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5" r:id="rId2"/>
    <p:sldMasterId id="2147483708" r:id="rId3"/>
    <p:sldMasterId id="2147483722" r:id="rId4"/>
  </p:sldMasterIdLst>
  <p:notesMasterIdLst>
    <p:notesMasterId r:id="rId17"/>
  </p:notesMasterIdLst>
  <p:sldIdLst>
    <p:sldId id="2141412276" r:id="rId5"/>
    <p:sldId id="2141412269" r:id="rId6"/>
    <p:sldId id="2141412271" r:id="rId7"/>
    <p:sldId id="332" r:id="rId8"/>
    <p:sldId id="334" r:id="rId9"/>
    <p:sldId id="2141412272" r:id="rId10"/>
    <p:sldId id="2141412273" r:id="rId11"/>
    <p:sldId id="2141412274" r:id="rId12"/>
    <p:sldId id="2141412275" r:id="rId13"/>
    <p:sldId id="297" r:id="rId14"/>
    <p:sldId id="2141412270" r:id="rId15"/>
    <p:sldId id="2141412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5574E-5459-4A0A-A679-BF0C1114FB4F}" v="13" dt="2025-09-09T14:50:10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69FD0-F17B-4286-A974-BC01C89127F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6DBFD-8660-47E8-9A50-2B68C0B56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00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4.xml"/><Relationship Id="rId1" Type="http://schemas.openxmlformats.org/officeDocument/2006/relationships/video" Target="https://www.youtube.com/embed/4bVQGwtjWk4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FB24-725F-1D7A-30DC-A1DA0457A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CDFAE-815B-AA3C-DCDC-4ADF8146B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4841F-AA7E-DD77-E454-5D869CD0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A6302-EDD2-432B-ABBA-A3202CED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5B271-DD35-46D4-6A71-8C9070A7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86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DE290-7FEB-32BF-8271-13B987245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9E9EC-718B-31CD-59C5-0AF504007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2D988-D0B5-A8DF-78C5-FF691D639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415E0-86F8-E024-F4E2-5C66C6485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E87AD-3D67-A164-8DA6-BDBD9052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13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66DE5-C164-C9F4-D356-CA32D900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45EA7-DB56-79B5-6128-5F37709A5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59400-38FB-8554-648A-4152F4E0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D0520-49A4-2F9A-74B1-719A7B82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7A291-E930-A925-44B7-A2989DEBC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85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BE659-F70A-E2CA-5879-0B801D41A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2FE48-F1DC-EC0B-D7FE-03F2CC752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DAF418-0E14-4B4B-0828-DCF6B00FD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0F7228-EC53-E225-D224-0347BECF5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B9C91-84F0-690C-D441-5BD483EA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2B382-A070-1A74-8298-6F4CBD88B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254F9-100E-C3E0-FC83-E1A3C43A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93E22-DF98-BFAC-5D46-415EAE0E5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F0996-CA50-6B56-3D47-46489DEBC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1ECB1B-65B1-B874-495A-19FDD5A85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9E64DC-FEA6-1843-3E38-6D60D1050D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800775-ECDD-8944-D68B-66678066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76679-1C58-CB0E-6FC5-30897F7D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0A1DC3-5DFB-8C55-98F6-14ADCC66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66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B5104-70A4-91AF-1492-91145E07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42417-7AD9-FF0D-952F-CB46DB6D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FC8B69-B7B6-01F1-39DA-889E9FDB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BD001-6668-DB57-DA9F-DA1F406B9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85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5448B8-AFC3-B94D-9B34-A2EAE52B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505D48-0713-E3ED-7CC8-A421AAB98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11E00-8EE0-9349-F4CE-DC5332D9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58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0DC72-0A9C-A878-3366-5DAA1B9CB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DD6BF-442E-5D8C-2BA2-27E3152F7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69200-AE68-D5F3-A1ED-15AEBAF80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1F813-476E-4B91-664C-C98C7588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D748A-03B2-BA8E-BF1C-09F32B7E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F7E11-9552-3804-640B-F5AF3A3B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35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3A90-632E-46CD-CC64-300EB778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221A95-86A9-4937-5C59-628C74E20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BA31-DCC6-997E-2A63-8CEF11FE0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74218B-E8B9-5B70-7FA6-E95822000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156E7-55CB-49F6-C24C-3EEB912B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20E98D-81AF-6C77-E383-B2CE1319A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15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63EA-B699-B1B3-0B7C-1A97B8841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FCD73-3F92-9FF0-60E2-40BADEFCF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94D0C-9A08-5B92-D25E-900BE6F5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530D6-FD42-EB09-E393-CA1BC57AB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BE58A-8D19-43BE-867D-CFEDA77B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95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1FE3C5-FFA0-DC19-2252-9F6C75815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F831AB-8051-2CF4-F170-A0591D4D7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C8FE5-1F5B-8BE5-8A1F-F98A28D9E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A56B5-B246-6A91-7291-A067CBD75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BD5FA-15F1-30DE-6D31-7CA05C04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322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F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9BF0E92-D36C-31F4-9821-5B3F4BB117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418191"/>
            <a:ext cx="12192000" cy="150981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181" b="1">
                <a:solidFill>
                  <a:srgbClr val="1C1B37"/>
                </a:solidFill>
                <a:latin typeface="Helvetica LT Std" panose="020B0504020202020204" pitchFamily="34" charset="0"/>
              </a:defRPr>
            </a:lvl1pPr>
            <a:lvl2pPr>
              <a:defRPr>
                <a:latin typeface="Helvetica LT Std" panose="020B0504020202020204" pitchFamily="34" charset="0"/>
              </a:defRPr>
            </a:lvl2pPr>
            <a:lvl3pPr>
              <a:defRPr>
                <a:latin typeface="Helvetica LT Std" panose="020B0504020202020204" pitchFamily="34" charset="0"/>
              </a:defRPr>
            </a:lvl3pPr>
            <a:lvl4pPr>
              <a:defRPr>
                <a:latin typeface="Helvetica LT Std" panose="020B0504020202020204" pitchFamily="34" charset="0"/>
              </a:defRPr>
            </a:lvl4pPr>
            <a:lvl5pPr>
              <a:defRPr>
                <a:latin typeface="Helvetica LT Std" panose="020B0504020202020204" pitchFamily="34" charset="0"/>
              </a:defRPr>
            </a:lvl5pPr>
          </a:lstStyle>
          <a:p>
            <a:pPr lvl="0"/>
            <a:r>
              <a:rPr lang="en-GB" dirty="0"/>
              <a:t>Click to add title</a:t>
            </a:r>
            <a:endParaRPr lang="pt-PT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7BE49A16-47F6-DD3D-66A7-5A0C4E273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084197"/>
            <a:ext cx="12192000" cy="468564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314" b="0">
                <a:solidFill>
                  <a:srgbClr val="1C1B37"/>
                </a:solidFill>
                <a:latin typeface="Helvetica LT Std" panose="020B0504020202020204" pitchFamily="34" charset="0"/>
              </a:defRPr>
            </a:lvl1pPr>
            <a:lvl2pPr>
              <a:defRPr>
                <a:latin typeface="Helvetica LT Std" panose="020B0504020202020204" pitchFamily="34" charset="0"/>
              </a:defRPr>
            </a:lvl2pPr>
            <a:lvl3pPr>
              <a:defRPr>
                <a:latin typeface="Helvetica LT Std" panose="020B0504020202020204" pitchFamily="34" charset="0"/>
              </a:defRPr>
            </a:lvl3pPr>
            <a:lvl4pPr>
              <a:defRPr>
                <a:latin typeface="Helvetica LT Std" panose="020B0504020202020204" pitchFamily="34" charset="0"/>
              </a:defRPr>
            </a:lvl4pPr>
            <a:lvl5pPr>
              <a:defRPr>
                <a:latin typeface="Helvetica LT Std" panose="020B0504020202020204" pitchFamily="34" charset="0"/>
              </a:defRPr>
            </a:lvl5pPr>
          </a:lstStyle>
          <a:p>
            <a:pPr lvl="0"/>
            <a:r>
              <a:rPr lang="en-GB" dirty="0"/>
              <a:t>Click to add author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023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5993081"/>
            <a:ext cx="10972800" cy="302896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500" spc="-14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1771650"/>
            <a:ext cx="10972800" cy="2133600"/>
          </a:xfrm>
          <a:prstGeom prst="rect">
            <a:avLst/>
          </a:prstGeom>
        </p:spPr>
        <p:txBody>
          <a:bodyPr anchor="b"/>
          <a:lstStyle>
            <a:lvl1pPr>
              <a:defRPr sz="6400" spc="-64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3783790"/>
            <a:ext cx="10972800" cy="112529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6858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366907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0" y="-63500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1771650"/>
            <a:ext cx="10972800" cy="2133600"/>
          </a:xfrm>
          <a:prstGeom prst="rect">
            <a:avLst/>
          </a:prstGeom>
        </p:spPr>
        <p:txBody>
          <a:bodyPr anchor="b"/>
          <a:lstStyle>
            <a:lvl1pPr>
              <a:defRPr sz="6400" spc="-64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3784600"/>
            <a:ext cx="10972800" cy="1126056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6858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9600" y="5994400"/>
            <a:ext cx="10972801" cy="302896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500" spc="-14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682119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7748" y="2292551"/>
            <a:ext cx="4878669" cy="1270001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4641850" y="635000"/>
            <a:ext cx="8375650" cy="558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3508375"/>
            <a:ext cx="4876800" cy="2708275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6858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685866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1192324"/>
            <a:ext cx="10972801" cy="41630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892782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1621135"/>
            <a:ext cx="10972800" cy="3302001"/>
          </a:xfrm>
          <a:prstGeom prst="rect">
            <a:avLst/>
          </a:prstGeom>
        </p:spPr>
        <p:txBody>
          <a:bodyPr anchor="ctr"/>
          <a:lstStyle>
            <a:lvl1pPr>
              <a:defRPr sz="6400" spc="0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356583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1192324"/>
            <a:ext cx="10972801" cy="41630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014713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9600" y="2006600"/>
            <a:ext cx="10972800" cy="4192774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buSzTx/>
              <a:buNone/>
              <a:defRPr sz="3400" spc="-68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228600" defTabSz="412750">
              <a:lnSpc>
                <a:spcPct val="100000"/>
              </a:lnSpc>
              <a:buSzTx/>
              <a:buNone/>
              <a:defRPr sz="3400" spc="-68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457200" defTabSz="412750">
              <a:lnSpc>
                <a:spcPct val="100000"/>
              </a:lnSpc>
              <a:buSzTx/>
              <a:buNone/>
              <a:defRPr sz="3400" spc="-68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685800" defTabSz="412750">
              <a:lnSpc>
                <a:spcPct val="100000"/>
              </a:lnSpc>
              <a:buSzTx/>
              <a:buNone/>
              <a:defRPr sz="3400" spc="-68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914400" defTabSz="412750">
              <a:lnSpc>
                <a:spcPct val="100000"/>
              </a:lnSpc>
              <a:buSzTx/>
              <a:buNone/>
              <a:defRPr sz="3400" spc="-68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1193558"/>
            <a:ext cx="10972801" cy="41630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46240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9600" y="1625600"/>
            <a:ext cx="10972800" cy="3302000"/>
          </a:xfrm>
          <a:prstGeom prst="rect">
            <a:avLst/>
          </a:prstGeom>
        </p:spPr>
        <p:txBody>
          <a:bodyPr anchor="ctr"/>
          <a:lstStyle>
            <a:lvl1pPr marL="0" indent="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64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2286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64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4572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64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6858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64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9144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64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082626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4231120"/>
            <a:ext cx="10972801" cy="41630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9600" y="2107242"/>
            <a:ext cx="10972800" cy="2134854"/>
          </a:xfrm>
          <a:prstGeom prst="rect">
            <a:avLst/>
          </a:prstGeom>
        </p:spPr>
        <p:txBody>
          <a:bodyPr anchor="b"/>
          <a:lstStyle>
            <a:lvl1pPr marL="0" indent="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11200">
                <a:latin typeface="+mn-lt"/>
                <a:ea typeface="+mn-ea"/>
                <a:cs typeface="+mn-cs"/>
                <a:sym typeface="Canela Bold"/>
              </a:defRPr>
            </a:lvl1pPr>
            <a:lvl2pPr marL="0" indent="2286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11200">
                <a:latin typeface="+mn-lt"/>
                <a:ea typeface="+mn-ea"/>
                <a:cs typeface="+mn-cs"/>
                <a:sym typeface="Canela Bold"/>
              </a:defRPr>
            </a:lvl2pPr>
            <a:lvl3pPr marL="0" indent="4572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11200">
                <a:latin typeface="+mn-lt"/>
                <a:ea typeface="+mn-ea"/>
                <a:cs typeface="+mn-cs"/>
                <a:sym typeface="Canela Bold"/>
              </a:defRPr>
            </a:lvl3pPr>
            <a:lvl4pPr marL="0" indent="6858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11200">
                <a:latin typeface="+mn-lt"/>
                <a:ea typeface="+mn-ea"/>
                <a:cs typeface="+mn-cs"/>
                <a:sym typeface="Canela Bold"/>
              </a:defRPr>
            </a:lvl4pPr>
            <a:lvl5pPr marL="0" indent="9144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112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144841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5550027"/>
            <a:ext cx="10972801" cy="416307"/>
          </a:xfrm>
          <a:prstGeom prst="rect">
            <a:avLst/>
          </a:prstGeom>
        </p:spPr>
        <p:txBody>
          <a:bodyPr anchor="ctr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pc="-22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9600" y="2089150"/>
            <a:ext cx="10972800" cy="2208213"/>
          </a:xfrm>
          <a:prstGeom prst="rect">
            <a:avLst/>
          </a:prstGeom>
        </p:spPr>
        <p:txBody>
          <a:bodyPr anchor="ctr"/>
          <a:lstStyle>
            <a:lvl1pPr marL="0" indent="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Canela Bold"/>
              </a:defRPr>
            </a:lvl1pPr>
            <a:lvl2pPr marL="0" indent="2286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Canela Bold"/>
              </a:defRPr>
            </a:lvl2pPr>
            <a:lvl3pPr marL="0" indent="4572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Canela Bold"/>
              </a:defRPr>
            </a:lvl3pPr>
            <a:lvl4pPr marL="0" indent="6858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Canela Bold"/>
              </a:defRPr>
            </a:lvl4pPr>
            <a:lvl5pPr marL="0" indent="914400" algn="ctr" defTabSz="1219200">
              <a:lnSpc>
                <a:spcPct val="80000"/>
              </a:lnSpc>
              <a:spcBef>
                <a:spcPts val="0"/>
              </a:spcBef>
              <a:buSzTx/>
              <a:buNone/>
              <a:defRPr sz="42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88721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7872413" y="2790876"/>
            <a:ext cx="3682704" cy="414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7681913" y="635000"/>
            <a:ext cx="4057650" cy="27045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each and sea at sunset"/>
          <p:cNvSpPr>
            <a:spLocks noGrp="1"/>
          </p:cNvSpPr>
          <p:nvPr>
            <p:ph type="pic" idx="23"/>
          </p:nvPr>
        </p:nvSpPr>
        <p:spPr>
          <a:xfrm>
            <a:off x="-31750" y="635000"/>
            <a:ext cx="8382000" cy="558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001707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635000" y="-211667"/>
            <a:ext cx="10922000" cy="72813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927535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308151"/>
            <a:ext cx="253274" cy="2564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591880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824000" y="1125733"/>
            <a:ext cx="9864624" cy="1329595"/>
          </a:xfrm>
        </p:spPr>
        <p:txBody>
          <a:bodyPr anchor="b" anchorCtr="0"/>
          <a:lstStyle>
            <a:lvl1pPr>
              <a:defRPr sz="4320"/>
            </a:lvl1pPr>
          </a:lstStyle>
          <a:p>
            <a:r>
              <a:rPr lang="en-GB"/>
              <a:t>Title of Presentation</a:t>
            </a:r>
            <a:br>
              <a:rPr lang="en-GB"/>
            </a:br>
            <a:r>
              <a:rPr lang="en-GB"/>
              <a:t>Title line 2</a:t>
            </a:r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4000" y="2634004"/>
            <a:ext cx="9864624" cy="6426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Presenter’s name or subheading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824569" y="3298221"/>
            <a:ext cx="9864057" cy="54186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/>
              <a:buNone/>
              <a:defRPr sz="2400" b="0" i="0" baseline="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/>
              <a:buNone/>
              <a:defRPr b="0" i="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[Month] [Year]</a:t>
            </a:r>
            <a:endParaRPr lang="en-US"/>
          </a:p>
        </p:txBody>
      </p:sp>
      <p:pic>
        <p:nvPicPr>
          <p:cNvPr id="11" name="Picture 10" descr="logolarge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7" y="5459857"/>
            <a:ext cx="3096584" cy="10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0" y="1799999"/>
            <a:ext cx="9600979" cy="4608000"/>
          </a:xfrm>
        </p:spPr>
        <p:txBody>
          <a:bodyPr/>
          <a:lstStyle>
            <a:lvl1pPr marL="431989" indent="-431989">
              <a:spcBef>
                <a:spcPts val="1200"/>
              </a:spcBef>
              <a:buFont typeface="+mj-lt"/>
              <a:buAutoNum type="arabicPeriod"/>
              <a:defRPr sz="2400"/>
            </a:lvl1pPr>
            <a:lvl2pPr marL="431989" indent="-431989">
              <a:spcBef>
                <a:spcPts val="1200"/>
              </a:spcBef>
              <a:buFont typeface="+mj-lt"/>
              <a:buAutoNum type="arabicPeriod"/>
              <a:defRPr sz="2400" b="1">
                <a:solidFill>
                  <a:srgbClr val="E30514"/>
                </a:solidFill>
              </a:defRPr>
            </a:lvl2pPr>
            <a:lvl3pPr marL="431989" indent="-431989">
              <a:spcBef>
                <a:spcPts val="1200"/>
              </a:spcBef>
              <a:buSzPct val="100000"/>
              <a:buFont typeface="+mj-lt"/>
              <a:buAutoNum type="arabicPeriod"/>
              <a:defRPr sz="2400"/>
            </a:lvl3pPr>
            <a:lvl4pPr marL="431989" indent="-431989">
              <a:spcBef>
                <a:spcPts val="1200"/>
              </a:spcBef>
              <a:buSzPct val="100000"/>
              <a:buFont typeface="+mj-lt"/>
              <a:buAutoNum type="arabicPeriod"/>
              <a:defRPr sz="2400"/>
            </a:lvl4pPr>
            <a:lvl5pPr marL="431989" indent="-431989">
              <a:spcBef>
                <a:spcPts val="1200"/>
              </a:spcBef>
              <a:buFont typeface="+mj-lt"/>
              <a:buAutoNum type="arabicPeriod"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0005" y="720000"/>
            <a:ext cx="11208625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80000" y="790477"/>
            <a:ext cx="11191693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320">
                <a:latin typeface="+mj-lt"/>
              </a:rPr>
              <a:t>Contents</a:t>
            </a:r>
          </a:p>
        </p:txBody>
      </p:sp>
      <p:pic>
        <p:nvPicPr>
          <p:cNvPr id="11" name="Picture 10" descr="logosmall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845" y="254669"/>
            <a:ext cx="1253744" cy="4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2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0" y="1799999"/>
            <a:ext cx="9589691" cy="4608000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400" b="1">
                <a:solidFill>
                  <a:srgbClr val="E30514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0005" y="720000"/>
            <a:ext cx="11208625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ogosmall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845" y="254669"/>
            <a:ext cx="1253744" cy="4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0" y="1800000"/>
            <a:ext cx="9589691" cy="4396085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400" b="1">
                <a:solidFill>
                  <a:srgbClr val="E30514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0005" y="720000"/>
            <a:ext cx="11208625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81197" y="6352920"/>
            <a:ext cx="9588500" cy="272576"/>
          </a:xfrm>
        </p:spPr>
        <p:txBody>
          <a:bodyPr/>
          <a:lstStyle>
            <a:lvl1pPr>
              <a:defRPr sz="1440" baseline="0"/>
            </a:lvl1pPr>
          </a:lstStyle>
          <a:p>
            <a:pPr lvl="0"/>
            <a:r>
              <a:rPr lang="en-GB"/>
              <a:t>Click to edit chart reference style</a:t>
            </a:r>
          </a:p>
        </p:txBody>
      </p:sp>
      <p:pic>
        <p:nvPicPr>
          <p:cNvPr id="11" name="Picture 10" descr="logosmall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845" y="254669"/>
            <a:ext cx="1253744" cy="4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4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824001" y="1706903"/>
            <a:ext cx="8236657" cy="738664"/>
          </a:xfrm>
        </p:spPr>
        <p:txBody>
          <a:bodyPr anchor="b" anchorCtr="0"/>
          <a:lstStyle>
            <a:lvl1pPr algn="l">
              <a:defRPr sz="4800" b="0" cap="none">
                <a:solidFill>
                  <a:schemeClr val="bg1"/>
                </a:solidFill>
              </a:defRPr>
            </a:lvl1pPr>
          </a:lstStyle>
          <a:p>
            <a:r>
              <a:rPr lang="en-GB"/>
              <a:t>Coloured divider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24001" y="2615969"/>
            <a:ext cx="8236657" cy="1500187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54862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53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87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0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13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75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38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01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Insert subheading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50284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5" y="828575"/>
            <a:ext cx="11208625" cy="627864"/>
          </a:xfrm>
        </p:spPr>
        <p:txBody>
          <a:bodyPr/>
          <a:lstStyle>
            <a:lvl1pPr>
              <a:defRPr lang="en-US" sz="4080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799999"/>
            <a:ext cx="5496000" cy="4608000"/>
          </a:xfrm>
        </p:spPr>
        <p:txBody>
          <a:bodyPr/>
          <a:lstStyle>
            <a:lvl1pPr>
              <a:defRPr lang="en-US" sz="2400" dirty="0" smtClean="0"/>
            </a:lvl1pPr>
            <a:lvl2pPr>
              <a:defRPr sz="2400">
                <a:solidFill>
                  <a:srgbClr val="E30514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799999"/>
            <a:ext cx="5496000" cy="4608000"/>
          </a:xfrm>
        </p:spPr>
        <p:txBody>
          <a:bodyPr/>
          <a:lstStyle>
            <a:lvl1pPr>
              <a:defRPr sz="2400" baseline="0"/>
            </a:lvl1pPr>
            <a:lvl2pPr>
              <a:defRPr sz="2400">
                <a:solidFill>
                  <a:srgbClr val="E30514"/>
                </a:solidFill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GB"/>
              <a:t>Click to add copy or image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60"/>
            </a:lvl1pPr>
          </a:lstStyle>
          <a:p>
            <a:r>
              <a:rPr lang="en-US"/>
              <a:t>01.01.17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60"/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80005" y="720000"/>
            <a:ext cx="11208625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small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56" y="238125"/>
            <a:ext cx="1253744" cy="4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0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ull Ou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4003" y="756001"/>
            <a:ext cx="9114932" cy="1419171"/>
          </a:xfrm>
        </p:spPr>
        <p:txBody>
          <a:bodyPr/>
          <a:lstStyle>
            <a:lvl1pPr>
              <a:lnSpc>
                <a:spcPts val="5760"/>
              </a:lnSpc>
              <a:spcAft>
                <a:spcPts val="1800"/>
              </a:spcAft>
              <a:defRPr sz="396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“Pull out statement or quote slide” use bold italic font for source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3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add full page charts, infographics</a:t>
            </a:r>
            <a:br>
              <a:rPr lang="en-GB"/>
            </a:br>
            <a:r>
              <a:rPr lang="en-GB"/>
              <a:t>tables, video and smartart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5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bVQGwtjWk4"/>
          <p:cNvPicPr>
            <a:picLocks noRot="1" noChangeAspect="1"/>
          </p:cNvPicPr>
          <p:nvPr userDrawn="1"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7" y="2073822"/>
            <a:ext cx="5616001" cy="4316732"/>
          </a:xfrm>
        </p:spPr>
        <p:txBody>
          <a:bodyPr/>
          <a:lstStyle>
            <a:lvl1pPr marL="0" indent="0">
              <a:spcBef>
                <a:spcPts val="1200"/>
              </a:spcBef>
              <a:buFont typeface="+mj-lt"/>
              <a:buNone/>
              <a:defRPr sz="2400"/>
            </a:lvl1pPr>
            <a:lvl2pPr marL="0" indent="0">
              <a:spcBef>
                <a:spcPts val="1200"/>
              </a:spcBef>
              <a:buFont typeface="+mj-lt"/>
              <a:buNone/>
              <a:defRPr sz="2400" b="1">
                <a:solidFill>
                  <a:schemeClr val="tx2"/>
                </a:solidFill>
              </a:defRPr>
            </a:lvl2pPr>
            <a:lvl3pPr marL="0" indent="0">
              <a:spcBef>
                <a:spcPts val="1200"/>
              </a:spcBef>
              <a:buSzPct val="100000"/>
              <a:buFont typeface="+mj-lt"/>
              <a:buNone/>
              <a:defRPr sz="2400"/>
            </a:lvl3pPr>
            <a:lvl4pPr marL="0" indent="0">
              <a:spcBef>
                <a:spcPts val="1200"/>
              </a:spcBef>
              <a:buSzPct val="100000"/>
              <a:buFont typeface="+mj-lt"/>
              <a:buNone/>
              <a:defRPr sz="2400"/>
            </a:lvl4pPr>
            <a:lvl5pPr marL="0" indent="0">
              <a:spcBef>
                <a:spcPts val="1200"/>
              </a:spcBef>
              <a:buFont typeface="+mj-lt"/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4003" y="354877"/>
            <a:ext cx="8121511" cy="272363"/>
          </a:xfrm>
        </p:spPr>
        <p:txBody>
          <a:bodyPr/>
          <a:lstStyle/>
          <a:p>
            <a:r>
              <a:rPr lang="en-US"/>
              <a:t>Title of Presentation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0005" y="720000"/>
            <a:ext cx="11208625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80000" y="790478"/>
            <a:ext cx="11191693" cy="7017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320">
                <a:latin typeface="+mj-lt"/>
              </a:rPr>
              <a:t>About </a:t>
            </a:r>
            <a:r>
              <a:rPr lang="en-GB" sz="4560">
                <a:latin typeface="+mj-lt"/>
              </a:rPr>
              <a:t>us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091542" y="5377542"/>
            <a:ext cx="3306233" cy="1043897"/>
          </a:xfrm>
          <a:prstGeom prst="rect">
            <a:avLst/>
          </a:prstGeom>
          <a:solidFill>
            <a:srgbClr val="E30514"/>
          </a:solidFill>
        </p:spPr>
        <p:txBody>
          <a:bodyPr wrap="none" rtlCol="0">
            <a:noAutofit/>
          </a:bodyPr>
          <a:lstStyle/>
          <a:p>
            <a:r>
              <a:rPr lang="en-US" sz="1680">
                <a:solidFill>
                  <a:srgbClr val="FFFFFF"/>
                </a:solidFill>
                <a:latin typeface="+mj-lt"/>
              </a:rPr>
              <a:t>We shine a light on </a:t>
            </a:r>
            <a:br>
              <a:rPr lang="en-US" sz="1680">
                <a:solidFill>
                  <a:srgbClr val="FFFFFF"/>
                </a:solidFill>
                <a:latin typeface="+mj-lt"/>
              </a:rPr>
            </a:br>
            <a:r>
              <a:rPr lang="en-US" sz="1680">
                <a:solidFill>
                  <a:srgbClr val="FFFFFF"/>
                </a:solidFill>
                <a:latin typeface="+mj-lt"/>
              </a:rPr>
              <a:t>how to make successful </a:t>
            </a:r>
            <a:br>
              <a:rPr lang="en-US" sz="1680">
                <a:solidFill>
                  <a:srgbClr val="FFFFFF"/>
                </a:solidFill>
                <a:latin typeface="+mj-lt"/>
              </a:rPr>
            </a:br>
            <a:r>
              <a:rPr lang="en-US" sz="1680">
                <a:solidFill>
                  <a:srgbClr val="FFFFFF"/>
                </a:solidFill>
                <a:latin typeface="+mj-lt"/>
              </a:rPr>
              <a:t>change happen</a:t>
            </a:r>
          </a:p>
        </p:txBody>
      </p:sp>
      <p:pic>
        <p:nvPicPr>
          <p:cNvPr id="11" name="Picture 10" descr="logosmall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845" y="254669"/>
            <a:ext cx="1253744" cy="408432"/>
          </a:xfrm>
          <a:prstGeom prst="rect">
            <a:avLst/>
          </a:prstGeom>
        </p:spPr>
      </p:pic>
      <p:pic>
        <p:nvPicPr>
          <p:cNvPr id="12" name="Picture 11" descr="shapes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331" y="1486266"/>
            <a:ext cx="3883387" cy="3658191"/>
          </a:xfrm>
          <a:prstGeom prst="rect">
            <a:avLst/>
          </a:prstGeom>
          <a:ln w="101600">
            <a:solidFill>
              <a:schemeClr val="bg1"/>
            </a:solidFill>
            <a:miter lim="800000"/>
          </a:ln>
        </p:spPr>
      </p:pic>
      <p:pic>
        <p:nvPicPr>
          <p:cNvPr id="13" name="Picture 12" descr="feet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654" y="3952152"/>
            <a:ext cx="1418705" cy="2438400"/>
          </a:xfrm>
          <a:prstGeom prst="rect">
            <a:avLst/>
          </a:prstGeom>
          <a:ln w="101600">
            <a:solidFill>
              <a:schemeClr val="bg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3492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y in touch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5" y="2091269"/>
            <a:ext cx="5616001" cy="4316732"/>
          </a:xfrm>
        </p:spPr>
        <p:txBody>
          <a:bodyPr/>
          <a:lstStyle>
            <a:lvl1pPr marL="345591" indent="-345591">
              <a:spcBef>
                <a:spcPts val="1200"/>
              </a:spcBef>
              <a:spcAft>
                <a:spcPts val="600"/>
              </a:spcAft>
              <a:buSzPct val="120000"/>
              <a:buFont typeface="Arial"/>
              <a:buChar char="•"/>
              <a:defRPr sz="2400"/>
            </a:lvl1pPr>
            <a:lvl2pPr marL="0" indent="0">
              <a:spcBef>
                <a:spcPts val="1200"/>
              </a:spcBef>
              <a:buFont typeface="+mj-lt"/>
              <a:buNone/>
              <a:defRPr sz="2400" b="1">
                <a:solidFill>
                  <a:schemeClr val="tx2"/>
                </a:solidFill>
              </a:defRPr>
            </a:lvl2pPr>
            <a:lvl3pPr marL="411470" indent="-41147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400"/>
            </a:lvl3pPr>
            <a:lvl4pPr marL="411470" indent="-41147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400"/>
            </a:lvl4pPr>
            <a:lvl5pPr marL="0" indent="0">
              <a:spcBef>
                <a:spcPts val="1200"/>
              </a:spcBef>
              <a:buFont typeface="+mj-lt"/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4002" y="354877"/>
            <a:ext cx="8279556" cy="272363"/>
          </a:xfrm>
        </p:spPr>
        <p:txBody>
          <a:bodyPr/>
          <a:lstStyle/>
          <a:p>
            <a:r>
              <a:rPr lang="en-US"/>
              <a:t>Title of Presentation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0005" y="720000"/>
            <a:ext cx="11208625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80000" y="790477"/>
            <a:ext cx="11191693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320">
                <a:latin typeface="+mj-lt"/>
              </a:rPr>
              <a:t>Stay in touch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364074" y="1534317"/>
            <a:ext cx="2608729" cy="913628"/>
          </a:xfrm>
          <a:prstGeom prst="rect">
            <a:avLst/>
          </a:prstGeom>
          <a:solidFill>
            <a:srgbClr val="E30514"/>
          </a:solidFill>
        </p:spPr>
        <p:txBody>
          <a:bodyPr wrap="square" rtlCol="0">
            <a:noAutofit/>
          </a:bodyPr>
          <a:lstStyle/>
          <a:p>
            <a:r>
              <a:rPr lang="en-US" sz="1920" kern="120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@</a:t>
            </a:r>
            <a:r>
              <a:rPr lang="en-US" sz="1920" kern="1200" err="1">
                <a:solidFill>
                  <a:srgbClr val="FFFFFF"/>
                </a:solidFill>
                <a:latin typeface="+mj-lt"/>
                <a:ea typeface="+mn-ea"/>
                <a:cs typeface="+mn-cs"/>
              </a:rPr>
              <a:t>Healthfdn</a:t>
            </a:r>
            <a:endParaRPr lang="en-US" sz="1920" kern="1200">
              <a:solidFill>
                <a:srgbClr val="FFFFFF"/>
              </a:solidFill>
              <a:latin typeface="+mj-lt"/>
              <a:ea typeface="+mn-ea"/>
              <a:cs typeface="+mn-cs"/>
            </a:endParaRPr>
          </a:p>
          <a:p>
            <a:r>
              <a:rPr lang="en-US" sz="1920" kern="120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health.org.uk</a:t>
            </a:r>
          </a:p>
        </p:txBody>
      </p:sp>
      <p:pic>
        <p:nvPicPr>
          <p:cNvPr id="11" name="Picture 10" descr="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531" y="2743195"/>
            <a:ext cx="3246155" cy="3092829"/>
          </a:xfrm>
          <a:prstGeom prst="rect">
            <a:avLst/>
          </a:prstGeom>
          <a:ln w="101600">
            <a:solidFill>
              <a:schemeClr val="bg1"/>
            </a:solidFill>
            <a:miter lim="800000"/>
          </a:ln>
        </p:spPr>
      </p:pic>
      <p:pic>
        <p:nvPicPr>
          <p:cNvPr id="13" name="Picture 12" descr="people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670" y="1641900"/>
            <a:ext cx="1674932" cy="1882141"/>
          </a:xfrm>
          <a:prstGeom prst="rect">
            <a:avLst/>
          </a:prstGeom>
          <a:ln w="101600">
            <a:solidFill>
              <a:srgbClr val="FFFFFF"/>
            </a:solidFill>
            <a:miter lim="800000"/>
          </a:ln>
        </p:spPr>
      </p:pic>
      <p:pic>
        <p:nvPicPr>
          <p:cNvPr id="15" name="Picture 14" descr="logosmall600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845" y="254669"/>
            <a:ext cx="1253744" cy="4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9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4001" y="2632903"/>
            <a:ext cx="8923023" cy="642600"/>
          </a:xfrm>
        </p:spPr>
        <p:txBody>
          <a:bodyPr/>
          <a:lstStyle>
            <a:lvl1pPr marL="0" indent="0" algn="l">
              <a:buNone/>
              <a:defRPr lang="en-US" sz="2400" dirty="0"/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Insert a subheading here if required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824000" y="1660903"/>
            <a:ext cx="9864624" cy="972000"/>
          </a:xfrm>
          <a:prstGeom prst="rect">
            <a:avLst/>
          </a:prstGeom>
          <a:noFill/>
        </p:spPr>
        <p:txBody>
          <a:bodyPr wrap="square" lIns="0" rIns="0" bIns="0" rtlCol="0">
            <a:noAutofit/>
          </a:bodyPr>
          <a:lstStyle/>
          <a:p>
            <a:r>
              <a:rPr lang="en-US" sz="5040">
                <a:latin typeface="+mj-lt"/>
              </a:rPr>
              <a:t>Thank you</a:t>
            </a:r>
          </a:p>
        </p:txBody>
      </p:sp>
      <p:pic>
        <p:nvPicPr>
          <p:cNvPr id="6" name="Picture 5" descr="logolarge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9" y="5401220"/>
            <a:ext cx="3096584" cy="10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BFCEB-C656-C3F5-5928-382A78AF2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E485E-8D9A-15F7-AF25-B43AC7883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A8984-E10A-5C66-F3AC-52724C0FF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6F23E-9FDD-465E-911B-45A73ADC25E7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D26A8-D5C0-3DC4-3565-FF5FB017E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0FAAB-63C6-B30D-FAFD-A7DF0C9BD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7172A2-3A71-4416-9907-9957417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60B934-8C2B-3733-E736-C4A3C5161C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"/>
            <a:ext cx="12191999" cy="68578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00387C-6843-DF54-7081-6445832CC7CF}"/>
              </a:ext>
            </a:extLst>
          </p:cNvPr>
          <p:cNvSpPr/>
          <p:nvPr userDrawn="1"/>
        </p:nvSpPr>
        <p:spPr>
          <a:xfrm>
            <a:off x="0" y="4209940"/>
            <a:ext cx="12191999" cy="2446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01"/>
          </a:p>
        </p:txBody>
      </p:sp>
    </p:spTree>
    <p:extLst>
      <p:ext uri="{BB962C8B-B14F-4D97-AF65-F5344CB8AC3E}">
        <p14:creationId xmlns:p14="http://schemas.microsoft.com/office/powerpoint/2010/main" val="101188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720148" rtl="0" eaLnBrk="1" latinLnBrk="0" hangingPunct="1">
        <a:lnSpc>
          <a:spcPct val="90000"/>
        </a:lnSpc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37" indent="-180037" algn="l" defTabSz="720148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1pPr>
      <a:lvl2pPr marL="540111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00186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60260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620334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980408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340483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700557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3060631" indent="-180037" algn="l" defTabSz="720148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74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148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223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297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371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445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520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594" algn="l" defTabSz="720148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387350"/>
            <a:ext cx="10972800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9600" y="2006600"/>
            <a:ext cx="10974289" cy="424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98845" y="6308151"/>
            <a:ext cx="253274" cy="25648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92100">
              <a:lnSpc>
                <a:spcPct val="100000"/>
              </a:lnSpc>
              <a:defRPr sz="1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987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ransition spd="med"/>
  <p:txStyles>
    <p:titleStyle>
      <a:lvl1pPr marL="0" marR="0" indent="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2286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4572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6858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9144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11430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13716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16002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1828800" algn="ctr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-42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27305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54610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81915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109220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136525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163830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191135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218440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2457450" marR="0" indent="-273050" algn="l" defTabSz="1219169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50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5" y="828575"/>
            <a:ext cx="11208625" cy="627864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5" y="1799999"/>
            <a:ext cx="11208625" cy="46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00" y="354877"/>
            <a:ext cx="1248000" cy="27236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60">
                <a:solidFill>
                  <a:srgbClr val="1C1C1C"/>
                </a:solidFill>
                <a:latin typeface="Georgia"/>
                <a:cs typeface="Georgia"/>
              </a:defRPr>
            </a:lvl1pPr>
          </a:lstStyle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354877"/>
            <a:ext cx="7744800" cy="27236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6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89209"/>
            <a:ext cx="2951024" cy="23226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4B096CFE-13EB-9C46-AD64-3E2A74317C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7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  <p:hf sldNum="0" hdr="0"/>
  <p:txStyles>
    <p:titleStyle>
      <a:lvl1pPr algn="l" defTabSz="548626" rtl="0" eaLnBrk="1" latinLnBrk="0" hangingPunct="1">
        <a:spcBef>
          <a:spcPct val="0"/>
        </a:spcBef>
        <a:buNone/>
        <a:defRPr sz="4080" b="0" i="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0" indent="0" algn="l" defTabSz="548626" rtl="0" eaLnBrk="1" latinLnBrk="0" hangingPunct="1">
        <a:spcBef>
          <a:spcPts val="1200"/>
        </a:spcBef>
        <a:spcAft>
          <a:spcPts val="0"/>
        </a:spcAft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548626" rtl="0" eaLnBrk="1" latinLnBrk="0" hangingPunct="1">
        <a:spcBef>
          <a:spcPts val="1200"/>
        </a:spcBef>
        <a:spcAft>
          <a:spcPts val="0"/>
        </a:spcAft>
        <a:buFont typeface="Arial"/>
        <a:buNone/>
        <a:defRPr sz="2400" b="1" kern="1200">
          <a:solidFill>
            <a:srgbClr val="E30514"/>
          </a:solidFill>
          <a:latin typeface="+mn-lt"/>
          <a:ea typeface="+mn-ea"/>
          <a:cs typeface="+mn-cs"/>
        </a:defRPr>
      </a:lvl2pPr>
      <a:lvl3pPr marL="345591" indent="-345591" algn="l" defTabSz="548626" rtl="0" eaLnBrk="1" latinLnBrk="0" hangingPunct="1">
        <a:spcBef>
          <a:spcPts val="1200"/>
        </a:spcBef>
        <a:spcAft>
          <a:spcPts val="0"/>
        </a:spcAft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2365" indent="-345591" algn="l" defTabSz="548626" rtl="0" eaLnBrk="1" latinLnBrk="0" hangingPunct="1">
        <a:spcBef>
          <a:spcPts val="0"/>
        </a:spcBef>
        <a:spcAft>
          <a:spcPts val="600"/>
        </a:spcAft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32742" indent="-345591" algn="l" defTabSz="548626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5591" indent="-345591" algn="l" defTabSz="548626" rtl="0" eaLnBrk="1" latinLnBrk="0" hangingPunct="1">
        <a:spcBef>
          <a:spcPts val="600"/>
        </a:spcBef>
        <a:buFont typeface="Wingdings" charset="2"/>
        <a:buAutoNum type="arabicPlain"/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548626" rtl="0" eaLnBrk="1" latinLnBrk="0" hangingPunct="1">
        <a:spcBef>
          <a:spcPts val="600"/>
        </a:spcBef>
        <a:buFont typeface="Arial"/>
        <a:buNone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548626" rtl="0" eaLnBrk="1" latinLnBrk="0" hangingPunct="1">
        <a:spcBef>
          <a:spcPts val="600"/>
        </a:spcBef>
        <a:buFont typeface="Arial"/>
        <a:buNone/>
        <a:defRPr sz="216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345591" indent="-345591" algn="l" defTabSz="548626" rtl="0" eaLnBrk="1" latinLnBrk="0" hangingPunct="1"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-ilibrary.org/social-issues-migration-health/health-at-a-glance-2023_7a7afb35-en" TargetMode="External"/><Relationship Id="rId2" Type="http://schemas.openxmlformats.org/officeDocument/2006/relationships/hyperlink" Target="https://www.health.org.uk/publications/long-reads/which-technologies-offer-the-biggest-opportunities-to-save-time-in-the-nh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ho.int/europe/about-us/governance/regional-committee/73rd-session-of-the-who-regional-committee-for-europe/rc73-spotlights/health-and-care-workfor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7D26-9818-C665-D65E-78373B0699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671" y="1315232"/>
            <a:ext cx="11095629" cy="1252603"/>
          </a:xfrm>
        </p:spPr>
        <p:txBody>
          <a:bodyPr>
            <a:noAutofit/>
          </a:bodyPr>
          <a:lstStyle/>
          <a:p>
            <a:r>
              <a:rPr lang="en-GB" sz="8000" dirty="0"/>
              <a:t>A Future Fit Workforce?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7156F-29AD-8F3C-3DDE-5CFF6978D0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Prof. James Buchan</a:t>
            </a:r>
          </a:p>
          <a:p>
            <a:r>
              <a:rPr lang="en-GB" dirty="0"/>
              <a:t>james_buchan@hotmail.com</a:t>
            </a:r>
          </a:p>
        </p:txBody>
      </p:sp>
    </p:spTree>
    <p:extLst>
      <p:ext uri="{BB962C8B-B14F-4D97-AF65-F5344CB8AC3E}">
        <p14:creationId xmlns:p14="http://schemas.microsoft.com/office/powerpoint/2010/main" val="1451250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5F72D-43D1-08AF-07E4-2B4EFC45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 Future Fit Workforce?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6D697-46D7-0EAD-0EC0-040DA8B6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847"/>
            <a:ext cx="10515600" cy="4085116"/>
          </a:xfrm>
        </p:spPr>
        <p:txBody>
          <a:bodyPr>
            <a:normAutofit/>
          </a:bodyPr>
          <a:lstStyle/>
          <a:p>
            <a:r>
              <a:rPr lang="en-GB" sz="3600" dirty="0"/>
              <a:t>Begin with a cliché……</a:t>
            </a:r>
          </a:p>
          <a:p>
            <a:r>
              <a:rPr lang="en-GB" sz="3600" dirty="0"/>
              <a:t>Looking back</a:t>
            </a:r>
          </a:p>
          <a:p>
            <a:r>
              <a:rPr lang="en-GB" sz="3600" dirty="0"/>
              <a:t>Workforce and the Ten Year Plan snapshots:</a:t>
            </a:r>
          </a:p>
          <a:p>
            <a:pPr lvl="1"/>
            <a:r>
              <a:rPr lang="en-GB" sz="3200" dirty="0"/>
              <a:t>Reliance on international staff</a:t>
            </a:r>
          </a:p>
          <a:p>
            <a:pPr lvl="1"/>
            <a:r>
              <a:rPr lang="en-GB" sz="3200" dirty="0"/>
              <a:t>Next gen</a:t>
            </a:r>
          </a:p>
          <a:p>
            <a:pPr lvl="1"/>
            <a:r>
              <a:rPr lang="en-GB" sz="3200" dirty="0"/>
              <a:t> Tech</a:t>
            </a:r>
          </a:p>
          <a:p>
            <a:r>
              <a:rPr lang="en-GB" sz="3600" dirty="0"/>
              <a:t>Looking forward: Sustainability, not a shopping list</a:t>
            </a:r>
          </a:p>
        </p:txBody>
      </p:sp>
    </p:spTree>
    <p:extLst>
      <p:ext uri="{BB962C8B-B14F-4D97-AF65-F5344CB8AC3E}">
        <p14:creationId xmlns:p14="http://schemas.microsoft.com/office/powerpoint/2010/main" val="143645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81BA4-E729-5781-1198-A99949EF0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21" y="365125"/>
            <a:ext cx="11636680" cy="1325563"/>
          </a:xfrm>
        </p:spPr>
        <p:txBody>
          <a:bodyPr/>
          <a:lstStyle/>
          <a:p>
            <a:r>
              <a:rPr lang="en-GB" b="1" dirty="0"/>
              <a:t>A cliché…Healthcare workforce planning/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79F63-6B2F-399C-FFCC-59C49C97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781" y="2054268"/>
            <a:ext cx="11511419" cy="3889333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/>
              <a:t>The cliché: </a:t>
            </a:r>
          </a:p>
          <a:p>
            <a:pPr marL="0" indent="0">
              <a:buNone/>
            </a:pPr>
            <a:r>
              <a:rPr lang="en-GB" sz="3200" dirty="0"/>
              <a:t>Healthcare workforce planning/ policy is :  “The right numbers in the right place…”</a:t>
            </a:r>
          </a:p>
          <a:p>
            <a:endParaRPr lang="en-GB" sz="3200" dirty="0"/>
          </a:p>
          <a:p>
            <a:r>
              <a:rPr lang="en-GB" sz="3200" dirty="0"/>
              <a:t>The reality:</a:t>
            </a:r>
          </a:p>
          <a:p>
            <a:pPr marL="0" indent="0">
              <a:buNone/>
            </a:pPr>
            <a:r>
              <a:rPr lang="en-GB" sz="3200" dirty="0"/>
              <a:t>“The right </a:t>
            </a:r>
            <a:r>
              <a:rPr lang="en-GB" sz="3200" dirty="0">
                <a:solidFill>
                  <a:srgbClr val="FF0000"/>
                </a:solidFill>
              </a:rPr>
              <a:t>staff</a:t>
            </a:r>
            <a:r>
              <a:rPr lang="en-GB" sz="3200" dirty="0"/>
              <a:t> in the right </a:t>
            </a:r>
            <a:r>
              <a:rPr lang="en-GB" sz="3200" dirty="0">
                <a:solidFill>
                  <a:srgbClr val="FF0000"/>
                </a:solidFill>
              </a:rPr>
              <a:t>place</a:t>
            </a:r>
            <a:r>
              <a:rPr lang="en-GB" sz="3200" dirty="0"/>
              <a:t>, at the right </a:t>
            </a:r>
            <a:r>
              <a:rPr lang="en-GB" sz="3200" dirty="0">
                <a:solidFill>
                  <a:srgbClr val="FF0000"/>
                </a:solidFill>
              </a:rPr>
              <a:t>time</a:t>
            </a:r>
            <a:r>
              <a:rPr lang="en-GB" sz="3200" dirty="0"/>
              <a:t>, with the right </a:t>
            </a:r>
            <a:r>
              <a:rPr lang="en-GB" sz="3200" dirty="0">
                <a:solidFill>
                  <a:srgbClr val="FF0000"/>
                </a:solidFill>
              </a:rPr>
              <a:t>skills</a:t>
            </a:r>
            <a:r>
              <a:rPr lang="en-GB" sz="3200" dirty="0"/>
              <a:t>, in the right </a:t>
            </a:r>
            <a:r>
              <a:rPr lang="en-GB" sz="3200" dirty="0">
                <a:solidFill>
                  <a:srgbClr val="FF0000"/>
                </a:solidFill>
              </a:rPr>
              <a:t>teams</a:t>
            </a:r>
            <a:r>
              <a:rPr lang="en-GB" sz="3200" dirty="0"/>
              <a:t>, in </a:t>
            </a:r>
            <a:r>
              <a:rPr lang="en-GB" sz="3200" dirty="0">
                <a:solidFill>
                  <a:srgbClr val="FF0000"/>
                </a:solidFill>
              </a:rPr>
              <a:t>decent work</a:t>
            </a:r>
            <a:r>
              <a:rPr lang="en-GB" sz="3200" dirty="0"/>
              <a:t>, in supportive </a:t>
            </a:r>
            <a:r>
              <a:rPr lang="en-GB" sz="3200" dirty="0">
                <a:solidFill>
                  <a:srgbClr val="FF0000"/>
                </a:solidFill>
              </a:rPr>
              <a:t>organisational  cultures and effective management, </a:t>
            </a:r>
            <a:r>
              <a:rPr lang="en-GB" sz="3200" dirty="0"/>
              <a:t>with the right </a:t>
            </a:r>
            <a:r>
              <a:rPr lang="en-GB" sz="3200" dirty="0">
                <a:solidFill>
                  <a:srgbClr val="FF0000"/>
                </a:solidFill>
              </a:rPr>
              <a:t>resources, </a:t>
            </a:r>
            <a:r>
              <a:rPr lang="en-GB" sz="3200" dirty="0"/>
              <a:t>connected to their </a:t>
            </a:r>
            <a:r>
              <a:rPr lang="en-GB" sz="3200" dirty="0">
                <a:solidFill>
                  <a:srgbClr val="FF0000"/>
                </a:solidFill>
              </a:rPr>
              <a:t>communities</a:t>
            </a:r>
            <a:r>
              <a:rPr lang="en-GB" sz="3200" dirty="0"/>
              <a:t>…….”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156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82B5EF4-AA3B-3C9B-15ED-C0CAFEE51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8619" y="365125"/>
            <a:ext cx="11223321" cy="1325563"/>
          </a:xfrm>
        </p:spPr>
        <p:txBody>
          <a:bodyPr/>
          <a:lstStyle/>
          <a:p>
            <a:r>
              <a:rPr lang="en-US" altLang="en-US" b="1" dirty="0"/>
              <a:t>Looking back: Over-</a:t>
            </a:r>
            <a:r>
              <a:rPr lang="en-US" altLang="en-US" b="1" dirty="0" err="1"/>
              <a:t>specialisation</a:t>
            </a:r>
            <a:r>
              <a:rPr lang="en-US" altLang="en-US" b="1" dirty="0"/>
              <a:t>: </a:t>
            </a:r>
            <a:br>
              <a:rPr lang="en-US" altLang="en-US" b="1" dirty="0"/>
            </a:br>
            <a:r>
              <a:rPr lang="en-US" altLang="en-US" b="1" dirty="0"/>
              <a:t>Which country and date….?</a:t>
            </a:r>
            <a:endParaRPr lang="en-AU" alt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2F497-BB76-48D3-F1D3-79F8DEBC8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85" y="2379945"/>
            <a:ext cx="11336055" cy="3797018"/>
          </a:xfrm>
        </p:spPr>
        <p:txBody>
          <a:bodyPr>
            <a:normAutofit/>
          </a:bodyPr>
          <a:lstStyle/>
          <a:p>
            <a:pPr>
              <a:defRPr/>
            </a:pPr>
            <a:endParaRPr lang="en-AU" dirty="0"/>
          </a:p>
          <a:p>
            <a:pPr>
              <a:defRPr/>
            </a:pPr>
            <a:r>
              <a:rPr lang="en-AU" dirty="0"/>
              <a:t>“The practice of medicine is highly specialized. Individual doctors will treat individual ailments, rather than  the whole gamut of diseases. As a result  </a:t>
            </a:r>
            <a:r>
              <a:rPr lang="en-AU" dirty="0" err="1">
                <a:solidFill>
                  <a:srgbClr val="FF0000"/>
                </a:solidFill>
              </a:rPr>
              <a:t>CountryXXX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/>
              <a:t>positively teems with  doctors; some specialize in treating eyes and others heads; some are dentists and others tend to the stomach; some specialize  in  obscure illnesses”.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Year </a:t>
            </a:r>
            <a:r>
              <a:rPr lang="en-US" dirty="0" err="1">
                <a:solidFill>
                  <a:srgbClr val="FF0000"/>
                </a:solidFill>
              </a:rPr>
              <a:t>xxxx</a:t>
            </a:r>
            <a:endParaRPr lang="en-AU" dirty="0">
              <a:solidFill>
                <a:srgbClr val="FF0000"/>
              </a:solidFill>
            </a:endParaRPr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29D0697-7F4B-F2A3-80A8-50DF48B1C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833" y="365125"/>
            <a:ext cx="10952967" cy="1325563"/>
          </a:xfrm>
        </p:spPr>
        <p:txBody>
          <a:bodyPr/>
          <a:lstStyle/>
          <a:p>
            <a:r>
              <a:rPr lang="en-US" altLang="en-US" b="1" dirty="0"/>
              <a:t>Looking back: Over-</a:t>
            </a:r>
            <a:r>
              <a:rPr lang="en-US" altLang="en-US" b="1" dirty="0" err="1"/>
              <a:t>specialisation</a:t>
            </a:r>
            <a:r>
              <a:rPr lang="en-US" altLang="en-US" b="1" dirty="0"/>
              <a:t> </a:t>
            </a:r>
            <a:endParaRPr lang="en-AU" alt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08967-7063-100F-19D6-1372B8836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96" y="2167002"/>
            <a:ext cx="11674256" cy="36384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endParaRPr lang="en-AU" dirty="0"/>
          </a:p>
          <a:p>
            <a:pPr>
              <a:defRPr/>
            </a:pPr>
            <a:r>
              <a:rPr lang="en-AU" dirty="0"/>
              <a:t>“The practice of medicine is highly specialized. Individual doctors will treat individual ailments, rather than  the whole gamut of diseases. As a result </a:t>
            </a:r>
            <a:r>
              <a:rPr lang="en-AU" dirty="0">
                <a:solidFill>
                  <a:srgbClr val="FF0000"/>
                </a:solidFill>
              </a:rPr>
              <a:t>Egypt</a:t>
            </a:r>
            <a:r>
              <a:rPr lang="en-AU" dirty="0"/>
              <a:t> positively teems with  doctors; some specialize in treating eyes and others heads; some are dentists and others tend to the stomach; some specialize  in  obscure illnesses”.</a:t>
            </a:r>
          </a:p>
          <a:p>
            <a:pPr marL="0" indent="0">
              <a:buNone/>
              <a:defRPr/>
            </a:pPr>
            <a:endParaRPr lang="en-AU" dirty="0"/>
          </a:p>
          <a:p>
            <a:pPr>
              <a:defRPr/>
            </a:pPr>
            <a:r>
              <a:rPr lang="en-AU" dirty="0"/>
              <a:t>Herodotus:</a:t>
            </a:r>
            <a:r>
              <a:rPr lang="en-AU" dirty="0">
                <a:solidFill>
                  <a:srgbClr val="FF0000"/>
                </a:solidFill>
              </a:rPr>
              <a:t> year: </a:t>
            </a:r>
            <a:r>
              <a:rPr lang="en-AU" sz="4200" u="sng" dirty="0">
                <a:solidFill>
                  <a:srgbClr val="FF0000"/>
                </a:solidFill>
              </a:rPr>
              <a:t>c 450 B.C.</a:t>
            </a:r>
          </a:p>
          <a:p>
            <a:pPr marL="0" indent="0">
              <a:buNone/>
              <a:defRPr/>
            </a:pPr>
            <a:r>
              <a:rPr lang="en-AU" dirty="0"/>
              <a:t> </a:t>
            </a:r>
            <a:r>
              <a:rPr lang="en-AU" sz="1600" dirty="0"/>
              <a:t>(The Histories.  Book Two, para 84;translation by Tom Holland, 2013)</a:t>
            </a:r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B9731-6FBB-2368-3FB3-58EFF7A3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54" y="365125"/>
            <a:ext cx="11724362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Looking back: National health workforce “solutions”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D3D73-58EF-C1FC-8DC6-FEC6E2C70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12" y="2041741"/>
            <a:ext cx="11724362" cy="4135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National report proposing solutions to nursing shortages:</a:t>
            </a:r>
          </a:p>
          <a:p>
            <a:endParaRPr lang="en-GB" dirty="0"/>
          </a:p>
          <a:p>
            <a:r>
              <a:rPr lang="en-GB" dirty="0"/>
              <a:t>Skill mix change: use of support workers to “free up” nurses to deliver care</a:t>
            </a:r>
          </a:p>
          <a:p>
            <a:r>
              <a:rPr lang="en-GB" dirty="0"/>
              <a:t>Retention:  examine pay and incentives , pension, workload</a:t>
            </a:r>
          </a:p>
          <a:p>
            <a:r>
              <a:rPr lang="en-GB" dirty="0"/>
              <a:t>“Returners” : implement measures to enable  non practicing nurses to come back to the workforce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Which Country/ Year? </a:t>
            </a:r>
          </a:p>
        </p:txBody>
      </p:sp>
    </p:spTree>
    <p:extLst>
      <p:ext uri="{BB962C8B-B14F-4D97-AF65-F5344CB8AC3E}">
        <p14:creationId xmlns:p14="http://schemas.microsoft.com/office/powerpoint/2010/main" val="1470781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AD837-3307-B93C-7837-05D8ED05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81" y="365125"/>
            <a:ext cx="11448789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Looking back: National health workforce “solutions”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D760A-D1B7-D0EC-238E-1BF2F8F10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942" y="2242159"/>
            <a:ext cx="11611628" cy="450937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4100" dirty="0"/>
              <a:t>National report proposing  solutions to nursing shortages e.g.:</a:t>
            </a:r>
          </a:p>
          <a:p>
            <a:endParaRPr lang="en-GB" sz="4100" dirty="0"/>
          </a:p>
          <a:p>
            <a:r>
              <a:rPr lang="en-GB" sz="4100" dirty="0"/>
              <a:t>Skill mix change: use of support workers to “free up” nurses to deliver care</a:t>
            </a:r>
          </a:p>
          <a:p>
            <a:r>
              <a:rPr lang="en-GB" sz="4100" dirty="0"/>
              <a:t>Retention:  examine pay and incentives , pension, workload</a:t>
            </a:r>
          </a:p>
          <a:p>
            <a:r>
              <a:rPr lang="en-GB" sz="4100" dirty="0"/>
              <a:t>“Returners” : implement measures to enable  “</a:t>
            </a:r>
            <a:r>
              <a:rPr lang="en-GB" sz="4100" dirty="0">
                <a:solidFill>
                  <a:srgbClr val="FF0000"/>
                </a:solidFill>
              </a:rPr>
              <a:t>married</a:t>
            </a:r>
            <a:r>
              <a:rPr lang="en-GB" sz="4100" dirty="0"/>
              <a:t>” nurses to come back to the workforce</a:t>
            </a:r>
          </a:p>
          <a:p>
            <a:endParaRPr lang="en-GB" sz="4100" dirty="0"/>
          </a:p>
          <a:p>
            <a:r>
              <a:rPr lang="en-GB" sz="5800" dirty="0">
                <a:solidFill>
                  <a:srgbClr val="FF0000"/>
                </a:solidFill>
              </a:rPr>
              <a:t>UK, 1945: </a:t>
            </a:r>
            <a:r>
              <a:rPr lang="en-GB" sz="4100" dirty="0"/>
              <a:t>Ministry of Health 'Staffing the hospitals: An urgent national need’. </a:t>
            </a:r>
          </a:p>
          <a:p>
            <a:pPr marL="0" indent="0">
              <a:buNone/>
            </a:pPr>
            <a:br>
              <a:rPr lang="en-GB" sz="4100" dirty="0"/>
            </a:br>
            <a:endParaRPr lang="en-GB" sz="4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44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E445-7BB2-CD78-794E-9CA85AC6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A 10% international staff threshold?: </a:t>
            </a:r>
            <a:r>
              <a:rPr lang="en-GB" sz="3100" dirty="0"/>
              <a:t>Annual number of new NMC registrants from UK [blue] and non- UK countries [red] 1990-2025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DB6505-F8F4-79E1-0019-5E1641EF3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85" t="10174" r="485" b="10174"/>
          <a:stretch>
            <a:fillRect/>
          </a:stretch>
        </p:blipFill>
        <p:spPr>
          <a:xfrm>
            <a:off x="838200" y="1690687"/>
            <a:ext cx="10481369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0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A0E5-08C2-DC01-1A5A-BDB478685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81" y="365125"/>
            <a:ext cx="11240021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Next gen?: Nursing interest among 15-year-olds, OECD countries,  2018 and 2022 (OECD,2024</a:t>
            </a:r>
            <a:r>
              <a:rPr lang="en-GB" dirty="0"/>
              <a:t>)</a:t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D86689-4B5E-4B7C-ED33-925977381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197" y="1377863"/>
            <a:ext cx="10777603" cy="536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32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5" y="828575"/>
            <a:ext cx="11208625" cy="625877"/>
          </a:xfrm>
        </p:spPr>
        <p:txBody>
          <a:bodyPr/>
          <a:lstStyle/>
          <a:p>
            <a:r>
              <a:rPr lang="en-GB" sz="4067" b="1" dirty="0">
                <a:solidFill>
                  <a:srgbClr val="000000"/>
                </a:solidFill>
                <a:latin typeface="+mj-lt"/>
              </a:rPr>
              <a:t>Tech Challenges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6E30EC7-3E67-677F-CDAE-9588F5165B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0000" y="354877"/>
            <a:ext cx="1248000" cy="272363"/>
          </a:xfrm>
        </p:spPr>
        <p:txBody>
          <a:bodyPr/>
          <a:lstStyle/>
          <a:p>
            <a:pPr defTabSz="609585"/>
            <a:r>
              <a:rPr lang="en-US"/>
              <a:t>April ‘24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5F12716-B295-C34A-727B-9274A1D5C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6191" y="315456"/>
            <a:ext cx="8308038" cy="272363"/>
          </a:xfrm>
        </p:spPr>
        <p:txBody>
          <a:bodyPr/>
          <a:lstStyle/>
          <a:p>
            <a:pPr defTabSz="609585"/>
            <a:r>
              <a:rPr lang="en-GB" sz="1333" dirty="0">
                <a:solidFill>
                  <a:srgbClr val="1C1C1C"/>
                </a:solidFill>
              </a:rPr>
              <a:t>How can technology boost workforce capacity and time for care in the NHS?  (Moulds and Horton, 2024)</a:t>
            </a:r>
            <a:endParaRPr lang="en-US" dirty="0">
              <a:solidFill>
                <a:srgbClr val="1C1C1C"/>
              </a:solidFill>
            </a:endParaRPr>
          </a:p>
        </p:txBody>
      </p:sp>
      <p:pic>
        <p:nvPicPr>
          <p:cNvPr id="4" name="Picture 3" descr="A graph with red and white text&#10;&#10;Description automatically generated">
            <a:extLst>
              <a:ext uri="{FF2B5EF4-FFF2-40B4-BE49-F238E27FC236}">
                <a16:creationId xmlns:a16="http://schemas.microsoft.com/office/drawing/2014/main" id="{6D1E6DB6-525B-77D1-7C5E-F8F70434F8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912"/>
          <a:stretch/>
        </p:blipFill>
        <p:spPr>
          <a:xfrm>
            <a:off x="2880987" y="1454452"/>
            <a:ext cx="7615824" cy="540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6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563AB-FFD6-875A-7A08-D11EB9FFE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chemeClr val="tx1"/>
                </a:solidFill>
                <a:latin typeface="Aptos" panose="020B0004020202020204" pitchFamily="34" charset="0"/>
              </a:rPr>
              <a:t>A sustainable approach..(not a “shopping list”)</a:t>
            </a:r>
            <a:br>
              <a:rPr lang="en-AU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211DD-1C83-4E9B-BD28-D6181938B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938" y="1465545"/>
            <a:ext cx="11561522" cy="5185776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ptos" panose="020B0004020202020204" pitchFamily="34" charset="0"/>
              </a:rPr>
              <a:t>Know the workforce: profile, dynamics, motivations, needs, impact</a:t>
            </a:r>
            <a:r>
              <a:rPr lang="en-GB" sz="2400" dirty="0">
                <a:solidFill>
                  <a:schemeClr val="tx1"/>
                </a:solidFill>
                <a:latin typeface="Aptos" panose="020B0004020202020204" pitchFamily="34" charset="0"/>
              </a:rPr>
              <a:t>…(An inclusive definition of “workforce”…..not just nurses/ doctors; not just professionals; teams </a:t>
            </a:r>
            <a:r>
              <a:rPr lang="en-GB" sz="2400" dirty="0">
                <a:latin typeface="Aptos" panose="020B0004020202020204" pitchFamily="34" charset="0"/>
              </a:rPr>
              <a:t>not individuals)</a:t>
            </a:r>
          </a:p>
          <a:p>
            <a:r>
              <a:rPr lang="en-GB" sz="2400" dirty="0">
                <a:solidFill>
                  <a:srgbClr val="FF0000"/>
                </a:solidFill>
                <a:latin typeface="Aptos" panose="020B0004020202020204" pitchFamily="34" charset="0"/>
              </a:rPr>
              <a:t>Focus on investment</a:t>
            </a:r>
            <a:r>
              <a:rPr lang="en-GB" sz="2400" dirty="0">
                <a:latin typeface="Aptos" panose="020B0004020202020204" pitchFamily="34" charset="0"/>
              </a:rPr>
              <a:t>: Build supply; Retain and Recruit; Optimize performance: Advanced roles;</a:t>
            </a:r>
          </a:p>
          <a:p>
            <a:r>
              <a:rPr lang="en-AU" sz="2400" dirty="0">
                <a:solidFill>
                  <a:srgbClr val="FF0000"/>
                </a:solidFill>
                <a:latin typeface="Aptos" panose="020B0004020202020204" pitchFamily="34" charset="0"/>
              </a:rPr>
              <a:t>Not just new supply/ “more of the same”  from training</a:t>
            </a:r>
            <a:r>
              <a:rPr lang="en-AU" sz="2400" dirty="0">
                <a:latin typeface="Aptos" panose="020B0004020202020204" pitchFamily="34" charset="0"/>
              </a:rPr>
              <a:t>:  prioritise  effective use of the current workforce: retention/ re-skill / additional  training/ distribution</a:t>
            </a:r>
          </a:p>
          <a:p>
            <a:r>
              <a:rPr lang="en-AU" sz="2400" dirty="0">
                <a:solidFill>
                  <a:srgbClr val="FF0000"/>
                </a:solidFill>
                <a:latin typeface="Aptos" panose="020B0004020202020204" pitchFamily="34" charset="0"/>
              </a:rPr>
              <a:t>Adaptive, aligned workforce planning</a:t>
            </a:r>
            <a:r>
              <a:rPr lang="en-AU" sz="2400" dirty="0">
                <a:solidFill>
                  <a:schemeClr val="tx1"/>
                </a:solidFill>
                <a:latin typeface="Aptos" panose="020B0004020202020204" pitchFamily="34" charset="0"/>
              </a:rPr>
              <a:t>, not a fixed plan.</a:t>
            </a:r>
          </a:p>
          <a:p>
            <a:pPr lvl="0"/>
            <a:r>
              <a:rPr lang="en-AU" sz="2400" dirty="0">
                <a:solidFill>
                  <a:srgbClr val="FF0000"/>
                </a:solidFill>
                <a:latin typeface="Aptos" panose="020B0004020202020204" pitchFamily="34" charset="0"/>
              </a:rPr>
              <a:t>Innovate</a:t>
            </a:r>
            <a:r>
              <a:rPr lang="en-AU" sz="2400" dirty="0">
                <a:latin typeface="Aptos" panose="020B0004020202020204" pitchFamily="34" charset="0"/>
              </a:rPr>
              <a:t>- Harness new technology</a:t>
            </a:r>
          </a:p>
          <a:p>
            <a:r>
              <a:rPr lang="en-GB" sz="2400" dirty="0">
                <a:solidFill>
                  <a:srgbClr val="FF0000"/>
                </a:solidFill>
                <a:latin typeface="Aptos" panose="020B0004020202020204" pitchFamily="34" charset="0"/>
              </a:rPr>
              <a:t>Pay and careers</a:t>
            </a:r>
            <a:r>
              <a:rPr lang="en-GB" sz="2400" dirty="0">
                <a:latin typeface="Aptos" panose="020B0004020202020204" pitchFamily="34" charset="0"/>
              </a:rPr>
              <a:t>: A pay determination process that can reflect both external  labour market trends and internal career structure priorities</a:t>
            </a:r>
            <a:r>
              <a:rPr lang="en-GB" sz="2400" dirty="0">
                <a:solidFill>
                  <a:srgbClr val="FF0000"/>
                </a:solidFill>
                <a:latin typeface="Aptos" panose="020B0004020202020204" pitchFamily="34" charset="0"/>
              </a:rPr>
              <a:t>, and can enable pay to be an effective workforce </a:t>
            </a:r>
            <a:r>
              <a:rPr lang="en-GB" sz="2400">
                <a:solidFill>
                  <a:srgbClr val="FF0000"/>
                </a:solidFill>
                <a:latin typeface="Aptos" panose="020B0004020202020204" pitchFamily="34" charset="0"/>
              </a:rPr>
              <a:t>policy tool, </a:t>
            </a:r>
            <a:r>
              <a:rPr lang="en-GB" sz="2400" dirty="0">
                <a:latin typeface="Aptos" panose="020B0004020202020204" pitchFamily="34" charset="0"/>
              </a:rPr>
              <a:t>linked to overall workforce strategy. (Multi year, local flexibilities)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57799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AE583-74B7-4325-BBBD-6F603044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08551-497B-CC7D-41C8-CE58DF727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Moulds A, Horton T (2024) Which technologies offer the biggest opportunities to save time in the NHS? Health Foundation </a:t>
            </a:r>
            <a:r>
              <a:rPr lang="en-GB" dirty="0">
                <a:hlinkClick r:id="rId2"/>
              </a:rPr>
              <a:t>https://www.health.org.uk/publications/long-reads/which-technologies-offer-the-biggest-opportunities-to-save-time-in-the-nhs</a:t>
            </a:r>
            <a:endParaRPr lang="en-GB" dirty="0"/>
          </a:p>
          <a:p>
            <a:r>
              <a:rPr lang="en-GB" dirty="0"/>
              <a:t>OECD (2024) Fewer young people want to become nurses in half of OECD countries.</a:t>
            </a:r>
          </a:p>
          <a:p>
            <a:r>
              <a:rPr lang="en-GB" dirty="0"/>
              <a:t>OECD (2023) Health at a Glance 2023. </a:t>
            </a:r>
            <a:r>
              <a:rPr lang="en-GB" dirty="0">
                <a:hlinkClick r:id="rId3"/>
              </a:rPr>
              <a:t>https://www.oecd-ilibrary.org/social-issues-migration-health/health-at-a-glance-2023_7a7afb35-en</a:t>
            </a:r>
            <a:endParaRPr lang="en-GB" dirty="0"/>
          </a:p>
          <a:p>
            <a:r>
              <a:rPr lang="en-GB" dirty="0"/>
              <a:t>WHO (2023) Framework for action on the health and care workforce in the WHO European Region 2023–2030 </a:t>
            </a:r>
            <a:r>
              <a:rPr lang="en-GB" dirty="0">
                <a:hlinkClick r:id="rId4"/>
              </a:rPr>
              <a:t>https://www.who.int/europe/about-us/governance/regional-committee/73rd-session-of-the-who-regional-committee-for-europe/rc73-spotlights/health-and-care-workforce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59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HF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F_Presentation" id="{AC4A2D18-81FC-4AF9-B950-37B980A92719}" vid="{F992AA3E-4F6E-4D84-BB6A-0AD59C73F6C8}"/>
    </a:ext>
  </a:extLst>
</a:theme>
</file>

<file path=ppt/theme/theme3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PowerPoint Template">
  <a:themeElements>
    <a:clrScheme name="Custom 5">
      <a:dk1>
        <a:srgbClr val="1C1C1C"/>
      </a:dk1>
      <a:lt1>
        <a:srgbClr val="FFFFFF"/>
      </a:lt1>
      <a:dk2>
        <a:srgbClr val="DD0031"/>
      </a:dk2>
      <a:lt2>
        <a:srgbClr val="E2DFD8"/>
      </a:lt2>
      <a:accent1>
        <a:srgbClr val="999390"/>
      </a:accent1>
      <a:accent2>
        <a:srgbClr val="EE9B90"/>
      </a:accent2>
      <a:accent3>
        <a:srgbClr val="9D8CB1"/>
      </a:accent3>
      <a:accent4>
        <a:srgbClr val="8BC68F"/>
      </a:accent4>
      <a:accent5>
        <a:srgbClr val="FFE996"/>
      </a:accent5>
      <a:accent6>
        <a:srgbClr val="A6D7D3"/>
      </a:accent6>
      <a:hlink>
        <a:srgbClr val="DD0031"/>
      </a:hlink>
      <a:folHlink>
        <a:srgbClr val="E2DFD8"/>
      </a:folHlink>
    </a:clrScheme>
    <a:fontScheme name="The Health Foundatio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defRPr sz="3000">
            <a:solidFill>
              <a:schemeClr val="accent1"/>
            </a:solidFill>
            <a:latin typeface="Univers LT Std 65 Bold"/>
            <a:cs typeface="Univers LT Std 65 Bold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A6D7D3"/>
        </a:solidFill>
      </a:spPr>
      <a:bodyPr wrap="square" rtlCol="0">
        <a:noAutofit/>
      </a:bodyPr>
      <a:lstStyle>
        <a:defPPr>
          <a:defRPr sz="1400">
            <a:solidFill>
              <a:srgbClr val="FFFFFF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 Standard" id="{BACFD643-86A7-4597-83EF-179D54FA5F81}" vid="{E472FB13-B683-43E0-ACA5-AD030146226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a2e09-cd5a-43b9-95ad-f27dc8263e8e" xsi:nil="true"/>
    <lcf76f155ced4ddcb4097134ff3c332f xmlns="e6bed965-523c-4023-8d78-af032cd476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8E6EE00-E05A-441A-B30F-6B85EBE975C6}"/>
</file>

<file path=customXml/itemProps2.xml><?xml version="1.0" encoding="utf-8"?>
<ds:datastoreItem xmlns:ds="http://schemas.openxmlformats.org/officeDocument/2006/customXml" ds:itemID="{148FB8C4-96B3-4F3F-BB7A-CDCDE67C18D6}"/>
</file>

<file path=customXml/itemProps3.xml><?xml version="1.0" encoding="utf-8"?>
<ds:datastoreItem xmlns:ds="http://schemas.openxmlformats.org/officeDocument/2006/customXml" ds:itemID="{46E665BB-B6A8-40EC-B317-61426DF9983B}"/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783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Canela Bold</vt:lpstr>
      <vt:lpstr>Canela Deck Regular</vt:lpstr>
      <vt:lpstr>Canela Regular</vt:lpstr>
      <vt:lpstr>Canela Text Regular</vt:lpstr>
      <vt:lpstr>Georgia</vt:lpstr>
      <vt:lpstr>Graphik</vt:lpstr>
      <vt:lpstr>Graphik-Medium</vt:lpstr>
      <vt:lpstr>Graphik-SemiboldItalic</vt:lpstr>
      <vt:lpstr>Helvetica LT Std</vt:lpstr>
      <vt:lpstr>Wingdings</vt:lpstr>
      <vt:lpstr>Office Theme</vt:lpstr>
      <vt:lpstr>CHF Cover</vt:lpstr>
      <vt:lpstr>23_ClassicWhite</vt:lpstr>
      <vt:lpstr>PowerPoint Template</vt:lpstr>
      <vt:lpstr>A Future Fit Workforce?</vt:lpstr>
      <vt:lpstr>A Future Fit Workforce?</vt:lpstr>
      <vt:lpstr>A cliché…Healthcare workforce planning/ policy</vt:lpstr>
      <vt:lpstr>Looking back: Over-specialisation:  Which country and date….?</vt:lpstr>
      <vt:lpstr>Looking back: Over-specialisation </vt:lpstr>
      <vt:lpstr>Looking back: National health workforce “solutions”</vt:lpstr>
      <vt:lpstr>Looking back: National health workforce “solutions”</vt:lpstr>
      <vt:lpstr>A 10% international staff threshold?: Annual number of new NMC registrants from UK [blue] and non- UK countries [red] 1990-2025</vt:lpstr>
      <vt:lpstr>Next gen?: Nursing interest among 15-year-olds, OECD countries,  2018 and 2022 (OECD,2024) </vt:lpstr>
      <vt:lpstr>Tech Challenges</vt:lpstr>
      <vt:lpstr>A sustainable approach..(not a “shopping list”) </vt:lpstr>
      <vt:lpstr>Key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Rethinking Human Resources for Health – On the Edge of the Post-Modern Era</dc:title>
  <dc:creator>james buchan</dc:creator>
  <cp:lastModifiedBy>Amy Mcloughlin</cp:lastModifiedBy>
  <cp:revision>4</cp:revision>
  <dcterms:created xsi:type="dcterms:W3CDTF">2024-05-27T10:20:20Z</dcterms:created>
  <dcterms:modified xsi:type="dcterms:W3CDTF">2025-09-14T20:57:18Z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0x01010001F51620C47D3F4CB046B96311EA442D</vt:lpwstr>
  </property>
</Properties>
</file>