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sldIdLst>
    <p:sldId id="2147374718" r:id="rId5"/>
    <p:sldId id="2147374719" r:id="rId6"/>
    <p:sldId id="2147374720" r:id="rId7"/>
    <p:sldId id="2147374721" r:id="rId8"/>
    <p:sldId id="2147374727" r:id="rId9"/>
    <p:sldId id="2147374723" r:id="rId10"/>
    <p:sldId id="2147374725" r:id="rId11"/>
    <p:sldId id="2147374726" r:id="rId12"/>
    <p:sldId id="2147374722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199F20-83E0-4879-2D8A-53BDE946B5CF}" name="KALINAUSKAS, Rytis (WEST HERTFORDSHIRE TEACHING HOSPITALS NHS TRUST)" initials="RK" userId="S::rytis.kalinauskas@nhs.net::603aa245-4fbc-4cd0-afdf-d4bdf40a50ef" providerId="AD"/>
  <p188:author id="{71BE2357-CE8A-E73E-2C47-4C20333E9B13}" name="MCBRIDE, Christy (WEST HERTFORDSHIRE TEACHING HOSPITALS NHS TRUST)" initials="MT" userId="S::christy.mcbride@nhs.net::08ae3dc1-910c-43bc-bd03-42fd98adaf8c" providerId="AD"/>
  <p188:author id="{9421E665-57FF-C517-447C-3DF7F8E7BFC9}" name="WHITE, Alex (WEST HERTFORDSHIRE TEACHING HOSPITALS NHS TRUST)" initials="WT" userId="S::alex.white13@nhs.net::1e005f98-2231-45b2-a005-8f853e1ca306" providerId="AD"/>
  <p188:author id="{82278CBE-E3DC-E4D9-9425-B901E562F5C4}" name="NERIO, Rosalind (WEST HERTFORDSHIRE TEACHING HOSPITALS NHS TRUST)" initials="NT" userId="S::rosalind.nerio@nhs.net::43f552f3-c768-41ef-a647-cda0c5a06a6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FB5"/>
    <a:srgbClr val="0568C1"/>
    <a:srgbClr val="00ABC8"/>
    <a:srgbClr val="389EFA"/>
    <a:srgbClr val="69EAFF"/>
    <a:srgbClr val="006C86"/>
    <a:srgbClr val="F0F0F0"/>
    <a:srgbClr val="0099B5"/>
    <a:srgbClr val="FDB505"/>
    <a:srgbClr val="EB0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36" autoAdjust="0"/>
    <p:restoredTop sz="54436" autoAdjust="0"/>
  </p:normalViewPr>
  <p:slideViewPr>
    <p:cSldViewPr snapToGrid="0">
      <p:cViewPr varScale="1">
        <p:scale>
          <a:sx n="63" d="100"/>
          <a:sy n="63" d="100"/>
        </p:scale>
        <p:origin x="8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4FF39-1F5E-1C42-B97B-2BBF6DB6A6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E4A04-10CA-964B-8475-1CBE81A2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31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E4A04-10CA-964B-8475-1CBE81A24B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70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E4A04-10CA-964B-8475-1CBE81A24B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70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E4A04-10CA-964B-8475-1CBE81A24B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63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E4A04-10CA-964B-8475-1CBE81A24B5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54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0A1F9-54DB-920E-A33F-3778C57CE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660" y="6356351"/>
            <a:ext cx="2160000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E1C96-FCCD-E01E-125F-7652D52B7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2644" y="6356351"/>
            <a:ext cx="5866711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0D9A5-2207-4A2E-57CD-8ABC928C0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5339" y="6356350"/>
            <a:ext cx="2160000" cy="289375"/>
          </a:xfrm>
          <a:prstGeom prst="rect">
            <a:avLst/>
          </a:prstGeom>
        </p:spPr>
        <p:txBody>
          <a:bodyPr/>
          <a:lstStyle/>
          <a:p>
            <a:fld id="{A3F20FC8-F542-AD4C-95F4-C0214D0529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D896D5-C238-8C46-1C4E-57F298B3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800000"/>
            <a:ext cx="10675339" cy="4412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7FBA621-BB69-9BB7-85F0-1018C4939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080000"/>
            <a:ext cx="10675339" cy="5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7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D68365A-5D1F-CCBD-8569-CD8E19E6EB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olorful logo with white border&#10;&#10;Description automatically generated">
            <a:extLst>
              <a:ext uri="{FF2B5EF4-FFF2-40B4-BE49-F238E27FC236}">
                <a16:creationId xmlns:a16="http://schemas.microsoft.com/office/drawing/2014/main" id="{02D2D4BA-6E31-5114-9746-437B0621CC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3601" y="2747994"/>
            <a:ext cx="1254934" cy="1254934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E55AE2E-C299-4A61-E3D3-72D1F370F2D1}"/>
              </a:ext>
            </a:extLst>
          </p:cNvPr>
          <p:cNvSpPr txBox="1">
            <a:spLocks/>
          </p:cNvSpPr>
          <p:nvPr userDrawn="1"/>
        </p:nvSpPr>
        <p:spPr>
          <a:xfrm>
            <a:off x="1848535" y="3623156"/>
            <a:ext cx="9986534" cy="5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sz="2000" b="0"/>
          </a:p>
          <a:p>
            <a:endParaRPr lang="en-US" sz="2000" b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1AE49ED-E2D2-7418-23FF-8F8BA22B3E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91155" y="3534166"/>
            <a:ext cx="10058224" cy="48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(sub-heading)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2A2E4BA-6552-2CA8-DCD2-DF1FB5F08CB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991155" y="2768314"/>
            <a:ext cx="10058224" cy="660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(Main heading)</a:t>
            </a:r>
          </a:p>
        </p:txBody>
      </p:sp>
      <p:pic>
        <p:nvPicPr>
          <p:cNvPr id="4" name="Picture 3" descr="A black background with blue and pink text&#10;&#10;Description automatically generated">
            <a:extLst>
              <a:ext uri="{FF2B5EF4-FFF2-40B4-BE49-F238E27FC236}">
                <a16:creationId xmlns:a16="http://schemas.microsoft.com/office/drawing/2014/main" id="{D89FC4A6-F4E5-1C22-D94A-D4D59C5821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67894" y="5794149"/>
            <a:ext cx="4842184" cy="6652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0C765D-A82F-A17F-A884-F4BE351B20B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721025"/>
            <a:ext cx="12192000" cy="135924"/>
          </a:xfrm>
          <a:prstGeom prst="rect">
            <a:avLst/>
          </a:prstGeom>
        </p:spPr>
      </p:pic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A48EB15-2BEB-769D-3F56-29CA0C71A8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63778" y="266557"/>
            <a:ext cx="21463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16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370B40-EC9A-0589-C42A-42D41CCB52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6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DF4B207-28D3-A8D1-A49E-67C5CF9DA50D}"/>
              </a:ext>
            </a:extLst>
          </p:cNvPr>
          <p:cNvSpPr txBox="1">
            <a:spLocks/>
          </p:cNvSpPr>
          <p:nvPr userDrawn="1"/>
        </p:nvSpPr>
        <p:spPr>
          <a:xfrm>
            <a:off x="1848535" y="3623156"/>
            <a:ext cx="9986534" cy="5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sz="2000" b="0"/>
          </a:p>
          <a:p>
            <a:endParaRPr lang="en-US" sz="2000" b="0"/>
          </a:p>
        </p:txBody>
      </p:sp>
      <p:pic>
        <p:nvPicPr>
          <p:cNvPr id="2" name="Picture 1" descr="A colorful logo with white border&#10;&#10;Description automatically generated">
            <a:extLst>
              <a:ext uri="{FF2B5EF4-FFF2-40B4-BE49-F238E27FC236}">
                <a16:creationId xmlns:a16="http://schemas.microsoft.com/office/drawing/2014/main" id="{FC097CAA-62AA-A6A3-ADC8-5C6B3E7535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3601" y="2747994"/>
            <a:ext cx="1254934" cy="125493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4E23D-D198-51AA-E926-9C46FDA70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91155" y="3534166"/>
            <a:ext cx="10058224" cy="48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(sub-heading)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66E0D0A-F238-5585-148C-638B88DC29B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991155" y="2768314"/>
            <a:ext cx="10058224" cy="660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(section divider)</a:t>
            </a:r>
          </a:p>
        </p:txBody>
      </p:sp>
    </p:spTree>
    <p:extLst>
      <p:ext uri="{BB962C8B-B14F-4D97-AF65-F5344CB8AC3E}">
        <p14:creationId xmlns:p14="http://schemas.microsoft.com/office/powerpoint/2010/main" val="288614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0C9BD47-51E2-42CB-32A4-AA2C387A3D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E25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olorful logo with white border&#10;&#10;Description automatically generated">
            <a:extLst>
              <a:ext uri="{FF2B5EF4-FFF2-40B4-BE49-F238E27FC236}">
                <a16:creationId xmlns:a16="http://schemas.microsoft.com/office/drawing/2014/main" id="{F699E016-E88F-18E8-D496-258910E16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3601" y="2747994"/>
            <a:ext cx="1254934" cy="125493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691BA-E78F-A6C9-67AA-F93C73294BC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91155" y="3534166"/>
            <a:ext cx="10058224" cy="48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(sub-heading)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2A1CB7-7408-F659-DAA1-1AD04E24413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991155" y="2768314"/>
            <a:ext cx="10058224" cy="660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(section divider)</a:t>
            </a:r>
          </a:p>
        </p:txBody>
      </p:sp>
    </p:spTree>
    <p:extLst>
      <p:ext uri="{BB962C8B-B14F-4D97-AF65-F5344CB8AC3E}">
        <p14:creationId xmlns:p14="http://schemas.microsoft.com/office/powerpoint/2010/main" val="260494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7F3C56F-C050-BAE9-C9C7-6702CBD1BBC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B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olorful logo with white border&#10;&#10;Description automatically generated">
            <a:extLst>
              <a:ext uri="{FF2B5EF4-FFF2-40B4-BE49-F238E27FC236}">
                <a16:creationId xmlns:a16="http://schemas.microsoft.com/office/drawing/2014/main" id="{4827CCF2-C3C2-30F7-7675-BF10826FCB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3601" y="2747994"/>
            <a:ext cx="1254934" cy="125493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194F9-889C-CAF4-E533-C4DD96FB8D1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91155" y="3534166"/>
            <a:ext cx="10058224" cy="48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>
                <a:solidFill>
                  <a:srgbClr val="3C56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(sub-heading)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E17B031-48CE-F6C3-5151-32CBE98615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991155" y="2768314"/>
            <a:ext cx="10058224" cy="660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sz="3200" b="1">
                <a:solidFill>
                  <a:srgbClr val="3C56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(section divider)</a:t>
            </a:r>
          </a:p>
        </p:txBody>
      </p:sp>
    </p:spTree>
    <p:extLst>
      <p:ext uri="{BB962C8B-B14F-4D97-AF65-F5344CB8AC3E}">
        <p14:creationId xmlns:p14="http://schemas.microsoft.com/office/powerpoint/2010/main" val="3871256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370B40-EC9A-0589-C42A-42D41CCB52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8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DF4B207-28D3-A8D1-A49E-67C5CF9DA50D}"/>
              </a:ext>
            </a:extLst>
          </p:cNvPr>
          <p:cNvSpPr txBox="1">
            <a:spLocks/>
          </p:cNvSpPr>
          <p:nvPr userDrawn="1"/>
        </p:nvSpPr>
        <p:spPr>
          <a:xfrm>
            <a:off x="1848535" y="3623156"/>
            <a:ext cx="9986534" cy="5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sz="2000" b="0"/>
          </a:p>
          <a:p>
            <a:endParaRPr lang="en-US" sz="2000" b="0"/>
          </a:p>
        </p:txBody>
      </p:sp>
      <p:pic>
        <p:nvPicPr>
          <p:cNvPr id="2" name="Picture 1" descr="A colorful logo with white border&#10;&#10;Description automatically generated">
            <a:extLst>
              <a:ext uri="{FF2B5EF4-FFF2-40B4-BE49-F238E27FC236}">
                <a16:creationId xmlns:a16="http://schemas.microsoft.com/office/drawing/2014/main" id="{FC097CAA-62AA-A6A3-ADC8-5C6B3E7535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3601" y="2747994"/>
            <a:ext cx="1254934" cy="125493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4E23D-D198-51AA-E926-9C46FDA70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91155" y="3534166"/>
            <a:ext cx="10058224" cy="48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(sub-heading)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66E0D0A-F238-5585-148C-638B88DC29B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991155" y="2768314"/>
            <a:ext cx="10058224" cy="660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(section divider)</a:t>
            </a:r>
          </a:p>
        </p:txBody>
      </p:sp>
    </p:spTree>
    <p:extLst>
      <p:ext uri="{BB962C8B-B14F-4D97-AF65-F5344CB8AC3E}">
        <p14:creationId xmlns:p14="http://schemas.microsoft.com/office/powerpoint/2010/main" val="3951407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231258-096A-45AE-E2CF-84E4806973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00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8A2AF1DA-3642-0FE2-95A8-5A3C4EC1DFC7}"/>
              </a:ext>
            </a:extLst>
          </p:cNvPr>
          <p:cNvSpPr txBox="1">
            <a:spLocks/>
          </p:cNvSpPr>
          <p:nvPr userDrawn="1"/>
        </p:nvSpPr>
        <p:spPr>
          <a:xfrm>
            <a:off x="1848535" y="3623156"/>
            <a:ext cx="9986534" cy="5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sz="2000" b="0"/>
          </a:p>
          <a:p>
            <a:endParaRPr lang="en-US" sz="2000" b="0"/>
          </a:p>
        </p:txBody>
      </p:sp>
      <p:pic>
        <p:nvPicPr>
          <p:cNvPr id="6" name="Picture 5" descr="A colorful logo with white border&#10;&#10;Description automatically generated">
            <a:extLst>
              <a:ext uri="{FF2B5EF4-FFF2-40B4-BE49-F238E27FC236}">
                <a16:creationId xmlns:a16="http://schemas.microsoft.com/office/drawing/2014/main" id="{05176797-4AD5-28C8-F81D-5BE8B9821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3601" y="2747994"/>
            <a:ext cx="1254934" cy="125493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E331BA5-CC32-0A00-AEDB-8D82968529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91155" y="3534166"/>
            <a:ext cx="10058224" cy="48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(sub-heading)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625A58B-7199-13CC-ABB3-59A55AA57F6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991155" y="2768314"/>
            <a:ext cx="10058224" cy="660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 (section divider)</a:t>
            </a:r>
          </a:p>
        </p:txBody>
      </p:sp>
    </p:spTree>
    <p:extLst>
      <p:ext uri="{BB962C8B-B14F-4D97-AF65-F5344CB8AC3E}">
        <p14:creationId xmlns:p14="http://schemas.microsoft.com/office/powerpoint/2010/main" val="2441510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background with a blue and white letter on it&#10;&#10;Description automatically generated">
            <a:extLst>
              <a:ext uri="{FF2B5EF4-FFF2-40B4-BE49-F238E27FC236}">
                <a16:creationId xmlns:a16="http://schemas.microsoft.com/office/drawing/2014/main" id="{53A01174-2886-1B2F-DF41-42FF84F20B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6854" y="212274"/>
            <a:ext cx="1743225" cy="8394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2B9C96-B3CE-1B12-58C0-25E3570C2F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8D4C31-0BF5-E7AB-7406-95AE313CA2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21025"/>
            <a:ext cx="12192000" cy="135924"/>
          </a:xfrm>
          <a:prstGeom prst="rect">
            <a:avLst/>
          </a:prstGeom>
        </p:spPr>
      </p:pic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BDD8EBBF-BCAB-00D5-7668-BBA9624D41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63778" y="266557"/>
            <a:ext cx="21463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07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F048F-5F02-2C1C-0479-A4EAA5B8D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660" y="1080000"/>
            <a:ext cx="10598678" cy="279246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E917A-2794-4AE6-19B4-5D447D453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6660" y="3988800"/>
            <a:ext cx="10598678" cy="20995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F94CE-49BE-CAA0-BE83-08C39C68FC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660" y="6356351"/>
            <a:ext cx="2160000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58640-F60E-5CCC-9C94-EF5956AE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2644" y="6356351"/>
            <a:ext cx="5866711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0273E-BBE8-6782-3884-487119C4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5338" y="6356351"/>
            <a:ext cx="2160000" cy="289375"/>
          </a:xfrm>
          <a:prstGeom prst="rect">
            <a:avLst/>
          </a:prstGeom>
        </p:spPr>
        <p:txBody>
          <a:bodyPr/>
          <a:lstStyle/>
          <a:p>
            <a:fld id="{A3F20FC8-F542-AD4C-95F4-C0214D052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6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1C361-816A-8A5C-7A5C-F0BA8905F8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6658" y="1768642"/>
            <a:ext cx="5104942" cy="43709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328E1B-2592-7DB8-00CD-56A895EEC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3742" y="1768642"/>
            <a:ext cx="5181600" cy="43709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76718-EEE4-2107-0115-F2C43FC46F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660" y="6356351"/>
            <a:ext cx="2160000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AB4C8-C89C-F101-4C59-30769EC80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2644" y="6356351"/>
            <a:ext cx="5866711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0A13E-C57F-A5E8-7C81-F372A5C33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5338" y="6356351"/>
            <a:ext cx="2160000" cy="289375"/>
          </a:xfrm>
          <a:prstGeom prst="rect">
            <a:avLst/>
          </a:prstGeom>
        </p:spPr>
        <p:txBody>
          <a:bodyPr/>
          <a:lstStyle/>
          <a:p>
            <a:fld id="{A3F20FC8-F542-AD4C-95F4-C0214D0529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CEE79C5-EF31-B246-4EB2-A556AEBA9FA1}"/>
              </a:ext>
            </a:extLst>
          </p:cNvPr>
          <p:cNvSpPr txBox="1">
            <a:spLocks/>
          </p:cNvSpPr>
          <p:nvPr userDrawn="1"/>
        </p:nvSpPr>
        <p:spPr>
          <a:xfrm>
            <a:off x="796658" y="1080000"/>
            <a:ext cx="10522020" cy="5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60B5"/>
                </a:solidFill>
              </a:rPr>
              <a:t>Click to edit master title style</a:t>
            </a:r>
            <a:endParaRPr lang="en-US">
              <a:solidFill>
                <a:srgbClr val="0060B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96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E9FF8-69BB-6766-EFBE-DAE1CBF59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6658" y="1740871"/>
            <a:ext cx="5124257" cy="4548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CDE71-5EE4-C440-AB3F-DD07802F6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40869"/>
            <a:ext cx="5183188" cy="45485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E030AB-B65F-EDE8-13B4-8657421F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660" y="6356351"/>
            <a:ext cx="2160000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634113-9EE6-E397-FFB8-BEF0EFC7A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2644" y="6356351"/>
            <a:ext cx="5866711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CF0B2-C6BB-3753-2B2B-CA1C0212E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5338" y="6356351"/>
            <a:ext cx="2160000" cy="289375"/>
          </a:xfrm>
          <a:prstGeom prst="rect">
            <a:avLst/>
          </a:prstGeom>
        </p:spPr>
        <p:txBody>
          <a:bodyPr/>
          <a:lstStyle/>
          <a:p>
            <a:fld id="{A3F20FC8-F542-AD4C-95F4-C0214D0529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CCC6227-6369-C4E1-6EE3-CB11CFCA459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96658" y="2316938"/>
            <a:ext cx="5104942" cy="37751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29D9F15-4A2F-CC99-340E-A5101476C1E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13742" y="2316937"/>
            <a:ext cx="5181600" cy="37751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D8F7A2EB-DB3D-92AF-D58C-F8F06D4BB63E}"/>
              </a:ext>
            </a:extLst>
          </p:cNvPr>
          <p:cNvSpPr txBox="1">
            <a:spLocks/>
          </p:cNvSpPr>
          <p:nvPr userDrawn="1"/>
        </p:nvSpPr>
        <p:spPr>
          <a:xfrm>
            <a:off x="796658" y="1080000"/>
            <a:ext cx="10522020" cy="5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60B5"/>
                </a:solidFill>
              </a:rPr>
              <a:t>Click to edit master title style</a:t>
            </a:r>
            <a:endParaRPr lang="en-US">
              <a:solidFill>
                <a:srgbClr val="0060B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107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75AD2B-D7C5-57F8-6B43-B084A3272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138" y="1795110"/>
            <a:ext cx="6172200" cy="43909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04AA-CAC1-98F8-CF31-8CAE71E52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6660" y="1807967"/>
            <a:ext cx="4299775" cy="43909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0AF1AA-5E53-11F2-8033-BC41958E3A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660" y="6356351"/>
            <a:ext cx="2160000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2CA64-2A73-F80F-5B88-79F7506FC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2644" y="6356351"/>
            <a:ext cx="5866711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1FD2A0-7599-3306-8D2B-45B8D79BB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5338" y="6356351"/>
            <a:ext cx="2160000" cy="289375"/>
          </a:xfrm>
          <a:prstGeom prst="rect">
            <a:avLst/>
          </a:prstGeom>
        </p:spPr>
        <p:txBody>
          <a:bodyPr/>
          <a:lstStyle/>
          <a:p>
            <a:fld id="{A3F20FC8-F542-AD4C-95F4-C0214D0529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4E6A34E-3820-142A-5A5C-3D3B4DCB6A44}"/>
              </a:ext>
            </a:extLst>
          </p:cNvPr>
          <p:cNvSpPr txBox="1">
            <a:spLocks/>
          </p:cNvSpPr>
          <p:nvPr userDrawn="1"/>
        </p:nvSpPr>
        <p:spPr>
          <a:xfrm>
            <a:off x="796660" y="1080000"/>
            <a:ext cx="10522018" cy="5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60B5"/>
                </a:solidFill>
              </a:rPr>
              <a:t>Click to edit master title style</a:t>
            </a:r>
            <a:endParaRPr lang="en-US">
              <a:solidFill>
                <a:srgbClr val="0060B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312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0A1F9-54DB-920E-A33F-3778C57CE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6660" y="6356351"/>
            <a:ext cx="2160000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E1C96-FCCD-E01E-125F-7652D52B7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2644" y="6356351"/>
            <a:ext cx="5866711" cy="2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0D9A5-2207-4A2E-57CD-8ABC928C0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5339" y="6356350"/>
            <a:ext cx="2160000" cy="289375"/>
          </a:xfrm>
          <a:prstGeom prst="rect">
            <a:avLst/>
          </a:prstGeom>
        </p:spPr>
        <p:txBody>
          <a:bodyPr/>
          <a:lstStyle/>
          <a:p>
            <a:fld id="{A3F20FC8-F542-AD4C-95F4-C0214D0529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D896D5-C238-8C46-1C4E-57F298B3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59" y="1703010"/>
            <a:ext cx="10598679" cy="4389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10F9A3-4AF8-EF83-A643-07CD7A76F33E}"/>
              </a:ext>
            </a:extLst>
          </p:cNvPr>
          <p:cNvSpPr txBox="1">
            <a:spLocks/>
          </p:cNvSpPr>
          <p:nvPr userDrawn="1"/>
        </p:nvSpPr>
        <p:spPr>
          <a:xfrm>
            <a:off x="796658" y="1080000"/>
            <a:ext cx="10522019" cy="5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60B5"/>
                </a:solidFill>
              </a:rPr>
              <a:t>Click to edit master title style</a:t>
            </a:r>
            <a:endParaRPr lang="en-US">
              <a:solidFill>
                <a:srgbClr val="0060B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204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791A1242-AC82-A680-244C-FF815417BD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8372" y="5865085"/>
            <a:ext cx="4296879" cy="55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54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9BCB62E-B13F-325F-6DC8-50A9A4DCC8AB}"/>
              </a:ext>
            </a:extLst>
          </p:cNvPr>
          <p:cNvSpPr/>
          <p:nvPr userDrawn="1"/>
        </p:nvSpPr>
        <p:spPr>
          <a:xfrm flipV="1">
            <a:off x="0" y="-13712"/>
            <a:ext cx="12192000" cy="842523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CF43F-65F9-260E-E6AF-7579D4E1E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10675338" cy="4378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56A0C-BE92-2D4B-89EA-7BF2F82C24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6660" y="6356351"/>
            <a:ext cx="2160000" cy="289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E6D75-4023-9D9C-53CA-ADEE7AA4F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2644" y="6356351"/>
            <a:ext cx="5866711" cy="289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91B5A-66CD-0747-3384-B9BA62F13D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5338" y="6356351"/>
            <a:ext cx="2160000" cy="289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F20FC8-F542-AD4C-95F4-C0214D0529B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E25306-E9C3-0BA5-4C34-7122BB829E77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6721025"/>
            <a:ext cx="12192000" cy="135924"/>
          </a:xfrm>
          <a:prstGeom prst="rect">
            <a:avLst/>
          </a:prstGeom>
        </p:spPr>
      </p:pic>
      <p:pic>
        <p:nvPicPr>
          <p:cNvPr id="11" name="Picture 10" descr="A colorful logo with four colors&#10;&#10;Description automatically generated">
            <a:extLst>
              <a:ext uri="{FF2B5EF4-FFF2-40B4-BE49-F238E27FC236}">
                <a16:creationId xmlns:a16="http://schemas.microsoft.com/office/drawing/2014/main" id="{757DD729-B81B-2A2F-5A04-C61B9703542C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58376" y="178593"/>
            <a:ext cx="488157" cy="488157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51DEB2C-457E-9F4E-DDB0-2E11D24A3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080000"/>
            <a:ext cx="10675338" cy="5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logo&#10;&#10;Description automatically generated">
            <a:extLst>
              <a:ext uri="{FF2B5EF4-FFF2-40B4-BE49-F238E27FC236}">
                <a16:creationId xmlns:a16="http://schemas.microsoft.com/office/drawing/2014/main" id="{AF275495-ECA2-C571-E4BE-6CD2BCCFED58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976979" y="143964"/>
            <a:ext cx="1073431" cy="6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45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9" r:id="rId2"/>
    <p:sldLayoutId id="2147483660" r:id="rId3"/>
    <p:sldLayoutId id="2147483650" r:id="rId4"/>
    <p:sldLayoutId id="2147483662" r:id="rId5"/>
    <p:sldLayoutId id="2147483665" r:id="rId6"/>
    <p:sldLayoutId id="2147483661" r:id="rId7"/>
    <p:sldLayoutId id="2147483649" r:id="rId8"/>
    <p:sldLayoutId id="2147483651" r:id="rId9"/>
    <p:sldLayoutId id="2147483652" r:id="rId10"/>
    <p:sldLayoutId id="2147483653" r:id="rId11"/>
    <p:sldLayoutId id="2147483657" r:id="rId12"/>
    <p:sldLayoutId id="2147483663" r:id="rId13"/>
    <p:sldLayoutId id="214748365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60B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C566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C566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C566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566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566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1980D5-3F5D-8A94-F871-5D7B8C90C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1155" y="3378257"/>
            <a:ext cx="10058224" cy="1009554"/>
          </a:xfrm>
        </p:spPr>
        <p:txBody>
          <a:bodyPr>
            <a:normAutofit/>
          </a:bodyPr>
          <a:lstStyle/>
          <a:p>
            <a:r>
              <a:rPr lang="en-GB" dirty="0"/>
              <a:t>Kelly McGovern </a:t>
            </a:r>
          </a:p>
          <a:p>
            <a:r>
              <a:rPr lang="en-GB" dirty="0"/>
              <a:t>Chief Nurse and Director of Infection Prevention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69F51-4528-8E1E-4902-C114092530A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91155" y="2096655"/>
            <a:ext cx="10058224" cy="1332345"/>
          </a:xfrm>
        </p:spPr>
        <p:txBody>
          <a:bodyPr/>
          <a:lstStyle/>
          <a:p>
            <a:r>
              <a:rPr lang="en-GB" dirty="0"/>
              <a:t>Empowerment in Action being Brave </a:t>
            </a: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110004020202020204"/>
                <a:ea typeface="Aptos" panose="02110004020202020204"/>
                <a:cs typeface="Aptos" panose="02110004020202020204"/>
              </a:rPr>
              <a:t>Why supporting staff is the key to safer patient care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110004020202020204"/>
                <a:cs typeface="Aptos" panose="02110004020202020204"/>
              </a:rPr>
              <a:t>​</a:t>
            </a:r>
            <a:endParaRPr lang="en-GB" sz="1800" dirty="0">
              <a:effectLst/>
              <a:latin typeface="Aptos" panose="02110004020202020204"/>
              <a:ea typeface="Aptos" panose="02110004020202020204"/>
              <a:cs typeface="Aptos" panose="02110004020202020204"/>
            </a:endParaRP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93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511F8-051B-34F5-320B-B445B4C62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F32D90-7789-9521-D902-4A506C855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89" y="125495"/>
            <a:ext cx="10675339" cy="557679"/>
          </a:xfrm>
        </p:spPr>
        <p:txBody>
          <a:bodyPr/>
          <a:lstStyle/>
          <a:p>
            <a:r>
              <a:rPr lang="en-GB" sz="2400" dirty="0">
                <a:solidFill>
                  <a:schemeClr val="tx1"/>
                </a:solidFill>
                <a:latin typeface="Arial"/>
                <a:cs typeface="Arial"/>
              </a:rPr>
              <a:t>Courage in care</a:t>
            </a:r>
            <a:br>
              <a:rPr lang="en-GB" sz="240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GB" sz="2400" dirty="0">
                <a:solidFill>
                  <a:schemeClr val="tx1"/>
                </a:solidFill>
                <a:latin typeface="Arial"/>
                <a:cs typeface="Arial"/>
              </a:rPr>
              <a:t>we are not working with tins of beans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96E63D-523F-4C2A-6508-4269004600F6}"/>
              </a:ext>
            </a:extLst>
          </p:cNvPr>
          <p:cNvSpPr/>
          <p:nvPr/>
        </p:nvSpPr>
        <p:spPr>
          <a:xfrm rot="10800000" flipV="1">
            <a:off x="405732" y="996549"/>
            <a:ext cx="8519644" cy="235939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6" name="Picture 5" descr="A can of beans on a table&#10;&#10;AI-generated content may be incorrect.">
            <a:extLst>
              <a:ext uri="{FF2B5EF4-FFF2-40B4-BE49-F238E27FC236}">
                <a16:creationId xmlns:a16="http://schemas.microsoft.com/office/drawing/2014/main" id="{D34BC135-A576-D3F8-FEB1-E4588CA28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083732"/>
            <a:ext cx="6858000" cy="546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06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36A8C9-0C95-E805-034A-46B16AA3C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1012" y="1837090"/>
            <a:ext cx="2619375" cy="174307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C7E004E-225C-1ACD-0613-97B6E0800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 walked into </a:t>
            </a:r>
          </a:p>
        </p:txBody>
      </p:sp>
      <p:pic>
        <p:nvPicPr>
          <p:cNvPr id="1026" name="Picture 2" descr="Dispatches' Undercover Ambulance: NHS ...">
            <a:extLst>
              <a:ext uri="{FF2B5EF4-FFF2-40B4-BE49-F238E27FC236}">
                <a16:creationId xmlns:a16="http://schemas.microsoft.com/office/drawing/2014/main" id="{FAC6907C-EB8C-41D5-8296-EEE4D40B8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824" y="183709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dercover filming in an NHS ambulance ...">
            <a:extLst>
              <a:ext uri="{FF2B5EF4-FFF2-40B4-BE49-F238E27FC236}">
                <a16:creationId xmlns:a16="http://schemas.microsoft.com/office/drawing/2014/main" id="{80BE7B6B-F140-EBDC-678B-EC5B28829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180" y="183708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ng Shrewsbury A&amp;E waits and hospital ...">
            <a:extLst>
              <a:ext uri="{FF2B5EF4-FFF2-40B4-BE49-F238E27FC236}">
                <a16:creationId xmlns:a16="http://schemas.microsoft.com/office/drawing/2014/main" id="{881A44B9-F48B-01B7-60D1-8538ED063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536" y="1908526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17 Disempowered Royalty-Free Images, Stock Photos &amp; Pictures | Shutterstock">
            <a:extLst>
              <a:ext uri="{FF2B5EF4-FFF2-40B4-BE49-F238E27FC236}">
                <a16:creationId xmlns:a16="http://schemas.microsoft.com/office/drawing/2014/main" id="{814CD112-CC52-2154-1311-318E175E8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168" y="3779574"/>
            <a:ext cx="5715000" cy="264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938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FDBFB8-56EB-C0C7-AB3B-CC5ECFBD9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did I do: Empowerment  </a:t>
            </a:r>
          </a:p>
        </p:txBody>
      </p:sp>
      <p:pic>
        <p:nvPicPr>
          <p:cNvPr id="1028" name="Picture 4" descr="All good leaders listen to their people and empower them to go away and turn any innovative ideas they have into a reality. - Richard Branson">
            <a:extLst>
              <a:ext uri="{FF2B5EF4-FFF2-40B4-BE49-F238E27FC236}">
                <a16:creationId xmlns:a16="http://schemas.microsoft.com/office/drawing/2014/main" id="{B6B4BD92-4E52-3322-CCA1-FCAC344927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822" y="1800225"/>
            <a:ext cx="9378156" cy="441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659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E54AE66C-62AB-9D9A-3015-1D90023407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2734" r="-1" b="11780"/>
          <a:stretch>
            <a:fillRect/>
          </a:stretch>
        </p:blipFill>
        <p:spPr>
          <a:xfrm>
            <a:off x="720000" y="1800000"/>
            <a:ext cx="10675339" cy="4412781"/>
          </a:xfrm>
          <a:prstGeom prst="rect">
            <a:avLst/>
          </a:prstGeo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D1C8A87-5E7A-39D7-11B9-0D8A0D83B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080000"/>
            <a:ext cx="10675339" cy="557679"/>
          </a:xfrm>
        </p:spPr>
        <p:txBody>
          <a:bodyPr anchor="ctr">
            <a:normAutofit/>
          </a:bodyPr>
          <a:lstStyle/>
          <a:p>
            <a:r>
              <a:rPr lang="en-GB" sz="3300"/>
              <a:t>Lead from the Front: Visibility </a:t>
            </a:r>
          </a:p>
        </p:txBody>
      </p:sp>
    </p:spTree>
    <p:extLst>
      <p:ext uri="{BB962C8B-B14F-4D97-AF65-F5344CB8AC3E}">
        <p14:creationId xmlns:p14="http://schemas.microsoft.com/office/powerpoint/2010/main" val="2399469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9204DB3-067C-8ABB-4E14-F89A08D7B5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09986" y="1800225"/>
            <a:ext cx="7295828" cy="441325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544E92D-73A9-3792-E7A0-C28E56E2D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Become one super team: Find the Hummers </a:t>
            </a:r>
          </a:p>
        </p:txBody>
      </p:sp>
    </p:spTree>
    <p:extLst>
      <p:ext uri="{BB962C8B-B14F-4D97-AF65-F5344CB8AC3E}">
        <p14:creationId xmlns:p14="http://schemas.microsoft.com/office/powerpoint/2010/main" val="83783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C12F47FF-9F7B-4CF2-BF74-B8D4DE932129" descr="IMG_9502.PNG">
            <a:extLst>
              <a:ext uri="{FF2B5EF4-FFF2-40B4-BE49-F238E27FC236}">
                <a16:creationId xmlns:a16="http://schemas.microsoft.com/office/drawing/2014/main" id="{027AE9C9-2487-ADE6-4AD8-CA1681C52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000" y="2794081"/>
            <a:ext cx="5242419" cy="2424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itle 2">
            <a:extLst>
              <a:ext uri="{FF2B5EF4-FFF2-40B4-BE49-F238E27FC236}">
                <a16:creationId xmlns:a16="http://schemas.microsoft.com/office/drawing/2014/main" id="{45D7ECB3-81E1-B446-A4C6-C1B8D8B21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080000"/>
            <a:ext cx="10675339" cy="557679"/>
          </a:xfrm>
        </p:spPr>
        <p:txBody>
          <a:bodyPr anchor="ctr">
            <a:normAutofit/>
          </a:bodyPr>
          <a:lstStyle/>
          <a:p>
            <a:r>
              <a:rPr lang="en-US" sz="3100"/>
              <a:t>“Breaking the Rules” (Useless and Obstructive ones)  </a:t>
            </a:r>
          </a:p>
        </p:txBody>
      </p:sp>
      <p:pic>
        <p:nvPicPr>
          <p:cNvPr id="1026" name="67E0C787-705D-408D-AD05-D521507BC1AE" descr="IMG_9500.jpg">
            <a:extLst>
              <a:ext uri="{FF2B5EF4-FFF2-40B4-BE49-F238E27FC236}">
                <a16:creationId xmlns:a16="http://schemas.microsoft.com/office/drawing/2014/main" id="{D6D8AA75-3631-6580-1D9B-C98E36A27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8558" y="1800000"/>
            <a:ext cx="5131140" cy="441278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189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3B5391-D8F4-749E-528C-3112F1DCC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Allow them to make their own decision and Mistakes. </a:t>
            </a:r>
          </a:p>
        </p:txBody>
      </p:sp>
      <p:pic>
        <p:nvPicPr>
          <p:cNvPr id="3074" name="Picture 2" descr="Leadership: empowering vs micromanaging | Magdy Hafez, HRBP ...">
            <a:extLst>
              <a:ext uri="{FF2B5EF4-FFF2-40B4-BE49-F238E27FC236}">
                <a16:creationId xmlns:a16="http://schemas.microsoft.com/office/drawing/2014/main" id="{66E2E3B9-2CC0-9011-798A-673106DAA6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800225"/>
            <a:ext cx="4413250" cy="441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89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eople will never forget how you made them feel | by ...">
            <a:extLst>
              <a:ext uri="{FF2B5EF4-FFF2-40B4-BE49-F238E27FC236}">
                <a16:creationId xmlns:a16="http://schemas.microsoft.com/office/drawing/2014/main" id="{80743F2C-09D9-192E-553D-A729B44D7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4" r="-1" b="21709"/>
          <a:stretch>
            <a:fillRect/>
          </a:stretch>
        </p:blipFill>
        <p:spPr bwMode="auto">
          <a:xfrm>
            <a:off x="720000" y="1800000"/>
            <a:ext cx="10675339" cy="441278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079" name="Title 2">
            <a:extLst>
              <a:ext uri="{FF2B5EF4-FFF2-40B4-BE49-F238E27FC236}">
                <a16:creationId xmlns:a16="http://schemas.microsoft.com/office/drawing/2014/main" id="{7F1DC27C-5DE5-0EEF-B133-D213DD7D9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072" y="211782"/>
            <a:ext cx="10675339" cy="557679"/>
          </a:xfrm>
        </p:spPr>
        <p:txBody>
          <a:bodyPr/>
          <a:lstStyle/>
          <a:p>
            <a:r>
              <a:rPr lang="en-US" sz="2800" dirty="0"/>
              <a:t>Make everyone believe and make it everyone's business : Empower </a:t>
            </a:r>
          </a:p>
        </p:txBody>
      </p:sp>
    </p:spTree>
    <p:extLst>
      <p:ext uri="{BB962C8B-B14F-4D97-AF65-F5344CB8AC3E}">
        <p14:creationId xmlns:p14="http://schemas.microsoft.com/office/powerpoint/2010/main" val="19191526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xv8orz353ifcdu5drpjreeip7xqsir"/>
</p:tagLst>
</file>

<file path=ppt/theme/theme1.xml><?xml version="1.0" encoding="utf-8"?>
<a:theme xmlns:a="http://schemas.openxmlformats.org/drawingml/2006/main" name="Office Theme">
  <a:themeElements>
    <a:clrScheme name="WHTH NHS RGB colour palette">
      <a:dk1>
        <a:srgbClr val="231E00"/>
      </a:dk1>
      <a:lt1>
        <a:srgbClr val="FFFFFF"/>
      </a:lt1>
      <a:dk2>
        <a:srgbClr val="005FB5"/>
      </a:dk2>
      <a:lt2>
        <a:srgbClr val="E6EDF5"/>
      </a:lt2>
      <a:accent1>
        <a:srgbClr val="0090B2"/>
      </a:accent1>
      <a:accent2>
        <a:srgbClr val="E4087E"/>
      </a:accent2>
      <a:accent3>
        <a:srgbClr val="FFB400"/>
      </a:accent3>
      <a:accent4>
        <a:srgbClr val="BD0475"/>
      </a:accent4>
      <a:accent5>
        <a:srgbClr val="00A797"/>
      </a:accent5>
      <a:accent6>
        <a:srgbClr val="006944"/>
      </a:accent6>
      <a:hlink>
        <a:srgbClr val="0074B8"/>
      </a:hlink>
      <a:folHlink>
        <a:srgbClr val="00B9E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HTH vision values ID template D2 (003)" id="{81F001E2-41DB-6745-9E36-51E1613B3B79}" vid="{944B9B77-E290-6B48-9794-8F6140814B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6a2e09-cd5a-43b9-95ad-f27dc8263e8e" xsi:nil="true"/>
    <lcf76f155ced4ddcb4097134ff3c332f xmlns="e6bed965-523c-4023-8d78-af032cd4769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F51620C47D3F4CB046B96311EA442D" ma:contentTypeVersion="15" ma:contentTypeDescription="Create a new document." ma:contentTypeScope="" ma:versionID="4a597c82bc5313b41426df21e9cdbc7a">
  <xsd:schema xmlns:xsd="http://www.w3.org/2001/XMLSchema" xmlns:xs="http://www.w3.org/2001/XMLSchema" xmlns:p="http://schemas.microsoft.com/office/2006/metadata/properties" xmlns:ns2="e6bed965-523c-4023-8d78-af032cd47694" xmlns:ns3="7c6a2e09-cd5a-43b9-95ad-f27dc8263e8e" targetNamespace="http://schemas.microsoft.com/office/2006/metadata/properties" ma:root="true" ma:fieldsID="c3ef1ddc7c14852e28076232bbf7ccf5" ns2:_="" ns3:_="">
    <xsd:import namespace="e6bed965-523c-4023-8d78-af032cd47694"/>
    <xsd:import namespace="7c6a2e09-cd5a-43b9-95ad-f27dc8263e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ed965-523c-4023-8d78-af032cd47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a720f7c-b663-4697-a928-66c8f8080f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a2e09-cd5a-43b9-95ad-f27dc8263e8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fefe600-5022-4431-9da1-a50178d25ce5}" ma:internalName="TaxCatchAll" ma:showField="CatchAllData" ma:web="7c6a2e09-cd5a-43b9-95ad-f27dc8263e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7521D0-1D00-40DA-8492-9B27B9841403}">
  <ds:schemaRefs>
    <ds:schemaRef ds:uri="8e2e0ca6-f5f9-48fe-9c9c-10cb6bdf5cba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00067f0b-0793-4bbe-9191-2349e620f61d"/>
    <ds:schemaRef ds:uri="http://www.w3.org/XML/1998/namespace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20249B-561D-4564-8C3B-71BE1E9E4D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9C4E5C-68C6-4F9E-A0FF-B694861CB2C2}"/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24101</TotalTime>
  <Words>97</Words>
  <Application>Microsoft Office PowerPoint</Application>
  <PresentationFormat>Widescreen</PresentationFormat>
  <Paragraphs>18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Office Theme</vt:lpstr>
      <vt:lpstr>PowerPoint Presentation</vt:lpstr>
      <vt:lpstr>Courage in care we are not working with tins of beans </vt:lpstr>
      <vt:lpstr>What I walked into </vt:lpstr>
      <vt:lpstr>What did I do: Empowerment  </vt:lpstr>
      <vt:lpstr>Lead from the Front: Visibility </vt:lpstr>
      <vt:lpstr>Become one super team: Find the Hummers </vt:lpstr>
      <vt:lpstr>“Breaking the Rules” (Useless and Obstructive ones)  </vt:lpstr>
      <vt:lpstr>Allow them to make their own decision and Mistakes. </vt:lpstr>
      <vt:lpstr>Make everyone believe and make it everyone's business : Empower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FORAYE, James (WEST HERTFORDSHIRE TEACHING HOSPITALS NHS TRUST)</dc:creator>
  <cp:lastModifiedBy>Amy Mcloughlin</cp:lastModifiedBy>
  <cp:revision>12</cp:revision>
  <dcterms:created xsi:type="dcterms:W3CDTF">2024-04-12T09:20:30Z</dcterms:created>
  <dcterms:modified xsi:type="dcterms:W3CDTF">2025-09-14T21:14:42Z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d_ProgID">
    <vt:lpwstr/>
  </property>
  <property fmtid="{D5CDD505-2E9C-101B-9397-08002B2CF9AE}" pid="3" name="ContentTypeId">
    <vt:lpwstr>0x01010001F51620C47D3F4CB046B96311EA442D</vt:lpwstr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xd_Signature">
    <vt:bool>false</vt:bool>
  </property>
  <property fmtid="{D5CDD505-2E9C-101B-9397-08002B2CF9AE}" pid="9" name="MediaServiceImageTags">
    <vt:lpwstr/>
  </property>
</Properties>
</file>