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6" r:id="rId5"/>
  </p:sldMasterIdLst>
  <p:notesMasterIdLst>
    <p:notesMasterId r:id="rId17"/>
  </p:notesMasterIdLst>
  <p:sldIdLst>
    <p:sldId id="2076137501" r:id="rId6"/>
    <p:sldId id="2076137502" r:id="rId7"/>
    <p:sldId id="2076137503" r:id="rId8"/>
    <p:sldId id="2076137504" r:id="rId9"/>
    <p:sldId id="2076137505" r:id="rId10"/>
    <p:sldId id="2076137513" r:id="rId11"/>
    <p:sldId id="2076137507" r:id="rId12"/>
    <p:sldId id="2076137508" r:id="rId13"/>
    <p:sldId id="2076137509" r:id="rId14"/>
    <p:sldId id="2076137510" r:id="rId15"/>
    <p:sldId id="2076137511" r:id="rId16"/>
  </p:sldIdLst>
  <p:sldSz cx="9144000" cy="5143500" type="screen16x9"/>
  <p:notesSz cx="20104100" cy="11309350"/>
  <p:embeddedFontLst>
    <p:embeddedFont>
      <p:font typeface="Uni Neue Book" pitchFamily="2" charset="0"/>
      <p:regular r:id="rId18"/>
      <p:bold r:id="rId19"/>
      <p:italic r:id="rId20"/>
    </p:embeddedFont>
    <p:embeddedFont>
      <p:font typeface="Uni Neue Heavy" pitchFamily="2" charset="0"/>
      <p:regular r:id="rId21"/>
      <p:bold r:id="rId22"/>
      <p:italic r:id="rId23"/>
      <p:boldItalic r:id="rId24"/>
    </p:embeddedFont>
    <p:embeddedFont>
      <p:font typeface="Verdana" panose="020B0604030504040204" pitchFamily="34" charset="0"/>
      <p:regular r:id="rId25"/>
      <p:bold r:id="rId26"/>
      <p:italic r:id="rId27"/>
      <p:boldItalic r:id="rId28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035" userDrawn="1">
          <p15:clr>
            <a:srgbClr val="A4A3A4"/>
          </p15:clr>
        </p15:guide>
        <p15:guide id="2" pos="9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8AAB619-5571-225A-2765-430B4170BD85}" name="Holt, Alex" initials="" userId="S::Alex.Holt@viasat.com::4b486c7f-c678-4bda-b298-fec85802ba44" providerId="AD"/>
  <p188:author id="{BACE3323-8381-CC7F-6309-C1C056C3F60D}" name="Alex Holt" initials="AH" userId="S::alex.holt@inmarsat.com::f4b11d71-3fa4-4602-ac80-4b00f6a765e2" providerId="AD"/>
  <p188:author id="{0980339F-5439-B7BC-D65E-77CF4294A745}" name="Joel Klooster" initials="JK" userId="S::joel.klooster@inmarsat.com::53bad0c5-aecf-4ecd-8ec6-ba6ba4a2bd10" providerId="AD"/>
  <p188:author id="{4B3F85B0-ABE9-846A-E692-DF4826FEDB59}" name="Klooster, Joel" initials="KJ" userId="S::joel.klooster@viasat.com::29d4deee-0996-45f2-9c01-152ee8ba5705" providerId="AD"/>
  <p188:author id="{7DDB52E5-E990-15F6-1953-D086473ADA0F}" name="Alex Holt" initials="AH" userId="S::Alex.Holt@inmarsat.com::f4b11d71-3fa4-4602-ac80-4b00f6a765e2" providerId="AD"/>
  <p188:author id="{519693F1-5356-E124-3916-ED33169FD0DF}" name="Harriet Leavers" initials="" userId="S::harriet.leavers@ogilvy.com::1e73a311-b565-4542-a10f-c23bd452900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D633"/>
    <a:srgbClr val="BED733"/>
    <a:srgbClr val="000000"/>
    <a:srgbClr val="EF8201"/>
    <a:srgbClr val="202E39"/>
    <a:srgbClr val="003F73"/>
    <a:srgbClr val="00A3BF"/>
    <a:srgbClr val="EC3F44"/>
    <a:srgbClr val="FBCECE"/>
    <a:srgbClr val="212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70"/>
    <p:restoredTop sz="96132"/>
  </p:normalViewPr>
  <p:slideViewPr>
    <p:cSldViewPr>
      <p:cViewPr>
        <p:scale>
          <a:sx n="103" d="100"/>
          <a:sy n="103" d="100"/>
        </p:scale>
        <p:origin x="1312" y="1048"/>
      </p:cViewPr>
      <p:guideLst>
        <p:guide orient="horz" pos="2035"/>
        <p:guide pos="9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14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882B7-C382-4442-ADD9-A9746A871163}" type="datetimeFigureOut">
              <a:rPr lang="en-US" smtClean="0"/>
              <a:t>3/25/25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BD0BF-4496-574A-8FCD-5D7DAEA6E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37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1pPr>
    <a:lvl2pPr marL="207935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2pPr>
    <a:lvl3pPr marL="415869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3pPr>
    <a:lvl4pPr marL="623804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4pPr>
    <a:lvl5pPr marL="831738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5pPr>
    <a:lvl6pPr marL="1039673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6pPr>
    <a:lvl7pPr marL="1247607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7pPr>
    <a:lvl8pPr marL="1455542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8pPr>
    <a:lvl9pPr marL="1663476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E3DB5-603F-169A-9045-7612478F0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8F107D-854B-D356-1046-9E7F5D52A8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FD4925-0122-3389-1007-7F1E07A86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841B7-182C-B089-4B99-7350CBE11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BD0BF-4496-574A-8FCD-5D7DAEA6EF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83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BAD26-B86B-E9F1-9DBC-AD962B665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E06259-82B6-F74B-429C-B489893EAD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17C4DA-C9F0-5842-3F57-8A0973087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D4C87-24C5-5985-C802-35A680B23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BD0BF-4496-574A-8FCD-5D7DAEA6EF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96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3431E-C9EA-A18F-ED7F-48C34756F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90ACE2-DB7D-AD25-DBFF-897C8CFAFB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EC5F4-7481-95D6-3F89-12EB2366C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E2719-E0A2-E9C9-5347-CA813D5CFF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D0BF-4496-574A-8FCD-5D7DAEA6EF6C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39183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FD1A1-7CD2-5D8F-ADBE-F2BE5B16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2C4F4D-B05F-967F-753C-F700AAD08F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3164A-3243-936E-9157-A9A613487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33897-A0BD-B0EA-CEDF-4690375E1D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BD0BF-4496-574A-8FCD-5D7DAEA6EF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53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77ED5-0288-D749-4E1E-918FC29F4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8527BD-6CCE-1CD8-A05F-E57A26ADE3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2A9721-0A5E-ED49-DFD3-12AFA6E757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80217-D44A-D515-87E4-A53BEDA850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BD0BF-4496-574A-8FCD-5D7DAEA6EF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01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7BD82-E151-5C08-02A7-420196635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4A2E01-51BF-6527-3254-EEA0A0640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2E75A1-3755-5A68-8EDF-597C7A58F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F85FA-67F4-FF4C-7522-8A66B84A95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BD0BF-4496-574A-8FCD-5D7DAEA6EF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42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E5F22-C757-7651-C724-76FA71DEC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DC6466-CC38-FFCD-32C4-F9BA644648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DF637-23E3-2B7D-5365-050A3C1CF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D49DD-0F5F-6E80-DF82-F68FDB8273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BD0BF-4496-574A-8FCD-5D7DAEA6EF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8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39DDC-DEA0-8521-9E0F-04EE66B21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2FC681-378A-BF06-1015-F5BC9746D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844710-2A8E-099F-3907-EE174B99B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TT = Transit Time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ET = Expiration Time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DT = Delivery Time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OT = Overdue Time (successful delivery of surveillance data)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Air to ground message delivery time (seconds).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C(9)</a:t>
            </a:r>
          </a:p>
          <a:p>
            <a:r>
              <a:rPr lang="en-US" dirty="0"/>
              <a:t>C(10)</a:t>
            </a:r>
          </a:p>
          <a:p>
            <a:r>
              <a:rPr lang="en-US" dirty="0"/>
              <a:t>C(17)</a:t>
            </a:r>
          </a:p>
          <a:p>
            <a:r>
              <a:rPr lang="en-US" dirty="0"/>
              <a:t>C(18)</a:t>
            </a:r>
          </a:p>
          <a:p>
            <a:r>
              <a:rPr lang="en-US" dirty="0"/>
              <a:t>C(24)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39F89-346A-7F17-9191-8BEDD6402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BD0BF-4496-574A-8FCD-5D7DAEA6EF6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57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28271-2CE8-2104-D269-ED2FBDF02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95CCF-EE42-5669-3B9D-9FD9DBC78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2986F3-05CA-F83D-4827-0E025EEE2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39819-7B4A-D803-AC21-B84D69701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BD0BF-4496-574A-8FCD-5D7DAEA6EF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558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4619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2" b="0" i="0">
                <a:solidFill>
                  <a:schemeClr val="bg1"/>
                </a:solidFill>
                <a:latin typeface="Uni Neue Book"/>
                <a:cs typeface="Uni Neue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50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78" b="0" i="0">
                <a:solidFill>
                  <a:schemeClr val="bg1"/>
                </a:solidFill>
                <a:latin typeface="Uni Neue Book"/>
                <a:cs typeface="Uni Neue 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4998" y="134988"/>
            <a:ext cx="8874243" cy="4873185"/>
          </a:xfrm>
          <a:custGeom>
            <a:avLst/>
            <a:gdLst/>
            <a:ahLst/>
            <a:cxnLst/>
            <a:rect l="l" t="t" r="r" b="b"/>
            <a:pathLst>
              <a:path w="19511010" h="10714990">
                <a:moveTo>
                  <a:pt x="19510473" y="0"/>
                </a:moveTo>
                <a:lnTo>
                  <a:pt x="0" y="0"/>
                </a:lnTo>
                <a:lnTo>
                  <a:pt x="0" y="10714930"/>
                </a:lnTo>
                <a:lnTo>
                  <a:pt x="19510473" y="10714930"/>
                </a:lnTo>
                <a:lnTo>
                  <a:pt x="19510473" y="0"/>
                </a:lnTo>
                <a:close/>
              </a:path>
            </a:pathLst>
          </a:custGeom>
          <a:solidFill>
            <a:srgbClr val="4C9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9384" y="313852"/>
            <a:ext cx="7945231" cy="461986"/>
          </a:xfrm>
        </p:spPr>
        <p:txBody>
          <a:bodyPr lIns="0" tIns="0" rIns="0" bIns="0"/>
          <a:lstStyle>
            <a:lvl1pPr>
              <a:defRPr sz="3002" b="0" i="0">
                <a:solidFill>
                  <a:schemeClr val="bg1"/>
                </a:solidFill>
                <a:latin typeface="Uni Neue Book"/>
                <a:cs typeface="Uni Neue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81261" y="2201455"/>
            <a:ext cx="4181479" cy="150490"/>
          </a:xfrm>
        </p:spPr>
        <p:txBody>
          <a:bodyPr lIns="0" tIns="0" rIns="0" bIns="0"/>
          <a:lstStyle>
            <a:lvl1pPr>
              <a:defRPr sz="978" b="0" i="0">
                <a:solidFill>
                  <a:schemeClr val="bg1"/>
                </a:solidFill>
                <a:latin typeface="Uni Neue Book"/>
                <a:cs typeface="Uni Neue 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9384" y="313852"/>
            <a:ext cx="7945231" cy="461986"/>
          </a:xfrm>
        </p:spPr>
        <p:txBody>
          <a:bodyPr lIns="0" tIns="0" rIns="0" bIns="0"/>
          <a:lstStyle>
            <a:lvl1pPr>
              <a:defRPr sz="3002" b="0" i="0">
                <a:solidFill>
                  <a:schemeClr val="bg1"/>
                </a:solidFill>
                <a:latin typeface="Uni Neue Book"/>
                <a:cs typeface="Uni Neue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0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0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4998" y="134988"/>
            <a:ext cx="8874243" cy="4873185"/>
          </a:xfrm>
          <a:custGeom>
            <a:avLst/>
            <a:gdLst/>
            <a:ahLst/>
            <a:cxnLst/>
            <a:rect l="l" t="t" r="r" b="b"/>
            <a:pathLst>
              <a:path w="19511010" h="10714990">
                <a:moveTo>
                  <a:pt x="19510473" y="0"/>
                </a:moveTo>
                <a:lnTo>
                  <a:pt x="0" y="0"/>
                </a:lnTo>
                <a:lnTo>
                  <a:pt x="0" y="10714930"/>
                </a:lnTo>
                <a:lnTo>
                  <a:pt x="19510473" y="10714930"/>
                </a:lnTo>
                <a:lnTo>
                  <a:pt x="19510473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9384" y="313852"/>
            <a:ext cx="7945231" cy="461986"/>
          </a:xfrm>
        </p:spPr>
        <p:txBody>
          <a:bodyPr lIns="0" tIns="0" rIns="0" bIns="0"/>
          <a:lstStyle>
            <a:lvl1pPr>
              <a:defRPr sz="3002" b="0" i="0">
                <a:solidFill>
                  <a:schemeClr val="bg1"/>
                </a:solidFill>
                <a:latin typeface="Uni Neue Book"/>
                <a:cs typeface="Uni Neue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08A1D0-7C58-4D7E-87C1-482E72CCE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1291591"/>
            <a:ext cx="3886200" cy="153418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C67FBD09-E6F9-414A-B41D-F64B4776570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531629" y="4662868"/>
            <a:ext cx="1793874" cy="255670"/>
          </a:xfrm>
          <a:prstGeom prst="rect">
            <a:avLst/>
          </a:prstGeom>
        </p:spPr>
        <p:txBody>
          <a:bodyPr/>
          <a:lstStyle>
            <a:lvl1pPr algn="ctr">
              <a:defRPr cap="all" baseline="0"/>
            </a:lvl1pPr>
          </a:lstStyle>
          <a:p>
            <a:r>
              <a:rPr lang="en-US"/>
              <a:t>CORPORATE OVERVIEW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6B48BE-B928-0047-B456-EAE3EA8588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11271"/>
            <a:ext cx="9144000" cy="1644027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2347241C-D0FA-B84D-B5A4-8740490AB23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92383" y="4391348"/>
            <a:ext cx="1376363" cy="445679"/>
          </a:xfrm>
          <a:custGeom>
            <a:avLst/>
            <a:gdLst>
              <a:gd name="T0" fmla="*/ 2257 w 2659"/>
              <a:gd name="T1" fmla="*/ 418 h 859"/>
              <a:gd name="T2" fmla="*/ 2418 w 2659"/>
              <a:gd name="T3" fmla="*/ 14 h 859"/>
              <a:gd name="T4" fmla="*/ 2581 w 2659"/>
              <a:gd name="T5" fmla="*/ 583 h 859"/>
              <a:gd name="T6" fmla="*/ 2281 w 2659"/>
              <a:gd name="T7" fmla="*/ 538 h 859"/>
              <a:gd name="T8" fmla="*/ 2108 w 2659"/>
              <a:gd name="T9" fmla="*/ 380 h 859"/>
              <a:gd name="T10" fmla="*/ 1965 w 2659"/>
              <a:gd name="T11" fmla="*/ 551 h 859"/>
              <a:gd name="T12" fmla="*/ 2030 w 2659"/>
              <a:gd name="T13" fmla="*/ 423 h 859"/>
              <a:gd name="T14" fmla="*/ 2139 w 2659"/>
              <a:gd name="T15" fmla="*/ 246 h 859"/>
              <a:gd name="T16" fmla="*/ 1786 w 2659"/>
              <a:gd name="T17" fmla="*/ 535 h 859"/>
              <a:gd name="T18" fmla="*/ 1880 w 2659"/>
              <a:gd name="T19" fmla="*/ 533 h 859"/>
              <a:gd name="T20" fmla="*/ 1862 w 2659"/>
              <a:gd name="T21" fmla="*/ 798 h 859"/>
              <a:gd name="T22" fmla="*/ 1757 w 2659"/>
              <a:gd name="T23" fmla="*/ 722 h 859"/>
              <a:gd name="T24" fmla="*/ 1653 w 2659"/>
              <a:gd name="T25" fmla="*/ 428 h 859"/>
              <a:gd name="T26" fmla="*/ 1606 w 2659"/>
              <a:gd name="T27" fmla="*/ 491 h 859"/>
              <a:gd name="T28" fmla="*/ 1652 w 2659"/>
              <a:gd name="T29" fmla="*/ 577 h 859"/>
              <a:gd name="T30" fmla="*/ 1686 w 2659"/>
              <a:gd name="T31" fmla="*/ 831 h 859"/>
              <a:gd name="T32" fmla="*/ 1388 w 2659"/>
              <a:gd name="T33" fmla="*/ 564 h 859"/>
              <a:gd name="T34" fmla="*/ 1445 w 2659"/>
              <a:gd name="T35" fmla="*/ 636 h 859"/>
              <a:gd name="T36" fmla="*/ 1401 w 2659"/>
              <a:gd name="T37" fmla="*/ 859 h 859"/>
              <a:gd name="T38" fmla="*/ 1539 w 2659"/>
              <a:gd name="T39" fmla="*/ 669 h 859"/>
              <a:gd name="T40" fmla="*/ 1286 w 2659"/>
              <a:gd name="T41" fmla="*/ 504 h 859"/>
              <a:gd name="T42" fmla="*/ 1388 w 2659"/>
              <a:gd name="T43" fmla="*/ 564 h 859"/>
              <a:gd name="T44" fmla="*/ 1444 w 2659"/>
              <a:gd name="T45" fmla="*/ 706 h 859"/>
              <a:gd name="T46" fmla="*/ 1445 w 2659"/>
              <a:gd name="T47" fmla="*/ 780 h 859"/>
              <a:gd name="T48" fmla="*/ 1204 w 2659"/>
              <a:gd name="T49" fmla="*/ 740 h 859"/>
              <a:gd name="T50" fmla="*/ 1042 w 2659"/>
              <a:gd name="T51" fmla="*/ 593 h 859"/>
              <a:gd name="T52" fmla="*/ 1184 w 2659"/>
              <a:gd name="T53" fmla="*/ 548 h 859"/>
              <a:gd name="T54" fmla="*/ 944 w 2659"/>
              <a:gd name="T55" fmla="*/ 595 h 859"/>
              <a:gd name="T56" fmla="*/ 1066 w 2659"/>
              <a:gd name="T57" fmla="*/ 779 h 859"/>
              <a:gd name="T58" fmla="*/ 960 w 2659"/>
              <a:gd name="T59" fmla="*/ 840 h 859"/>
              <a:gd name="T60" fmla="*/ 1204 w 2659"/>
              <a:gd name="T61" fmla="*/ 740 h 859"/>
              <a:gd name="T62" fmla="*/ 791 w 2659"/>
              <a:gd name="T63" fmla="*/ 634 h 859"/>
              <a:gd name="T64" fmla="*/ 589 w 2659"/>
              <a:gd name="T65" fmla="*/ 746 h 859"/>
              <a:gd name="T66" fmla="*/ 884 w 2659"/>
              <a:gd name="T67" fmla="*/ 801 h 859"/>
              <a:gd name="T68" fmla="*/ 754 w 2659"/>
              <a:gd name="T69" fmla="*/ 487 h 859"/>
              <a:gd name="T70" fmla="*/ 644 w 2659"/>
              <a:gd name="T71" fmla="*/ 580 h 859"/>
              <a:gd name="T72" fmla="*/ 745 w 2659"/>
              <a:gd name="T73" fmla="*/ 703 h 859"/>
              <a:gd name="T74" fmla="*/ 791 w 2659"/>
              <a:gd name="T75" fmla="*/ 777 h 859"/>
              <a:gd name="T76" fmla="*/ 686 w 2659"/>
              <a:gd name="T77" fmla="*/ 745 h 859"/>
              <a:gd name="T78" fmla="*/ 476 w 2659"/>
              <a:gd name="T79" fmla="*/ 491 h 859"/>
              <a:gd name="T80" fmla="*/ 476 w 2659"/>
              <a:gd name="T81" fmla="*/ 854 h 859"/>
              <a:gd name="T82" fmla="*/ 270 w 2659"/>
              <a:gd name="T83" fmla="*/ 818 h 859"/>
              <a:gd name="T84" fmla="*/ 7 w 2659"/>
              <a:gd name="T85" fmla="*/ 427 h 859"/>
              <a:gd name="T86" fmla="*/ 195 w 2659"/>
              <a:gd name="T87" fmla="*/ 744 h 859"/>
              <a:gd name="T88" fmla="*/ 382 w 2659"/>
              <a:gd name="T89" fmla="*/ 427 h 859"/>
              <a:gd name="T90" fmla="*/ 1895 w 2659"/>
              <a:gd name="T91" fmla="*/ 815 h 859"/>
              <a:gd name="T92" fmla="*/ 1928 w 2659"/>
              <a:gd name="T93" fmla="*/ 815 h 859"/>
              <a:gd name="T94" fmla="*/ 1908 w 2659"/>
              <a:gd name="T95" fmla="*/ 848 h 859"/>
              <a:gd name="T96" fmla="*/ 1944 w 2659"/>
              <a:gd name="T97" fmla="*/ 808 h 859"/>
              <a:gd name="T98" fmla="*/ 1955 w 2659"/>
              <a:gd name="T99" fmla="*/ 833 h 859"/>
              <a:gd name="T100" fmla="*/ 1974 w 2659"/>
              <a:gd name="T101" fmla="*/ 808 h 859"/>
              <a:gd name="T102" fmla="*/ 1967 w 2659"/>
              <a:gd name="T103" fmla="*/ 830 h 859"/>
              <a:gd name="T104" fmla="*/ 1957 w 2659"/>
              <a:gd name="T105" fmla="*/ 842 h 859"/>
              <a:gd name="T106" fmla="*/ 1941 w 2659"/>
              <a:gd name="T107" fmla="*/ 817 h 859"/>
              <a:gd name="T108" fmla="*/ 1935 w 2659"/>
              <a:gd name="T109" fmla="*/ 848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59" h="859">
                <a:moveTo>
                  <a:pt x="2139" y="246"/>
                </a:moveTo>
                <a:cubicBezTo>
                  <a:pt x="2174" y="236"/>
                  <a:pt x="2211" y="256"/>
                  <a:pt x="2221" y="292"/>
                </a:cubicBezTo>
                <a:cubicBezTo>
                  <a:pt x="2257" y="418"/>
                  <a:pt x="2257" y="418"/>
                  <a:pt x="2257" y="418"/>
                </a:cubicBezTo>
                <a:cubicBezTo>
                  <a:pt x="2354" y="79"/>
                  <a:pt x="2354" y="79"/>
                  <a:pt x="2354" y="79"/>
                </a:cubicBezTo>
                <a:cubicBezTo>
                  <a:pt x="2354" y="79"/>
                  <a:pt x="2354" y="79"/>
                  <a:pt x="2354" y="79"/>
                </a:cubicBezTo>
                <a:cubicBezTo>
                  <a:pt x="2363" y="48"/>
                  <a:pt x="2387" y="23"/>
                  <a:pt x="2418" y="14"/>
                </a:cubicBezTo>
                <a:cubicBezTo>
                  <a:pt x="2467" y="0"/>
                  <a:pt x="2518" y="29"/>
                  <a:pt x="2532" y="78"/>
                </a:cubicBezTo>
                <a:cubicBezTo>
                  <a:pt x="2644" y="469"/>
                  <a:pt x="2644" y="469"/>
                  <a:pt x="2644" y="469"/>
                </a:cubicBezTo>
                <a:cubicBezTo>
                  <a:pt x="2659" y="518"/>
                  <a:pt x="2630" y="569"/>
                  <a:pt x="2581" y="583"/>
                </a:cubicBezTo>
                <a:cubicBezTo>
                  <a:pt x="2532" y="597"/>
                  <a:pt x="2481" y="569"/>
                  <a:pt x="2467" y="520"/>
                </a:cubicBezTo>
                <a:cubicBezTo>
                  <a:pt x="2377" y="206"/>
                  <a:pt x="2377" y="206"/>
                  <a:pt x="2377" y="206"/>
                </a:cubicBezTo>
                <a:cubicBezTo>
                  <a:pt x="2281" y="538"/>
                  <a:pt x="2281" y="538"/>
                  <a:pt x="2281" y="538"/>
                </a:cubicBezTo>
                <a:cubicBezTo>
                  <a:pt x="2275" y="559"/>
                  <a:pt x="2259" y="577"/>
                  <a:pt x="2236" y="584"/>
                </a:cubicBezTo>
                <a:cubicBezTo>
                  <a:pt x="2200" y="594"/>
                  <a:pt x="2163" y="574"/>
                  <a:pt x="2153" y="538"/>
                </a:cubicBezTo>
                <a:cubicBezTo>
                  <a:pt x="2108" y="380"/>
                  <a:pt x="2108" y="380"/>
                  <a:pt x="2108" y="380"/>
                </a:cubicBezTo>
                <a:cubicBezTo>
                  <a:pt x="2059" y="551"/>
                  <a:pt x="2059" y="551"/>
                  <a:pt x="2059" y="551"/>
                </a:cubicBezTo>
                <a:cubicBezTo>
                  <a:pt x="2054" y="567"/>
                  <a:pt x="2042" y="580"/>
                  <a:pt x="2025" y="585"/>
                </a:cubicBezTo>
                <a:cubicBezTo>
                  <a:pt x="1999" y="592"/>
                  <a:pt x="1972" y="577"/>
                  <a:pt x="1965" y="551"/>
                </a:cubicBezTo>
                <a:cubicBezTo>
                  <a:pt x="1936" y="450"/>
                  <a:pt x="1936" y="450"/>
                  <a:pt x="1936" y="450"/>
                </a:cubicBezTo>
                <a:cubicBezTo>
                  <a:pt x="1929" y="424"/>
                  <a:pt x="1944" y="397"/>
                  <a:pt x="1969" y="390"/>
                </a:cubicBezTo>
                <a:cubicBezTo>
                  <a:pt x="1995" y="383"/>
                  <a:pt x="2022" y="398"/>
                  <a:pt x="2030" y="423"/>
                </a:cubicBezTo>
                <a:cubicBezTo>
                  <a:pt x="2042" y="468"/>
                  <a:pt x="2042" y="468"/>
                  <a:pt x="2042" y="468"/>
                </a:cubicBezTo>
                <a:cubicBezTo>
                  <a:pt x="2093" y="292"/>
                  <a:pt x="2093" y="292"/>
                  <a:pt x="2093" y="292"/>
                </a:cubicBezTo>
                <a:cubicBezTo>
                  <a:pt x="2099" y="270"/>
                  <a:pt x="2116" y="252"/>
                  <a:pt x="2139" y="246"/>
                </a:cubicBezTo>
                <a:close/>
                <a:moveTo>
                  <a:pt x="1833" y="487"/>
                </a:moveTo>
                <a:cubicBezTo>
                  <a:pt x="1792" y="487"/>
                  <a:pt x="1786" y="508"/>
                  <a:pt x="1786" y="533"/>
                </a:cubicBezTo>
                <a:cubicBezTo>
                  <a:pt x="1786" y="535"/>
                  <a:pt x="1786" y="535"/>
                  <a:pt x="1786" y="535"/>
                </a:cubicBezTo>
                <a:cubicBezTo>
                  <a:pt x="1786" y="561"/>
                  <a:pt x="1792" y="581"/>
                  <a:pt x="1833" y="581"/>
                </a:cubicBezTo>
                <a:cubicBezTo>
                  <a:pt x="1875" y="581"/>
                  <a:pt x="1880" y="561"/>
                  <a:pt x="1880" y="535"/>
                </a:cubicBezTo>
                <a:cubicBezTo>
                  <a:pt x="1880" y="533"/>
                  <a:pt x="1880" y="533"/>
                  <a:pt x="1880" y="533"/>
                </a:cubicBezTo>
                <a:cubicBezTo>
                  <a:pt x="1880" y="508"/>
                  <a:pt x="1875" y="487"/>
                  <a:pt x="1833" y="487"/>
                </a:cubicBezTo>
                <a:close/>
                <a:moveTo>
                  <a:pt x="1847" y="841"/>
                </a:moveTo>
                <a:cubicBezTo>
                  <a:pt x="1866" y="837"/>
                  <a:pt x="1867" y="827"/>
                  <a:pt x="1862" y="798"/>
                </a:cubicBezTo>
                <a:cubicBezTo>
                  <a:pt x="1857" y="770"/>
                  <a:pt x="1856" y="762"/>
                  <a:pt x="1837" y="765"/>
                </a:cubicBezTo>
                <a:cubicBezTo>
                  <a:pt x="1812" y="768"/>
                  <a:pt x="1784" y="775"/>
                  <a:pt x="1770" y="766"/>
                </a:cubicBezTo>
                <a:cubicBezTo>
                  <a:pt x="1760" y="759"/>
                  <a:pt x="1757" y="753"/>
                  <a:pt x="1757" y="722"/>
                </a:cubicBezTo>
                <a:cubicBezTo>
                  <a:pt x="1757" y="428"/>
                  <a:pt x="1757" y="428"/>
                  <a:pt x="1757" y="428"/>
                </a:cubicBezTo>
                <a:cubicBezTo>
                  <a:pt x="1757" y="399"/>
                  <a:pt x="1752" y="392"/>
                  <a:pt x="1705" y="392"/>
                </a:cubicBezTo>
                <a:cubicBezTo>
                  <a:pt x="1658" y="392"/>
                  <a:pt x="1653" y="399"/>
                  <a:pt x="1653" y="428"/>
                </a:cubicBezTo>
                <a:cubicBezTo>
                  <a:pt x="1653" y="490"/>
                  <a:pt x="1653" y="490"/>
                  <a:pt x="1653" y="490"/>
                </a:cubicBezTo>
                <a:cubicBezTo>
                  <a:pt x="1653" y="491"/>
                  <a:pt x="1653" y="491"/>
                  <a:pt x="1652" y="491"/>
                </a:cubicBezTo>
                <a:cubicBezTo>
                  <a:pt x="1606" y="491"/>
                  <a:pt x="1606" y="491"/>
                  <a:pt x="1606" y="491"/>
                </a:cubicBezTo>
                <a:cubicBezTo>
                  <a:pt x="1582" y="491"/>
                  <a:pt x="1577" y="495"/>
                  <a:pt x="1577" y="534"/>
                </a:cubicBezTo>
                <a:cubicBezTo>
                  <a:pt x="1577" y="573"/>
                  <a:pt x="1582" y="577"/>
                  <a:pt x="1606" y="577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3" y="577"/>
                  <a:pt x="1653" y="577"/>
                  <a:pt x="1653" y="578"/>
                </a:cubicBezTo>
                <a:cubicBezTo>
                  <a:pt x="1653" y="734"/>
                  <a:pt x="1653" y="734"/>
                  <a:pt x="1653" y="734"/>
                </a:cubicBezTo>
                <a:cubicBezTo>
                  <a:pt x="1653" y="768"/>
                  <a:pt x="1657" y="806"/>
                  <a:pt x="1686" y="831"/>
                </a:cubicBezTo>
                <a:cubicBezTo>
                  <a:pt x="1706" y="849"/>
                  <a:pt x="1733" y="854"/>
                  <a:pt x="1757" y="854"/>
                </a:cubicBezTo>
                <a:cubicBezTo>
                  <a:pt x="1796" y="854"/>
                  <a:pt x="1831" y="845"/>
                  <a:pt x="1847" y="841"/>
                </a:cubicBezTo>
                <a:close/>
                <a:moveTo>
                  <a:pt x="1388" y="564"/>
                </a:moveTo>
                <a:cubicBezTo>
                  <a:pt x="1431" y="564"/>
                  <a:pt x="1446" y="583"/>
                  <a:pt x="1446" y="615"/>
                </a:cubicBezTo>
                <a:cubicBezTo>
                  <a:pt x="1446" y="634"/>
                  <a:pt x="1446" y="634"/>
                  <a:pt x="1446" y="634"/>
                </a:cubicBezTo>
                <a:cubicBezTo>
                  <a:pt x="1446" y="635"/>
                  <a:pt x="1446" y="636"/>
                  <a:pt x="1445" y="636"/>
                </a:cubicBezTo>
                <a:cubicBezTo>
                  <a:pt x="1426" y="634"/>
                  <a:pt x="1407" y="633"/>
                  <a:pt x="1388" y="633"/>
                </a:cubicBezTo>
                <a:cubicBezTo>
                  <a:pt x="1304" y="633"/>
                  <a:pt x="1244" y="660"/>
                  <a:pt x="1244" y="746"/>
                </a:cubicBezTo>
                <a:cubicBezTo>
                  <a:pt x="1244" y="833"/>
                  <a:pt x="1313" y="859"/>
                  <a:pt x="1401" y="859"/>
                </a:cubicBezTo>
                <a:cubicBezTo>
                  <a:pt x="1457" y="859"/>
                  <a:pt x="1501" y="844"/>
                  <a:pt x="1515" y="837"/>
                </a:cubicBezTo>
                <a:cubicBezTo>
                  <a:pt x="1530" y="830"/>
                  <a:pt x="1539" y="822"/>
                  <a:pt x="1539" y="801"/>
                </a:cubicBezTo>
                <a:cubicBezTo>
                  <a:pt x="1539" y="788"/>
                  <a:pt x="1539" y="682"/>
                  <a:pt x="1539" y="669"/>
                </a:cubicBezTo>
                <a:cubicBezTo>
                  <a:pt x="1539" y="613"/>
                  <a:pt x="1541" y="592"/>
                  <a:pt x="1527" y="557"/>
                </a:cubicBezTo>
                <a:cubicBezTo>
                  <a:pt x="1515" y="524"/>
                  <a:pt x="1480" y="487"/>
                  <a:pt x="1410" y="487"/>
                </a:cubicBezTo>
                <a:cubicBezTo>
                  <a:pt x="1339" y="487"/>
                  <a:pt x="1292" y="503"/>
                  <a:pt x="1286" y="504"/>
                </a:cubicBezTo>
                <a:cubicBezTo>
                  <a:pt x="1267" y="509"/>
                  <a:pt x="1267" y="520"/>
                  <a:pt x="1273" y="548"/>
                </a:cubicBezTo>
                <a:cubicBezTo>
                  <a:pt x="1279" y="576"/>
                  <a:pt x="1280" y="584"/>
                  <a:pt x="1299" y="580"/>
                </a:cubicBezTo>
                <a:cubicBezTo>
                  <a:pt x="1300" y="580"/>
                  <a:pt x="1357" y="564"/>
                  <a:pt x="1388" y="564"/>
                </a:cubicBezTo>
                <a:close/>
                <a:moveTo>
                  <a:pt x="1342" y="745"/>
                </a:moveTo>
                <a:cubicBezTo>
                  <a:pt x="1342" y="712"/>
                  <a:pt x="1365" y="703"/>
                  <a:pt x="1400" y="703"/>
                </a:cubicBezTo>
                <a:cubicBezTo>
                  <a:pt x="1414" y="703"/>
                  <a:pt x="1426" y="704"/>
                  <a:pt x="1444" y="706"/>
                </a:cubicBezTo>
                <a:cubicBezTo>
                  <a:pt x="1445" y="707"/>
                  <a:pt x="1446" y="708"/>
                  <a:pt x="1446" y="709"/>
                </a:cubicBezTo>
                <a:cubicBezTo>
                  <a:pt x="1446" y="777"/>
                  <a:pt x="1446" y="777"/>
                  <a:pt x="1446" y="777"/>
                </a:cubicBezTo>
                <a:cubicBezTo>
                  <a:pt x="1446" y="778"/>
                  <a:pt x="1446" y="779"/>
                  <a:pt x="1445" y="780"/>
                </a:cubicBezTo>
                <a:cubicBezTo>
                  <a:pt x="1434" y="784"/>
                  <a:pt x="1419" y="787"/>
                  <a:pt x="1403" y="787"/>
                </a:cubicBezTo>
                <a:cubicBezTo>
                  <a:pt x="1363" y="787"/>
                  <a:pt x="1342" y="775"/>
                  <a:pt x="1342" y="745"/>
                </a:cubicBezTo>
                <a:close/>
                <a:moveTo>
                  <a:pt x="1204" y="740"/>
                </a:moveTo>
                <a:cubicBezTo>
                  <a:pt x="1203" y="712"/>
                  <a:pt x="1196" y="690"/>
                  <a:pt x="1171" y="669"/>
                </a:cubicBezTo>
                <a:cubicBezTo>
                  <a:pt x="1154" y="653"/>
                  <a:pt x="1128" y="643"/>
                  <a:pt x="1090" y="629"/>
                </a:cubicBezTo>
                <a:cubicBezTo>
                  <a:pt x="1066" y="620"/>
                  <a:pt x="1042" y="615"/>
                  <a:pt x="1042" y="593"/>
                </a:cubicBezTo>
                <a:cubicBezTo>
                  <a:pt x="1042" y="575"/>
                  <a:pt x="1060" y="567"/>
                  <a:pt x="1075" y="566"/>
                </a:cubicBezTo>
                <a:cubicBezTo>
                  <a:pt x="1106" y="564"/>
                  <a:pt x="1140" y="576"/>
                  <a:pt x="1158" y="580"/>
                </a:cubicBezTo>
                <a:cubicBezTo>
                  <a:pt x="1177" y="584"/>
                  <a:pt x="1178" y="576"/>
                  <a:pt x="1184" y="548"/>
                </a:cubicBezTo>
                <a:cubicBezTo>
                  <a:pt x="1191" y="520"/>
                  <a:pt x="1190" y="509"/>
                  <a:pt x="1172" y="504"/>
                </a:cubicBezTo>
                <a:cubicBezTo>
                  <a:pt x="1156" y="500"/>
                  <a:pt x="1126" y="487"/>
                  <a:pt x="1066" y="487"/>
                </a:cubicBezTo>
                <a:cubicBezTo>
                  <a:pt x="989" y="487"/>
                  <a:pt x="942" y="535"/>
                  <a:pt x="944" y="595"/>
                </a:cubicBezTo>
                <a:cubicBezTo>
                  <a:pt x="946" y="670"/>
                  <a:pt x="1005" y="691"/>
                  <a:pt x="1049" y="704"/>
                </a:cubicBezTo>
                <a:cubicBezTo>
                  <a:pt x="1088" y="714"/>
                  <a:pt x="1107" y="726"/>
                  <a:pt x="1105" y="749"/>
                </a:cubicBezTo>
                <a:cubicBezTo>
                  <a:pt x="1104" y="771"/>
                  <a:pt x="1086" y="779"/>
                  <a:pt x="1066" y="779"/>
                </a:cubicBezTo>
                <a:cubicBezTo>
                  <a:pt x="1039" y="779"/>
                  <a:pt x="994" y="767"/>
                  <a:pt x="970" y="762"/>
                </a:cubicBezTo>
                <a:cubicBezTo>
                  <a:pt x="952" y="758"/>
                  <a:pt x="949" y="770"/>
                  <a:pt x="945" y="799"/>
                </a:cubicBezTo>
                <a:cubicBezTo>
                  <a:pt x="941" y="828"/>
                  <a:pt x="941" y="833"/>
                  <a:pt x="960" y="840"/>
                </a:cubicBezTo>
                <a:cubicBezTo>
                  <a:pt x="960" y="840"/>
                  <a:pt x="1015" y="859"/>
                  <a:pt x="1073" y="859"/>
                </a:cubicBezTo>
                <a:cubicBezTo>
                  <a:pt x="1117" y="859"/>
                  <a:pt x="1149" y="844"/>
                  <a:pt x="1167" y="830"/>
                </a:cubicBezTo>
                <a:cubicBezTo>
                  <a:pt x="1191" y="811"/>
                  <a:pt x="1205" y="779"/>
                  <a:pt x="1204" y="740"/>
                </a:cubicBezTo>
                <a:close/>
                <a:moveTo>
                  <a:pt x="733" y="564"/>
                </a:moveTo>
                <a:cubicBezTo>
                  <a:pt x="775" y="564"/>
                  <a:pt x="791" y="583"/>
                  <a:pt x="791" y="615"/>
                </a:cubicBezTo>
                <a:cubicBezTo>
                  <a:pt x="791" y="634"/>
                  <a:pt x="791" y="634"/>
                  <a:pt x="791" y="634"/>
                </a:cubicBezTo>
                <a:cubicBezTo>
                  <a:pt x="791" y="635"/>
                  <a:pt x="790" y="636"/>
                  <a:pt x="790" y="636"/>
                </a:cubicBezTo>
                <a:cubicBezTo>
                  <a:pt x="771" y="634"/>
                  <a:pt x="752" y="633"/>
                  <a:pt x="733" y="633"/>
                </a:cubicBezTo>
                <a:cubicBezTo>
                  <a:pt x="649" y="633"/>
                  <a:pt x="589" y="660"/>
                  <a:pt x="589" y="746"/>
                </a:cubicBezTo>
                <a:cubicBezTo>
                  <a:pt x="589" y="833"/>
                  <a:pt x="658" y="859"/>
                  <a:pt x="745" y="859"/>
                </a:cubicBezTo>
                <a:cubicBezTo>
                  <a:pt x="801" y="859"/>
                  <a:pt x="845" y="844"/>
                  <a:pt x="860" y="837"/>
                </a:cubicBezTo>
                <a:cubicBezTo>
                  <a:pt x="875" y="830"/>
                  <a:pt x="884" y="822"/>
                  <a:pt x="884" y="801"/>
                </a:cubicBezTo>
                <a:cubicBezTo>
                  <a:pt x="884" y="788"/>
                  <a:pt x="884" y="682"/>
                  <a:pt x="884" y="669"/>
                </a:cubicBezTo>
                <a:cubicBezTo>
                  <a:pt x="884" y="613"/>
                  <a:pt x="885" y="592"/>
                  <a:pt x="872" y="557"/>
                </a:cubicBezTo>
                <a:cubicBezTo>
                  <a:pt x="859" y="524"/>
                  <a:pt x="824" y="487"/>
                  <a:pt x="754" y="487"/>
                </a:cubicBezTo>
                <a:cubicBezTo>
                  <a:pt x="684" y="487"/>
                  <a:pt x="637" y="503"/>
                  <a:pt x="630" y="504"/>
                </a:cubicBezTo>
                <a:cubicBezTo>
                  <a:pt x="612" y="509"/>
                  <a:pt x="612" y="520"/>
                  <a:pt x="618" y="548"/>
                </a:cubicBezTo>
                <a:cubicBezTo>
                  <a:pt x="624" y="576"/>
                  <a:pt x="625" y="584"/>
                  <a:pt x="644" y="580"/>
                </a:cubicBezTo>
                <a:cubicBezTo>
                  <a:pt x="644" y="580"/>
                  <a:pt x="702" y="564"/>
                  <a:pt x="733" y="564"/>
                </a:cubicBezTo>
                <a:close/>
                <a:moveTo>
                  <a:pt x="686" y="745"/>
                </a:moveTo>
                <a:cubicBezTo>
                  <a:pt x="686" y="712"/>
                  <a:pt x="710" y="703"/>
                  <a:pt x="745" y="703"/>
                </a:cubicBezTo>
                <a:cubicBezTo>
                  <a:pt x="758" y="703"/>
                  <a:pt x="771" y="704"/>
                  <a:pt x="789" y="706"/>
                </a:cubicBezTo>
                <a:cubicBezTo>
                  <a:pt x="790" y="707"/>
                  <a:pt x="791" y="708"/>
                  <a:pt x="791" y="709"/>
                </a:cubicBezTo>
                <a:cubicBezTo>
                  <a:pt x="791" y="777"/>
                  <a:pt x="791" y="777"/>
                  <a:pt x="791" y="777"/>
                </a:cubicBezTo>
                <a:cubicBezTo>
                  <a:pt x="791" y="778"/>
                  <a:pt x="790" y="779"/>
                  <a:pt x="789" y="780"/>
                </a:cubicBezTo>
                <a:cubicBezTo>
                  <a:pt x="778" y="784"/>
                  <a:pt x="763" y="787"/>
                  <a:pt x="748" y="787"/>
                </a:cubicBezTo>
                <a:cubicBezTo>
                  <a:pt x="708" y="787"/>
                  <a:pt x="686" y="775"/>
                  <a:pt x="686" y="745"/>
                </a:cubicBezTo>
                <a:close/>
                <a:moveTo>
                  <a:pt x="528" y="818"/>
                </a:moveTo>
                <a:cubicBezTo>
                  <a:pt x="528" y="527"/>
                  <a:pt x="528" y="527"/>
                  <a:pt x="528" y="527"/>
                </a:cubicBezTo>
                <a:cubicBezTo>
                  <a:pt x="528" y="498"/>
                  <a:pt x="523" y="491"/>
                  <a:pt x="476" y="491"/>
                </a:cubicBezTo>
                <a:cubicBezTo>
                  <a:pt x="429" y="491"/>
                  <a:pt x="424" y="498"/>
                  <a:pt x="424" y="527"/>
                </a:cubicBezTo>
                <a:cubicBezTo>
                  <a:pt x="424" y="818"/>
                  <a:pt x="424" y="818"/>
                  <a:pt x="424" y="818"/>
                </a:cubicBezTo>
                <a:cubicBezTo>
                  <a:pt x="424" y="847"/>
                  <a:pt x="429" y="854"/>
                  <a:pt x="476" y="854"/>
                </a:cubicBezTo>
                <a:cubicBezTo>
                  <a:pt x="523" y="854"/>
                  <a:pt x="528" y="847"/>
                  <a:pt x="528" y="818"/>
                </a:cubicBezTo>
                <a:close/>
                <a:moveTo>
                  <a:pt x="382" y="427"/>
                </a:moveTo>
                <a:cubicBezTo>
                  <a:pt x="270" y="818"/>
                  <a:pt x="270" y="818"/>
                  <a:pt x="270" y="818"/>
                </a:cubicBezTo>
                <a:cubicBezTo>
                  <a:pt x="260" y="847"/>
                  <a:pt x="241" y="854"/>
                  <a:pt x="195" y="854"/>
                </a:cubicBezTo>
                <a:cubicBezTo>
                  <a:pt x="148" y="854"/>
                  <a:pt x="129" y="847"/>
                  <a:pt x="119" y="818"/>
                </a:cubicBezTo>
                <a:cubicBezTo>
                  <a:pt x="7" y="427"/>
                  <a:pt x="7" y="427"/>
                  <a:pt x="7" y="427"/>
                </a:cubicBezTo>
                <a:cubicBezTo>
                  <a:pt x="0" y="399"/>
                  <a:pt x="9" y="392"/>
                  <a:pt x="53" y="392"/>
                </a:cubicBezTo>
                <a:cubicBezTo>
                  <a:pt x="96" y="392"/>
                  <a:pt x="103" y="399"/>
                  <a:pt x="110" y="428"/>
                </a:cubicBezTo>
                <a:cubicBezTo>
                  <a:pt x="195" y="744"/>
                  <a:pt x="195" y="744"/>
                  <a:pt x="195" y="744"/>
                </a:cubicBezTo>
                <a:cubicBezTo>
                  <a:pt x="279" y="428"/>
                  <a:pt x="279" y="428"/>
                  <a:pt x="279" y="428"/>
                </a:cubicBezTo>
                <a:cubicBezTo>
                  <a:pt x="286" y="399"/>
                  <a:pt x="293" y="392"/>
                  <a:pt x="337" y="392"/>
                </a:cubicBezTo>
                <a:cubicBezTo>
                  <a:pt x="380" y="392"/>
                  <a:pt x="389" y="399"/>
                  <a:pt x="382" y="427"/>
                </a:cubicBezTo>
                <a:close/>
                <a:moveTo>
                  <a:pt x="1908" y="848"/>
                </a:moveTo>
                <a:cubicBezTo>
                  <a:pt x="1908" y="815"/>
                  <a:pt x="1908" y="815"/>
                  <a:pt x="1908" y="815"/>
                </a:cubicBezTo>
                <a:cubicBezTo>
                  <a:pt x="1895" y="815"/>
                  <a:pt x="1895" y="815"/>
                  <a:pt x="1895" y="815"/>
                </a:cubicBezTo>
                <a:cubicBezTo>
                  <a:pt x="1895" y="808"/>
                  <a:pt x="1895" y="808"/>
                  <a:pt x="1895" y="808"/>
                </a:cubicBezTo>
                <a:cubicBezTo>
                  <a:pt x="1928" y="808"/>
                  <a:pt x="1928" y="808"/>
                  <a:pt x="1928" y="808"/>
                </a:cubicBezTo>
                <a:cubicBezTo>
                  <a:pt x="1928" y="815"/>
                  <a:pt x="1928" y="815"/>
                  <a:pt x="1928" y="815"/>
                </a:cubicBezTo>
                <a:cubicBezTo>
                  <a:pt x="1915" y="815"/>
                  <a:pt x="1915" y="815"/>
                  <a:pt x="1915" y="815"/>
                </a:cubicBezTo>
                <a:cubicBezTo>
                  <a:pt x="1915" y="848"/>
                  <a:pt x="1915" y="848"/>
                  <a:pt x="1915" y="848"/>
                </a:cubicBezTo>
                <a:lnTo>
                  <a:pt x="1908" y="848"/>
                </a:lnTo>
                <a:close/>
                <a:moveTo>
                  <a:pt x="1935" y="848"/>
                </a:moveTo>
                <a:cubicBezTo>
                  <a:pt x="1935" y="808"/>
                  <a:pt x="1935" y="808"/>
                  <a:pt x="1935" y="808"/>
                </a:cubicBezTo>
                <a:cubicBezTo>
                  <a:pt x="1944" y="808"/>
                  <a:pt x="1944" y="808"/>
                  <a:pt x="1944" y="808"/>
                </a:cubicBezTo>
                <a:cubicBezTo>
                  <a:pt x="1951" y="823"/>
                  <a:pt x="1951" y="823"/>
                  <a:pt x="1951" y="823"/>
                </a:cubicBezTo>
                <a:cubicBezTo>
                  <a:pt x="1954" y="833"/>
                  <a:pt x="1954" y="833"/>
                  <a:pt x="1954" y="833"/>
                </a:cubicBezTo>
                <a:cubicBezTo>
                  <a:pt x="1955" y="833"/>
                  <a:pt x="1955" y="833"/>
                  <a:pt x="1955" y="833"/>
                </a:cubicBezTo>
                <a:cubicBezTo>
                  <a:pt x="1958" y="823"/>
                  <a:pt x="1958" y="823"/>
                  <a:pt x="1958" y="823"/>
                </a:cubicBezTo>
                <a:cubicBezTo>
                  <a:pt x="1964" y="808"/>
                  <a:pt x="1964" y="808"/>
                  <a:pt x="1964" y="808"/>
                </a:cubicBezTo>
                <a:cubicBezTo>
                  <a:pt x="1974" y="808"/>
                  <a:pt x="1974" y="808"/>
                  <a:pt x="1974" y="808"/>
                </a:cubicBezTo>
                <a:cubicBezTo>
                  <a:pt x="1974" y="848"/>
                  <a:pt x="1974" y="848"/>
                  <a:pt x="1974" y="848"/>
                </a:cubicBezTo>
                <a:cubicBezTo>
                  <a:pt x="1967" y="848"/>
                  <a:pt x="1967" y="848"/>
                  <a:pt x="1967" y="848"/>
                </a:cubicBezTo>
                <a:cubicBezTo>
                  <a:pt x="1967" y="830"/>
                  <a:pt x="1967" y="830"/>
                  <a:pt x="1967" y="830"/>
                </a:cubicBezTo>
                <a:cubicBezTo>
                  <a:pt x="1968" y="817"/>
                  <a:pt x="1968" y="817"/>
                  <a:pt x="1968" y="817"/>
                </a:cubicBezTo>
                <a:cubicBezTo>
                  <a:pt x="1967" y="817"/>
                  <a:pt x="1967" y="817"/>
                  <a:pt x="1967" y="817"/>
                </a:cubicBezTo>
                <a:cubicBezTo>
                  <a:pt x="1957" y="842"/>
                  <a:pt x="1957" y="842"/>
                  <a:pt x="1957" y="842"/>
                </a:cubicBezTo>
                <a:cubicBezTo>
                  <a:pt x="1951" y="842"/>
                  <a:pt x="1951" y="842"/>
                  <a:pt x="1951" y="842"/>
                </a:cubicBezTo>
                <a:cubicBezTo>
                  <a:pt x="1942" y="817"/>
                  <a:pt x="1942" y="817"/>
                  <a:pt x="1942" y="817"/>
                </a:cubicBezTo>
                <a:cubicBezTo>
                  <a:pt x="1941" y="817"/>
                  <a:pt x="1941" y="817"/>
                  <a:pt x="1941" y="817"/>
                </a:cubicBezTo>
                <a:cubicBezTo>
                  <a:pt x="1942" y="830"/>
                  <a:pt x="1942" y="830"/>
                  <a:pt x="1942" y="830"/>
                </a:cubicBezTo>
                <a:cubicBezTo>
                  <a:pt x="1942" y="848"/>
                  <a:pt x="1942" y="848"/>
                  <a:pt x="1942" y="848"/>
                </a:cubicBezTo>
                <a:lnTo>
                  <a:pt x="1935" y="8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4" tIns="34287" rIns="68574" bIns="3428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669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2745AD-4FB2-B944-986C-F9FCB09597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7316" y="4864048"/>
            <a:ext cx="3706325" cy="150876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CORPORATE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12193-3F21-C34F-B7C4-36D0511807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83642" y="4864048"/>
            <a:ext cx="439484" cy="150876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D269874-3913-3E4A-9285-BA6A0CAD74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6B8D81-B19D-856E-F11A-4AA10D9A9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8AF3FC-5D07-B738-0D60-745CA53F0608}"/>
              </a:ext>
            </a:extLst>
          </p:cNvPr>
          <p:cNvSpPr txBox="1"/>
          <p:nvPr userDrawn="1"/>
        </p:nvSpPr>
        <p:spPr>
          <a:xfrm>
            <a:off x="1030214" y="4924276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103957" indent="-103957" algn="l" defTabSz="311870" rtl="0" eaLnBrk="1" latinLnBrk="0" hangingPunct="1">
              <a:lnSpc>
                <a:spcPct val="100000"/>
              </a:lnSpc>
              <a:spcBef>
                <a:spcPts val="273"/>
              </a:spcBef>
              <a:spcAft>
                <a:spcPts val="273"/>
              </a:spcAft>
              <a:buClr>
                <a:schemeClr val="accent2"/>
              </a:buClr>
              <a:buSzPct val="120000"/>
              <a:buFont typeface="Verdana" panose="020B0604030504040204" pitchFamily="34" charset="0"/>
              <a:buChar char="›"/>
            </a:pPr>
            <a:endParaRPr lang="en-US" sz="819" b="0" kern="1200" err="1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93DAA29-D4DF-75FE-8076-C4A0E69A4E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36" y="4547288"/>
            <a:ext cx="899791" cy="28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976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86AF57-8308-49A5-ABCA-3BC86ECCDB0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5300" y="1333500"/>
            <a:ext cx="8153400" cy="3143251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icon to add image, chart, object or SmartArt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297896E-74BC-4B67-BDB8-436C290E77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" y="990600"/>
            <a:ext cx="8153400" cy="20674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23ACA4-1DC9-D140-AE47-70A7DCAE035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7316" y="4864048"/>
            <a:ext cx="3706325" cy="1508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CORPORATE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DBA30-0C31-AB4F-A7DF-193A832F1EB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283642" y="4864048"/>
            <a:ext cx="439484" cy="150876"/>
          </a:xfrm>
          <a:prstGeom prst="rect">
            <a:avLst/>
          </a:prstGeom>
        </p:spPr>
        <p:txBody>
          <a:bodyPr/>
          <a:lstStyle/>
          <a:p>
            <a:fld id="{9D269874-3913-3E4A-9285-BA6A0CAD74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029BFD-D6C2-E143-041A-0A43131B6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9818A58-9DA0-5B7E-F5A7-AC0FE05F7D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36" y="4547288"/>
            <a:ext cx="899791" cy="28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35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7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6A5E77-F5E6-CA44-B1CD-475B53966C77}"/>
              </a:ext>
            </a:extLst>
          </p:cNvPr>
          <p:cNvSpPr>
            <a:spLocks noGrp="1"/>
          </p:cNvSpPr>
          <p:nvPr>
            <p:ph type="ftr" sz="quarter" idx="87"/>
          </p:nvPr>
        </p:nvSpPr>
        <p:spPr>
          <a:xfrm>
            <a:off x="4577316" y="4864048"/>
            <a:ext cx="3706325" cy="1508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CORPORATE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2152E-14F7-2943-A2CD-F4F82AA1AA51}"/>
              </a:ext>
            </a:extLst>
          </p:cNvPr>
          <p:cNvSpPr>
            <a:spLocks noGrp="1"/>
          </p:cNvSpPr>
          <p:nvPr>
            <p:ph type="sldNum" sz="quarter" idx="88"/>
          </p:nvPr>
        </p:nvSpPr>
        <p:spPr>
          <a:xfrm>
            <a:off x="8283642" y="4864048"/>
            <a:ext cx="439484" cy="150876"/>
          </a:xfrm>
          <a:prstGeom prst="rect">
            <a:avLst/>
          </a:prstGeom>
        </p:spPr>
        <p:txBody>
          <a:bodyPr/>
          <a:lstStyle/>
          <a:p>
            <a:fld id="{9D269874-3913-3E4A-9285-BA6A0CAD74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9D76FEA4-E478-6140-8E99-3FC9338121E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327175" y="1198510"/>
            <a:ext cx="3111874" cy="24581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86F13B20-5150-8247-B7A8-74FD1002324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327175" y="1465639"/>
            <a:ext cx="3111874" cy="332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6F67F0D9-A1E9-1A4C-B52E-38310F709D4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95300" y="1198510"/>
            <a:ext cx="600075" cy="599792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2B9CC53A-2577-BB42-8BCD-F75F6A9FECFF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327175" y="2001606"/>
            <a:ext cx="3111874" cy="24581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05640DA0-84F6-BF41-B1A0-D1BE8E6CA20E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327175" y="2268735"/>
            <a:ext cx="3111874" cy="332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86B02D3C-A219-2747-847F-159DA12EFBE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95300" y="2005455"/>
            <a:ext cx="600075" cy="599792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30689DF5-9B84-E34F-A9A9-23791FAE6BE8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1327175" y="2812400"/>
            <a:ext cx="3111874" cy="24581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49554CD1-C933-8942-9EE9-B63C22E9D2A3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1327175" y="3079530"/>
            <a:ext cx="3111874" cy="332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EEEC8505-015C-F640-BC9A-D1B17FBB7E0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95300" y="2812401"/>
            <a:ext cx="600075" cy="599792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8D0F0371-A0AC-3C47-B53A-11C6C7666C59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1327175" y="3615497"/>
            <a:ext cx="3111874" cy="24581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8CF132AF-C5D6-8D46-904D-95CF4C1CC5D2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1327175" y="3882626"/>
            <a:ext cx="3111874" cy="332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06B01A5F-1FE9-F342-ADB0-2984D1A12599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495300" y="3619346"/>
            <a:ext cx="600075" cy="599792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D1C5769E-E114-534C-B66A-4F5767A73BE9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5531296" y="1198510"/>
            <a:ext cx="3111874" cy="24581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3" name="Text Placeholder 9">
            <a:extLst>
              <a:ext uri="{FF2B5EF4-FFF2-40B4-BE49-F238E27FC236}">
                <a16:creationId xmlns:a16="http://schemas.microsoft.com/office/drawing/2014/main" id="{F50D4C72-03E2-7E4C-BBB2-35DCC5C26509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5531296" y="1465639"/>
            <a:ext cx="3111874" cy="332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2ECDF0-4591-2447-9751-1BE682D3F868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4699421" y="1198510"/>
            <a:ext cx="600075" cy="599792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C552D7CF-572F-A946-81C9-D41B6C2B662B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5531296" y="2001606"/>
            <a:ext cx="3111874" cy="24581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6" name="Text Placeholder 9">
            <a:extLst>
              <a:ext uri="{FF2B5EF4-FFF2-40B4-BE49-F238E27FC236}">
                <a16:creationId xmlns:a16="http://schemas.microsoft.com/office/drawing/2014/main" id="{92EF90DD-8741-DD40-9C38-0C1C3DC9C836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5531296" y="2268735"/>
            <a:ext cx="3111874" cy="332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DFDDCB7C-E3FE-9A4D-B785-B1820AA56485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4699421" y="2005455"/>
            <a:ext cx="600075" cy="599792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F32EBA3A-2C51-484C-9DF9-8BD141DC353A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5531296" y="2812400"/>
            <a:ext cx="3111874" cy="24581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9" name="Text Placeholder 9">
            <a:extLst>
              <a:ext uri="{FF2B5EF4-FFF2-40B4-BE49-F238E27FC236}">
                <a16:creationId xmlns:a16="http://schemas.microsoft.com/office/drawing/2014/main" id="{8AB2E07F-043D-2541-BE74-4C3AC1B8B6F0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5531296" y="3079530"/>
            <a:ext cx="3111874" cy="332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95B465AD-DEE4-9B4D-AA74-B48E88F3F55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4699421" y="2812401"/>
            <a:ext cx="600075" cy="599792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51" name="Text Placeholder 9">
            <a:extLst>
              <a:ext uri="{FF2B5EF4-FFF2-40B4-BE49-F238E27FC236}">
                <a16:creationId xmlns:a16="http://schemas.microsoft.com/office/drawing/2014/main" id="{CE27A615-B2A2-774C-A773-AE9A61B4933F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5531296" y="3615497"/>
            <a:ext cx="3111874" cy="24581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52" name="Text Placeholder 9">
            <a:extLst>
              <a:ext uri="{FF2B5EF4-FFF2-40B4-BE49-F238E27FC236}">
                <a16:creationId xmlns:a16="http://schemas.microsoft.com/office/drawing/2014/main" id="{5474AD45-B073-8340-86CA-77FBCC66CD56}"/>
              </a:ext>
            </a:extLst>
          </p:cNvPr>
          <p:cNvSpPr>
            <a:spLocks noGrp="1"/>
          </p:cNvSpPr>
          <p:nvPr>
            <p:ph type="body" sz="quarter" idx="85"/>
          </p:nvPr>
        </p:nvSpPr>
        <p:spPr>
          <a:xfrm>
            <a:off x="5531296" y="3882626"/>
            <a:ext cx="3111874" cy="332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B0B525CE-EAED-CD40-B7D7-E66F6A98C2F5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699421" y="3619346"/>
            <a:ext cx="600075" cy="599792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2429EE-4925-7BCB-D10E-C22608A4A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CEB6B41-2E2E-F32B-BF50-BE86EBA53A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36" y="4547288"/>
            <a:ext cx="899791" cy="28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3418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7E11243-75FF-0A35-51BB-061285DFB5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36" y="4547288"/>
            <a:ext cx="899791" cy="28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4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F477CA5-12D9-FD64-3E53-DB21BC8767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8081"/>
            <a:ext cx="9141473" cy="49754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A1B927-9312-DC39-9480-F4F1F94058E2}"/>
              </a:ext>
            </a:extLst>
          </p:cNvPr>
          <p:cNvSpPr/>
          <p:nvPr userDrawn="1"/>
        </p:nvSpPr>
        <p:spPr>
          <a:xfrm>
            <a:off x="-1885" y="168081"/>
            <a:ext cx="9143358" cy="4975420"/>
          </a:xfrm>
          <a:prstGeom prst="rect">
            <a:avLst/>
          </a:prstGeom>
          <a:solidFill>
            <a:srgbClr val="000000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1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030832C-3FFA-49BB-90A7-2FBD0B526D0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5300" y="1339122"/>
            <a:ext cx="8153400" cy="3290029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icon to add image, chart, object or SmartArt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3FD39ED-978B-4174-BA79-7A54EB1205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" y="996222"/>
            <a:ext cx="8153400" cy="20674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23F767E-5515-6C4A-9951-79F41DA8F9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577316" y="4864048"/>
            <a:ext cx="3706325" cy="15087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Classification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2CFCC3-2B24-1C4F-B05F-4598C64283ED}"/>
              </a:ext>
            </a:extLst>
          </p:cNvPr>
          <p:cNvSpPr txBox="1"/>
          <p:nvPr userDrawn="1"/>
        </p:nvSpPr>
        <p:spPr>
          <a:xfrm>
            <a:off x="4541108" y="-42013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171435" indent="-171435" algn="l" defTabSz="514306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120000"/>
              <a:buFont typeface="Verdana" panose="020B0604030504040204" pitchFamily="34" charset="0"/>
              <a:buChar char="›"/>
            </a:pPr>
            <a:endParaRPr lang="en-US" sz="1350" b="0" kern="120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21494B-1ACD-5568-0352-12B4A759C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7469A49-7EA4-FB8A-ED31-553BE60878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036" y="4547288"/>
            <a:ext cx="899791" cy="28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6801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926484-A2E5-4D4A-97FA-F5A03DA5296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95300" y="988219"/>
            <a:ext cx="8153400" cy="3640931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icon to add image, chart, object or SmartArt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247DA28-2273-5749-8D7F-A382F83EE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02419"/>
            <a:ext cx="8153400" cy="6286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30BDADF-960F-C76D-26DE-5A0EB34941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36" y="4547288"/>
            <a:ext cx="899791" cy="28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12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5D91FC8-400D-6344-920C-D36DB629A01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338208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17BECE8-22A8-8F4C-1850-93380DD4BE4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5985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926484-A2E5-4D4A-97FA-F5A03DA5296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95300" y="988219"/>
            <a:ext cx="8153400" cy="3640931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825"/>
            </a:lvl5pPr>
          </a:lstStyle>
          <a:p>
            <a:pPr lvl="0"/>
            <a:r>
              <a:rPr lang="en-US"/>
              <a:t>Click icon to add image, chart, object or SmartArt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80D52-0B0D-CF4A-D4EA-3982226F8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256148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9384" y="313852"/>
            <a:ext cx="7945231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0" i="0">
                <a:solidFill>
                  <a:schemeClr val="bg1"/>
                </a:solidFill>
                <a:latin typeface="Uni Neue Book"/>
                <a:cs typeface="Uni Neue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81261" y="2201455"/>
            <a:ext cx="4181479" cy="330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0" i="0">
                <a:solidFill>
                  <a:schemeClr val="bg1"/>
                </a:solidFill>
                <a:latin typeface="Uni Neue Book"/>
                <a:cs typeface="Uni Neue 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1" y="4783455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07935">
        <a:defRPr>
          <a:latin typeface="+mn-lt"/>
          <a:ea typeface="+mn-ea"/>
          <a:cs typeface="+mn-cs"/>
        </a:defRPr>
      </a:lvl2pPr>
      <a:lvl3pPr marL="415869">
        <a:defRPr>
          <a:latin typeface="+mn-lt"/>
          <a:ea typeface="+mn-ea"/>
          <a:cs typeface="+mn-cs"/>
        </a:defRPr>
      </a:lvl3pPr>
      <a:lvl4pPr marL="623804">
        <a:defRPr>
          <a:latin typeface="+mn-lt"/>
          <a:ea typeface="+mn-ea"/>
          <a:cs typeface="+mn-cs"/>
        </a:defRPr>
      </a:lvl4pPr>
      <a:lvl5pPr marL="831738">
        <a:defRPr>
          <a:latin typeface="+mn-lt"/>
          <a:ea typeface="+mn-ea"/>
          <a:cs typeface="+mn-cs"/>
        </a:defRPr>
      </a:lvl5pPr>
      <a:lvl6pPr marL="1039673">
        <a:defRPr>
          <a:latin typeface="+mn-lt"/>
          <a:ea typeface="+mn-ea"/>
          <a:cs typeface="+mn-cs"/>
        </a:defRPr>
      </a:lvl6pPr>
      <a:lvl7pPr marL="1247607">
        <a:defRPr>
          <a:latin typeface="+mn-lt"/>
          <a:ea typeface="+mn-ea"/>
          <a:cs typeface="+mn-cs"/>
        </a:defRPr>
      </a:lvl7pPr>
      <a:lvl8pPr marL="1455542">
        <a:defRPr>
          <a:latin typeface="+mn-lt"/>
          <a:ea typeface="+mn-ea"/>
          <a:cs typeface="+mn-cs"/>
        </a:defRPr>
      </a:lvl8pPr>
      <a:lvl9pPr marL="166347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07935">
        <a:defRPr>
          <a:latin typeface="+mn-lt"/>
          <a:ea typeface="+mn-ea"/>
          <a:cs typeface="+mn-cs"/>
        </a:defRPr>
      </a:lvl2pPr>
      <a:lvl3pPr marL="415869">
        <a:defRPr>
          <a:latin typeface="+mn-lt"/>
          <a:ea typeface="+mn-ea"/>
          <a:cs typeface="+mn-cs"/>
        </a:defRPr>
      </a:lvl3pPr>
      <a:lvl4pPr marL="623804">
        <a:defRPr>
          <a:latin typeface="+mn-lt"/>
          <a:ea typeface="+mn-ea"/>
          <a:cs typeface="+mn-cs"/>
        </a:defRPr>
      </a:lvl4pPr>
      <a:lvl5pPr marL="831738">
        <a:defRPr>
          <a:latin typeface="+mn-lt"/>
          <a:ea typeface="+mn-ea"/>
          <a:cs typeface="+mn-cs"/>
        </a:defRPr>
      </a:lvl5pPr>
      <a:lvl6pPr marL="1039673">
        <a:defRPr>
          <a:latin typeface="+mn-lt"/>
          <a:ea typeface="+mn-ea"/>
          <a:cs typeface="+mn-cs"/>
        </a:defRPr>
      </a:lvl6pPr>
      <a:lvl7pPr marL="1247607">
        <a:defRPr>
          <a:latin typeface="+mn-lt"/>
          <a:ea typeface="+mn-ea"/>
          <a:cs typeface="+mn-cs"/>
        </a:defRPr>
      </a:lvl7pPr>
      <a:lvl8pPr marL="1455542">
        <a:defRPr>
          <a:latin typeface="+mn-lt"/>
          <a:ea typeface="+mn-ea"/>
          <a:cs typeface="+mn-cs"/>
        </a:defRPr>
      </a:lvl8pPr>
      <a:lvl9pPr marL="1663476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50093-D01D-D449-B079-47FF76F58926}"/>
              </a:ext>
            </a:extLst>
          </p:cNvPr>
          <p:cNvSpPr/>
          <p:nvPr userDrawn="1"/>
        </p:nvSpPr>
        <p:spPr>
          <a:xfrm>
            <a:off x="0" y="1"/>
            <a:ext cx="9144000" cy="174453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06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C2D7B2A4-6A4F-B340-8A29-9065D4D9A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07678"/>
            <a:ext cx="8153400" cy="62235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Headline goes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A05C2DC-CA44-EC41-AFEA-FFD3319AD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300" y="987179"/>
            <a:ext cx="8153400" cy="364197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16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</p:sldLayoutIdLst>
  <p:hf hdr="0" dt="0"/>
  <p:txStyles>
    <p:titleStyle>
      <a:lvl1pPr algn="l" defTabSz="514306" rtl="0" eaLnBrk="1" latinLnBrk="0" hangingPunct="1">
        <a:lnSpc>
          <a:spcPct val="90000"/>
        </a:lnSpc>
        <a:spcBef>
          <a:spcPct val="0"/>
        </a:spcBef>
        <a:buNone/>
        <a:defRPr sz="2400" b="0" kern="1200" cap="none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35" indent="-171435" algn="l" defTabSz="514306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1"/>
        </a:buClr>
        <a:buSzPct val="120000"/>
        <a:buFont typeface="Verdana" panose="020B0604030504040204" pitchFamily="34" charset="0"/>
        <a:buChar char="›"/>
        <a:defRPr sz="1350" b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2871" indent="-171435" algn="l" defTabSz="514306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bg2"/>
        </a:buClr>
        <a:buSzPct val="100000"/>
        <a:buFont typeface="Wingdings" pitchFamily="2" charset="2"/>
        <a:buChar char="§"/>
        <a:defRPr lang="en-US" sz="1200" kern="1200" dirty="0" smtClean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4306" indent="-171435" algn="l" defTabSz="514306" rtl="0" eaLnBrk="1" latinLnBrk="0" hangingPunct="1">
        <a:lnSpc>
          <a:spcPct val="100000"/>
        </a:lnSpc>
        <a:spcBef>
          <a:spcPts val="450"/>
        </a:spcBef>
        <a:spcAft>
          <a:spcPts val="225"/>
        </a:spcAft>
        <a:buClr>
          <a:schemeClr val="bg2"/>
        </a:buClr>
        <a:buFont typeface="System Font Regular"/>
        <a:buChar char="›"/>
        <a:defRPr lang="en-US" sz="1050" kern="1200" dirty="0" smtClean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741" indent="-171435" algn="l" defTabSz="514306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Clr>
          <a:schemeClr val="bg2"/>
        </a:buClr>
        <a:buFont typeface="Arial" panose="020B0604020202020204" pitchFamily="34" charset="0"/>
        <a:buChar char="•"/>
        <a:defRPr lang="en-US" sz="900" kern="1200" dirty="0" smtClean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57177" indent="-171435" algn="l" defTabSz="514306" rtl="0" eaLnBrk="1" latinLnBrk="0" hangingPunct="1">
        <a:lnSpc>
          <a:spcPct val="100000"/>
        </a:lnSpc>
        <a:spcBef>
          <a:spcPts val="450"/>
        </a:spcBef>
        <a:spcAft>
          <a:spcPts val="0"/>
        </a:spcAft>
        <a:buClr>
          <a:schemeClr val="bg2"/>
        </a:buClr>
        <a:buFont typeface="System Font Regular"/>
        <a:buChar char="-"/>
        <a:defRPr lang="en-US" sz="825" kern="1200" dirty="0" smtClean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341" indent="-128577" algn="l" defTabSz="51430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671494" indent="-128577" algn="l" defTabSz="51430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928647" indent="-128577" algn="l" defTabSz="51430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185800" indent="-128577" algn="l" defTabSz="51430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0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1pPr>
      <a:lvl2pPr marL="257153" algn="l" defTabSz="51430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2pPr>
      <a:lvl3pPr marL="514306" algn="l" defTabSz="51430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3pPr>
      <a:lvl4pPr marL="771459" algn="l" defTabSz="51430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028612" algn="l" defTabSz="51430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285765" algn="l" defTabSz="51430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542918" algn="l" defTabSz="51430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800071" algn="l" defTabSz="51430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057224" algn="l" defTabSz="514306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9" userDrawn="1">
          <p15:clr>
            <a:srgbClr val="F26B43"/>
          </p15:clr>
        </p15:guide>
        <p15:guide id="2" pos="3304" userDrawn="1">
          <p15:clr>
            <a:srgbClr val="F26B43"/>
          </p15:clr>
        </p15:guide>
        <p15:guide id="3" orient="horz" pos="116" userDrawn="1">
          <p15:clr>
            <a:srgbClr val="F26B43"/>
          </p15:clr>
        </p15:guide>
        <p15:guide id="6" orient="horz" pos="1768" userDrawn="1">
          <p15:clr>
            <a:srgbClr val="F26B43"/>
          </p15:clr>
        </p15:guide>
        <p15:guide id="8" orient="horz" pos="376" userDrawn="1">
          <p15:clr>
            <a:srgbClr val="F26B43"/>
          </p15:clr>
        </p15:guide>
        <p15:guide id="9" orient="horz" pos="3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.svg"/><Relationship Id="rId2" Type="http://schemas.openxmlformats.org/officeDocument/2006/relationships/image" Target="../media/image8.jpe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pn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jpe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0F8DC-C7E7-B736-54CF-AAEAA2D6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F39406A-4946-D07F-1F5E-B4DC5261AC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" y="181"/>
            <a:ext cx="9143356" cy="5143138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FB16462F-1EC3-A3D1-B458-E63AD174F0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85750"/>
            <a:ext cx="3886200" cy="4341155"/>
          </a:xfrm>
          <a:prstGeom prst="rect">
            <a:avLst/>
          </a:prstGeom>
          <a:noFill/>
        </p:spPr>
        <p:txBody>
          <a:bodyPr vert="horz" wrap="square" lIns="0" tIns="126205" rIns="0" bIns="0" rtlCol="0" anchor="t">
            <a:spAutoFit/>
          </a:bodyPr>
          <a:lstStyle/>
          <a:p>
            <a:pPr marL="7798" algn="l"/>
            <a:r>
              <a:rPr lang="en-GB" sz="3275" dirty="0">
                <a:effectLst>
                  <a:outerShdw blurRad="840419" sx="100317" sy="100317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Your essential connectivity guide to </a:t>
            </a:r>
            <a:r>
              <a:rPr lang="en-GB" sz="3275" b="1" dirty="0">
                <a:effectLst>
                  <a:outerShdw blurRad="840419" sx="100317" sy="100317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seamless ATM</a:t>
            </a:r>
            <a:br>
              <a:rPr lang="en-GB" sz="3275" b="1" dirty="0">
                <a:effectLst>
                  <a:outerShdw blurRad="840419" sx="100317" sy="100317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275" b="1" dirty="0">
                <a:effectLst>
                  <a:outerShdw blurRad="840419" sx="100317" sy="100317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275" b="1" dirty="0">
                <a:effectLst>
                  <a:outerShdw blurRad="840419" sx="100317" sy="100317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275" b="1" dirty="0">
                <a:effectLst>
                  <a:outerShdw blurRad="840419" sx="100317" sy="100317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275" b="1" dirty="0">
                <a:effectLst>
                  <a:outerShdw blurRad="840419" sx="100317" sy="100317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56" b="1" dirty="0">
                <a:effectLst>
                  <a:outerShdw blurRad="840419" sx="100317" sy="100317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Joel Klooster</a:t>
            </a:r>
            <a:br>
              <a:rPr lang="en-GB" sz="2456" b="1" dirty="0">
                <a:effectLst>
                  <a:outerShdw blurRad="840419" sx="100317" sy="100317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1" b="1" dirty="0">
                <a:effectLst>
                  <a:outerShdw blurRad="840419" sx="100317" sy="100317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SVP Flight Safety, Viasat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of an airplane&#10;&#10;Description automatically generated">
            <a:extLst>
              <a:ext uri="{FF2B5EF4-FFF2-40B4-BE49-F238E27FC236}">
                <a16:creationId xmlns:a16="http://schemas.microsoft.com/office/drawing/2014/main" id="{4A038D6A-C028-A3A4-9941-64E01EBBCB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718" y="3646080"/>
            <a:ext cx="1240291" cy="124029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493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D28E2-8F1B-EFEE-1613-280F47D55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6EBB501C-8DCE-2648-F1D9-B481DF5F97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" y="181"/>
            <a:ext cx="9143356" cy="51431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52FF5A-964B-56B4-D9F1-603EA28DBD23}"/>
              </a:ext>
            </a:extLst>
          </p:cNvPr>
          <p:cNvSpPr/>
          <p:nvPr/>
        </p:nvSpPr>
        <p:spPr>
          <a:xfrm>
            <a:off x="136055" y="145843"/>
            <a:ext cx="8871888" cy="4851814"/>
          </a:xfrm>
          <a:prstGeom prst="rect">
            <a:avLst/>
          </a:prstGeom>
          <a:solidFill>
            <a:srgbClr val="202E39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71B26C1A-2DAD-05AA-E1AB-022A7AE2A4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50884" y="519937"/>
            <a:ext cx="5042421" cy="468720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algn="ctr">
              <a:spcBef>
                <a:spcPts val="43"/>
              </a:spcBef>
            </a:pPr>
            <a:r>
              <a:rPr lang="en-GB" dirty="0">
                <a:effectLst>
                  <a:outerShdw blurRad="127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Iris?</a:t>
            </a:r>
            <a:endParaRPr spc="-5" dirty="0">
              <a:effectLst>
                <a:outerShdw blurRad="1270000" algn="ctr" rotWithShape="0">
                  <a:prstClr val="black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2BE5108B-CFF2-9C75-6435-F12847D4D0C3}"/>
              </a:ext>
            </a:extLst>
          </p:cNvPr>
          <p:cNvSpPr txBox="1"/>
          <p:nvPr/>
        </p:nvSpPr>
        <p:spPr>
          <a:xfrm>
            <a:off x="1664218" y="1204789"/>
            <a:ext cx="5818871" cy="392595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279268" marR="281000" algn="ctr">
              <a:lnSpc>
                <a:spcPts val="1501"/>
              </a:lnSpc>
              <a:spcBef>
                <a:spcPts val="43"/>
              </a:spcBef>
            </a:pPr>
            <a:r>
              <a:rPr lang="en-GB" sz="1455" b="1" dirty="0">
                <a:solidFill>
                  <a:srgbClr val="FFFFFF"/>
                </a:solidFill>
                <a:effectLst>
                  <a:outerShdw blurRad="1270000" algn="ctr" rotWithShape="0">
                    <a:prstClr val="black">
                      <a:alpha val="65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Iris enables next-generation air traffic management, and more:</a:t>
            </a:r>
            <a:endParaRPr lang="en-GB" sz="1092" b="1" dirty="0">
              <a:effectLst>
                <a:outerShdw blurRad="1270000" algn="ctr" rotWithShape="0">
                  <a:prstClr val="black">
                    <a:alpha val="65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10">
            <a:extLst>
              <a:ext uri="{FF2B5EF4-FFF2-40B4-BE49-F238E27FC236}">
                <a16:creationId xmlns:a16="http://schemas.microsoft.com/office/drawing/2014/main" id="{171ED2B3-BB14-F6CA-5A7E-248FA10EF174}"/>
              </a:ext>
            </a:extLst>
          </p:cNvPr>
          <p:cNvSpPr txBox="1"/>
          <p:nvPr/>
        </p:nvSpPr>
        <p:spPr>
          <a:xfrm>
            <a:off x="2232733" y="4096606"/>
            <a:ext cx="4678532" cy="587431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978" dirty="0">
              <a:effectLst>
                <a:outerShdw blurRad="1134580" algn="ctr" rotWithShape="0">
                  <a:prstClr val="black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7138" marR="263095" indent="54005" algn="ctr">
              <a:lnSpc>
                <a:spcPct val="115100"/>
              </a:lnSpc>
            </a:pPr>
            <a:r>
              <a:rPr lang="en-GB" sz="1273" b="1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Iris is the </a:t>
            </a:r>
            <a:r>
              <a:rPr sz="1273" b="1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Viasat</a:t>
            </a:r>
            <a:r>
              <a:rPr sz="1273" b="1" spc="80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b="1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implementation</a:t>
            </a:r>
            <a:r>
              <a:rPr sz="1273" b="1" spc="80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b="1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273" b="1" spc="55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b="1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FANS</a:t>
            </a:r>
            <a:r>
              <a:rPr sz="1273" b="1" spc="80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b="1" spc="-9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3/C, </a:t>
            </a:r>
            <a:r>
              <a:rPr sz="1273" b="1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enabled</a:t>
            </a:r>
            <a:r>
              <a:rPr lang="en-GB" sz="1273" b="1" spc="104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b="1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1273" b="1" spc="107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b="1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273" b="1" spc="109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b="1" dirty="0" err="1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SwiftBroadband</a:t>
            </a:r>
            <a:r>
              <a:rPr sz="1273" b="1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-Safety</a:t>
            </a:r>
            <a:r>
              <a:rPr sz="1273" b="1" spc="109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b="1" spc="-5" dirty="0">
                <a:solidFill>
                  <a:srgbClr val="FFFFFF"/>
                </a:solidFill>
                <a:effectLst>
                  <a:outerShdw blurRad="113458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endParaRPr sz="1273" b="1" dirty="0">
              <a:effectLst>
                <a:outerShdw blurRad="1134580" algn="ctr" rotWithShape="0">
                  <a:prstClr val="black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DA04D164-A091-A8F2-6F24-262ADE05B65D}"/>
              </a:ext>
            </a:extLst>
          </p:cNvPr>
          <p:cNvSpPr txBox="1"/>
          <p:nvPr/>
        </p:nvSpPr>
        <p:spPr>
          <a:xfrm>
            <a:off x="6487349" y="2035043"/>
            <a:ext cx="2128381" cy="1019636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2310">
              <a:lnSpc>
                <a:spcPct val="114999"/>
              </a:lnSpc>
              <a:spcBef>
                <a:spcPts val="45"/>
              </a:spcBef>
            </a:pPr>
            <a:r>
              <a:rPr lang="en-GB" sz="12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Improves the coordination of operations</a:t>
            </a:r>
          </a:p>
          <a:p>
            <a:pPr marL="5776" marR="2310">
              <a:lnSpc>
                <a:spcPct val="114999"/>
              </a:lnSpc>
              <a:spcBef>
                <a:spcPts val="45"/>
              </a:spcBef>
            </a:pPr>
            <a:r>
              <a:rPr lang="en-GB" sz="10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enhanced AOC communications</a:t>
            </a:r>
          </a:p>
          <a:p>
            <a:pPr marL="5776" marR="2310">
              <a:lnSpc>
                <a:spcPct val="114999"/>
              </a:lnSpc>
              <a:spcBef>
                <a:spcPts val="45"/>
              </a:spcBef>
            </a:pPr>
            <a:endParaRPr lang="en-GB" sz="1092" dirty="0">
              <a:solidFill>
                <a:srgbClr val="FFFFFF"/>
              </a:solidFill>
              <a:effectLst>
                <a:outerShdw blurRad="959809" algn="c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2747279-7E48-642D-7BBD-FC3CC6E77CBB}"/>
              </a:ext>
            </a:extLst>
          </p:cNvPr>
          <p:cNvGrpSpPr/>
          <p:nvPr/>
        </p:nvGrpSpPr>
        <p:grpSpPr>
          <a:xfrm>
            <a:off x="5209395" y="2086569"/>
            <a:ext cx="1183009" cy="251030"/>
            <a:chOff x="11362710" y="4892675"/>
            <a:chExt cx="2691981" cy="551955"/>
          </a:xfrm>
        </p:grpSpPr>
        <p:sp>
          <p:nvSpPr>
            <p:cNvPr id="8" name="object 29">
              <a:extLst>
                <a:ext uri="{FF2B5EF4-FFF2-40B4-BE49-F238E27FC236}">
                  <a16:creationId xmlns:a16="http://schemas.microsoft.com/office/drawing/2014/main" id="{BE576ED3-E79B-BDED-04E1-F3B639A85BEC}"/>
                </a:ext>
              </a:extLst>
            </p:cNvPr>
            <p:cNvSpPr/>
            <p:nvPr/>
          </p:nvSpPr>
          <p:spPr>
            <a:xfrm>
              <a:off x="14008972" y="4892675"/>
              <a:ext cx="45719" cy="551955"/>
            </a:xfrm>
            <a:custGeom>
              <a:avLst/>
              <a:gdLst/>
              <a:ahLst/>
              <a:cxnLst/>
              <a:rect l="l" t="t" r="r" b="b"/>
              <a:pathLst>
                <a:path h="935989">
                  <a:moveTo>
                    <a:pt x="0" y="935803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bject 30">
              <a:extLst>
                <a:ext uri="{FF2B5EF4-FFF2-40B4-BE49-F238E27FC236}">
                  <a16:creationId xmlns:a16="http://schemas.microsoft.com/office/drawing/2014/main" id="{B62A064F-B59C-6CE1-BBD3-DFEE748D6B8F}"/>
                </a:ext>
              </a:extLst>
            </p:cNvPr>
            <p:cNvSpPr/>
            <p:nvPr/>
          </p:nvSpPr>
          <p:spPr>
            <a:xfrm flipV="1">
              <a:off x="11362710" y="5145792"/>
              <a:ext cx="2646854" cy="54815"/>
            </a:xfrm>
            <a:custGeom>
              <a:avLst/>
              <a:gdLst>
                <a:gd name="connsiteX0" fmla="*/ 2667866 w 2667866"/>
                <a:gd name="connsiteY0" fmla="*/ 0 h 0"/>
                <a:gd name="connsiteX1" fmla="*/ 0 w 2667866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866">
                  <a:moveTo>
                    <a:pt x="2667866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object 8">
            <a:extLst>
              <a:ext uri="{FF2B5EF4-FFF2-40B4-BE49-F238E27FC236}">
                <a16:creationId xmlns:a16="http://schemas.microsoft.com/office/drawing/2014/main" id="{584149BA-FC01-5CB5-1CCF-C0779A007D02}"/>
              </a:ext>
            </a:extLst>
          </p:cNvPr>
          <p:cNvSpPr txBox="1"/>
          <p:nvPr/>
        </p:nvSpPr>
        <p:spPr>
          <a:xfrm>
            <a:off x="587294" y="2017257"/>
            <a:ext cx="2232875" cy="6331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2310" indent="341070" algn="r">
              <a:lnSpc>
                <a:spcPct val="114999"/>
              </a:lnSpc>
              <a:spcBef>
                <a:spcPts val="45"/>
              </a:spcBef>
            </a:pPr>
            <a:r>
              <a:rPr lang="en-GB" sz="12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Relieves pressure on congested VHF links</a:t>
            </a:r>
          </a:p>
          <a:p>
            <a:pPr marL="5776" marR="2310" indent="2166" algn="r">
              <a:lnSpc>
                <a:spcPct val="114999"/>
              </a:lnSpc>
              <a:spcBef>
                <a:spcPts val="45"/>
              </a:spcBef>
            </a:pPr>
            <a:r>
              <a:rPr lang="en-GB" sz="10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using satcom as primary for ATS</a:t>
            </a:r>
            <a:endParaRPr sz="10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22058DE-9B46-2B13-11A0-AAEC60155923}"/>
              </a:ext>
            </a:extLst>
          </p:cNvPr>
          <p:cNvGrpSpPr/>
          <p:nvPr/>
        </p:nvGrpSpPr>
        <p:grpSpPr>
          <a:xfrm>
            <a:off x="2955905" y="2092084"/>
            <a:ext cx="978424" cy="264539"/>
            <a:chOff x="5671592" y="4904802"/>
            <a:chExt cx="2302321" cy="581660"/>
          </a:xfrm>
        </p:grpSpPr>
        <p:sp>
          <p:nvSpPr>
            <p:cNvPr id="14" name="object 23">
              <a:extLst>
                <a:ext uri="{FF2B5EF4-FFF2-40B4-BE49-F238E27FC236}">
                  <a16:creationId xmlns:a16="http://schemas.microsoft.com/office/drawing/2014/main" id="{10039038-2606-D71B-B186-E94174A837D7}"/>
                </a:ext>
              </a:extLst>
            </p:cNvPr>
            <p:cNvSpPr/>
            <p:nvPr/>
          </p:nvSpPr>
          <p:spPr>
            <a:xfrm>
              <a:off x="5671592" y="4904802"/>
              <a:ext cx="0" cy="581660"/>
            </a:xfrm>
            <a:custGeom>
              <a:avLst/>
              <a:gdLst/>
              <a:ahLst/>
              <a:cxnLst/>
              <a:rect l="l" t="t" r="r" b="b"/>
              <a:pathLst>
                <a:path h="581660">
                  <a:moveTo>
                    <a:pt x="0" y="581134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bject 24">
              <a:extLst>
                <a:ext uri="{FF2B5EF4-FFF2-40B4-BE49-F238E27FC236}">
                  <a16:creationId xmlns:a16="http://schemas.microsoft.com/office/drawing/2014/main" id="{D7B22BE1-4A27-0484-3953-CAC35E76B7CA}"/>
                </a:ext>
              </a:extLst>
            </p:cNvPr>
            <p:cNvSpPr/>
            <p:nvPr/>
          </p:nvSpPr>
          <p:spPr>
            <a:xfrm>
              <a:off x="5671601" y="5200608"/>
              <a:ext cx="2302312" cy="94822"/>
            </a:xfrm>
            <a:custGeom>
              <a:avLst/>
              <a:gdLst>
                <a:gd name="connsiteX0" fmla="*/ 0 w 3674537"/>
                <a:gd name="connsiteY0" fmla="*/ 0 h 0"/>
                <a:gd name="connsiteX1" fmla="*/ 3674537 w 367453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74537">
                  <a:moveTo>
                    <a:pt x="0" y="0"/>
                  </a:moveTo>
                  <a:lnTo>
                    <a:pt x="3674537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object 8">
            <a:extLst>
              <a:ext uri="{FF2B5EF4-FFF2-40B4-BE49-F238E27FC236}">
                <a16:creationId xmlns:a16="http://schemas.microsoft.com/office/drawing/2014/main" id="{147E7ACB-5ACB-38C6-6CC5-2AF4433449B5}"/>
              </a:ext>
            </a:extLst>
          </p:cNvPr>
          <p:cNvSpPr txBox="1"/>
          <p:nvPr/>
        </p:nvSpPr>
        <p:spPr>
          <a:xfrm>
            <a:off x="683202" y="3173606"/>
            <a:ext cx="2142714" cy="733724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2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Helps manage increased </a:t>
            </a:r>
          </a:p>
          <a:p>
            <a:pPr algn="r">
              <a:lnSpc>
                <a:spcPct val="100000"/>
              </a:lnSpc>
            </a:pPr>
            <a:r>
              <a:rPr lang="en-GB" sz="12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flight volumes</a:t>
            </a:r>
          </a:p>
          <a:p>
            <a:pPr algn="r">
              <a:lnSpc>
                <a:spcPct val="100000"/>
              </a:lnSpc>
            </a:pPr>
            <a:r>
              <a:rPr lang="en-GB" sz="10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providing increased data link capacity to compliment VDL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BABC80-13FF-5431-4254-414069A43A9B}"/>
              </a:ext>
            </a:extLst>
          </p:cNvPr>
          <p:cNvGrpSpPr/>
          <p:nvPr/>
        </p:nvGrpSpPr>
        <p:grpSpPr>
          <a:xfrm>
            <a:off x="2955904" y="3173606"/>
            <a:ext cx="917906" cy="264539"/>
            <a:chOff x="5671592" y="4904802"/>
            <a:chExt cx="2018259" cy="581660"/>
          </a:xfrm>
        </p:grpSpPr>
        <p:sp>
          <p:nvSpPr>
            <p:cNvPr id="18" name="object 23">
              <a:extLst>
                <a:ext uri="{FF2B5EF4-FFF2-40B4-BE49-F238E27FC236}">
                  <a16:creationId xmlns:a16="http://schemas.microsoft.com/office/drawing/2014/main" id="{F813F63F-D184-E76E-053C-067595D9FE2F}"/>
                </a:ext>
              </a:extLst>
            </p:cNvPr>
            <p:cNvSpPr/>
            <p:nvPr/>
          </p:nvSpPr>
          <p:spPr>
            <a:xfrm>
              <a:off x="5671592" y="4904802"/>
              <a:ext cx="0" cy="581660"/>
            </a:xfrm>
            <a:custGeom>
              <a:avLst/>
              <a:gdLst/>
              <a:ahLst/>
              <a:cxnLst/>
              <a:rect l="l" t="t" r="r" b="b"/>
              <a:pathLst>
                <a:path h="581660">
                  <a:moveTo>
                    <a:pt x="0" y="581134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bject 24">
              <a:extLst>
                <a:ext uri="{FF2B5EF4-FFF2-40B4-BE49-F238E27FC236}">
                  <a16:creationId xmlns:a16="http://schemas.microsoft.com/office/drawing/2014/main" id="{A9A8D071-27AA-A2EE-41D5-626A533ED999}"/>
                </a:ext>
              </a:extLst>
            </p:cNvPr>
            <p:cNvSpPr/>
            <p:nvPr/>
          </p:nvSpPr>
          <p:spPr>
            <a:xfrm>
              <a:off x="5671601" y="5200608"/>
              <a:ext cx="2018250" cy="94822"/>
            </a:xfrm>
            <a:custGeom>
              <a:avLst/>
              <a:gdLst>
                <a:gd name="connsiteX0" fmla="*/ 0 w 3674537"/>
                <a:gd name="connsiteY0" fmla="*/ 0 h 0"/>
                <a:gd name="connsiteX1" fmla="*/ 3674537 w 367453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74537">
                  <a:moveTo>
                    <a:pt x="0" y="0"/>
                  </a:moveTo>
                  <a:lnTo>
                    <a:pt x="3674537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object 12">
            <a:extLst>
              <a:ext uri="{FF2B5EF4-FFF2-40B4-BE49-F238E27FC236}">
                <a16:creationId xmlns:a16="http://schemas.microsoft.com/office/drawing/2014/main" id="{E38E9026-61DB-2F00-C9E4-738C3CE40575}"/>
              </a:ext>
            </a:extLst>
          </p:cNvPr>
          <p:cNvSpPr txBox="1"/>
          <p:nvPr/>
        </p:nvSpPr>
        <p:spPr>
          <a:xfrm>
            <a:off x="6491627" y="3173606"/>
            <a:ext cx="1906794" cy="901783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2310" algn="l">
              <a:spcBef>
                <a:spcPts val="45"/>
              </a:spcBef>
            </a:pPr>
            <a:r>
              <a:rPr lang="en-GB" sz="12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4D Trajectory Based Operations</a:t>
            </a:r>
          </a:p>
          <a:p>
            <a:pPr algn="l">
              <a:lnSpc>
                <a:spcPct val="100000"/>
              </a:lnSpc>
            </a:pPr>
            <a:r>
              <a:rPr lang="en-GB" sz="109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Supports ATN/OSI and the sharing of ADS-C Extended Projected Profile</a:t>
            </a:r>
            <a:endParaRPr lang="en-GB" sz="1092" dirty="0">
              <a:effectLst>
                <a:outerShdw blurRad="1134580" algn="ctr" rotWithShape="0">
                  <a:prstClr val="black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DCF7CD-DB44-F3B0-7E75-FCF894057348}"/>
              </a:ext>
            </a:extLst>
          </p:cNvPr>
          <p:cNvGrpSpPr/>
          <p:nvPr/>
        </p:nvGrpSpPr>
        <p:grpSpPr>
          <a:xfrm>
            <a:off x="5270192" y="3184308"/>
            <a:ext cx="1122212" cy="251030"/>
            <a:chOff x="11587210" y="4892675"/>
            <a:chExt cx="2467481" cy="551955"/>
          </a:xfrm>
        </p:grpSpPr>
        <p:sp>
          <p:nvSpPr>
            <p:cNvPr id="33" name="object 29">
              <a:extLst>
                <a:ext uri="{FF2B5EF4-FFF2-40B4-BE49-F238E27FC236}">
                  <a16:creationId xmlns:a16="http://schemas.microsoft.com/office/drawing/2014/main" id="{E762185B-E2AF-5BC0-9FDF-2697935F4155}"/>
                </a:ext>
              </a:extLst>
            </p:cNvPr>
            <p:cNvSpPr/>
            <p:nvPr/>
          </p:nvSpPr>
          <p:spPr>
            <a:xfrm>
              <a:off x="14008972" y="4892675"/>
              <a:ext cx="45719" cy="551955"/>
            </a:xfrm>
            <a:custGeom>
              <a:avLst/>
              <a:gdLst/>
              <a:ahLst/>
              <a:cxnLst/>
              <a:rect l="l" t="t" r="r" b="b"/>
              <a:pathLst>
                <a:path h="935989">
                  <a:moveTo>
                    <a:pt x="0" y="935803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object 30">
              <a:extLst>
                <a:ext uri="{FF2B5EF4-FFF2-40B4-BE49-F238E27FC236}">
                  <a16:creationId xmlns:a16="http://schemas.microsoft.com/office/drawing/2014/main" id="{02A7962F-A451-DC64-6EB8-E2CA57DDC3E9}"/>
                </a:ext>
              </a:extLst>
            </p:cNvPr>
            <p:cNvSpPr/>
            <p:nvPr/>
          </p:nvSpPr>
          <p:spPr>
            <a:xfrm flipV="1">
              <a:off x="11587210" y="5145792"/>
              <a:ext cx="2422354" cy="45719"/>
            </a:xfrm>
            <a:custGeom>
              <a:avLst/>
              <a:gdLst>
                <a:gd name="connsiteX0" fmla="*/ 2667866 w 2667866"/>
                <a:gd name="connsiteY0" fmla="*/ 0 h 0"/>
                <a:gd name="connsiteX1" fmla="*/ 0 w 2667866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866">
                  <a:moveTo>
                    <a:pt x="2667866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501AE204-3FA9-22D8-A613-621B796CC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3614" y="268327"/>
            <a:ext cx="899728" cy="28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6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6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019F9-1450-7743-A6BD-B15B3681D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39230B6C-917C-9C9D-79A1-DA261F8FFB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" y="14733"/>
            <a:ext cx="9143356" cy="5143138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664A5B25-D544-F5C5-1A72-1E325B5D94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46925" y="519937"/>
            <a:ext cx="5293573" cy="467465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algn="ctr">
              <a:spcBef>
                <a:spcPts val="43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Iris</a:t>
            </a:r>
            <a:r>
              <a:rPr lang="en-GB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pc="-7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flying</a:t>
            </a:r>
            <a:r>
              <a:rPr lang="en-GB" spc="-7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en-GB" spc="-7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across</a:t>
            </a:r>
            <a:r>
              <a:rPr lang="en-GB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pc="-5" dirty="0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endParaRPr spc="-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F779C66C-3F59-E230-BE37-EA4942B95EAC}"/>
              </a:ext>
            </a:extLst>
          </p:cNvPr>
          <p:cNvSpPr txBox="1"/>
          <p:nvPr/>
        </p:nvSpPr>
        <p:spPr>
          <a:xfrm>
            <a:off x="1378853" y="2155880"/>
            <a:ext cx="1100033" cy="662422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2310" indent="2166" algn="r">
              <a:lnSpc>
                <a:spcPct val="114999"/>
              </a:lnSpc>
              <a:spcBef>
                <a:spcPts val="45"/>
              </a:spcBef>
            </a:pPr>
            <a:r>
              <a:rPr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Supported</a:t>
            </a:r>
            <a:r>
              <a:rPr sz="1273" spc="14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spc="-1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sz="1273" spc="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sz="1273" spc="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ANSPs</a:t>
            </a:r>
            <a:endParaRPr sz="12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65AD00C8-096B-3D83-ED4B-89F94BEE7556}"/>
              </a:ext>
            </a:extLst>
          </p:cNvPr>
          <p:cNvSpPr txBox="1"/>
          <p:nvPr/>
        </p:nvSpPr>
        <p:spPr>
          <a:xfrm>
            <a:off x="6463888" y="2225192"/>
            <a:ext cx="1373127" cy="662422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7942" marR="2310">
              <a:lnSpc>
                <a:spcPct val="114999"/>
              </a:lnSpc>
              <a:spcBef>
                <a:spcPts val="45"/>
              </a:spcBef>
            </a:pPr>
            <a:r>
              <a:rPr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Appointed</a:t>
            </a:r>
            <a:r>
              <a:rPr sz="1273" spc="8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ESSP</a:t>
            </a:r>
            <a:r>
              <a:rPr sz="1273" spc="57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1273" spc="8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spc="-1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</a:t>
            </a:r>
            <a:r>
              <a:rPr sz="1273" spc="9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r>
              <a:rPr sz="1273" spc="9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73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provider</a:t>
            </a:r>
            <a:endParaRPr sz="12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7751C36-EBCF-1FC4-5FDB-3E475127A621}"/>
              </a:ext>
            </a:extLst>
          </p:cNvPr>
          <p:cNvSpPr txBox="1"/>
          <p:nvPr/>
        </p:nvSpPr>
        <p:spPr>
          <a:xfrm>
            <a:off x="5964502" y="3200245"/>
            <a:ext cx="2236801" cy="224466"/>
          </a:xfrm>
          <a:prstGeom prst="rect">
            <a:avLst/>
          </a:prstGeom>
        </p:spPr>
        <p:txBody>
          <a:bodyPr vert="horz" wrap="square" lIns="0" tIns="28302" rIns="0" bIns="0" rtlCol="0">
            <a:spAutoFit/>
          </a:bodyPr>
          <a:lstStyle/>
          <a:p>
            <a:pPr algn="l" defTabSz="252183" rtl="0">
              <a:defRPr/>
            </a:pPr>
            <a:r>
              <a:rPr lang="en-US" sz="127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Airlines already using Iris</a:t>
            </a: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813C98C9-7762-0804-FC05-118CBF207D30}"/>
              </a:ext>
            </a:extLst>
          </p:cNvPr>
          <p:cNvSpPr txBox="1"/>
          <p:nvPr/>
        </p:nvSpPr>
        <p:spPr>
          <a:xfrm>
            <a:off x="1066152" y="3234067"/>
            <a:ext cx="1980044" cy="839972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2310" algn="r">
              <a:lnSpc>
                <a:spcPct val="114999"/>
              </a:lnSpc>
              <a:spcBef>
                <a:spcPts val="45"/>
              </a:spcBef>
            </a:pPr>
            <a:r>
              <a:rPr lang="en-GB" sz="1273" dirty="0">
                <a:solidFill>
                  <a:srgbClr val="FFFFFF"/>
                </a:solidFill>
                <a:effectLst>
                  <a:outerShdw blurRad="959809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First communication service provider to achieve EASA certification </a:t>
            </a:r>
          </a:p>
          <a:p>
            <a:pPr marL="5776" marR="2310" algn="r">
              <a:lnSpc>
                <a:spcPct val="114999"/>
              </a:lnSpc>
              <a:spcBef>
                <a:spcPts val="45"/>
              </a:spcBef>
            </a:pPr>
            <a:endParaRPr lang="en-GB" sz="978" dirty="0">
              <a:solidFill>
                <a:srgbClr val="FFFFFF"/>
              </a:solidFill>
              <a:effectLst>
                <a:outerShdw blurRad="959809" algn="c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F8DC92B3-29E0-BBBB-D819-9CEDA661AFF2}"/>
              </a:ext>
            </a:extLst>
          </p:cNvPr>
          <p:cNvSpPr txBox="1"/>
          <p:nvPr/>
        </p:nvSpPr>
        <p:spPr>
          <a:xfrm>
            <a:off x="1966697" y="1204788"/>
            <a:ext cx="5213912" cy="231782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algn="ctr">
              <a:spcBef>
                <a:spcPts val="61"/>
              </a:spcBef>
            </a:pPr>
            <a:r>
              <a:rPr lang="en-GB" sz="1455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</a:t>
            </a:r>
            <a:r>
              <a:rPr lang="en-GB" sz="1455" b="1" spc="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55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en-GB" sz="1455" b="1" spc="10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55" b="1" spc="2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already</a:t>
            </a:r>
            <a:r>
              <a:rPr lang="en-GB" sz="1455" b="1" spc="10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55" b="1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achieved</a:t>
            </a:r>
            <a:r>
              <a:rPr lang="en-GB" sz="1455" b="1" spc="10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55" b="1" spc="2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impressive</a:t>
            </a:r>
            <a:r>
              <a:rPr lang="en-GB" sz="1455" b="1" spc="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55" b="1" spc="2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milestones:</a:t>
            </a:r>
            <a:endParaRPr lang="en-GB" sz="145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A32183-B22B-3E7B-986E-39EA79F21E41}"/>
              </a:ext>
            </a:extLst>
          </p:cNvPr>
          <p:cNvGrpSpPr/>
          <p:nvPr/>
        </p:nvGrpSpPr>
        <p:grpSpPr>
          <a:xfrm>
            <a:off x="2579765" y="2230707"/>
            <a:ext cx="917906" cy="264539"/>
            <a:chOff x="5671592" y="4904802"/>
            <a:chExt cx="2018259" cy="581660"/>
          </a:xfrm>
        </p:grpSpPr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59101262-35B3-E927-CF71-5E82B1882641}"/>
                </a:ext>
              </a:extLst>
            </p:cNvPr>
            <p:cNvSpPr/>
            <p:nvPr/>
          </p:nvSpPr>
          <p:spPr>
            <a:xfrm>
              <a:off x="5671592" y="4904802"/>
              <a:ext cx="0" cy="581660"/>
            </a:xfrm>
            <a:custGeom>
              <a:avLst/>
              <a:gdLst/>
              <a:ahLst/>
              <a:cxnLst/>
              <a:rect l="l" t="t" r="r" b="b"/>
              <a:pathLst>
                <a:path h="581660">
                  <a:moveTo>
                    <a:pt x="0" y="581134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5AB8DC21-CDD2-58AE-DE18-178147183930}"/>
                </a:ext>
              </a:extLst>
            </p:cNvPr>
            <p:cNvSpPr/>
            <p:nvPr/>
          </p:nvSpPr>
          <p:spPr>
            <a:xfrm>
              <a:off x="5671601" y="5200608"/>
              <a:ext cx="2018250" cy="94822"/>
            </a:xfrm>
            <a:custGeom>
              <a:avLst/>
              <a:gdLst>
                <a:gd name="connsiteX0" fmla="*/ 0 w 3674537"/>
                <a:gd name="connsiteY0" fmla="*/ 0 h 0"/>
                <a:gd name="connsiteX1" fmla="*/ 3674537 w 367453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74537">
                  <a:moveTo>
                    <a:pt x="0" y="0"/>
                  </a:moveTo>
                  <a:lnTo>
                    <a:pt x="3674537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5" name="object 25">
            <a:extLst>
              <a:ext uri="{FF2B5EF4-FFF2-40B4-BE49-F238E27FC236}">
                <a16:creationId xmlns:a16="http://schemas.microsoft.com/office/drawing/2014/main" id="{5AA38527-9B73-71B2-C0A5-67B380538B1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8039" y="2340867"/>
            <a:ext cx="57146" cy="57146"/>
          </a:xfrm>
          <a:prstGeom prst="rect">
            <a:avLst/>
          </a:prstGeom>
        </p:spPr>
      </p:pic>
      <p:sp>
        <p:nvSpPr>
          <p:cNvPr id="26" name="object 26">
            <a:extLst>
              <a:ext uri="{FF2B5EF4-FFF2-40B4-BE49-F238E27FC236}">
                <a16:creationId xmlns:a16="http://schemas.microsoft.com/office/drawing/2014/main" id="{10888003-4F3E-ADA3-6467-256427AFC3CD}"/>
              </a:ext>
            </a:extLst>
          </p:cNvPr>
          <p:cNvSpPr/>
          <p:nvPr/>
        </p:nvSpPr>
        <p:spPr>
          <a:xfrm>
            <a:off x="3153006" y="3300521"/>
            <a:ext cx="0" cy="264539"/>
          </a:xfrm>
          <a:custGeom>
            <a:avLst/>
            <a:gdLst/>
            <a:ahLst/>
            <a:cxnLst/>
            <a:rect l="l" t="t" r="r" b="b"/>
            <a:pathLst>
              <a:path h="581659">
                <a:moveTo>
                  <a:pt x="0" y="581134"/>
                </a:moveTo>
                <a:lnTo>
                  <a:pt x="0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5ACD0D93-48E0-0DB0-F77B-F718BF8129A5}"/>
              </a:ext>
            </a:extLst>
          </p:cNvPr>
          <p:cNvSpPr/>
          <p:nvPr/>
        </p:nvSpPr>
        <p:spPr>
          <a:xfrm>
            <a:off x="3153004" y="2614875"/>
            <a:ext cx="762717" cy="820307"/>
          </a:xfrm>
          <a:custGeom>
            <a:avLst/>
            <a:gdLst/>
            <a:ahLst/>
            <a:cxnLst/>
            <a:rect l="l" t="t" r="r" b="b"/>
            <a:pathLst>
              <a:path w="1677034" h="1539240">
                <a:moveTo>
                  <a:pt x="0" y="1538947"/>
                </a:moveTo>
                <a:lnTo>
                  <a:pt x="1677027" y="1538947"/>
                </a:lnTo>
                <a:lnTo>
                  <a:pt x="1677027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object 28">
            <a:extLst>
              <a:ext uri="{FF2B5EF4-FFF2-40B4-BE49-F238E27FC236}">
                <a16:creationId xmlns:a16="http://schemas.microsoft.com/office/drawing/2014/main" id="{3B122179-B998-A9CE-AE01-16D2A400DC7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7148" y="2586302"/>
            <a:ext cx="57146" cy="57146"/>
          </a:xfrm>
          <a:prstGeom prst="rect">
            <a:avLst/>
          </a:prstGeom>
        </p:spPr>
      </p:pic>
      <p:sp>
        <p:nvSpPr>
          <p:cNvPr id="29" name="object 29">
            <a:extLst>
              <a:ext uri="{FF2B5EF4-FFF2-40B4-BE49-F238E27FC236}">
                <a16:creationId xmlns:a16="http://schemas.microsoft.com/office/drawing/2014/main" id="{31B3F8A4-3A34-D011-E5BD-BA79166EDFF9}"/>
              </a:ext>
            </a:extLst>
          </p:cNvPr>
          <p:cNvSpPr/>
          <p:nvPr/>
        </p:nvSpPr>
        <p:spPr>
          <a:xfrm>
            <a:off x="6371611" y="2244217"/>
            <a:ext cx="0" cy="425689"/>
          </a:xfrm>
          <a:custGeom>
            <a:avLst/>
            <a:gdLst/>
            <a:ahLst/>
            <a:cxnLst/>
            <a:rect l="l" t="t" r="r" b="b"/>
            <a:pathLst>
              <a:path h="935989">
                <a:moveTo>
                  <a:pt x="0" y="935803"/>
                </a:moveTo>
                <a:lnTo>
                  <a:pt x="0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BDCA4073-CA66-6238-D162-69468AA1F274}"/>
              </a:ext>
            </a:extLst>
          </p:cNvPr>
          <p:cNvSpPr/>
          <p:nvPr/>
        </p:nvSpPr>
        <p:spPr>
          <a:xfrm flipV="1">
            <a:off x="5611676" y="2412334"/>
            <a:ext cx="760204" cy="20793"/>
          </a:xfrm>
          <a:custGeom>
            <a:avLst/>
            <a:gdLst>
              <a:gd name="connsiteX0" fmla="*/ 2667866 w 2667866"/>
              <a:gd name="connsiteY0" fmla="*/ 0 h 0"/>
              <a:gd name="connsiteX1" fmla="*/ 0 w 266786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67866">
                <a:moveTo>
                  <a:pt x="2667866" y="0"/>
                </a:moveTo>
                <a:lnTo>
                  <a:pt x="0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31">
            <a:extLst>
              <a:ext uri="{FF2B5EF4-FFF2-40B4-BE49-F238E27FC236}">
                <a16:creationId xmlns:a16="http://schemas.microsoft.com/office/drawing/2014/main" id="{6512AD5C-5DAF-DA29-B636-CCDDA50CF1C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102" y="2404554"/>
            <a:ext cx="57146" cy="57146"/>
          </a:xfrm>
          <a:prstGeom prst="rect">
            <a:avLst/>
          </a:prstGeom>
        </p:spPr>
      </p:pic>
      <p:sp>
        <p:nvSpPr>
          <p:cNvPr id="32" name="object 32">
            <a:extLst>
              <a:ext uri="{FF2B5EF4-FFF2-40B4-BE49-F238E27FC236}">
                <a16:creationId xmlns:a16="http://schemas.microsoft.com/office/drawing/2014/main" id="{D96B229F-DB4D-E228-1EF6-369385D8744D}"/>
              </a:ext>
            </a:extLst>
          </p:cNvPr>
          <p:cNvSpPr/>
          <p:nvPr/>
        </p:nvSpPr>
        <p:spPr>
          <a:xfrm>
            <a:off x="5852113" y="3240930"/>
            <a:ext cx="82014" cy="1174481"/>
          </a:xfrm>
          <a:custGeom>
            <a:avLst/>
            <a:gdLst/>
            <a:ahLst/>
            <a:cxnLst/>
            <a:rect l="l" t="t" r="r" b="b"/>
            <a:pathLst>
              <a:path h="581659">
                <a:moveTo>
                  <a:pt x="0" y="581134"/>
                </a:moveTo>
                <a:lnTo>
                  <a:pt x="0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D6169E54-C5F6-3C82-C77E-0D6653FB97F3}"/>
              </a:ext>
            </a:extLst>
          </p:cNvPr>
          <p:cNvSpPr/>
          <p:nvPr/>
        </p:nvSpPr>
        <p:spPr>
          <a:xfrm>
            <a:off x="5309271" y="3045609"/>
            <a:ext cx="542941" cy="737539"/>
          </a:xfrm>
          <a:custGeom>
            <a:avLst/>
            <a:gdLst/>
            <a:ahLst/>
            <a:cxnLst/>
            <a:rect l="l" t="t" r="r" b="b"/>
            <a:pathLst>
              <a:path w="1193800" h="856615">
                <a:moveTo>
                  <a:pt x="1193576" y="856288"/>
                </a:moveTo>
                <a:lnTo>
                  <a:pt x="0" y="856288"/>
                </a:lnTo>
                <a:lnTo>
                  <a:pt x="0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object 34">
            <a:extLst>
              <a:ext uri="{FF2B5EF4-FFF2-40B4-BE49-F238E27FC236}">
                <a16:creationId xmlns:a16="http://schemas.microsoft.com/office/drawing/2014/main" id="{10B000B3-4E0A-35C2-9B92-5A547EB819E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0698" y="3017038"/>
            <a:ext cx="57146" cy="57146"/>
          </a:xfrm>
          <a:prstGeom prst="rect">
            <a:avLst/>
          </a:prstGeom>
        </p:spPr>
      </p:pic>
      <p:sp>
        <p:nvSpPr>
          <p:cNvPr id="10" name="object 11">
            <a:extLst>
              <a:ext uri="{FF2B5EF4-FFF2-40B4-BE49-F238E27FC236}">
                <a16:creationId xmlns:a16="http://schemas.microsoft.com/office/drawing/2014/main" id="{6AB083FC-22AF-4E03-2DF0-C4C6C9391897}"/>
              </a:ext>
            </a:extLst>
          </p:cNvPr>
          <p:cNvSpPr txBox="1"/>
          <p:nvPr/>
        </p:nvSpPr>
        <p:spPr>
          <a:xfrm>
            <a:off x="5958233" y="3888671"/>
            <a:ext cx="1733626" cy="224466"/>
          </a:xfrm>
          <a:prstGeom prst="rect">
            <a:avLst/>
          </a:prstGeom>
        </p:spPr>
        <p:txBody>
          <a:bodyPr vert="horz" wrap="square" lIns="0" tIns="28302" rIns="0" bIns="0" rtlCol="0">
            <a:spAutoFit/>
          </a:bodyPr>
          <a:lstStyle/>
          <a:p>
            <a:pPr algn="l" defTabSz="252183" rtl="0">
              <a:defRPr/>
            </a:pPr>
            <a:r>
              <a:rPr lang="en-US" sz="127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Airlines about to start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99880C-94E2-5F8A-1837-3AEAC486F13E}"/>
              </a:ext>
            </a:extLst>
          </p:cNvPr>
          <p:cNvGrpSpPr/>
          <p:nvPr/>
        </p:nvGrpSpPr>
        <p:grpSpPr>
          <a:xfrm>
            <a:off x="5964502" y="2261443"/>
            <a:ext cx="2831898" cy="2153968"/>
            <a:chOff x="13113835" y="4972381"/>
            <a:chExt cx="6226680" cy="4736071"/>
          </a:xfrm>
        </p:grpSpPr>
        <p:pic>
          <p:nvPicPr>
            <p:cNvPr id="20" name="Picture 2" descr="EasyJet – Logos Download">
              <a:extLst>
                <a:ext uri="{FF2B5EF4-FFF2-40B4-BE49-F238E27FC236}">
                  <a16:creationId xmlns:a16="http://schemas.microsoft.com/office/drawing/2014/main" id="{2AA2961B-89B7-FBE9-58A6-BC17FAD4A5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41447" y="7630533"/>
              <a:ext cx="2190216" cy="554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19868585-AAD4-FAE6-7647-3CE498A99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150299" y="9141094"/>
              <a:ext cx="2190216" cy="424967"/>
            </a:xfrm>
            <a:prstGeom prst="rect">
              <a:avLst/>
            </a:prstGeom>
          </p:spPr>
        </p:pic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476ACB92-1CE6-698C-3C82-31E11C4A9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820105" y="9179304"/>
              <a:ext cx="1785145" cy="529148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B3991432-1856-4F9A-5ED3-800D8F040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3113835" y="9179304"/>
              <a:ext cx="1241886" cy="519859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E8F2351D-671E-31E9-56DE-F27A2B490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7433956" y="4972381"/>
              <a:ext cx="1785144" cy="906853"/>
            </a:xfrm>
            <a:prstGeom prst="rect">
              <a:avLst/>
            </a:prstGeom>
          </p:spPr>
        </p:pic>
      </p:grpSp>
      <p:sp>
        <p:nvSpPr>
          <p:cNvPr id="37" name="object 26">
            <a:extLst>
              <a:ext uri="{FF2B5EF4-FFF2-40B4-BE49-F238E27FC236}">
                <a16:creationId xmlns:a16="http://schemas.microsoft.com/office/drawing/2014/main" id="{284A4245-E42C-E21B-852E-ABC97754442D}"/>
              </a:ext>
            </a:extLst>
          </p:cNvPr>
          <p:cNvSpPr/>
          <p:nvPr/>
        </p:nvSpPr>
        <p:spPr>
          <a:xfrm>
            <a:off x="4588042" y="3888671"/>
            <a:ext cx="0" cy="264539"/>
          </a:xfrm>
          <a:custGeom>
            <a:avLst/>
            <a:gdLst/>
            <a:ahLst/>
            <a:cxnLst/>
            <a:rect l="l" t="t" r="r" b="b"/>
            <a:pathLst>
              <a:path h="581659">
                <a:moveTo>
                  <a:pt x="0" y="581134"/>
                </a:moveTo>
                <a:lnTo>
                  <a:pt x="0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27">
            <a:extLst>
              <a:ext uri="{FF2B5EF4-FFF2-40B4-BE49-F238E27FC236}">
                <a16:creationId xmlns:a16="http://schemas.microsoft.com/office/drawing/2014/main" id="{F2D6E3CA-EB8A-3E6E-DDCC-E94AA89C0E97}"/>
              </a:ext>
            </a:extLst>
          </p:cNvPr>
          <p:cNvSpPr/>
          <p:nvPr/>
        </p:nvSpPr>
        <p:spPr>
          <a:xfrm>
            <a:off x="4588042" y="3530344"/>
            <a:ext cx="110487" cy="496950"/>
          </a:xfrm>
          <a:custGeom>
            <a:avLst/>
            <a:gdLst/>
            <a:ahLst/>
            <a:cxnLst/>
            <a:rect l="l" t="t" r="r" b="b"/>
            <a:pathLst>
              <a:path w="1677034" h="1539240">
                <a:moveTo>
                  <a:pt x="0" y="1538947"/>
                </a:moveTo>
                <a:lnTo>
                  <a:pt x="1677027" y="1538947"/>
                </a:lnTo>
                <a:lnTo>
                  <a:pt x="1677027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object 28">
            <a:extLst>
              <a:ext uri="{FF2B5EF4-FFF2-40B4-BE49-F238E27FC236}">
                <a16:creationId xmlns:a16="http://schemas.microsoft.com/office/drawing/2014/main" id="{0A7C6FF1-D0FF-0A5C-D34E-C69D9EF6354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956" y="3501771"/>
            <a:ext cx="57146" cy="57146"/>
          </a:xfrm>
          <a:prstGeom prst="rect">
            <a:avLst/>
          </a:prstGeom>
        </p:spPr>
      </p:pic>
      <p:sp>
        <p:nvSpPr>
          <p:cNvPr id="43" name="object 8">
            <a:extLst>
              <a:ext uri="{FF2B5EF4-FFF2-40B4-BE49-F238E27FC236}">
                <a16:creationId xmlns:a16="http://schemas.microsoft.com/office/drawing/2014/main" id="{37375A74-CB94-A542-A6D5-F6BE1F5F4F07}"/>
              </a:ext>
            </a:extLst>
          </p:cNvPr>
          <p:cNvSpPr txBox="1"/>
          <p:nvPr/>
        </p:nvSpPr>
        <p:spPr>
          <a:xfrm>
            <a:off x="3402655" y="3860584"/>
            <a:ext cx="1100033" cy="437169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2310" indent="2166" algn="r">
              <a:lnSpc>
                <a:spcPct val="114999"/>
              </a:lnSpc>
              <a:spcBef>
                <a:spcPts val="45"/>
              </a:spcBef>
            </a:pPr>
            <a:r>
              <a:rPr lang="en-GB"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 is built on Viasat SB-S</a:t>
            </a:r>
            <a:endParaRPr sz="12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329D4BD3-BDFE-912D-B401-98FE51DD530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933614" y="268327"/>
            <a:ext cx="899728" cy="28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3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4" grpId="0"/>
      <p:bldP spid="26" grpId="0" animBg="1"/>
      <p:bldP spid="27" grpId="0" animBg="1"/>
      <p:bldP spid="29" grpId="0" animBg="1"/>
      <p:bldP spid="30" grpId="0" animBg="1"/>
      <p:bldP spid="32" grpId="0" animBg="1"/>
      <p:bldP spid="33" grpId="0" animBg="1"/>
      <p:bldP spid="10" grpId="0"/>
      <p:bldP spid="37" grpId="0" animBg="1"/>
      <p:bldP spid="41" grpId="0" animBg="1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1016D-73F9-A851-7F26-CA4693FA2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>
            <a:extLst>
              <a:ext uri="{FF2B5EF4-FFF2-40B4-BE49-F238E27FC236}">
                <a16:creationId xmlns:a16="http://schemas.microsoft.com/office/drawing/2014/main" id="{961D3C29-318F-20C9-00CE-FC854F3B2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929" y="141309"/>
            <a:ext cx="8862985" cy="4856348"/>
          </a:xfrm>
          <a:prstGeom prst="rect">
            <a:avLst/>
          </a:prstGeom>
        </p:spPr>
      </p:pic>
      <p:sp>
        <p:nvSpPr>
          <p:cNvPr id="43" name="object 7">
            <a:extLst>
              <a:ext uri="{FF2B5EF4-FFF2-40B4-BE49-F238E27FC236}">
                <a16:creationId xmlns:a16="http://schemas.microsoft.com/office/drawing/2014/main" id="{2E02664B-D0F6-B09A-771B-33D402B570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20286" y="442480"/>
            <a:ext cx="6099423" cy="436428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Early ANSP adopters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A map of the united states&#10;&#10;Description automatically generated">
            <a:extLst>
              <a:ext uri="{FF2B5EF4-FFF2-40B4-BE49-F238E27FC236}">
                <a16:creationId xmlns:a16="http://schemas.microsoft.com/office/drawing/2014/main" id="{D485A0D0-F83F-CC10-FF34-97A5CFE9F7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3665" y="1211116"/>
            <a:ext cx="4560572" cy="320480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2FA8E8C-E3AE-F05D-B1F7-3ED5AD21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3614" y="268327"/>
            <a:ext cx="899728" cy="2832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B40237C-5F7F-EDD7-D804-EE277E1B9B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2374" y="1211115"/>
            <a:ext cx="1454409" cy="32048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703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CD56F-4EB2-D910-F016-4ED439FA9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irplane flying in the sky&#10;&#10;Description automatically generated">
            <a:extLst>
              <a:ext uri="{FF2B5EF4-FFF2-40B4-BE49-F238E27FC236}">
                <a16:creationId xmlns:a16="http://schemas.microsoft.com/office/drawing/2014/main" id="{D2A0A77B-395D-04EE-EC1D-9E5CA52AFF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65"/>
          <a:stretch/>
        </p:blipFill>
        <p:spPr>
          <a:xfrm>
            <a:off x="144561" y="137880"/>
            <a:ext cx="8871187" cy="4876826"/>
          </a:xfrm>
          <a:prstGeom prst="rect">
            <a:avLst/>
          </a:prstGeom>
        </p:spPr>
      </p:pic>
      <p:pic>
        <p:nvPicPr>
          <p:cNvPr id="12" name="Picture 11" descr="An airplane flying in the sky&#10;&#10;Description automatically generated">
            <a:extLst>
              <a:ext uri="{FF2B5EF4-FFF2-40B4-BE49-F238E27FC236}">
                <a16:creationId xmlns:a16="http://schemas.microsoft.com/office/drawing/2014/main" id="{B585FA82-003E-395A-44EE-159420B1A1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74"/>
          <a:stretch/>
        </p:blipFill>
        <p:spPr>
          <a:xfrm>
            <a:off x="140484" y="125650"/>
            <a:ext cx="8871187" cy="4851431"/>
          </a:xfrm>
          <a:prstGeom prst="rect">
            <a:avLst/>
          </a:prstGeom>
        </p:spPr>
      </p:pic>
      <p:sp>
        <p:nvSpPr>
          <p:cNvPr id="11" name="object 11">
            <a:extLst>
              <a:ext uri="{FF2B5EF4-FFF2-40B4-BE49-F238E27FC236}">
                <a16:creationId xmlns:a16="http://schemas.microsoft.com/office/drawing/2014/main" id="{5EC8B072-5738-3FE3-1FB2-BF83DEF029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6407" y="1238605"/>
            <a:ext cx="6410819" cy="2214080"/>
          </a:xfrm>
          <a:prstGeom prst="rect">
            <a:avLst/>
          </a:prstGeom>
        </p:spPr>
        <p:txBody>
          <a:bodyPr vert="horz" wrap="square" lIns="0" tIns="231596" rIns="0" bIns="0" rtlCol="0" anchor="ctr">
            <a:spAutoFit/>
          </a:bodyPr>
          <a:lstStyle/>
          <a:p>
            <a:pPr marL="9385" algn="ctr">
              <a:spcBef>
                <a:spcPts val="43"/>
              </a:spcBef>
            </a:pPr>
            <a:br>
              <a:rPr lang="en-GB" sz="2728" dirty="0">
                <a:effectLst>
                  <a:outerShdw blurRad="963606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55" dirty="0">
                <a:effectLst>
                  <a:outerShdw blurRad="963606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Iris ATS B2 service has completed </a:t>
            </a:r>
            <a:br>
              <a:rPr lang="en-GB" sz="3001" dirty="0">
                <a:effectLst>
                  <a:outerShdw blurRad="963606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5230" b="1" dirty="0">
                <a:effectLst>
                  <a:outerShdw blurRad="963606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5,000+</a:t>
            </a:r>
            <a:br>
              <a:rPr lang="en-GB" sz="4002" dirty="0">
                <a:effectLst>
                  <a:outerShdw blurRad="963606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55" dirty="0">
                <a:effectLst>
                  <a:outerShdw blurRad="963606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flights with easyJet in Europe</a:t>
            </a:r>
            <a:endParaRPr sz="2455" spc="-5" dirty="0">
              <a:effectLst>
                <a:outerShdw blurRad="963606" algn="ctr" rotWithShape="0">
                  <a:prstClr val="black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AF0EA6A-8FFD-8ACD-1627-CBF242D910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335" y="4547132"/>
            <a:ext cx="899728" cy="28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2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91747-E9A0-53D6-BFA7-F293CFC55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close-up of a plane wing&#10;&#10;Description automatically generated">
            <a:extLst>
              <a:ext uri="{FF2B5EF4-FFF2-40B4-BE49-F238E27FC236}">
                <a16:creationId xmlns:a16="http://schemas.microsoft.com/office/drawing/2014/main" id="{49DD4CEB-4237-2211-EA84-34166708BB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190" y="145843"/>
            <a:ext cx="8873621" cy="487318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174227C-39CF-4A2C-5D66-A4D693617117}"/>
              </a:ext>
            </a:extLst>
          </p:cNvPr>
          <p:cNvSpPr/>
          <p:nvPr/>
        </p:nvSpPr>
        <p:spPr>
          <a:xfrm>
            <a:off x="135190" y="145844"/>
            <a:ext cx="8873621" cy="485634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7136"/>
                </a:schemeClr>
              </a:gs>
              <a:gs pos="39000">
                <a:schemeClr val="tx1">
                  <a:alpha val="37191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556569C-8245-D642-7234-0CCDD43AA8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5570" y="519937"/>
            <a:ext cx="5787514" cy="467465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algn="ctr">
              <a:spcBef>
                <a:spcPts val="43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Total operational flexibility</a:t>
            </a:r>
            <a:endParaRPr spc="-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AA18127E-9230-5FC1-0F0A-7655066730B3}"/>
              </a:ext>
            </a:extLst>
          </p:cNvPr>
          <p:cNvSpPr txBox="1"/>
          <p:nvPr/>
        </p:nvSpPr>
        <p:spPr>
          <a:xfrm>
            <a:off x="1522861" y="1156689"/>
            <a:ext cx="6132931" cy="45568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algn="ctr">
              <a:spcBef>
                <a:spcPts val="61"/>
              </a:spcBef>
            </a:pPr>
            <a:r>
              <a:rPr lang="en-GB" sz="1455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a future proof solution today to avoid costly retrofit in the future</a:t>
            </a:r>
            <a:endParaRPr sz="145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420B9547-A4A4-5065-2202-D1F652C5580E}"/>
              </a:ext>
            </a:extLst>
          </p:cNvPr>
          <p:cNvSpPr txBox="1"/>
          <p:nvPr/>
        </p:nvSpPr>
        <p:spPr>
          <a:xfrm>
            <a:off x="6229047" y="2673120"/>
            <a:ext cx="2536306" cy="420352"/>
          </a:xfrm>
          <a:prstGeom prst="rect">
            <a:avLst/>
          </a:prstGeom>
        </p:spPr>
        <p:txBody>
          <a:bodyPr vert="horz" wrap="square" lIns="0" tIns="28302" rIns="0" bIns="0" rtlCol="0">
            <a:spAutoFit/>
          </a:bodyPr>
          <a:lstStyle/>
          <a:p>
            <a:pPr algn="l" defTabSz="252183" rtl="0">
              <a:defRPr/>
            </a:pPr>
            <a:r>
              <a:rPr lang="en-US" sz="127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EFB for real time apps</a:t>
            </a:r>
          </a:p>
          <a:p>
            <a:pPr algn="l" defTabSz="252183" rtl="0">
              <a:defRPr/>
            </a:pPr>
            <a:endParaRPr lang="en-US" sz="1273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048F966A-B99B-C3C6-8D6B-793C39E68C15}"/>
              </a:ext>
            </a:extLst>
          </p:cNvPr>
          <p:cNvSpPr txBox="1"/>
          <p:nvPr/>
        </p:nvSpPr>
        <p:spPr>
          <a:xfrm>
            <a:off x="5107747" y="2225192"/>
            <a:ext cx="2617932" cy="211914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2310">
              <a:lnSpc>
                <a:spcPct val="114999"/>
              </a:lnSpc>
              <a:spcBef>
                <a:spcPts val="45"/>
              </a:spcBef>
            </a:pPr>
            <a:r>
              <a:rPr lang="en-GB" sz="1273" dirty="0">
                <a:solidFill>
                  <a:srgbClr val="FFFFFF"/>
                </a:solidFill>
                <a:effectLst>
                  <a:outerShdw blurRad="959809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Enhanced AOC comms &amp; weather</a:t>
            </a:r>
          </a:p>
        </p:txBody>
      </p:sp>
      <p:sp>
        <p:nvSpPr>
          <p:cNvPr id="43" name="object 9">
            <a:extLst>
              <a:ext uri="{FF2B5EF4-FFF2-40B4-BE49-F238E27FC236}">
                <a16:creationId xmlns:a16="http://schemas.microsoft.com/office/drawing/2014/main" id="{96C9C7C1-C64C-2F5F-DF88-1CFDFA498091}"/>
              </a:ext>
            </a:extLst>
          </p:cNvPr>
          <p:cNvSpPr txBox="1"/>
          <p:nvPr/>
        </p:nvSpPr>
        <p:spPr>
          <a:xfrm>
            <a:off x="933140" y="2630603"/>
            <a:ext cx="1545227" cy="211914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054" marR="2310" algn="l">
              <a:lnSpc>
                <a:spcPct val="114999"/>
              </a:lnSpc>
              <a:spcBef>
                <a:spcPts val="45"/>
              </a:spcBef>
            </a:pPr>
            <a:r>
              <a:rPr lang="en-GB"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TBO / ADS-C EPP</a:t>
            </a:r>
          </a:p>
        </p:txBody>
      </p:sp>
      <p:sp>
        <p:nvSpPr>
          <p:cNvPr id="44" name="object 9">
            <a:extLst>
              <a:ext uri="{FF2B5EF4-FFF2-40B4-BE49-F238E27FC236}">
                <a16:creationId xmlns:a16="http://schemas.microsoft.com/office/drawing/2014/main" id="{902A09F9-2A3A-D06E-4CB6-443D890C6BE0}"/>
              </a:ext>
            </a:extLst>
          </p:cNvPr>
          <p:cNvSpPr txBox="1"/>
          <p:nvPr/>
        </p:nvSpPr>
        <p:spPr>
          <a:xfrm>
            <a:off x="1141075" y="3542113"/>
            <a:ext cx="1154239" cy="211914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054" marR="2310" algn="l">
              <a:lnSpc>
                <a:spcPct val="114999"/>
              </a:lnSpc>
              <a:spcBef>
                <a:spcPts val="45"/>
              </a:spcBef>
            </a:pPr>
            <a:r>
              <a:rPr lang="en-GB"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Multi-link ready</a:t>
            </a:r>
          </a:p>
        </p:txBody>
      </p:sp>
      <p:sp>
        <p:nvSpPr>
          <p:cNvPr id="45" name="object 8">
            <a:extLst>
              <a:ext uri="{FF2B5EF4-FFF2-40B4-BE49-F238E27FC236}">
                <a16:creationId xmlns:a16="http://schemas.microsoft.com/office/drawing/2014/main" id="{F57EFC2B-226C-964D-DF98-68E8607BFB57}"/>
              </a:ext>
            </a:extLst>
          </p:cNvPr>
          <p:cNvSpPr txBox="1"/>
          <p:nvPr/>
        </p:nvSpPr>
        <p:spPr>
          <a:xfrm>
            <a:off x="1141075" y="1666960"/>
            <a:ext cx="2826551" cy="375934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7942" marR="2310" algn="ctr">
              <a:lnSpc>
                <a:spcPct val="114999"/>
              </a:lnSpc>
              <a:spcBef>
                <a:spcPts val="45"/>
              </a:spcBef>
            </a:pPr>
            <a:r>
              <a:rPr lang="en-GB" sz="1092" b="1" dirty="0">
                <a:solidFill>
                  <a:srgbClr val="BED7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ATS</a:t>
            </a:r>
          </a:p>
          <a:p>
            <a:pPr marL="7942" marR="2310" algn="ctr">
              <a:lnSpc>
                <a:spcPct val="114999"/>
              </a:lnSpc>
              <a:spcBef>
                <a:spcPts val="45"/>
              </a:spcBef>
            </a:pPr>
            <a:r>
              <a:rPr lang="en-GB" sz="1092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 current and future ATN requirements</a:t>
            </a:r>
          </a:p>
        </p:txBody>
      </p:sp>
      <p:sp>
        <p:nvSpPr>
          <p:cNvPr id="46" name="object 8">
            <a:extLst>
              <a:ext uri="{FF2B5EF4-FFF2-40B4-BE49-F238E27FC236}">
                <a16:creationId xmlns:a16="http://schemas.microsoft.com/office/drawing/2014/main" id="{6B5934A7-BB39-3E45-A87F-89FCE4F13487}"/>
              </a:ext>
            </a:extLst>
          </p:cNvPr>
          <p:cNvSpPr txBox="1"/>
          <p:nvPr/>
        </p:nvSpPr>
        <p:spPr>
          <a:xfrm>
            <a:off x="5369084" y="1667832"/>
            <a:ext cx="1927555" cy="375934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7942" marR="2310" algn="ctr">
              <a:lnSpc>
                <a:spcPct val="114999"/>
              </a:lnSpc>
              <a:spcBef>
                <a:spcPts val="45"/>
              </a:spcBef>
            </a:pPr>
            <a:r>
              <a:rPr lang="en-GB" sz="1092" b="1" dirty="0">
                <a:solidFill>
                  <a:srgbClr val="00A3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AOC</a:t>
            </a:r>
          </a:p>
          <a:p>
            <a:pPr marL="7942" marR="2310" algn="ctr">
              <a:lnSpc>
                <a:spcPct val="114999"/>
              </a:lnSpc>
              <a:spcBef>
                <a:spcPts val="45"/>
              </a:spcBef>
            </a:pPr>
            <a:r>
              <a:rPr lang="en-GB" sz="1092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Flight Operations</a:t>
            </a:r>
          </a:p>
        </p:txBody>
      </p:sp>
      <p:sp>
        <p:nvSpPr>
          <p:cNvPr id="48" name="object 11">
            <a:extLst>
              <a:ext uri="{FF2B5EF4-FFF2-40B4-BE49-F238E27FC236}">
                <a16:creationId xmlns:a16="http://schemas.microsoft.com/office/drawing/2014/main" id="{33A2E6B5-5E6E-FF37-702A-43BCA61B5F90}"/>
              </a:ext>
            </a:extLst>
          </p:cNvPr>
          <p:cNvSpPr txBox="1"/>
          <p:nvPr/>
        </p:nvSpPr>
        <p:spPr>
          <a:xfrm>
            <a:off x="6229047" y="3569644"/>
            <a:ext cx="2314349" cy="224466"/>
          </a:xfrm>
          <a:prstGeom prst="rect">
            <a:avLst/>
          </a:prstGeom>
        </p:spPr>
        <p:txBody>
          <a:bodyPr vert="horz" wrap="square" lIns="0" tIns="28302" rIns="0" bIns="0" rtlCol="0">
            <a:spAutoFit/>
          </a:bodyPr>
          <a:lstStyle/>
          <a:p>
            <a:pPr algn="l" defTabSz="252183" rtl="0">
              <a:defRPr/>
            </a:pPr>
            <a:r>
              <a:rPr lang="en-US" sz="127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ACARS, ACARS over IP, &amp; IP</a:t>
            </a:r>
          </a:p>
        </p:txBody>
      </p:sp>
      <p:sp>
        <p:nvSpPr>
          <p:cNvPr id="49" name="object 11">
            <a:extLst>
              <a:ext uri="{FF2B5EF4-FFF2-40B4-BE49-F238E27FC236}">
                <a16:creationId xmlns:a16="http://schemas.microsoft.com/office/drawing/2014/main" id="{EA9AE5B9-0B3C-2154-A36D-ED5C323762E5}"/>
              </a:ext>
            </a:extLst>
          </p:cNvPr>
          <p:cNvSpPr txBox="1"/>
          <p:nvPr/>
        </p:nvSpPr>
        <p:spPr>
          <a:xfrm>
            <a:off x="5161149" y="3907384"/>
            <a:ext cx="2772465" cy="420352"/>
          </a:xfrm>
          <a:prstGeom prst="rect">
            <a:avLst/>
          </a:prstGeom>
        </p:spPr>
        <p:txBody>
          <a:bodyPr vert="horz" wrap="square" lIns="0" tIns="28302" rIns="0" bIns="0" rtlCol="0">
            <a:spAutoFit/>
          </a:bodyPr>
          <a:lstStyle/>
          <a:p>
            <a:pPr algn="l" defTabSz="252183" rtl="0">
              <a:defRPr/>
            </a:pPr>
            <a:r>
              <a:rPr lang="en-US" sz="127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Aircraft conditioning and monitoring data offloading </a:t>
            </a:r>
          </a:p>
        </p:txBody>
      </p:sp>
      <p:sp>
        <p:nvSpPr>
          <p:cNvPr id="50" name="object 11">
            <a:extLst>
              <a:ext uri="{FF2B5EF4-FFF2-40B4-BE49-F238E27FC236}">
                <a16:creationId xmlns:a16="http://schemas.microsoft.com/office/drawing/2014/main" id="{7CA2B7F2-87D5-43D0-FF21-0838FD55633D}"/>
              </a:ext>
            </a:extLst>
          </p:cNvPr>
          <p:cNvSpPr txBox="1"/>
          <p:nvPr/>
        </p:nvSpPr>
        <p:spPr>
          <a:xfrm>
            <a:off x="6512725" y="3088989"/>
            <a:ext cx="1786205" cy="420352"/>
          </a:xfrm>
          <a:prstGeom prst="rect">
            <a:avLst/>
          </a:prstGeom>
        </p:spPr>
        <p:txBody>
          <a:bodyPr vert="horz" wrap="square" lIns="0" tIns="28302" rIns="0" bIns="0" rtlCol="0">
            <a:spAutoFit/>
          </a:bodyPr>
          <a:lstStyle/>
          <a:p>
            <a:pPr algn="l" defTabSz="252183" rtl="0">
              <a:defRPr/>
            </a:pPr>
            <a:r>
              <a:rPr lang="en-US" sz="127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QAR for Flight Data Monitoring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10FD1CF-2280-11E7-762B-BFADF0141D4F}"/>
              </a:ext>
            </a:extLst>
          </p:cNvPr>
          <p:cNvGrpSpPr/>
          <p:nvPr/>
        </p:nvGrpSpPr>
        <p:grpSpPr>
          <a:xfrm>
            <a:off x="4805652" y="2326562"/>
            <a:ext cx="206307" cy="533750"/>
            <a:chOff x="10565796" y="5115564"/>
            <a:chExt cx="453621" cy="1173592"/>
          </a:xfrm>
        </p:grpSpPr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80D33203-7C9F-02FD-A885-84CEBEE1B56B}"/>
                </a:ext>
              </a:extLst>
            </p:cNvPr>
            <p:cNvCxnSpPr>
              <a:cxnSpLocks/>
              <a:endCxn id="66" idx="0"/>
            </p:cNvCxnSpPr>
            <p:nvPr/>
          </p:nvCxnSpPr>
          <p:spPr>
            <a:xfrm rot="5400000">
              <a:off x="10320111" y="5437450"/>
              <a:ext cx="1021191" cy="377420"/>
            </a:xfrm>
            <a:prstGeom prst="bentConnector3">
              <a:avLst>
                <a:gd name="adj1" fmla="val -144"/>
              </a:avLst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D94B8B1B-B71E-FC61-E8E1-496617A00B77}"/>
                </a:ext>
              </a:extLst>
            </p:cNvPr>
            <p:cNvSpPr/>
            <p:nvPr/>
          </p:nvSpPr>
          <p:spPr>
            <a:xfrm>
              <a:off x="10565796" y="6136756"/>
              <a:ext cx="152400" cy="152400"/>
            </a:xfrm>
            <a:prstGeom prst="ellipse">
              <a:avLst/>
            </a:prstGeom>
            <a:solidFill>
              <a:srgbClr val="00A3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71C3802-B23C-30A3-C457-9178204F1F85}"/>
              </a:ext>
            </a:extLst>
          </p:cNvPr>
          <p:cNvGrpSpPr/>
          <p:nvPr/>
        </p:nvGrpSpPr>
        <p:grpSpPr>
          <a:xfrm>
            <a:off x="5257332" y="2756345"/>
            <a:ext cx="867121" cy="177494"/>
            <a:chOff x="11558934" y="6060556"/>
            <a:chExt cx="1906596" cy="390268"/>
          </a:xfrm>
        </p:grpSpPr>
        <p:cxnSp>
          <p:nvCxnSpPr>
            <p:cNvPr id="31" name="Elbow Connector 30">
              <a:extLst>
                <a:ext uri="{FF2B5EF4-FFF2-40B4-BE49-F238E27FC236}">
                  <a16:creationId xmlns:a16="http://schemas.microsoft.com/office/drawing/2014/main" id="{7CD496E5-5CC1-483F-4A5D-9F276DA976AB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1637996" y="6060556"/>
              <a:ext cx="1827534" cy="300246"/>
            </a:xfrm>
            <a:prstGeom prst="bentConnector3">
              <a:avLst>
                <a:gd name="adj1" fmla="val 100035"/>
              </a:avLst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2999A61B-D8D3-DF38-1BEE-6EF175F5C7BE}"/>
                </a:ext>
              </a:extLst>
            </p:cNvPr>
            <p:cNvSpPr/>
            <p:nvPr/>
          </p:nvSpPr>
          <p:spPr>
            <a:xfrm>
              <a:off x="11558934" y="6298424"/>
              <a:ext cx="152400" cy="152400"/>
            </a:xfrm>
            <a:prstGeom prst="ellipse">
              <a:avLst/>
            </a:prstGeom>
            <a:solidFill>
              <a:srgbClr val="00A3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E06C7C9-D235-05BE-8463-EA9E4C5AEFB8}"/>
              </a:ext>
            </a:extLst>
          </p:cNvPr>
          <p:cNvGrpSpPr/>
          <p:nvPr/>
        </p:nvGrpSpPr>
        <p:grpSpPr>
          <a:xfrm>
            <a:off x="4953214" y="3158301"/>
            <a:ext cx="1490200" cy="69312"/>
            <a:chOff x="10890250" y="6944363"/>
            <a:chExt cx="3276600" cy="15240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842BA48-3B4D-1436-AD5B-00B7D535A07E}"/>
                </a:ext>
              </a:extLst>
            </p:cNvPr>
            <p:cNvCxnSpPr>
              <a:cxnSpLocks/>
              <a:stCxn id="68" idx="6"/>
            </p:cNvCxnSpPr>
            <p:nvPr/>
          </p:nvCxnSpPr>
          <p:spPr>
            <a:xfrm>
              <a:off x="11042650" y="7020563"/>
              <a:ext cx="31242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21E1C0D-9852-6BBD-D0EA-0A592754A1F4}"/>
                </a:ext>
              </a:extLst>
            </p:cNvPr>
            <p:cNvSpPr/>
            <p:nvPr/>
          </p:nvSpPr>
          <p:spPr>
            <a:xfrm>
              <a:off x="10890250" y="6944363"/>
              <a:ext cx="152400" cy="152400"/>
            </a:xfrm>
            <a:prstGeom prst="ellipse">
              <a:avLst/>
            </a:prstGeom>
            <a:solidFill>
              <a:srgbClr val="00A3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4930E47-6E36-8CEB-10EA-3D207F5B6D03}"/>
              </a:ext>
            </a:extLst>
          </p:cNvPr>
          <p:cNvGrpSpPr/>
          <p:nvPr/>
        </p:nvGrpSpPr>
        <p:grpSpPr>
          <a:xfrm>
            <a:off x="5258211" y="3494939"/>
            <a:ext cx="866242" cy="171449"/>
            <a:chOff x="11560868" y="7684551"/>
            <a:chExt cx="1904662" cy="376976"/>
          </a:xfrm>
        </p:grpSpPr>
        <p:cxnSp>
          <p:nvCxnSpPr>
            <p:cNvPr id="34" name="Elbow Connector 33">
              <a:extLst>
                <a:ext uri="{FF2B5EF4-FFF2-40B4-BE49-F238E27FC236}">
                  <a16:creationId xmlns:a16="http://schemas.microsoft.com/office/drawing/2014/main" id="{ACFE685F-346F-884B-A78A-16E9FCACB68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1637996" y="7761281"/>
              <a:ext cx="1827534" cy="300246"/>
            </a:xfrm>
            <a:prstGeom prst="bentConnector3">
              <a:avLst>
                <a:gd name="adj1" fmla="val 100035"/>
              </a:avLst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35A51A3B-7401-591E-57F2-D496A9EE0BAB}"/>
                </a:ext>
              </a:extLst>
            </p:cNvPr>
            <p:cNvSpPr/>
            <p:nvPr/>
          </p:nvSpPr>
          <p:spPr>
            <a:xfrm>
              <a:off x="11560868" y="7684551"/>
              <a:ext cx="152400" cy="152400"/>
            </a:xfrm>
            <a:prstGeom prst="ellipse">
              <a:avLst/>
            </a:prstGeom>
            <a:solidFill>
              <a:srgbClr val="00A3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9C64D2-8E2E-708D-9E3A-097047A79912}"/>
              </a:ext>
            </a:extLst>
          </p:cNvPr>
          <p:cNvGrpSpPr/>
          <p:nvPr/>
        </p:nvGrpSpPr>
        <p:grpSpPr>
          <a:xfrm>
            <a:off x="4805652" y="3495180"/>
            <a:ext cx="206305" cy="624733"/>
            <a:chOff x="10565796" y="7685081"/>
            <a:chExt cx="453617" cy="1373642"/>
          </a:xfrm>
        </p:grpSpPr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2BFAEF62-9DE5-B4A5-85D8-DBA941889CB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0183005" y="8222314"/>
              <a:ext cx="1295400" cy="377417"/>
            </a:xfrm>
            <a:prstGeom prst="bentConnector3">
              <a:avLst>
                <a:gd name="adj1" fmla="val -942"/>
              </a:avLst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D959C09-8BD6-BAA6-88BD-F6CF12CA5ECD}"/>
                </a:ext>
              </a:extLst>
            </p:cNvPr>
            <p:cNvSpPr/>
            <p:nvPr/>
          </p:nvSpPr>
          <p:spPr>
            <a:xfrm>
              <a:off x="10565796" y="7685081"/>
              <a:ext cx="152400" cy="152400"/>
            </a:xfrm>
            <a:prstGeom prst="ellipse">
              <a:avLst/>
            </a:prstGeom>
            <a:solidFill>
              <a:srgbClr val="00A3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object 9">
            <a:extLst>
              <a:ext uri="{FF2B5EF4-FFF2-40B4-BE49-F238E27FC236}">
                <a16:creationId xmlns:a16="http://schemas.microsoft.com/office/drawing/2014/main" id="{B70D27B4-DC37-E21B-21C2-01894EAEB2D6}"/>
              </a:ext>
            </a:extLst>
          </p:cNvPr>
          <p:cNvSpPr txBox="1"/>
          <p:nvPr/>
        </p:nvSpPr>
        <p:spPr>
          <a:xfrm>
            <a:off x="1326755" y="2231387"/>
            <a:ext cx="2177109" cy="211914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054" marR="2310" algn="l">
              <a:lnSpc>
                <a:spcPct val="114999"/>
              </a:lnSpc>
              <a:spcBef>
                <a:spcPts val="45"/>
              </a:spcBef>
            </a:pPr>
            <a:r>
              <a:rPr lang="en-GB"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ACARS - ATN/OSI - ATN/IPS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3D3615C-CB04-F576-445F-C104D236EF6B}"/>
              </a:ext>
            </a:extLst>
          </p:cNvPr>
          <p:cNvGrpSpPr/>
          <p:nvPr/>
        </p:nvGrpSpPr>
        <p:grpSpPr>
          <a:xfrm>
            <a:off x="3429987" y="2326562"/>
            <a:ext cx="206306" cy="607277"/>
            <a:chOff x="7541032" y="5115564"/>
            <a:chExt cx="453618" cy="1335260"/>
          </a:xfrm>
        </p:grpSpPr>
        <p:cxnSp>
          <p:nvCxnSpPr>
            <p:cNvPr id="37" name="Elbow Connector 36">
              <a:extLst>
                <a:ext uri="{FF2B5EF4-FFF2-40B4-BE49-F238E27FC236}">
                  <a16:creationId xmlns:a16="http://schemas.microsoft.com/office/drawing/2014/main" id="{93B4F8F7-AAAD-C9EC-8CB5-609BBDF4064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082041" y="5574555"/>
              <a:ext cx="1295400" cy="377417"/>
            </a:xfrm>
            <a:prstGeom prst="bentConnector3">
              <a:avLst>
                <a:gd name="adj1" fmla="val -1062"/>
              </a:avLst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9BCD53DF-D835-12E2-6033-512C8A0E6148}"/>
                </a:ext>
              </a:extLst>
            </p:cNvPr>
            <p:cNvSpPr/>
            <p:nvPr/>
          </p:nvSpPr>
          <p:spPr>
            <a:xfrm>
              <a:off x="7842250" y="6298424"/>
              <a:ext cx="152400" cy="152400"/>
            </a:xfrm>
            <a:prstGeom prst="ellipse">
              <a:avLst/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BF16F64-5834-710D-26E1-A1472CAEC20C}"/>
              </a:ext>
            </a:extLst>
          </p:cNvPr>
          <p:cNvGrpSpPr/>
          <p:nvPr/>
        </p:nvGrpSpPr>
        <p:grpSpPr>
          <a:xfrm>
            <a:off x="2313260" y="3403489"/>
            <a:ext cx="1054780" cy="238392"/>
            <a:chOff x="5085610" y="7483475"/>
            <a:chExt cx="2319213" cy="524168"/>
          </a:xfrm>
        </p:grpSpPr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AD269D0C-A1CA-8889-574C-055DB66EF8FB}"/>
                </a:ext>
              </a:extLst>
            </p:cNvPr>
            <p:cNvCxnSpPr>
              <a:cxnSpLocks/>
              <a:endCxn id="73" idx="4"/>
            </p:cNvCxnSpPr>
            <p:nvPr/>
          </p:nvCxnSpPr>
          <p:spPr>
            <a:xfrm flipV="1">
              <a:off x="5085610" y="7635875"/>
              <a:ext cx="2243013" cy="371768"/>
            </a:xfrm>
            <a:prstGeom prst="bentConnector2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9C17B95-BFEF-0FC0-7D9D-BD7A9D2BA686}"/>
                </a:ext>
              </a:extLst>
            </p:cNvPr>
            <p:cNvSpPr/>
            <p:nvPr/>
          </p:nvSpPr>
          <p:spPr>
            <a:xfrm>
              <a:off x="7252423" y="7483475"/>
              <a:ext cx="152400" cy="152400"/>
            </a:xfrm>
            <a:prstGeom prst="ellipse">
              <a:avLst/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C4AC671-14BA-7E63-E69F-2371809DAB33}"/>
              </a:ext>
            </a:extLst>
          </p:cNvPr>
          <p:cNvGrpSpPr/>
          <p:nvPr/>
        </p:nvGrpSpPr>
        <p:grpSpPr>
          <a:xfrm>
            <a:off x="2285292" y="2742547"/>
            <a:ext cx="1086433" cy="383696"/>
            <a:chOff x="5024116" y="6030218"/>
            <a:chExt cx="2388811" cy="843657"/>
          </a:xfrm>
        </p:grpSpPr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E42CE982-71F9-F40D-BA58-A1F1FCF1AB32}"/>
                </a:ext>
              </a:extLst>
            </p:cNvPr>
            <p:cNvCxnSpPr>
              <a:cxnSpLocks/>
              <a:endCxn id="76" idx="0"/>
            </p:cNvCxnSpPr>
            <p:nvPr/>
          </p:nvCxnSpPr>
          <p:spPr>
            <a:xfrm>
              <a:off x="5024116" y="6030218"/>
              <a:ext cx="2312611" cy="691257"/>
            </a:xfrm>
            <a:prstGeom prst="bentConnector2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3B84E09-5F45-B5ED-6E92-694E0170B148}"/>
                </a:ext>
              </a:extLst>
            </p:cNvPr>
            <p:cNvSpPr/>
            <p:nvPr/>
          </p:nvSpPr>
          <p:spPr>
            <a:xfrm>
              <a:off x="7260527" y="6721475"/>
              <a:ext cx="152400" cy="152400"/>
            </a:xfrm>
            <a:prstGeom prst="ellipse">
              <a:avLst/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object 9">
            <a:extLst>
              <a:ext uri="{FF2B5EF4-FFF2-40B4-BE49-F238E27FC236}">
                <a16:creationId xmlns:a16="http://schemas.microsoft.com/office/drawing/2014/main" id="{53F094B1-7669-ED5F-18E4-C16E87D2D44E}"/>
              </a:ext>
            </a:extLst>
          </p:cNvPr>
          <p:cNvSpPr txBox="1">
            <a:spLocks/>
          </p:cNvSpPr>
          <p:nvPr/>
        </p:nvSpPr>
        <p:spPr>
          <a:xfrm>
            <a:off x="1088168" y="4471151"/>
            <a:ext cx="6940000" cy="418172"/>
          </a:xfrm>
          <a:prstGeom prst="rect">
            <a:avLst/>
          </a:prstGeom>
        </p:spPr>
        <p:txBody>
          <a:bodyPr vert="horz" wrap="square" lIns="0" tIns="28302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310" algn="ctr">
              <a:spcBef>
                <a:spcPts val="223"/>
              </a:spcBef>
            </a:pPr>
            <a:r>
              <a:rPr lang="en-GB" sz="1273" i="1" dirty="0">
                <a:solidFill>
                  <a:schemeClr val="bg1"/>
                </a:solidFill>
                <a:effectLst>
                  <a:outerShdw blurRad="1270000" algn="ctr" rotWithShape="0">
                    <a:prstClr val="black">
                      <a:alpha val="49255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“On an A320 the drag value is negligible based on our internal experts (&lt;0.1%)” </a:t>
            </a:r>
          </a:p>
          <a:p>
            <a:pPr marL="2310" algn="ctr">
              <a:spcBef>
                <a:spcPts val="223"/>
              </a:spcBef>
            </a:pPr>
            <a:r>
              <a:rPr lang="en-GB" sz="1092" b="1" dirty="0">
                <a:solidFill>
                  <a:schemeClr val="bg1"/>
                </a:solidFill>
                <a:effectLst>
                  <a:outerShdw blurRad="1270000" algn="ctr" rotWithShape="0">
                    <a:prstClr val="black">
                      <a:alpha val="49255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Airbus FANS, Datalink, &amp; Satellite Communications team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20BF6D10-257A-5736-C717-87ABE5148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3614" y="268327"/>
            <a:ext cx="899728" cy="283248"/>
          </a:xfrm>
          <a:prstGeom prst="rect">
            <a:avLst/>
          </a:prstGeom>
        </p:spPr>
      </p:pic>
      <p:sp>
        <p:nvSpPr>
          <p:cNvPr id="2" name="object 9">
            <a:extLst>
              <a:ext uri="{FF2B5EF4-FFF2-40B4-BE49-F238E27FC236}">
                <a16:creationId xmlns:a16="http://schemas.microsoft.com/office/drawing/2014/main" id="{2B560631-991F-3B50-3D28-02201938ADB3}"/>
              </a:ext>
            </a:extLst>
          </p:cNvPr>
          <p:cNvSpPr txBox="1"/>
          <p:nvPr/>
        </p:nvSpPr>
        <p:spPr>
          <a:xfrm>
            <a:off x="17920" y="3115784"/>
            <a:ext cx="2128173" cy="211914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054" marR="2310" algn="r">
              <a:lnSpc>
                <a:spcPct val="114999"/>
              </a:lnSpc>
              <a:spcBef>
                <a:spcPts val="45"/>
              </a:spcBef>
            </a:pPr>
            <a:r>
              <a:rPr lang="en-GB"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End-to-end PKI encryption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207B780-B2FC-EA47-D2B6-310BE2857873}"/>
              </a:ext>
            </a:extLst>
          </p:cNvPr>
          <p:cNvGrpSpPr/>
          <p:nvPr/>
        </p:nvGrpSpPr>
        <p:grpSpPr>
          <a:xfrm>
            <a:off x="2215405" y="3181789"/>
            <a:ext cx="1614655" cy="69312"/>
            <a:chOff x="4870450" y="6996008"/>
            <a:chExt cx="3550247" cy="1524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3372089-F25F-ECC8-DD29-13D9A75012E2}"/>
                </a:ext>
              </a:extLst>
            </p:cNvPr>
            <p:cNvSpPr/>
            <p:nvPr/>
          </p:nvSpPr>
          <p:spPr>
            <a:xfrm>
              <a:off x="8268297" y="6996008"/>
              <a:ext cx="152400" cy="152400"/>
            </a:xfrm>
            <a:prstGeom prst="ellipse">
              <a:avLst/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1E6C244-ACCD-5B20-E07E-522CAAE45FDD}"/>
                </a:ext>
              </a:extLst>
            </p:cNvPr>
            <p:cNvCxnSpPr>
              <a:cxnSpLocks/>
              <a:stCxn id="4" idx="2"/>
            </p:cNvCxnSpPr>
            <p:nvPr/>
          </p:nvCxnSpPr>
          <p:spPr>
            <a:xfrm flipH="1">
              <a:off x="4870450" y="7072208"/>
              <a:ext cx="3397847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108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1" grpId="0"/>
      <p:bldP spid="12" grpId="0"/>
      <p:bldP spid="43" grpId="0"/>
      <p:bldP spid="44" grpId="0"/>
      <p:bldP spid="45" grpId="0"/>
      <p:bldP spid="46" grpId="0"/>
      <p:bldP spid="48" grpId="0"/>
      <p:bldP spid="49" grpId="0"/>
      <p:bldP spid="50" grpId="0"/>
      <p:bldP spid="9" grpId="0"/>
      <p:bldP spid="3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14DBD-E62F-7793-5A4E-01ECF5043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ue sky with clouds&#10;&#10;Description automatically generated">
            <a:extLst>
              <a:ext uri="{FF2B5EF4-FFF2-40B4-BE49-F238E27FC236}">
                <a16:creationId xmlns:a16="http://schemas.microsoft.com/office/drawing/2014/main" id="{CFC0132E-2F40-3762-0ABF-B4518049C5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" y="181"/>
            <a:ext cx="9143358" cy="5143138"/>
          </a:xfrm>
          <a:prstGeom prst="rect">
            <a:avLst/>
          </a:prstGeom>
        </p:spPr>
      </p:pic>
      <p:sp>
        <p:nvSpPr>
          <p:cNvPr id="3" name="object 7">
            <a:extLst>
              <a:ext uri="{FF2B5EF4-FFF2-40B4-BE49-F238E27FC236}">
                <a16:creationId xmlns:a16="http://schemas.microsoft.com/office/drawing/2014/main" id="{DB039EF5-DF3C-32B7-E5F4-F4F0BAC7151C}"/>
              </a:ext>
            </a:extLst>
          </p:cNvPr>
          <p:cNvSpPr txBox="1">
            <a:spLocks/>
          </p:cNvSpPr>
          <p:nvPr/>
        </p:nvSpPr>
        <p:spPr>
          <a:xfrm>
            <a:off x="746929" y="544774"/>
            <a:ext cx="7671866" cy="845514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>
            <a:lvl1pPr>
              <a:defRPr sz="6600" b="0" i="0">
                <a:solidFill>
                  <a:schemeClr val="bg1"/>
                </a:solidFill>
                <a:latin typeface="Uni Neue Book"/>
                <a:ea typeface="+mj-ea"/>
                <a:cs typeface="Uni Neue Book"/>
              </a:defRPr>
            </a:lvl1pPr>
          </a:lstStyle>
          <a:p>
            <a:pPr algn="ctr"/>
            <a:r>
              <a:rPr lang="en-GB" sz="2729" dirty="0">
                <a:latin typeface="Arial" panose="020B0604020202020204" pitchFamily="34" charset="0"/>
                <a:cs typeface="Arial" panose="020B0604020202020204" pitchFamily="34" charset="0"/>
              </a:rPr>
              <a:t>A world of opportunity from </a:t>
            </a:r>
          </a:p>
          <a:p>
            <a:pPr algn="ctr"/>
            <a:r>
              <a:rPr lang="en-GB" sz="2729" dirty="0">
                <a:latin typeface="Arial" panose="020B0604020202020204" pitchFamily="34" charset="0"/>
                <a:cs typeface="Arial" panose="020B0604020202020204" pitchFamily="34" charset="0"/>
              </a:rPr>
              <a:t>connected EFB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B5BE97D-9734-7A76-A7A0-8A85B4A79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3614" y="268327"/>
            <a:ext cx="899728" cy="28324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28840929-F9DD-910D-F0E1-631333874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64344" y="1792831"/>
            <a:ext cx="945249" cy="945249"/>
          </a:xfrm>
          <a:prstGeom prst="rect">
            <a:avLst/>
          </a:prstGeom>
        </p:spPr>
      </p:pic>
      <p:sp>
        <p:nvSpPr>
          <p:cNvPr id="44" name="object 8">
            <a:extLst>
              <a:ext uri="{FF2B5EF4-FFF2-40B4-BE49-F238E27FC236}">
                <a16:creationId xmlns:a16="http://schemas.microsoft.com/office/drawing/2014/main" id="{A6819A38-3D26-9F38-083F-136FD0032E64}"/>
              </a:ext>
            </a:extLst>
          </p:cNvPr>
          <p:cNvSpPr txBox="1"/>
          <p:nvPr/>
        </p:nvSpPr>
        <p:spPr>
          <a:xfrm>
            <a:off x="3550240" y="2882008"/>
            <a:ext cx="1973456" cy="1157623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2310" algn="ctr">
              <a:lnSpc>
                <a:spcPct val="114999"/>
              </a:lnSpc>
              <a:spcBef>
                <a:spcPts val="45"/>
              </a:spcBef>
              <a:spcAft>
                <a:spcPts val="1092"/>
              </a:spcAft>
            </a:pPr>
            <a:r>
              <a:rPr lang="en-GB" sz="1637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Enhanced AOC Comms</a:t>
            </a:r>
          </a:p>
          <a:p>
            <a:pPr marL="5776" marR="2310" algn="ctr">
              <a:lnSpc>
                <a:spcPct val="114999"/>
              </a:lnSpc>
              <a:spcBef>
                <a:spcPts val="45"/>
              </a:spcBef>
              <a:spcAft>
                <a:spcPts val="1092"/>
              </a:spcAft>
            </a:pPr>
            <a:r>
              <a:rPr lang="en-GB" sz="1273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 </a:t>
            </a:r>
            <a:r>
              <a:rPr lang="en-GB"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apps, IP voice, connected crew apps </a:t>
            </a:r>
            <a:endParaRPr sz="12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8">
            <a:extLst>
              <a:ext uri="{FF2B5EF4-FFF2-40B4-BE49-F238E27FC236}">
                <a16:creationId xmlns:a16="http://schemas.microsoft.com/office/drawing/2014/main" id="{A5CEA7B1-5B91-4B23-9306-3DCA5AEAF4CA}"/>
              </a:ext>
            </a:extLst>
          </p:cNvPr>
          <p:cNvSpPr txBox="1"/>
          <p:nvPr/>
        </p:nvSpPr>
        <p:spPr>
          <a:xfrm>
            <a:off x="6237404" y="2882007"/>
            <a:ext cx="1973456" cy="1157623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2310" algn="ctr">
              <a:lnSpc>
                <a:spcPct val="114999"/>
              </a:lnSpc>
              <a:spcBef>
                <a:spcPts val="45"/>
              </a:spcBef>
            </a:pPr>
            <a:r>
              <a:rPr lang="en-GB" sz="1637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 </a:t>
            </a:r>
          </a:p>
          <a:p>
            <a:pPr marL="5776" marR="2310" algn="ctr">
              <a:lnSpc>
                <a:spcPct val="114999"/>
              </a:lnSpc>
              <a:spcBef>
                <a:spcPts val="45"/>
              </a:spcBef>
              <a:spcAft>
                <a:spcPts val="1092"/>
              </a:spcAft>
            </a:pPr>
            <a:r>
              <a:rPr lang="en-GB" sz="1637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FF-ICE</a:t>
            </a:r>
          </a:p>
          <a:p>
            <a:pPr marL="5776" marR="2310" algn="ctr">
              <a:lnSpc>
                <a:spcPct val="114999"/>
              </a:lnSpc>
              <a:spcBef>
                <a:spcPts val="45"/>
              </a:spcBef>
              <a:spcAft>
                <a:spcPts val="1092"/>
              </a:spcAft>
            </a:pPr>
            <a:r>
              <a:rPr lang="en-GB"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TBO concepts may rely on connected EFB</a:t>
            </a:r>
            <a:endParaRPr sz="12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8">
            <a:extLst>
              <a:ext uri="{FF2B5EF4-FFF2-40B4-BE49-F238E27FC236}">
                <a16:creationId xmlns:a16="http://schemas.microsoft.com/office/drawing/2014/main" id="{D0B67C42-15B7-D3A3-D7CA-F842F93D8F84}"/>
              </a:ext>
            </a:extLst>
          </p:cNvPr>
          <p:cNvSpPr txBox="1"/>
          <p:nvPr/>
        </p:nvSpPr>
        <p:spPr>
          <a:xfrm>
            <a:off x="1037448" y="2882007"/>
            <a:ext cx="1652411" cy="1382876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marR="2310" algn="ctr">
              <a:lnSpc>
                <a:spcPct val="114999"/>
              </a:lnSpc>
              <a:spcBef>
                <a:spcPts val="45"/>
              </a:spcBef>
              <a:spcAft>
                <a:spcPts val="1092"/>
              </a:spcAft>
            </a:pPr>
            <a:r>
              <a:rPr lang="en-GB" sz="1637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Flight Profile Optimization</a:t>
            </a:r>
          </a:p>
          <a:p>
            <a:pPr marL="5776" marR="2310" algn="ctr">
              <a:lnSpc>
                <a:spcPct val="114999"/>
              </a:lnSpc>
              <a:spcBef>
                <a:spcPts val="45"/>
              </a:spcBef>
              <a:spcAft>
                <a:spcPts val="1092"/>
              </a:spcAft>
            </a:pPr>
            <a:r>
              <a:rPr lang="en-GB" sz="127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fuel burn by 1% - 3%, and avoid turbulence</a:t>
            </a:r>
            <a:endParaRPr sz="12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Shape, arrow&#10;&#10;Description automatically generated">
            <a:extLst>
              <a:ext uri="{FF2B5EF4-FFF2-40B4-BE49-F238E27FC236}">
                <a16:creationId xmlns:a16="http://schemas.microsoft.com/office/drawing/2014/main" id="{BA7567D2-DD24-F086-5E50-C1120986AD1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44" b="53410"/>
          <a:stretch/>
        </p:blipFill>
        <p:spPr>
          <a:xfrm>
            <a:off x="6263039" y="1792831"/>
            <a:ext cx="1949873" cy="819839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A4A765F-801C-8207-A7EC-9B920F52045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230" t="4692" b="53262"/>
          <a:stretch/>
        </p:blipFill>
        <p:spPr>
          <a:xfrm>
            <a:off x="1037448" y="1759137"/>
            <a:ext cx="1652411" cy="9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4" grpId="0"/>
      <p:bldP spid="45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F0256-C26A-2BB4-5B99-24F31CC0C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>
            <a:extLst>
              <a:ext uri="{FF2B5EF4-FFF2-40B4-BE49-F238E27FC236}">
                <a16:creationId xmlns:a16="http://schemas.microsoft.com/office/drawing/2014/main" id="{3F9C955E-7103-4A17-F576-7D10DFF95B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929" y="141309"/>
            <a:ext cx="8862985" cy="485634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DF2BBA5-7638-E2C2-C4D6-40E3ED4854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" y="181"/>
            <a:ext cx="9143356" cy="5143138"/>
          </a:xfrm>
          <a:prstGeom prst="rect">
            <a:avLst/>
          </a:prstGeom>
        </p:spPr>
      </p:pic>
      <p:sp>
        <p:nvSpPr>
          <p:cNvPr id="43" name="object 7">
            <a:extLst>
              <a:ext uri="{FF2B5EF4-FFF2-40B4-BE49-F238E27FC236}">
                <a16:creationId xmlns:a16="http://schemas.microsoft.com/office/drawing/2014/main" id="{5FFBFCDB-6272-8C96-9FA5-6FD67371ACA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2577" y="683397"/>
            <a:ext cx="7974842" cy="467205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ctr"/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Development and deployment are accelerating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8B4EED8-EE18-E0B9-DA8D-C0BFD74359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748348"/>
              </p:ext>
            </p:extLst>
          </p:nvPr>
        </p:nvGraphicFramePr>
        <p:xfrm>
          <a:off x="711438" y="2524279"/>
          <a:ext cx="7717125" cy="168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475">
                  <a:extLst>
                    <a:ext uri="{9D8B030D-6E8A-4147-A177-3AD203B41FA5}">
                      <a16:colId xmlns:a16="http://schemas.microsoft.com/office/drawing/2014/main" val="3534566462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912058538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983376994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2883682396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2801807599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947020589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1492933458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1173170951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746644660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2783548409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2117645573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3234256341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12616707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1928220903"/>
                    </a:ext>
                  </a:extLst>
                </a:gridCol>
                <a:gridCol w="514475">
                  <a:extLst>
                    <a:ext uri="{9D8B030D-6E8A-4147-A177-3AD203B41FA5}">
                      <a16:colId xmlns:a16="http://schemas.microsoft.com/office/drawing/2014/main" val="3002769790"/>
                    </a:ext>
                  </a:extLst>
                </a:gridCol>
              </a:tblGrid>
              <a:tr h="168658"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2014</a:t>
                      </a:r>
                    </a:p>
                  </a:txBody>
                  <a:tcPr marL="41587" marR="41587" marT="20793" marB="20793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2015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2016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2017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2018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2019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2020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2021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2022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2023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2024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2025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2026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2027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dirty="0">
                          <a:latin typeface="Uni Neue Heavy" pitchFamily="2" charset="0"/>
                        </a:rPr>
                        <a:t>2028+</a:t>
                      </a:r>
                    </a:p>
                  </a:txBody>
                  <a:tcPr marL="41587" marR="41587" marT="20793" marB="2079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54327"/>
                  </a:ext>
                </a:extLst>
              </a:tr>
            </a:tbl>
          </a:graphicData>
        </a:graphic>
      </p:graphicFrame>
      <p:sp>
        <p:nvSpPr>
          <p:cNvPr id="11" name="Pentagon 6">
            <a:extLst>
              <a:ext uri="{FF2B5EF4-FFF2-40B4-BE49-F238E27FC236}">
                <a16:creationId xmlns:a16="http://schemas.microsoft.com/office/drawing/2014/main" id="{AD484583-9A5E-F64F-3381-B098CC5FEC42}"/>
              </a:ext>
            </a:extLst>
          </p:cNvPr>
          <p:cNvSpPr/>
          <p:nvPr/>
        </p:nvSpPr>
        <p:spPr>
          <a:xfrm>
            <a:off x="7067219" y="2780672"/>
            <a:ext cx="1068819" cy="343828"/>
          </a:xfrm>
          <a:prstGeom prst="homePlate">
            <a:avLst/>
          </a:prstGeom>
          <a:solidFill>
            <a:srgbClr val="BFD63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 rtl="0">
              <a:defRPr/>
            </a:pPr>
            <a:endParaRPr lang="en-US" sz="476" b="1" kern="1200" spc="27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rapezoid 8">
            <a:extLst>
              <a:ext uri="{FF2B5EF4-FFF2-40B4-BE49-F238E27FC236}">
                <a16:creationId xmlns:a16="http://schemas.microsoft.com/office/drawing/2014/main" id="{44EE06B8-09DE-38BE-78BB-E107B086F7E9}"/>
              </a:ext>
            </a:extLst>
          </p:cNvPr>
          <p:cNvSpPr/>
          <p:nvPr/>
        </p:nvSpPr>
        <p:spPr>
          <a:xfrm>
            <a:off x="3289735" y="2058963"/>
            <a:ext cx="3084367" cy="343087"/>
          </a:xfrm>
          <a:prstGeom prst="roundRect">
            <a:avLst>
              <a:gd name="adj" fmla="val 50000"/>
            </a:avLst>
          </a:prstGeom>
          <a:solidFill>
            <a:srgbClr val="BFD63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 rtl="0">
              <a:defRPr/>
            </a:pPr>
            <a:r>
              <a:rPr lang="en-GB" sz="910" b="1" kern="1200" spc="18" dirty="0">
                <a:solidFill>
                  <a:srgbClr val="202E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 IOC</a:t>
            </a:r>
          </a:p>
          <a:p>
            <a:pPr algn="ctr" defTabSz="415869" rtl="0">
              <a:defRPr/>
            </a:pPr>
            <a:r>
              <a:rPr lang="en-GB" sz="637" kern="1200" spc="27" dirty="0">
                <a:solidFill>
                  <a:srgbClr val="202E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 IOC implementation  |  Iris FOC design</a:t>
            </a:r>
          </a:p>
        </p:txBody>
      </p:sp>
      <p:sp>
        <p:nvSpPr>
          <p:cNvPr id="13" name="Flowchart: Manual Operation 10">
            <a:extLst>
              <a:ext uri="{FF2B5EF4-FFF2-40B4-BE49-F238E27FC236}">
                <a16:creationId xmlns:a16="http://schemas.microsoft.com/office/drawing/2014/main" id="{DE4266F7-942F-5014-F733-50FF93964D97}"/>
              </a:ext>
            </a:extLst>
          </p:cNvPr>
          <p:cNvSpPr/>
          <p:nvPr/>
        </p:nvSpPr>
        <p:spPr>
          <a:xfrm>
            <a:off x="834001" y="3160899"/>
            <a:ext cx="2444478" cy="343829"/>
          </a:xfrm>
          <a:prstGeom prst="roundRect">
            <a:avLst>
              <a:gd name="adj" fmla="val 50000"/>
            </a:avLst>
          </a:prstGeom>
          <a:solidFill>
            <a:srgbClr val="202E3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 rtl="0">
              <a:defRPr/>
            </a:pPr>
            <a:r>
              <a:rPr lang="en-GB" sz="910" b="1" kern="1200" spc="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 precursor </a:t>
            </a:r>
          </a:p>
          <a:p>
            <a:pPr algn="ctr" defTabSz="415869" rtl="0">
              <a:defRPr/>
            </a:pPr>
            <a:r>
              <a:rPr lang="en-GB" sz="637" kern="1200" spc="27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Design, development, integration, validation</a:t>
            </a:r>
          </a:p>
        </p:txBody>
      </p:sp>
      <p:sp>
        <p:nvSpPr>
          <p:cNvPr id="14" name="Flowchart: Manual Operation 11">
            <a:extLst>
              <a:ext uri="{FF2B5EF4-FFF2-40B4-BE49-F238E27FC236}">
                <a16:creationId xmlns:a16="http://schemas.microsoft.com/office/drawing/2014/main" id="{83CF9AE7-E606-4AF2-C460-02EE9911EAD2}"/>
              </a:ext>
            </a:extLst>
          </p:cNvPr>
          <p:cNvSpPr/>
          <p:nvPr/>
        </p:nvSpPr>
        <p:spPr>
          <a:xfrm>
            <a:off x="2262445" y="2792326"/>
            <a:ext cx="1548710" cy="3438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 rtl="0">
              <a:defRPr/>
            </a:pPr>
            <a:r>
              <a:rPr lang="en-GB" sz="910" b="1" kern="1200" dirty="0">
                <a:solidFill>
                  <a:srgbClr val="202E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Flight trials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3B135E-0D67-8139-A607-6D87ACEC1532}"/>
              </a:ext>
            </a:extLst>
          </p:cNvPr>
          <p:cNvSpPr txBox="1"/>
          <p:nvPr/>
        </p:nvSpPr>
        <p:spPr>
          <a:xfrm>
            <a:off x="5403740" y="1177071"/>
            <a:ext cx="1374952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91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in Europe </a:t>
            </a:r>
            <a:r>
              <a:rPr lang="en-GB" sz="910" b="1" kern="1200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easyJet</a:t>
            </a:r>
          </a:p>
        </p:txBody>
      </p:sp>
      <p:sp>
        <p:nvSpPr>
          <p:cNvPr id="16" name="Trapezoid 13">
            <a:extLst>
              <a:ext uri="{FF2B5EF4-FFF2-40B4-BE49-F238E27FC236}">
                <a16:creationId xmlns:a16="http://schemas.microsoft.com/office/drawing/2014/main" id="{AB0D91D8-75AB-757E-5BA8-C98B1AB230F4}"/>
              </a:ext>
            </a:extLst>
          </p:cNvPr>
          <p:cNvSpPr/>
          <p:nvPr/>
        </p:nvSpPr>
        <p:spPr>
          <a:xfrm>
            <a:off x="1730223" y="2058963"/>
            <a:ext cx="1559512" cy="343087"/>
          </a:xfrm>
          <a:prstGeom prst="roundRect">
            <a:avLst>
              <a:gd name="adj" fmla="val 50000"/>
            </a:avLst>
          </a:prstGeom>
          <a:solidFill>
            <a:srgbClr val="202E3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 rtl="0">
              <a:defRPr/>
            </a:pPr>
            <a:r>
              <a:rPr lang="en-GB" sz="910" b="1" kern="1200" spc="1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 service </a:t>
            </a:r>
            <a:r>
              <a:rPr lang="en-GB" sz="910" b="1" spc="1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910" b="1" kern="1200" spc="1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volution</a:t>
            </a:r>
          </a:p>
        </p:txBody>
      </p:sp>
      <p:sp>
        <p:nvSpPr>
          <p:cNvPr id="18" name="Trapezoid 16">
            <a:extLst>
              <a:ext uri="{FF2B5EF4-FFF2-40B4-BE49-F238E27FC236}">
                <a16:creationId xmlns:a16="http://schemas.microsoft.com/office/drawing/2014/main" id="{11795211-4509-7B81-6C17-5D102956C416}"/>
              </a:ext>
            </a:extLst>
          </p:cNvPr>
          <p:cNvSpPr/>
          <p:nvPr/>
        </p:nvSpPr>
        <p:spPr>
          <a:xfrm>
            <a:off x="5331713" y="1670699"/>
            <a:ext cx="3017771" cy="343829"/>
          </a:xfrm>
          <a:prstGeom prst="roundRect">
            <a:avLst>
              <a:gd name="adj" fmla="val 50000"/>
            </a:avLst>
          </a:prstGeom>
          <a:solidFill>
            <a:srgbClr val="00A3B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 rtl="0">
              <a:defRPr/>
            </a:pPr>
            <a:r>
              <a:rPr lang="en-GB" sz="910" b="1" kern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 Global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602CB03-B67E-2A0F-6634-78D77B06B3E8}"/>
              </a:ext>
            </a:extLst>
          </p:cNvPr>
          <p:cNvCxnSpPr>
            <a:cxnSpLocks/>
          </p:cNvCxnSpPr>
          <p:nvPr/>
        </p:nvCxnSpPr>
        <p:spPr>
          <a:xfrm flipV="1">
            <a:off x="5637089" y="2780670"/>
            <a:ext cx="0" cy="693866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AE5D38C-0178-7483-2DDB-A1579EE6F69F}"/>
              </a:ext>
            </a:extLst>
          </p:cNvPr>
          <p:cNvSpPr txBox="1"/>
          <p:nvPr/>
        </p:nvSpPr>
        <p:spPr>
          <a:xfrm>
            <a:off x="5238003" y="3496992"/>
            <a:ext cx="79816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5869" rtl="0">
              <a:defRPr/>
            </a:pPr>
            <a:r>
              <a:rPr lang="en-GB" sz="910" b="1" kern="1200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ISP certified</a:t>
            </a:r>
          </a:p>
        </p:txBody>
      </p:sp>
      <p:sp>
        <p:nvSpPr>
          <p:cNvPr id="21" name="Chevron 3">
            <a:extLst>
              <a:ext uri="{FF2B5EF4-FFF2-40B4-BE49-F238E27FC236}">
                <a16:creationId xmlns:a16="http://schemas.microsoft.com/office/drawing/2014/main" id="{161D790F-215D-9DC1-1B25-E7E34FA01BEB}"/>
              </a:ext>
            </a:extLst>
          </p:cNvPr>
          <p:cNvSpPr/>
          <p:nvPr/>
        </p:nvSpPr>
        <p:spPr>
          <a:xfrm>
            <a:off x="8002925" y="2780671"/>
            <a:ext cx="460150" cy="343828"/>
          </a:xfrm>
          <a:prstGeom prst="chevron">
            <a:avLst>
              <a:gd name="adj" fmla="val 50255"/>
            </a:avLst>
          </a:prstGeom>
          <a:solidFill>
            <a:srgbClr val="BFD63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 rtl="0">
              <a:defRPr/>
            </a:pPr>
            <a:endParaRPr lang="en-US" sz="476" b="1" kern="1200" spc="27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993B49D-3646-420C-7020-156A073A4028}"/>
              </a:ext>
            </a:extLst>
          </p:cNvPr>
          <p:cNvCxnSpPr>
            <a:cxnSpLocks/>
          </p:cNvCxnSpPr>
          <p:nvPr/>
        </p:nvCxnSpPr>
        <p:spPr>
          <a:xfrm flipV="1">
            <a:off x="6096856" y="1565486"/>
            <a:ext cx="0" cy="836564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7F255C04-4AB8-DC34-9824-34BCD633C5F8}"/>
              </a:ext>
            </a:extLst>
          </p:cNvPr>
          <p:cNvSpPr txBox="1">
            <a:spLocks/>
          </p:cNvSpPr>
          <p:nvPr/>
        </p:nvSpPr>
        <p:spPr>
          <a:xfrm>
            <a:off x="425072" y="2478818"/>
            <a:ext cx="5032384" cy="63346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Verdana" panose="020B0604030504040204" pitchFamily="34" charset="0"/>
              <a:buChar char="›"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ct val="100000"/>
              <a:buFont typeface="Wingdings" pitchFamily="2" charset="2"/>
              <a:buChar char="§"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666666"/>
              </a:buClr>
              <a:buFont typeface="System Font Regular"/>
              <a:buChar char="›"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Font typeface="System Font Regular"/>
              <a:buChar char="-"/>
              <a:defRPr lang="en-US" sz="11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31190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DE0"/>
              </a:buClr>
              <a:buNone/>
              <a:defRPr/>
            </a:pPr>
            <a:endParaRPr lang="en-GB" sz="819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lowchart: Manual Operation 15">
            <a:extLst>
              <a:ext uri="{FF2B5EF4-FFF2-40B4-BE49-F238E27FC236}">
                <a16:creationId xmlns:a16="http://schemas.microsoft.com/office/drawing/2014/main" id="{AD701910-4731-75F8-2F1B-F0AF88315872}"/>
              </a:ext>
            </a:extLst>
          </p:cNvPr>
          <p:cNvSpPr/>
          <p:nvPr/>
        </p:nvSpPr>
        <p:spPr>
          <a:xfrm flipV="1">
            <a:off x="5877641" y="2780671"/>
            <a:ext cx="1552144" cy="343829"/>
          </a:xfrm>
          <a:prstGeom prst="roundRect">
            <a:avLst>
              <a:gd name="adj" fmla="val 50000"/>
            </a:avLst>
          </a:prstGeom>
          <a:solidFill>
            <a:srgbClr val="BFD63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869" rtl="0">
              <a:defRPr/>
            </a:pPr>
            <a:endParaRPr lang="en-GB" sz="455" kern="1200" spc="27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0446C01-DB20-9874-691C-F8F963CC96CF}"/>
              </a:ext>
            </a:extLst>
          </p:cNvPr>
          <p:cNvSpPr txBox="1"/>
          <p:nvPr/>
        </p:nvSpPr>
        <p:spPr>
          <a:xfrm>
            <a:off x="6166167" y="2811634"/>
            <a:ext cx="1783105" cy="330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15869" rtl="0">
              <a:defRPr/>
            </a:pPr>
            <a:r>
              <a:rPr lang="en-GB" sz="910" b="1" kern="1200" spc="27" dirty="0">
                <a:solidFill>
                  <a:srgbClr val="202E3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Iris Operational in Europe </a:t>
            </a:r>
          </a:p>
          <a:p>
            <a:pPr algn="ctr" defTabSz="415869" rtl="0">
              <a:defRPr/>
            </a:pPr>
            <a:r>
              <a:rPr lang="en-GB" sz="637" kern="1200" spc="27" dirty="0">
                <a:solidFill>
                  <a:srgbClr val="202E3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Complementing VDLm2, Initial 4D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95D4B005-E7E8-8897-C670-199CD3608C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3614" y="268327"/>
            <a:ext cx="899728" cy="2832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F6706C4-89BB-1547-CEE2-0FD099C6EBA7}"/>
              </a:ext>
            </a:extLst>
          </p:cNvPr>
          <p:cNvCxnSpPr>
            <a:cxnSpLocks/>
          </p:cNvCxnSpPr>
          <p:nvPr/>
        </p:nvCxnSpPr>
        <p:spPr>
          <a:xfrm flipV="1">
            <a:off x="7769352" y="2790217"/>
            <a:ext cx="0" cy="693866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E1D674B-5293-6151-AE2C-C50A93FAE2B7}"/>
              </a:ext>
            </a:extLst>
          </p:cNvPr>
          <p:cNvSpPr txBox="1"/>
          <p:nvPr/>
        </p:nvSpPr>
        <p:spPr>
          <a:xfrm>
            <a:off x="7378035" y="3568078"/>
            <a:ext cx="798169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5869" rtl="0">
              <a:defRPr/>
            </a:pPr>
            <a:r>
              <a:rPr lang="en-GB" sz="910" b="1" kern="1200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ATN/IPS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590332-DF93-EC55-6518-AA0F9E603B75}"/>
              </a:ext>
            </a:extLst>
          </p:cNvPr>
          <p:cNvCxnSpPr>
            <a:cxnSpLocks/>
          </p:cNvCxnSpPr>
          <p:nvPr/>
        </p:nvCxnSpPr>
        <p:spPr>
          <a:xfrm flipV="1">
            <a:off x="5642140" y="3943350"/>
            <a:ext cx="0" cy="220865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E4EB490-AC99-8C92-18A6-C28AFFC28E71}"/>
              </a:ext>
            </a:extLst>
          </p:cNvPr>
          <p:cNvSpPr txBox="1"/>
          <p:nvPr/>
        </p:nvSpPr>
        <p:spPr>
          <a:xfrm>
            <a:off x="5238004" y="4178589"/>
            <a:ext cx="798169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5869" rtl="0">
              <a:defRPr/>
            </a:pPr>
            <a:r>
              <a:rPr lang="en-GB" sz="910" b="1" kern="1200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ATN/OSI</a:t>
            </a:r>
          </a:p>
        </p:txBody>
      </p:sp>
    </p:spTree>
    <p:extLst>
      <p:ext uri="{BB962C8B-B14F-4D97-AF65-F5344CB8AC3E}">
        <p14:creationId xmlns:p14="http://schemas.microsoft.com/office/powerpoint/2010/main" val="335230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8" grpId="0" animBg="1"/>
      <p:bldP spid="20" grpId="0"/>
      <p:bldP spid="21" grpId="0" animBg="1"/>
      <p:bldP spid="25" grpId="0"/>
      <p:bldP spid="30" grpId="0" animBg="1"/>
      <p:bldP spid="32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AC7FD-CFB0-34D7-BE55-8B1913E2D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CA1CA83-8D2C-AA28-E7F1-C5F07ED803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929" y="141309"/>
            <a:ext cx="8862985" cy="4856348"/>
          </a:xfrm>
          <a:prstGeom prst="rect">
            <a:avLst/>
          </a:prstGeom>
        </p:spPr>
      </p:pic>
      <p:sp>
        <p:nvSpPr>
          <p:cNvPr id="43" name="object 7">
            <a:extLst>
              <a:ext uri="{FF2B5EF4-FFF2-40B4-BE49-F238E27FC236}">
                <a16:creationId xmlns:a16="http://schemas.microsoft.com/office/drawing/2014/main" id="{57792613-83D4-E30C-715B-692E7B6D70D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20286" y="690734"/>
            <a:ext cx="6099423" cy="425527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ctr"/>
            <a:r>
              <a:rPr lang="en-GB" sz="2729" dirty="0">
                <a:latin typeface="Arial" panose="020B0604020202020204" pitchFamily="34" charset="0"/>
                <a:cs typeface="Arial" panose="020B0604020202020204" pitchFamily="34" charset="0"/>
              </a:rPr>
              <a:t>A data link ready for the future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EB9C405-FB9B-6B1E-13F6-B2A5F271C56A}"/>
              </a:ext>
            </a:extLst>
          </p:cNvPr>
          <p:cNvGrpSpPr/>
          <p:nvPr/>
        </p:nvGrpSpPr>
        <p:grpSpPr>
          <a:xfrm>
            <a:off x="302774" y="1561804"/>
            <a:ext cx="8394891" cy="2850979"/>
            <a:chOff x="665024" y="3434040"/>
            <a:chExt cx="18458396" cy="626863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C9E180D-0EF0-A39C-4F11-303D1CC7E7E0}"/>
                </a:ext>
              </a:extLst>
            </p:cNvPr>
            <p:cNvSpPr txBox="1"/>
            <p:nvPr/>
          </p:nvSpPr>
          <p:spPr>
            <a:xfrm>
              <a:off x="13679108" y="7102475"/>
              <a:ext cx="5444312" cy="2600200"/>
            </a:xfrm>
            <a:prstGeom prst="roundRect">
              <a:avLst/>
            </a:prstGeom>
            <a:solidFill>
              <a:srgbClr val="212E39"/>
            </a:solidFill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en-US"/>
              </a:defPPr>
              <a:lvl1pPr algn="ctr" defTabSz="68580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Pct val="120000"/>
                <a:defRPr sz="1200">
                  <a:solidFill>
                    <a:schemeClr val="tx2"/>
                  </a:solidFill>
                </a:defRPr>
              </a:lvl1pPr>
            </a:lstStyle>
            <a:p>
              <a:endParaRPr lang="en-GB" sz="546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A711CE1-0AF9-6674-6B3D-A0BBB55A8F1F}"/>
                </a:ext>
              </a:extLst>
            </p:cNvPr>
            <p:cNvSpPr txBox="1"/>
            <p:nvPr/>
          </p:nvSpPr>
          <p:spPr>
            <a:xfrm>
              <a:off x="2813050" y="7116443"/>
              <a:ext cx="10614629" cy="2586232"/>
            </a:xfrm>
            <a:prstGeom prst="roundRect">
              <a:avLst>
                <a:gd name="adj" fmla="val 17697"/>
              </a:avLst>
            </a:prstGeom>
            <a:solidFill>
              <a:srgbClr val="202E39"/>
            </a:solidFill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en-US"/>
              </a:defPPr>
              <a:lvl1pPr algn="ctr" defTabSz="68580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Pct val="120000"/>
                <a:defRPr sz="1200">
                  <a:solidFill>
                    <a:schemeClr val="tx2"/>
                  </a:solidFill>
                </a:defRPr>
              </a:lvl1pPr>
            </a:lstStyle>
            <a:p>
              <a:endParaRPr lang="en-GB" sz="546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46614B-3FDA-408A-AFBB-F7CD0060084F}"/>
                </a:ext>
              </a:extLst>
            </p:cNvPr>
            <p:cNvSpPr/>
            <p:nvPr/>
          </p:nvSpPr>
          <p:spPr>
            <a:xfrm>
              <a:off x="13679109" y="3434043"/>
              <a:ext cx="5413654" cy="2525432"/>
            </a:xfrm>
            <a:prstGeom prst="rect">
              <a:avLst/>
            </a:prstGeom>
            <a:noFill/>
            <a:ln w="508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49118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1092" b="1" dirty="0">
                  <a:solidFill>
                    <a:srgbClr val="FFFFFF"/>
                  </a:solidFill>
                  <a:latin typeface="Arial" panose="020B0604020202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Continental</a:t>
              </a:r>
            </a:p>
          </p:txBody>
        </p:sp>
        <p:sp>
          <p:nvSpPr>
            <p:cNvPr id="10" name="Down Arrow 98">
              <a:extLst>
                <a:ext uri="{FF2B5EF4-FFF2-40B4-BE49-F238E27FC236}">
                  <a16:creationId xmlns:a16="http://schemas.microsoft.com/office/drawing/2014/main" id="{6B8F09F6-D522-9CA7-CF28-0D01335D5BE0}"/>
                </a:ext>
              </a:extLst>
            </p:cNvPr>
            <p:cNvSpPr/>
            <p:nvPr/>
          </p:nvSpPr>
          <p:spPr>
            <a:xfrm>
              <a:off x="2387027" y="3434040"/>
              <a:ext cx="163120" cy="2525433"/>
            </a:xfrm>
            <a:prstGeom prst="upArrow">
              <a:avLst>
                <a:gd name="adj1" fmla="val 23146"/>
                <a:gd name="adj2" fmla="val 6678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endParaRPr lang="en-GB" sz="819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44">
              <a:extLst>
                <a:ext uri="{FF2B5EF4-FFF2-40B4-BE49-F238E27FC236}">
                  <a16:creationId xmlns:a16="http://schemas.microsoft.com/office/drawing/2014/main" id="{A27F4B0B-E602-3AD3-0798-DCDCDC2AE09F}"/>
                </a:ext>
              </a:extLst>
            </p:cNvPr>
            <p:cNvSpPr txBox="1"/>
            <p:nvPr/>
          </p:nvSpPr>
          <p:spPr>
            <a:xfrm rot="16200000">
              <a:off x="984254" y="4771703"/>
              <a:ext cx="2043509" cy="609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15869">
                <a:defRPr/>
              </a:pPr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Capability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8CAF704-F487-822B-A48E-458CFA0C5D86}"/>
                </a:ext>
              </a:extLst>
            </p:cNvPr>
            <p:cNvSpPr txBox="1"/>
            <p:nvPr/>
          </p:nvSpPr>
          <p:spPr>
            <a:xfrm>
              <a:off x="2956527" y="7327869"/>
              <a:ext cx="5351775" cy="1466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defTabSz="415869" rtl="0">
                <a:spcAft>
                  <a:spcPts val="273"/>
                </a:spcAft>
                <a:defRPr/>
              </a:pPr>
              <a:r>
                <a:rPr lang="en-GB" sz="800" b="1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FANS ACARS applications</a:t>
              </a:r>
            </a:p>
            <a:p>
              <a:pPr algn="l" defTabSz="415869" rtl="0">
                <a:spcAft>
                  <a:spcPts val="273"/>
                </a:spcAft>
                <a:defRPr/>
              </a:pPr>
              <a:r>
                <a:rPr lang="en-US" sz="728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ATS </a:t>
              </a:r>
              <a:r>
                <a:rPr lang="en-US" sz="728" kern="1200" dirty="0" err="1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dat</a:t>
              </a:r>
              <a:r>
                <a:rPr lang="en-US" sz="728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 link for oceanic/remote airspace</a:t>
              </a:r>
            </a:p>
            <a:p>
              <a:pPr marL="129959" indent="-129959" algn="l" defTabSz="415869" rtl="0">
                <a:spcAft>
                  <a:spcPts val="273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728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CPDLC meeting RCP240</a:t>
              </a:r>
            </a:p>
            <a:p>
              <a:pPr marL="129959" indent="-129959" algn="l" defTabSz="415869" rtl="0">
                <a:spcAft>
                  <a:spcPts val="273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728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ADS-C meeting RSP180 </a:t>
              </a: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4DAB00DA-F6EF-DABC-324A-15E161183E93}"/>
                </a:ext>
              </a:extLst>
            </p:cNvPr>
            <p:cNvSpPr/>
            <p:nvPr/>
          </p:nvSpPr>
          <p:spPr>
            <a:xfrm>
              <a:off x="13869677" y="5166224"/>
              <a:ext cx="2446844" cy="351143"/>
            </a:xfrm>
            <a:prstGeom prst="roundRect">
              <a:avLst>
                <a:gd name="adj" fmla="val 50000"/>
              </a:avLst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Dual Voice</a:t>
              </a: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8B561EA5-68D3-C449-A32C-309052C62CC9}"/>
                </a:ext>
              </a:extLst>
            </p:cNvPr>
            <p:cNvSpPr/>
            <p:nvPr/>
          </p:nvSpPr>
          <p:spPr>
            <a:xfrm>
              <a:off x="16466081" y="5166814"/>
              <a:ext cx="2446844" cy="351143"/>
            </a:xfrm>
            <a:prstGeom prst="roundRect">
              <a:avLst>
                <a:gd name="adj" fmla="val 50000"/>
              </a:avLst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ACARS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F3D45966-68C2-D6D2-2F73-6C2EF60A34B6}"/>
                </a:ext>
              </a:extLst>
            </p:cNvPr>
            <p:cNvSpPr/>
            <p:nvPr/>
          </p:nvSpPr>
          <p:spPr>
            <a:xfrm>
              <a:off x="13853608" y="4130137"/>
              <a:ext cx="2446844" cy="481639"/>
            </a:xfrm>
            <a:prstGeom prst="roundRect">
              <a:avLst>
                <a:gd name="adj" fmla="val 50000"/>
              </a:avLst>
            </a:prstGeom>
            <a:solidFill>
              <a:srgbClr val="009E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2023</a:t>
              </a:r>
            </a:p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ATN/OSI</a:t>
              </a: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FA28E437-AA78-4D6A-1692-4745AF8196C3}"/>
                </a:ext>
              </a:extLst>
            </p:cNvPr>
            <p:cNvSpPr/>
            <p:nvPr/>
          </p:nvSpPr>
          <p:spPr>
            <a:xfrm>
              <a:off x="13869678" y="5629540"/>
              <a:ext cx="5048589" cy="352800"/>
            </a:xfrm>
            <a:prstGeom prst="roundRect">
              <a:avLst>
                <a:gd name="adj" fmla="val 50000"/>
              </a:avLst>
            </a:prstGeom>
            <a:solidFill>
              <a:srgbClr val="003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Enhanced Security</a:t>
              </a: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3E1F6020-42FB-BA57-9911-D0A81C07A959}"/>
                </a:ext>
              </a:extLst>
            </p:cNvPr>
            <p:cNvSpPr/>
            <p:nvPr/>
          </p:nvSpPr>
          <p:spPr>
            <a:xfrm>
              <a:off x="13853608" y="4704008"/>
              <a:ext cx="2446844" cy="351143"/>
            </a:xfrm>
            <a:prstGeom prst="roundRect">
              <a:avLst>
                <a:gd name="adj" fmla="val 50000"/>
              </a:avLst>
            </a:prstGeom>
            <a:solidFill>
              <a:srgbClr val="006B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6" rIns="8186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Cockpit IP services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2A81B448-3B8E-D696-194F-B46D4D3C9C90}"/>
                </a:ext>
              </a:extLst>
            </p:cNvPr>
            <p:cNvSpPr/>
            <p:nvPr/>
          </p:nvSpPr>
          <p:spPr>
            <a:xfrm>
              <a:off x="16471454" y="4123482"/>
              <a:ext cx="2446844" cy="481639"/>
            </a:xfrm>
            <a:prstGeom prst="roundRect">
              <a:avLst>
                <a:gd name="adj" fmla="val 50000"/>
              </a:avLst>
            </a:prstGeom>
            <a:solidFill>
              <a:srgbClr val="009E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2027</a:t>
              </a:r>
            </a:p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ATN/IPS</a:t>
              </a: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A04B6B78-E13E-2BFA-BCF6-1A232C00ED5F}"/>
                </a:ext>
              </a:extLst>
            </p:cNvPr>
            <p:cNvSpPr/>
            <p:nvPr/>
          </p:nvSpPr>
          <p:spPr>
            <a:xfrm>
              <a:off x="16473007" y="4704599"/>
              <a:ext cx="2445260" cy="362276"/>
            </a:xfrm>
            <a:prstGeom prst="roundRect">
              <a:avLst>
                <a:gd name="adj" fmla="val 50000"/>
              </a:avLst>
            </a:prstGeom>
            <a:solidFill>
              <a:srgbClr val="1C5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FANS ACARS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ACB5E6A-C634-B635-C7FA-A1226A39FBAE}"/>
                </a:ext>
              </a:extLst>
            </p:cNvPr>
            <p:cNvSpPr txBox="1"/>
            <p:nvPr/>
          </p:nvSpPr>
          <p:spPr>
            <a:xfrm>
              <a:off x="1346394" y="6442490"/>
              <a:ext cx="1238055" cy="29718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r" defTabSz="311902" rtl="0">
                <a:spcBef>
                  <a:spcPts val="273"/>
                </a:spcBef>
                <a:spcAft>
                  <a:spcPts val="273"/>
                </a:spcAft>
                <a:buClr>
                  <a:schemeClr val="accent2"/>
                </a:buClr>
                <a:buSzPct val="120000"/>
              </a:pPr>
              <a:r>
                <a:rPr lang="en-SG" sz="1200" b="1" dirty="0">
                  <a:solidFill>
                    <a:schemeClr val="bg1"/>
                  </a:solidFill>
                  <a:latin typeface="Arial" panose="020B0604020202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Viasat</a:t>
              </a:r>
              <a:endParaRPr lang="en-GB" sz="1200" b="1" kern="1200" dirty="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0200CAA-5F0E-7911-B35B-F1159F6BDDDB}"/>
                </a:ext>
              </a:extLst>
            </p:cNvPr>
            <p:cNvSpPr txBox="1"/>
            <p:nvPr/>
          </p:nvSpPr>
          <p:spPr>
            <a:xfrm>
              <a:off x="2813049" y="6319042"/>
              <a:ext cx="3330817" cy="5432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 defTabSz="311902" rtl="0">
                <a:spcBef>
                  <a:spcPts val="273"/>
                </a:spcBef>
                <a:spcAft>
                  <a:spcPts val="273"/>
                </a:spcAft>
                <a:buClr>
                  <a:schemeClr val="accent2"/>
                </a:buClr>
                <a:buSzPct val="120000"/>
              </a:pPr>
              <a:r>
                <a:rPr lang="en-SG" sz="728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Classic Aero</a:t>
              </a:r>
              <a:endParaRPr lang="en-GB" sz="728" kern="1200" dirty="0">
                <a:solidFill>
                  <a:srgbClr val="212E39"/>
                </a:solidFill>
                <a:latin typeface="Arial" panose="020B0604020202020204" pitchFamily="34" charset="0"/>
                <a:ea typeface="Source Sans Pro Light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DCF09DE-40E5-686E-2DD5-97D32535D30A}"/>
                </a:ext>
              </a:extLst>
            </p:cNvPr>
            <p:cNvSpPr txBox="1"/>
            <p:nvPr/>
          </p:nvSpPr>
          <p:spPr>
            <a:xfrm>
              <a:off x="6427730" y="6330609"/>
              <a:ext cx="3330817" cy="5432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 defTabSz="311902" rtl="0">
                <a:buClr>
                  <a:schemeClr val="accent2"/>
                </a:buClr>
                <a:buSzPct val="120000"/>
              </a:pPr>
              <a:r>
                <a:rPr lang="en-SG" sz="728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SB-S</a:t>
              </a:r>
            </a:p>
            <a:p>
              <a:pPr algn="ctr" defTabSz="311902" rtl="0">
                <a:buClr>
                  <a:schemeClr val="accent2"/>
                </a:buClr>
                <a:buSzPct val="120000"/>
              </a:pPr>
              <a:r>
                <a:rPr lang="en-SG" sz="728" kern="1200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Available today</a:t>
              </a:r>
              <a:endParaRPr lang="en-GB" sz="728" kern="1200" dirty="0">
                <a:solidFill>
                  <a:srgbClr val="212E39"/>
                </a:solidFill>
                <a:latin typeface="Arial" panose="020B0604020202020204" pitchFamily="34" charset="0"/>
                <a:ea typeface="Source Sans Pro Light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4F30D19-7D49-1837-C4C2-492ED6B0B8C5}"/>
                </a:ext>
              </a:extLst>
            </p:cNvPr>
            <p:cNvSpPr txBox="1"/>
            <p:nvPr/>
          </p:nvSpPr>
          <p:spPr>
            <a:xfrm>
              <a:off x="10047647" y="6303685"/>
              <a:ext cx="3330817" cy="5432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en-US"/>
              </a:defPPr>
              <a:lvl1pPr algn="ctr" defTabSz="68580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Pct val="120000"/>
                <a:defRPr sz="1200">
                  <a:solidFill>
                    <a:schemeClr val="tx2"/>
                  </a:solidFill>
                </a:defRPr>
              </a:lvl1pPr>
            </a:lstStyle>
            <a:p>
              <a:pPr defTabSz="311902" rtl="0">
                <a:spcBef>
                  <a:spcPts val="0"/>
                </a:spcBef>
                <a:spcAft>
                  <a:spcPts val="0"/>
                </a:spcAft>
              </a:pPr>
              <a:r>
                <a:rPr lang="en-SG" sz="728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SB-S</a:t>
              </a:r>
            </a:p>
            <a:p>
              <a:pPr defTabSz="311902" rtl="0">
                <a:spcBef>
                  <a:spcPts val="0"/>
                </a:spcBef>
                <a:spcAft>
                  <a:spcPts val="0"/>
                </a:spcAft>
              </a:pPr>
              <a:r>
                <a:rPr lang="en-SG" sz="728" kern="1200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Available today</a:t>
              </a:r>
              <a:endParaRPr lang="en-GB" sz="728" kern="1200" dirty="0">
                <a:solidFill>
                  <a:srgbClr val="212E39"/>
                </a:solidFill>
                <a:latin typeface="Arial" panose="020B0604020202020204" pitchFamily="34" charset="0"/>
                <a:ea typeface="Source Sans Pro Light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5B889DA-8CB6-A97C-70B3-C3487FDBD197}"/>
                </a:ext>
              </a:extLst>
            </p:cNvPr>
            <p:cNvSpPr txBox="1"/>
            <p:nvPr/>
          </p:nvSpPr>
          <p:spPr>
            <a:xfrm>
              <a:off x="13658033" y="6303683"/>
              <a:ext cx="5465387" cy="5432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en-US"/>
              </a:defPPr>
              <a:lvl1pPr algn="ctr" defTabSz="68580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Pct val="120000"/>
                <a:defRPr sz="1200">
                  <a:solidFill>
                    <a:schemeClr val="tx2"/>
                  </a:solidFill>
                </a:defRPr>
              </a:lvl1pPr>
            </a:lstStyle>
            <a:p>
              <a:pPr defTabSz="311902" rtl="0">
                <a:spcBef>
                  <a:spcPts val="0"/>
                </a:spcBef>
                <a:spcAft>
                  <a:spcPts val="0"/>
                </a:spcAft>
              </a:pPr>
              <a:r>
                <a:rPr lang="en-SG" sz="728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SB-S Iris </a:t>
              </a:r>
              <a:r>
                <a:rPr lang="en-SG" sz="728" kern="1200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Available today</a:t>
              </a:r>
              <a:endParaRPr lang="en-GB" sz="728" kern="1200" dirty="0">
                <a:solidFill>
                  <a:srgbClr val="212E39"/>
                </a:solidFill>
                <a:latin typeface="Arial" panose="020B0604020202020204" pitchFamily="34" charset="0"/>
                <a:ea typeface="Source Sans Pro Light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3074E05-EF54-5BFB-BCE1-C3A97EECAC3B}"/>
                </a:ext>
              </a:extLst>
            </p:cNvPr>
            <p:cNvSpPr txBox="1"/>
            <p:nvPr/>
          </p:nvSpPr>
          <p:spPr>
            <a:xfrm>
              <a:off x="665024" y="7517823"/>
              <a:ext cx="1919426" cy="121381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r" defTabSz="311902" rtl="0">
                <a:spcBef>
                  <a:spcPts val="273"/>
                </a:spcBef>
                <a:spcAft>
                  <a:spcPts val="273"/>
                </a:spcAft>
                <a:buClr>
                  <a:schemeClr val="accent2"/>
                </a:buClr>
                <a:buSzPct val="120000"/>
              </a:pPr>
              <a:r>
                <a:rPr lang="en-SG" sz="1200" b="1" dirty="0">
                  <a:solidFill>
                    <a:schemeClr val="bg1"/>
                  </a:solidFill>
                  <a:latin typeface="Arial" panose="020B0604020202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Supporting</a:t>
              </a:r>
              <a:endParaRPr lang="en-GB" sz="1200" b="1" kern="1200" dirty="0">
                <a:solidFill>
                  <a:schemeClr val="bg1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5943ED5-854A-AD10-A303-64C1C69DBF93}"/>
                </a:ext>
              </a:extLst>
            </p:cNvPr>
            <p:cNvSpPr txBox="1"/>
            <p:nvPr/>
          </p:nvSpPr>
          <p:spPr>
            <a:xfrm>
              <a:off x="13679108" y="7244044"/>
              <a:ext cx="5362255" cy="1902304"/>
            </a:xfrm>
            <a:prstGeom prst="rect">
              <a:avLst/>
            </a:prstGeom>
            <a:noFill/>
          </p:spPr>
          <p:txBody>
            <a:bodyPr wrap="none" numCol="2" spcCol="216000">
              <a:noAutofit/>
            </a:bodyPr>
            <a:lstStyle/>
            <a:p>
              <a:pPr algn="l" defTabSz="415869" rtl="0">
                <a:spcAft>
                  <a:spcPts val="273"/>
                </a:spcAft>
                <a:defRPr/>
              </a:pPr>
              <a:r>
                <a:rPr lang="en-GB" sz="700" b="1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ATN B2 applications</a:t>
              </a:r>
            </a:p>
            <a:p>
              <a:pPr algn="l" defTabSz="415869" rtl="0">
                <a:spcAft>
                  <a:spcPts val="273"/>
                </a:spcAft>
                <a:defRPr/>
              </a:pPr>
              <a:r>
                <a:rPr lang="en-US" sz="700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ATS data link </a:t>
              </a:r>
              <a:br>
                <a:rPr lang="en-US" sz="700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</a:br>
              <a:r>
                <a:rPr lang="en-US" sz="700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for continental airspace</a:t>
              </a:r>
            </a:p>
            <a:p>
              <a:pPr marL="129959" indent="-129959" algn="l" defTabSz="415869" rtl="0">
                <a:spcAft>
                  <a:spcPts val="273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700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CPDLC meeting RCP130</a:t>
              </a:r>
            </a:p>
            <a:p>
              <a:pPr marL="129959" indent="-129959" algn="l" defTabSz="415869" rtl="0">
                <a:buFont typeface="Arial" panose="020B0604020202020204" pitchFamily="34" charset="0"/>
                <a:buChar char="•"/>
                <a:defRPr/>
              </a:pPr>
              <a:r>
                <a:rPr lang="en-US" sz="700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ADS-C meeting RSP160 </a:t>
              </a:r>
            </a:p>
            <a:p>
              <a:pPr algn="l" defTabSz="415869" rtl="0">
                <a:spcAft>
                  <a:spcPts val="273"/>
                </a:spcAft>
                <a:defRPr/>
              </a:pPr>
              <a:r>
                <a:rPr lang="en-GB" sz="700" b="1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ATS B2 capabilities</a:t>
              </a:r>
            </a:p>
            <a:p>
              <a:pPr marL="129959" indent="-129959" algn="l" defTabSz="415869" rtl="0">
                <a:spcAft>
                  <a:spcPts val="273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700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Extended CPDLC message set for trajectory negotiation</a:t>
              </a:r>
            </a:p>
            <a:p>
              <a:pPr marL="129959" indent="-129959" algn="l" defTabSz="415869" rtl="0">
                <a:spcAft>
                  <a:spcPts val="273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700" kern="1200" dirty="0">
                  <a:solidFill>
                    <a:schemeClr val="bg1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ADS-C Extended Projected Profile (EPP)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2850E80-E28A-109D-85EC-E6475CB8E518}"/>
                </a:ext>
              </a:extLst>
            </p:cNvPr>
            <p:cNvSpPr/>
            <p:nvPr/>
          </p:nvSpPr>
          <p:spPr>
            <a:xfrm>
              <a:off x="10074899" y="4054477"/>
              <a:ext cx="3283112" cy="1903006"/>
            </a:xfrm>
            <a:prstGeom prst="rect">
              <a:avLst/>
            </a:prstGeom>
            <a:noFill/>
            <a:ln w="508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49118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1092" b="1" dirty="0">
                  <a:solidFill>
                    <a:srgbClr val="FFFFFF"/>
                  </a:solidFill>
                  <a:latin typeface="Arial" panose="020B0604020202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Oceanic &amp; Remote</a:t>
              </a:r>
            </a:p>
          </p:txBody>
        </p: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E652F4B2-E2B6-E11F-8640-107C97A4BE35}"/>
                </a:ext>
              </a:extLst>
            </p:cNvPr>
            <p:cNvSpPr/>
            <p:nvPr/>
          </p:nvSpPr>
          <p:spPr>
            <a:xfrm>
              <a:off x="10202058" y="5164232"/>
              <a:ext cx="1447587" cy="351143"/>
            </a:xfrm>
            <a:prstGeom prst="roundRect">
              <a:avLst>
                <a:gd name="adj" fmla="val 50000"/>
              </a:avLst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Dual Voice</a:t>
              </a: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C0404B29-0CD7-C080-69BC-2996CD769867}"/>
                </a:ext>
              </a:extLst>
            </p:cNvPr>
            <p:cNvSpPr/>
            <p:nvPr/>
          </p:nvSpPr>
          <p:spPr>
            <a:xfrm>
              <a:off x="11797993" y="5164231"/>
              <a:ext cx="1447587" cy="351143"/>
            </a:xfrm>
            <a:prstGeom prst="roundRect">
              <a:avLst>
                <a:gd name="adj" fmla="val 50000"/>
              </a:avLst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ACARS</a:t>
              </a:r>
            </a:p>
          </p:txBody>
        </p: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3B3A7195-DF70-A32A-E6BB-45C45073C556}"/>
                </a:ext>
              </a:extLst>
            </p:cNvPr>
            <p:cNvSpPr/>
            <p:nvPr/>
          </p:nvSpPr>
          <p:spPr>
            <a:xfrm>
              <a:off x="10202058" y="5615312"/>
              <a:ext cx="3046763" cy="352800"/>
            </a:xfrm>
            <a:prstGeom prst="roundRect">
              <a:avLst>
                <a:gd name="adj" fmla="val 50000"/>
              </a:avLst>
            </a:prstGeom>
            <a:solidFill>
              <a:srgbClr val="003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Enhanced Security</a:t>
              </a:r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A96B5189-91FA-E758-D294-33EF1EE91ECF}"/>
                </a:ext>
              </a:extLst>
            </p:cNvPr>
            <p:cNvSpPr/>
            <p:nvPr/>
          </p:nvSpPr>
          <p:spPr>
            <a:xfrm>
              <a:off x="10192360" y="4702016"/>
              <a:ext cx="1447587" cy="351143"/>
            </a:xfrm>
            <a:prstGeom prst="roundRect">
              <a:avLst>
                <a:gd name="adj" fmla="val 50000"/>
              </a:avLst>
            </a:prstGeom>
            <a:solidFill>
              <a:srgbClr val="006B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6" rIns="8186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546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Cockpit IP services</a:t>
              </a:r>
            </a:p>
          </p:txBody>
        </p: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567A913F-8897-0157-0385-678AD9CD8AE7}"/>
                </a:ext>
              </a:extLst>
            </p:cNvPr>
            <p:cNvSpPr/>
            <p:nvPr/>
          </p:nvSpPr>
          <p:spPr>
            <a:xfrm>
              <a:off x="11802173" y="4702016"/>
              <a:ext cx="1446650" cy="362276"/>
            </a:xfrm>
            <a:prstGeom prst="roundRect">
              <a:avLst>
                <a:gd name="adj" fmla="val 50000"/>
              </a:avLst>
            </a:prstGeom>
            <a:solidFill>
              <a:srgbClr val="1C5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FANS ACARS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C899A1B-B927-5C47-25D2-60CF0ACB4495}"/>
                </a:ext>
              </a:extLst>
            </p:cNvPr>
            <p:cNvSpPr/>
            <p:nvPr/>
          </p:nvSpPr>
          <p:spPr>
            <a:xfrm>
              <a:off x="6493498" y="4511675"/>
              <a:ext cx="3283112" cy="1445807"/>
            </a:xfrm>
            <a:prstGeom prst="rect">
              <a:avLst/>
            </a:prstGeom>
            <a:noFill/>
            <a:ln w="508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49118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1092" b="1" dirty="0">
                  <a:solidFill>
                    <a:srgbClr val="FFFFFF"/>
                  </a:solidFill>
                  <a:latin typeface="Arial" panose="020B0604020202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Oceanic &amp; Remote</a:t>
              </a:r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63815F5E-C985-BE47-AE7A-0B410A4067C4}"/>
                </a:ext>
              </a:extLst>
            </p:cNvPr>
            <p:cNvSpPr/>
            <p:nvPr/>
          </p:nvSpPr>
          <p:spPr>
            <a:xfrm>
              <a:off x="6620657" y="5619165"/>
              <a:ext cx="1447587" cy="351143"/>
            </a:xfrm>
            <a:prstGeom prst="roundRect">
              <a:avLst>
                <a:gd name="adj" fmla="val 50000"/>
              </a:avLst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Dual Voice</a:t>
              </a: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6C413325-1302-C735-A091-88B54A884CFA}"/>
                </a:ext>
              </a:extLst>
            </p:cNvPr>
            <p:cNvSpPr/>
            <p:nvPr/>
          </p:nvSpPr>
          <p:spPr>
            <a:xfrm>
              <a:off x="8216592" y="5619164"/>
              <a:ext cx="1447587" cy="351143"/>
            </a:xfrm>
            <a:prstGeom prst="roundRect">
              <a:avLst>
                <a:gd name="adj" fmla="val 50000"/>
              </a:avLst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ACARS</a:t>
              </a: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D090C63-F8DA-031A-27E0-40AA103A563C}"/>
                </a:ext>
              </a:extLst>
            </p:cNvPr>
            <p:cNvSpPr/>
            <p:nvPr/>
          </p:nvSpPr>
          <p:spPr>
            <a:xfrm>
              <a:off x="6610959" y="5156949"/>
              <a:ext cx="1447587" cy="351143"/>
            </a:xfrm>
            <a:prstGeom prst="roundRect">
              <a:avLst>
                <a:gd name="adj" fmla="val 50000"/>
              </a:avLst>
            </a:prstGeom>
            <a:solidFill>
              <a:srgbClr val="006B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6" rIns="8186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546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Cockpit IP services</a:t>
              </a: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0136D1FF-E87B-B06E-D3B2-715F7FFF97B2}"/>
                </a:ext>
              </a:extLst>
            </p:cNvPr>
            <p:cNvSpPr/>
            <p:nvPr/>
          </p:nvSpPr>
          <p:spPr>
            <a:xfrm>
              <a:off x="8220772" y="5156949"/>
              <a:ext cx="1446650" cy="362276"/>
            </a:xfrm>
            <a:prstGeom prst="roundRect">
              <a:avLst>
                <a:gd name="adj" fmla="val 50000"/>
              </a:avLst>
            </a:prstGeom>
            <a:solidFill>
              <a:srgbClr val="1C5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FANS ACARS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7F035CE-374E-0DA9-C756-CE1E002DA2B5}"/>
                </a:ext>
              </a:extLst>
            </p:cNvPr>
            <p:cNvSpPr/>
            <p:nvPr/>
          </p:nvSpPr>
          <p:spPr>
            <a:xfrm>
              <a:off x="2829367" y="4511675"/>
              <a:ext cx="3283112" cy="1445807"/>
            </a:xfrm>
            <a:prstGeom prst="rect">
              <a:avLst/>
            </a:prstGeom>
            <a:noFill/>
            <a:ln w="50800" cap="sq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49118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1092" b="1" dirty="0">
                  <a:solidFill>
                    <a:srgbClr val="FFFFFF"/>
                  </a:solidFill>
                  <a:latin typeface="Arial" panose="020B0604020202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Oceanic &amp; Remote</a:t>
              </a: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0F16715B-DF6A-5AEF-2BD1-E87B81A39F7F}"/>
                </a:ext>
              </a:extLst>
            </p:cNvPr>
            <p:cNvSpPr/>
            <p:nvPr/>
          </p:nvSpPr>
          <p:spPr>
            <a:xfrm>
              <a:off x="2956526" y="5619165"/>
              <a:ext cx="1447587" cy="351143"/>
            </a:xfrm>
            <a:prstGeom prst="roundRect">
              <a:avLst>
                <a:gd name="adj" fmla="val 50000"/>
              </a:avLst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Dual Voice</a:t>
              </a: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6A1E2129-AC9C-FEC8-9C99-339037D8D193}"/>
                </a:ext>
              </a:extLst>
            </p:cNvPr>
            <p:cNvSpPr/>
            <p:nvPr/>
          </p:nvSpPr>
          <p:spPr>
            <a:xfrm>
              <a:off x="4552461" y="5619164"/>
              <a:ext cx="1447587" cy="351143"/>
            </a:xfrm>
            <a:prstGeom prst="roundRect">
              <a:avLst>
                <a:gd name="adj" fmla="val 50000"/>
              </a:avLst>
            </a:prstGeom>
            <a:solidFill>
              <a:srgbClr val="BFD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212E39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ACARS</a:t>
              </a: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D78273E7-63E9-92BD-15BB-912258D21DCE}"/>
                </a:ext>
              </a:extLst>
            </p:cNvPr>
            <p:cNvSpPr/>
            <p:nvPr/>
          </p:nvSpPr>
          <p:spPr>
            <a:xfrm>
              <a:off x="2956526" y="5156949"/>
              <a:ext cx="3046765" cy="362276"/>
            </a:xfrm>
            <a:prstGeom prst="roundRect">
              <a:avLst>
                <a:gd name="adj" fmla="val 50000"/>
              </a:avLst>
            </a:prstGeom>
            <a:solidFill>
              <a:srgbClr val="1C5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>
                <a:defRPr/>
              </a:pPr>
              <a:r>
                <a:rPr lang="en-GB" sz="637" dirty="0">
                  <a:solidFill>
                    <a:srgbClr val="FFFFFF"/>
                  </a:solidFill>
                  <a:latin typeface="Arial" panose="020B0604020202020204" pitchFamily="34" charset="0"/>
                  <a:ea typeface="Source Sans Pro Light" panose="020B0503030403020204" pitchFamily="34" charset="0"/>
                  <a:cs typeface="Arial" panose="020B0604020202020204" pitchFamily="34" charset="0"/>
                </a:rPr>
                <a:t>FANS ACARS</a:t>
              </a:r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AA9B6598-9D9B-AC51-F086-501C7CAF3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3614" y="268327"/>
            <a:ext cx="899728" cy="28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9FFCE-4C4B-FEBC-DAAE-D24D917E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sky with clouds&#10;&#10;Description automatically generated">
            <a:extLst>
              <a:ext uri="{FF2B5EF4-FFF2-40B4-BE49-F238E27FC236}">
                <a16:creationId xmlns:a16="http://schemas.microsoft.com/office/drawing/2014/main" id="{578F4AD1-3CF9-17E2-238C-1FAF262DE3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" y="181"/>
            <a:ext cx="9143358" cy="5143138"/>
          </a:xfrm>
          <a:prstGeom prst="rect">
            <a:avLst/>
          </a:prstGeom>
        </p:spPr>
      </p:pic>
      <p:sp>
        <p:nvSpPr>
          <p:cNvPr id="43" name="object 7">
            <a:extLst>
              <a:ext uri="{FF2B5EF4-FFF2-40B4-BE49-F238E27FC236}">
                <a16:creationId xmlns:a16="http://schemas.microsoft.com/office/drawing/2014/main" id="{6214C700-5CDC-CFE7-3D3C-5DFD3770F7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20286" y="690734"/>
            <a:ext cx="6099423" cy="425527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ctr"/>
            <a:r>
              <a:rPr lang="en-GB" sz="2729" dirty="0">
                <a:latin typeface="Arial" panose="020B0604020202020204" pitchFamily="34" charset="0"/>
                <a:cs typeface="Arial" panose="020B0604020202020204" pitchFamily="34" charset="0"/>
              </a:rPr>
              <a:t>Iris – supporting the move to TBO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3A12949-B93B-FED7-587B-2CCA351DE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3614" y="268327"/>
            <a:ext cx="899728" cy="283248"/>
          </a:xfrm>
          <a:prstGeom prst="rect">
            <a:avLst/>
          </a:prstGeom>
        </p:spPr>
      </p:pic>
      <p:sp>
        <p:nvSpPr>
          <p:cNvPr id="30" name="object 8">
            <a:extLst>
              <a:ext uri="{FF2B5EF4-FFF2-40B4-BE49-F238E27FC236}">
                <a16:creationId xmlns:a16="http://schemas.microsoft.com/office/drawing/2014/main" id="{8C49C46A-EEC6-2F65-6CC8-0BB927457742}"/>
              </a:ext>
            </a:extLst>
          </p:cNvPr>
          <p:cNvSpPr txBox="1"/>
          <p:nvPr/>
        </p:nvSpPr>
        <p:spPr>
          <a:xfrm>
            <a:off x="898484" y="2001827"/>
            <a:ext cx="4047901" cy="2051201"/>
          </a:xfrm>
          <a:prstGeom prst="rect">
            <a:avLst/>
          </a:prstGeom>
        </p:spPr>
        <p:txBody>
          <a:bodyPr vert="horz" wrap="square" lIns="0" tIns="5776" rIns="0" bIns="0" rtlCol="0" anchor="ctr">
            <a:spAutoFit/>
          </a:bodyPr>
          <a:lstStyle/>
          <a:p>
            <a:pPr marL="5776" marR="2310" algn="l">
              <a:lnSpc>
                <a:spcPct val="114999"/>
              </a:lnSpc>
              <a:spcBef>
                <a:spcPts val="45"/>
              </a:spcBef>
              <a:spcAft>
                <a:spcPts val="1092"/>
              </a:spcAft>
            </a:pPr>
            <a:r>
              <a:rPr lang="en-GB" sz="181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FANS-C / Trajectory-Based Operations (TBO) can deliver significant efficiencies for airlines. We already see this in the limited airspace that operates these services.</a:t>
            </a:r>
          </a:p>
          <a:p>
            <a:pPr marL="5776" marR="2310" algn="l">
              <a:lnSpc>
                <a:spcPct val="114999"/>
              </a:lnSpc>
              <a:spcBef>
                <a:spcPts val="45"/>
              </a:spcBef>
              <a:spcAft>
                <a:spcPts val="1092"/>
              </a:spcAft>
            </a:pPr>
            <a:r>
              <a:rPr lang="en-GB" sz="1819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CPT David Morgan, COO, easyJet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4751BA-7062-4BA8-CA09-5BCCE5271074}"/>
              </a:ext>
            </a:extLst>
          </p:cNvPr>
          <p:cNvSpPr txBox="1"/>
          <p:nvPr/>
        </p:nvSpPr>
        <p:spPr>
          <a:xfrm>
            <a:off x="437527" y="1433218"/>
            <a:ext cx="519837" cy="125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50" dirty="0">
                <a:solidFill>
                  <a:srgbClr val="BFD633"/>
                </a:solidFill>
              </a:rPr>
              <a:t>“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11494A-EA31-E4A9-FB13-B1F98EC3439E}"/>
              </a:ext>
            </a:extLst>
          </p:cNvPr>
          <p:cNvSpPr txBox="1"/>
          <p:nvPr/>
        </p:nvSpPr>
        <p:spPr>
          <a:xfrm>
            <a:off x="4557919" y="3027427"/>
            <a:ext cx="519837" cy="125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50" dirty="0">
                <a:solidFill>
                  <a:srgbClr val="BFD633"/>
                </a:solidFill>
              </a:rPr>
              <a:t>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7B166D-474F-E33B-AD4D-41C255E343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6" r="5807"/>
          <a:stretch/>
        </p:blipFill>
        <p:spPr bwMode="auto">
          <a:xfrm>
            <a:off x="5634033" y="1581150"/>
            <a:ext cx="2611483" cy="2631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422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30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4A977-8BE0-2951-A18E-E0558F3D9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>
            <a:extLst>
              <a:ext uri="{FF2B5EF4-FFF2-40B4-BE49-F238E27FC236}">
                <a16:creationId xmlns:a16="http://schemas.microsoft.com/office/drawing/2014/main" id="{FF43E49D-EB0D-C952-C0BD-B6D25F2156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929" y="141309"/>
            <a:ext cx="8862985" cy="485634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9DCB814-B988-EB77-9F96-3F16A1316E42}"/>
              </a:ext>
            </a:extLst>
          </p:cNvPr>
          <p:cNvSpPr/>
          <p:nvPr/>
        </p:nvSpPr>
        <p:spPr>
          <a:xfrm>
            <a:off x="147929" y="141309"/>
            <a:ext cx="8862985" cy="4856348"/>
          </a:xfrm>
          <a:prstGeom prst="rect">
            <a:avLst/>
          </a:pr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58ACA78-61E5-3C6A-BC32-7FEA261B008E}"/>
              </a:ext>
            </a:extLst>
          </p:cNvPr>
          <p:cNvGrpSpPr/>
          <p:nvPr/>
        </p:nvGrpSpPr>
        <p:grpSpPr>
          <a:xfrm>
            <a:off x="2250061" y="1330206"/>
            <a:ext cx="4643879" cy="2357109"/>
            <a:chOff x="4946650" y="3562630"/>
            <a:chExt cx="10210800" cy="5182729"/>
          </a:xfrm>
        </p:grpSpPr>
        <p:sp>
          <p:nvSpPr>
            <p:cNvPr id="5" name="object 8">
              <a:extLst>
                <a:ext uri="{FF2B5EF4-FFF2-40B4-BE49-F238E27FC236}">
                  <a16:creationId xmlns:a16="http://schemas.microsoft.com/office/drawing/2014/main" id="{299E5D6A-A8D0-E3FC-0D99-749ED577C3B5}"/>
                </a:ext>
              </a:extLst>
            </p:cNvPr>
            <p:cNvSpPr txBox="1">
              <a:spLocks/>
            </p:cNvSpPr>
            <p:nvPr/>
          </p:nvSpPr>
          <p:spPr>
            <a:xfrm>
              <a:off x="5185456" y="3562630"/>
              <a:ext cx="9733186" cy="3057460"/>
            </a:xfrm>
            <a:prstGeom prst="rect">
              <a:avLst/>
            </a:prstGeom>
          </p:spPr>
          <p:txBody>
            <a:bodyPr vert="horz" wrap="square" lIns="0" tIns="5487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marL="289" algn="ctr">
                <a:lnSpc>
                  <a:spcPts val="3600"/>
                </a:lnSpc>
                <a:spcBef>
                  <a:spcPts val="43"/>
                </a:spcBef>
              </a:pPr>
              <a:r>
                <a:rPr lang="en-GB" sz="3002" dirty="0">
                  <a:solidFill>
                    <a:schemeClr val="bg1"/>
                  </a:solidFill>
                  <a:effectLst>
                    <a:outerShdw blurRad="1270000" algn="ctr" rotWithShape="0">
                      <a:prstClr val="black">
                        <a:alpha val="73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Air travel is changing fast </a:t>
              </a:r>
              <a:r>
                <a:rPr lang="en-GB" sz="3002" b="1" dirty="0">
                  <a:solidFill>
                    <a:schemeClr val="bg1"/>
                  </a:solidFill>
                  <a:effectLst>
                    <a:outerShdw blurRad="1270000" algn="ctr" rotWithShape="0">
                      <a:prstClr val="black">
                        <a:alpha val="73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— stay ahead with Viasat</a:t>
              </a:r>
              <a:endParaRPr lang="en-GB" sz="3002" b="1" spc="-5" dirty="0">
                <a:solidFill>
                  <a:schemeClr val="bg1"/>
                </a:solidFill>
                <a:effectLst>
                  <a:outerShdw blurRad="1270000" algn="ctr" rotWithShape="0">
                    <a:prstClr val="black">
                      <a:alpha val="73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object 9">
              <a:extLst>
                <a:ext uri="{FF2B5EF4-FFF2-40B4-BE49-F238E27FC236}">
                  <a16:creationId xmlns:a16="http://schemas.microsoft.com/office/drawing/2014/main" id="{18B2BF40-AC88-4764-07BB-86E6B87D982A}"/>
                </a:ext>
              </a:extLst>
            </p:cNvPr>
            <p:cNvSpPr txBox="1">
              <a:spLocks/>
            </p:cNvSpPr>
            <p:nvPr/>
          </p:nvSpPr>
          <p:spPr>
            <a:xfrm>
              <a:off x="4946650" y="6133512"/>
              <a:ext cx="10210800" cy="2611847"/>
            </a:xfrm>
            <a:prstGeom prst="rect">
              <a:avLst/>
            </a:prstGeom>
          </p:spPr>
          <p:txBody>
            <a:bodyPr vert="horz" wrap="square" lIns="0" tIns="28302" rIns="0" bIns="0" rtlCol="0">
              <a:spAutoFit/>
            </a:bodyPr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marL="2310" algn="ctr">
                <a:spcBef>
                  <a:spcPts val="223"/>
                </a:spcBef>
              </a:pPr>
              <a:endParaRPr lang="en-GB" sz="978" dirty="0">
                <a:solidFill>
                  <a:schemeClr val="bg1"/>
                </a:solidFill>
                <a:effectLst>
                  <a:outerShdw blurRad="127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310" algn="ctr">
                <a:spcBef>
                  <a:spcPts val="223"/>
                </a:spcBef>
              </a:pPr>
              <a:endParaRPr lang="en-GB" sz="1455" b="1" dirty="0">
                <a:solidFill>
                  <a:schemeClr val="bg1"/>
                </a:solidFill>
                <a:effectLst>
                  <a:outerShdw blurRad="127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310" algn="ctr">
                <a:spcBef>
                  <a:spcPts val="223"/>
                </a:spcBef>
              </a:pPr>
              <a:r>
                <a:rPr lang="en-GB" sz="1455" b="1" dirty="0">
                  <a:solidFill>
                    <a:schemeClr val="bg1"/>
                  </a:solidFill>
                  <a:effectLst>
                    <a:outerShdw blurRad="1270000" algn="ctr" rotWithShape="0">
                      <a:prstClr val="black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Speak to a Viasat representative today!</a:t>
              </a:r>
            </a:p>
            <a:p>
              <a:pPr marL="2310" algn="ctr">
                <a:spcBef>
                  <a:spcPts val="223"/>
                </a:spcBef>
              </a:pPr>
              <a:r>
                <a:rPr lang="en-GB" sz="2001" dirty="0">
                  <a:solidFill>
                    <a:schemeClr val="bg1"/>
                  </a:solidFill>
                  <a:effectLst>
                    <a:outerShdw blurRad="1270000" algn="ctr" rotWithShape="0">
                      <a:prstClr val="black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Booth </a:t>
              </a:r>
              <a:r>
                <a:rPr lang="en-GB" sz="2001" dirty="0">
                  <a:solidFill>
                    <a:srgbClr val="BFD633"/>
                  </a:solidFill>
                  <a:effectLst>
                    <a:outerShdw blurRad="1270000" algn="ctr" rotWithShape="0">
                      <a:prstClr val="black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#K18</a:t>
              </a:r>
            </a:p>
            <a:p>
              <a:pPr marL="2310" algn="ctr">
                <a:spcBef>
                  <a:spcPts val="223"/>
                </a:spcBef>
              </a:pPr>
              <a:endParaRPr lang="en-GB" sz="978" dirty="0">
                <a:solidFill>
                  <a:schemeClr val="bg1"/>
                </a:solidFill>
                <a:effectLst>
                  <a:outerShdw blurRad="127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296C1916-2C3B-21A2-6454-E78132322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3614" y="268327"/>
            <a:ext cx="899728" cy="283248"/>
          </a:xfrm>
          <a:prstGeom prst="rect">
            <a:avLst/>
          </a:prstGeom>
        </p:spPr>
      </p:pic>
      <p:pic>
        <p:nvPicPr>
          <p:cNvPr id="2" name="Picture 1" descr="A logo of an airplane&#10;&#10;Description automatically generated">
            <a:extLst>
              <a:ext uri="{FF2B5EF4-FFF2-40B4-BE49-F238E27FC236}">
                <a16:creationId xmlns:a16="http://schemas.microsoft.com/office/drawing/2014/main" id="{B02B1A63-7558-0347-803B-7D9098CF43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770" y="215155"/>
            <a:ext cx="847879" cy="84787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45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ark Theme">
  <a:themeElements>
    <a:clrScheme name="Viasat Rebrand Color Scheme (2020) 1">
      <a:dk1>
        <a:srgbClr val="000000"/>
      </a:dk1>
      <a:lt1>
        <a:srgbClr val="FFFFFF"/>
      </a:lt1>
      <a:dk2>
        <a:srgbClr val="202E39"/>
      </a:dk2>
      <a:lt2>
        <a:srgbClr val="C8C8C8"/>
      </a:lt2>
      <a:accent1>
        <a:srgbClr val="009DE0"/>
      </a:accent1>
      <a:accent2>
        <a:srgbClr val="BED733"/>
      </a:accent2>
      <a:accent3>
        <a:srgbClr val="003F73"/>
      </a:accent3>
      <a:accent4>
        <a:srgbClr val="014656"/>
      </a:accent4>
      <a:accent5>
        <a:srgbClr val="5EA215"/>
      </a:accent5>
      <a:accent6>
        <a:srgbClr val="EF8201"/>
      </a:accent6>
      <a:hlink>
        <a:srgbClr val="009FE3"/>
      </a:hlink>
      <a:folHlink>
        <a:srgbClr val="999999"/>
      </a:folHlink>
    </a:clrScheme>
    <a:fontScheme name="Custom 1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 defTabSz="685800">
          <a:defRPr b="1" dirty="0">
            <a:solidFill>
              <a:schemeClr val="bg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noAutofit/>
      </a:bodyPr>
      <a:lstStyle>
        <a:defPPr marL="228600" indent="-228600" algn="l" defTabSz="685800" rtl="0" eaLnBrk="1" latinLnBrk="0" hangingPunct="1">
          <a:lnSpc>
            <a:spcPct val="100000"/>
          </a:lnSpc>
          <a:spcBef>
            <a:spcPts val="600"/>
          </a:spcBef>
          <a:spcAft>
            <a:spcPts val="600"/>
          </a:spcAft>
          <a:buClr>
            <a:schemeClr val="accent2"/>
          </a:buClr>
          <a:buSzPct val="120000"/>
          <a:buFont typeface="Verdana" panose="020B0604030504040204" pitchFamily="34" charset="0"/>
          <a:buChar char="›"/>
          <a:defRPr sz="1800" b="0" kern="1200" dirty="0" err="1" smtClean="0">
            <a:solidFill>
              <a:schemeClr val="bg1"/>
            </a:solidFill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85bc88-ac47-427f-b880-1214a612ccfd" xsi:nil="true"/>
    <lcf76f155ced4ddcb4097134ff3c332f xmlns="452e1119-c8f3-45f0-8f7a-d6accdf1916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D4CEDDD1961A4986B9B810FA00E77A" ma:contentTypeVersion="15" ma:contentTypeDescription="Create a new document." ma:contentTypeScope="" ma:versionID="7afdd5fc3e8a324dd9b96c18597045b1">
  <xsd:schema xmlns:xsd="http://www.w3.org/2001/XMLSchema" xmlns:xs="http://www.w3.org/2001/XMLSchema" xmlns:p="http://schemas.microsoft.com/office/2006/metadata/properties" xmlns:ns2="452e1119-c8f3-45f0-8f7a-d6accdf1916a" xmlns:ns3="9f85bc88-ac47-427f-b880-1214a612ccfd" targetNamespace="http://schemas.microsoft.com/office/2006/metadata/properties" ma:root="true" ma:fieldsID="c9396cd8e5aaa23aee3b00fdfa52958c" ns2:_="" ns3:_="">
    <xsd:import namespace="452e1119-c8f3-45f0-8f7a-d6accdf1916a"/>
    <xsd:import namespace="9f85bc88-ac47-427f-b880-1214a612cc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2e1119-c8f3-45f0-8f7a-d6accdf191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5bc88-ac47-427f-b880-1214a612ccf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e5e8d24-20d5-4a3d-8f17-83dae7f7d707}" ma:internalName="TaxCatchAll" ma:showField="CatchAllData" ma:web="9f85bc88-ac47-427f-b880-1214a612cc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CB6ED3-11F7-42D9-BE1F-95106C6DB4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91D985-D483-4AB7-8F48-B0A62DB90A45}">
  <ds:schemaRefs>
    <ds:schemaRef ds:uri="01b13429-2994-49da-bd4b-33b002e9c777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  <ds:schemaRef ds:uri="be3b3931-7f5c-431e-bde6-b4a947dc95cb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331C12E-0A6C-44A6-8A90-B9F90AF6836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16366</TotalTime>
  <Words>632</Words>
  <Application>Microsoft Macintosh PowerPoint</Application>
  <PresentationFormat>On-screen Show (16:9)</PresentationFormat>
  <Paragraphs>164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Verdana</vt:lpstr>
      <vt:lpstr>Arial</vt:lpstr>
      <vt:lpstr>System Font Regular</vt:lpstr>
      <vt:lpstr>Calibri</vt:lpstr>
      <vt:lpstr>Uni Neue Heavy</vt:lpstr>
      <vt:lpstr>Wingdings</vt:lpstr>
      <vt:lpstr>Uni Neue Book</vt:lpstr>
      <vt:lpstr>Office Theme</vt:lpstr>
      <vt:lpstr>Dark Theme</vt:lpstr>
      <vt:lpstr>Your essential connectivity guide to seamless ATM     Joel Klooster SVP Flight Safety, Viasat</vt:lpstr>
      <vt:lpstr>What is Iris?</vt:lpstr>
      <vt:lpstr>Iris is flying high across Europe</vt:lpstr>
      <vt:lpstr>Early ANSP adopters</vt:lpstr>
      <vt:lpstr> The Iris ATS B2 service has completed  5,000+ flights with easyJet in Europe</vt:lpstr>
      <vt:lpstr>Total operational flexibility</vt:lpstr>
      <vt:lpstr>PowerPoint Presentation</vt:lpstr>
      <vt:lpstr>Development and deployment are accelerating</vt:lpstr>
      <vt:lpstr>A data link ready for the future</vt:lpstr>
      <vt:lpstr>Iris – supporting the move to TBO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Find the right solution for you</dc:title>
  <cp:lastModifiedBy>Holt, Alex</cp:lastModifiedBy>
  <cp:revision>56</cp:revision>
  <dcterms:created xsi:type="dcterms:W3CDTF">2024-02-28T10:53:24Z</dcterms:created>
  <dcterms:modified xsi:type="dcterms:W3CDTF">2025-03-25T11:39:28Z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2024-02-28T00:00:00Z</vt:filetime>
  </property>
  <property fmtid="{D5CDD505-2E9C-101B-9397-08002B2CF9AE}" pid="3" name="Creator">
    <vt:lpwstr>Adobe InDesign 19.2 (Macintosh)</vt:lpwstr>
  </property>
  <property fmtid="{D5CDD505-2E9C-101B-9397-08002B2CF9AE}" pid="4" name="LastSaved">
    <vt:filetime>2024-02-28T00:00:00Z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0x0101000FD4CEDDD1961A4986B9B810FA00E77A</vt:lpwstr>
  </property>
  <property fmtid="{D5CDD505-2E9C-101B-9397-08002B2CF9AE}" pid="7" name="MediaServiceImageTags">
    <vt:lpwstr/>
  </property>
</Properties>
</file>