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7" r:id="rId1"/>
  </p:sldMasterIdLst>
  <p:notesMasterIdLst>
    <p:notesMasterId r:id="rId20"/>
  </p:notesMasterIdLst>
  <p:handoutMasterIdLst>
    <p:handoutMasterId r:id="rId21"/>
  </p:handoutMasterIdLst>
  <p:sldIdLst>
    <p:sldId id="270" r:id="rId2"/>
    <p:sldId id="537" r:id="rId3"/>
    <p:sldId id="538" r:id="rId4"/>
    <p:sldId id="306" r:id="rId5"/>
    <p:sldId id="534" r:id="rId6"/>
    <p:sldId id="539" r:id="rId7"/>
    <p:sldId id="540" r:id="rId8"/>
    <p:sldId id="546" r:id="rId9"/>
    <p:sldId id="535" r:id="rId10"/>
    <p:sldId id="547" r:id="rId11"/>
    <p:sldId id="541" r:id="rId12"/>
    <p:sldId id="542" r:id="rId13"/>
    <p:sldId id="536" r:id="rId14"/>
    <p:sldId id="545" r:id="rId15"/>
    <p:sldId id="510" r:id="rId16"/>
    <p:sldId id="416" r:id="rId17"/>
    <p:sldId id="548" r:id="rId18"/>
    <p:sldId id="41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B74755-9872-B75E-0AA2-514AF5CFD764}" name="Katharina Schaffner" initials="KS" userId="S::katharina.schaffner@vbg.ch::e2099473-b4a7-4470-b827-f29e2a32f70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zacki, Sonja" initials="TS" lastIdx="1" clrIdx="0">
    <p:extLst>
      <p:ext uri="{19B8F6BF-5375-455C-9EA6-DF929625EA0E}">
        <p15:presenceInfo xmlns:p15="http://schemas.microsoft.com/office/powerpoint/2012/main" userId="S::sonja.tezacki@vbg.ch::c093c636-d538-4e6c-9371-8872ea7f298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7C96"/>
    <a:srgbClr val="FF9999"/>
    <a:srgbClr val="90C53E"/>
    <a:srgbClr val="7B7C7C"/>
    <a:srgbClr val="4B4E4F"/>
    <a:srgbClr val="C3C5C7"/>
    <a:srgbClr val="262727"/>
    <a:srgbClr val="A6A6A6"/>
    <a:srgbClr val="B1B3B4"/>
    <a:srgbClr val="6B6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38AFC4-2C3C-4B18-ABE5-5A79A4F909E6}" v="3" dt="2024-11-20T19:44:43.402"/>
  </p1510:revLst>
</p1510:revInfo>
</file>

<file path=ppt/tableStyles.xml><?xml version="1.0" encoding="utf-8"?>
<a:tblStyleLst xmlns:a="http://schemas.openxmlformats.org/drawingml/2006/main" def="{930A4120-FD85-4D70-84E6-B6ED8A00920B}">
  <a:tblStyle styleId="{930A4120-FD85-4D70-84E6-B6ED8A00920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8E8"/>
          </a:solidFill>
        </a:fill>
      </a:tcStyle>
    </a:wholeTbl>
    <a:band1H>
      <a:tcStyle>
        <a:tcBdr/>
        <a:fill>
          <a:solidFill>
            <a:srgbClr val="CECFCF"/>
          </a:solidFill>
        </a:fill>
      </a:tcStyle>
    </a:band1H>
    <a:band1V>
      <a:tcStyle>
        <a:tcBdr/>
        <a:fill>
          <a:solidFill>
            <a:srgbClr val="CECFCF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92" d="100"/>
          <a:sy n="92" d="100"/>
        </p:scale>
        <p:origin x="19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o Büchel" userId="12a002fa-25fc-4026-92ee-6564307d26ee" providerId="ADAL" clId="{9538AFC4-2C3C-4B18-ABE5-5A79A4F909E6}"/>
    <pc:docChg chg="modSld">
      <pc:chgData name="Claudio Büchel" userId="12a002fa-25fc-4026-92ee-6564307d26ee" providerId="ADAL" clId="{9538AFC4-2C3C-4B18-ABE5-5A79A4F909E6}" dt="2024-11-20T19:46:05.179" v="23" actId="14100"/>
      <pc:docMkLst>
        <pc:docMk/>
      </pc:docMkLst>
      <pc:sldChg chg="modSp mod">
        <pc:chgData name="Claudio Büchel" userId="12a002fa-25fc-4026-92ee-6564307d26ee" providerId="ADAL" clId="{9538AFC4-2C3C-4B18-ABE5-5A79A4F909E6}" dt="2024-11-20T19:46:05.179" v="23" actId="14100"/>
        <pc:sldMkLst>
          <pc:docMk/>
          <pc:sldMk cId="2303477067" sldId="510"/>
        </pc:sldMkLst>
        <pc:spChg chg="mod">
          <ac:chgData name="Claudio Büchel" userId="12a002fa-25fc-4026-92ee-6564307d26ee" providerId="ADAL" clId="{9538AFC4-2C3C-4B18-ABE5-5A79A4F909E6}" dt="2024-11-20T19:46:05.179" v="23" actId="14100"/>
          <ac:spMkLst>
            <pc:docMk/>
            <pc:sldMk cId="2303477067" sldId="510"/>
            <ac:spMk id="6" creationId="{4A705F2A-896F-B17E-9FA7-A2E5F040C624}"/>
          </ac:spMkLst>
        </pc:spChg>
      </pc:sldChg>
      <pc:sldChg chg="modSp mod">
        <pc:chgData name="Claudio Büchel" userId="12a002fa-25fc-4026-92ee-6564307d26ee" providerId="ADAL" clId="{9538AFC4-2C3C-4B18-ABE5-5A79A4F909E6}" dt="2024-11-20T19:45:21.641" v="22" actId="27918"/>
        <pc:sldMkLst>
          <pc:docMk/>
          <pc:sldMk cId="1063239715" sldId="546"/>
        </pc:sldMkLst>
        <pc:spChg chg="mod">
          <ac:chgData name="Claudio Büchel" userId="12a002fa-25fc-4026-92ee-6564307d26ee" providerId="ADAL" clId="{9538AFC4-2C3C-4B18-ABE5-5A79A4F909E6}" dt="2024-11-20T19:41:03.916" v="1" actId="20578"/>
          <ac:spMkLst>
            <pc:docMk/>
            <pc:sldMk cId="1063239715" sldId="546"/>
            <ac:spMk id="3" creationId="{30C0BB72-2EF6-EA17-1B32-3C6C2D98B2E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bgag-my.sharepoint.com/personal/claudio_buechel_vbg_ch/Documents/01_VBG/RailLive_Zaragoza/zahl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Tabelle1!$N$47</c:f>
              <c:strCache>
                <c:ptCount val="1"/>
                <c:pt idx="0">
                  <c:v>Residents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Tabelle1!$M$48:$M$63</c:f>
              <c:strCach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strCache>
            </c:strRef>
          </c:cat>
          <c:val>
            <c:numRef>
              <c:f>Tabelle1!$N$48:$N$63</c:f>
              <c:numCache>
                <c:formatCode>0%</c:formatCode>
                <c:ptCount val="16"/>
                <c:pt idx="0">
                  <c:v>1</c:v>
                </c:pt>
                <c:pt idx="1">
                  <c:v>1.0315450937457233</c:v>
                </c:pt>
                <c:pt idx="2">
                  <c:v>1.0662378541124948</c:v>
                </c:pt>
                <c:pt idx="3">
                  <c:v>1.0925824551799643</c:v>
                </c:pt>
                <c:pt idx="4">
                  <c:v>1.0979198029286985</c:v>
                </c:pt>
                <c:pt idx="5">
                  <c:v>1.1179690707540715</c:v>
                </c:pt>
                <c:pt idx="6">
                  <c:v>1.1690844395784863</c:v>
                </c:pt>
                <c:pt idx="7">
                  <c:v>1.2646777063090187</c:v>
                </c:pt>
                <c:pt idx="8">
                  <c:v>1.3316682633091557</c:v>
                </c:pt>
                <c:pt idx="9">
                  <c:v>1.3592445600109484</c:v>
                </c:pt>
                <c:pt idx="10">
                  <c:v>1.3857944436841385</c:v>
                </c:pt>
                <c:pt idx="11">
                  <c:v>1.4293827836321336</c:v>
                </c:pt>
                <c:pt idx="12">
                  <c:v>1.4304776241959765</c:v>
                </c:pt>
                <c:pt idx="13">
                  <c:v>1.4345148487751471</c:v>
                </c:pt>
                <c:pt idx="14">
                  <c:v>1.4456685370192965</c:v>
                </c:pt>
                <c:pt idx="15">
                  <c:v>1.4660599425208705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C2-4D8B-9F5B-780079F68C5B}"/>
            </c:ext>
          </c:extLst>
        </c:ser>
        <c:ser>
          <c:idx val="1"/>
          <c:order val="1"/>
          <c:tx>
            <c:strRef>
              <c:f>Tabelle1!$O$47</c:f>
              <c:strCache>
                <c:ptCount val="1"/>
                <c:pt idx="0">
                  <c:v>Workplaces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Tabelle1!$M$48:$M$63</c:f>
              <c:strCach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strCache>
            </c:strRef>
          </c:cat>
          <c:val>
            <c:numRef>
              <c:f>Tabelle1!$O$48:$O$63</c:f>
              <c:numCache>
                <c:formatCode>0%</c:formatCode>
                <c:ptCount val="16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1.3006870705808868</c:v>
                </c:pt>
                <c:pt idx="4">
                  <c:v>1.2858213616489693</c:v>
                </c:pt>
                <c:pt idx="5">
                  <c:v>1.2030605871330418</c:v>
                </c:pt>
                <c:pt idx="6">
                  <c:v>1.1653966271080574</c:v>
                </c:pt>
                <c:pt idx="7">
                  <c:v>1.1881324172392256</c:v>
                </c:pt>
                <c:pt idx="8">
                  <c:v>1.1920049968769519</c:v>
                </c:pt>
                <c:pt idx="9">
                  <c:v>1.1896314803247969</c:v>
                </c:pt>
                <c:pt idx="10">
                  <c:v>1.2075577763897565</c:v>
                </c:pt>
                <c:pt idx="11">
                  <c:v>1.3183010618363522</c:v>
                </c:pt>
                <c:pt idx="12">
                  <c:v>1.3460337289194253</c:v>
                </c:pt>
                <c:pt idx="13">
                  <c:v>1.5008119925046846</c:v>
                </c:pt>
                <c:pt idx="14">
                  <c:v>1.5613991255465334</c:v>
                </c:pt>
                <c:pt idx="15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C2-4D8B-9F5B-780079F68C5B}"/>
            </c:ext>
          </c:extLst>
        </c:ser>
        <c:ser>
          <c:idx val="2"/>
          <c:order val="2"/>
          <c:tx>
            <c:strRef>
              <c:f>Tabelle1!$P$47</c:f>
              <c:strCache>
                <c:ptCount val="1"/>
                <c:pt idx="0">
                  <c:v>Cars per 1000 inhabitants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Tabelle1!$M$48:$M$63</c:f>
              <c:strCach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strCache>
            </c:strRef>
          </c:cat>
          <c:val>
            <c:numRef>
              <c:f>Tabelle1!$P$48:$P$63</c:f>
              <c:numCache>
                <c:formatCode>0%</c:formatCode>
                <c:ptCount val="16"/>
                <c:pt idx="0">
                  <c:v>1</c:v>
                </c:pt>
                <c:pt idx="1">
                  <c:v>0.93649685973482188</c:v>
                </c:pt>
                <c:pt idx="2">
                  <c:v>0.93632240055826932</c:v>
                </c:pt>
                <c:pt idx="3">
                  <c:v>0.93405443126308429</c:v>
                </c:pt>
                <c:pt idx="4">
                  <c:v>0.95097697138869497</c:v>
                </c:pt>
                <c:pt idx="5">
                  <c:v>0.92585484996510814</c:v>
                </c:pt>
                <c:pt idx="6">
                  <c:v>0.91294487090020915</c:v>
                </c:pt>
                <c:pt idx="7">
                  <c:v>0.89689462665736219</c:v>
                </c:pt>
                <c:pt idx="8">
                  <c:v>0.86479413817166773</c:v>
                </c:pt>
                <c:pt idx="9">
                  <c:v>0.85031402651779475</c:v>
                </c:pt>
                <c:pt idx="10">
                  <c:v>0.8309490579204466</c:v>
                </c:pt>
                <c:pt idx="11">
                  <c:v>0.83984647592463357</c:v>
                </c:pt>
                <c:pt idx="12">
                  <c:v>0.81769016050244236</c:v>
                </c:pt>
                <c:pt idx="13">
                  <c:v>0.82501744591765513</c:v>
                </c:pt>
                <c:pt idx="14">
                  <c:v>0.82170272156315416</c:v>
                </c:pt>
                <c:pt idx="15">
                  <c:v>0.82362177250523372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C2-4D8B-9F5B-780079F68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2002824"/>
        <c:axId val="882006064"/>
      </c:lineChart>
      <c:catAx>
        <c:axId val="882002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82006064"/>
        <c:crosses val="autoZero"/>
        <c:auto val="1"/>
        <c:lblAlgn val="ctr"/>
        <c:lblOffset val="100"/>
        <c:noMultiLvlLbl val="0"/>
      </c:catAx>
      <c:valAx>
        <c:axId val="882006064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82002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4ACC56B-273E-4A92-9E63-013A2D14EC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F71748F-AFC7-47EC-84BB-FC22606C3F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9C60F-2186-4CC1-ABDB-0E6D512A393E}" type="datetimeFigureOut">
              <a:rPr lang="de-DE" smtClean="0">
                <a:latin typeface="Arial" panose="020B0604020202020204" pitchFamily="34" charset="0"/>
              </a:rPr>
              <a:t>19.11.2024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C3738B-545F-4EF9-A158-9EC8AAF3D8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BEAAF2-0737-4A85-9647-AC74F10AE6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699A6-61B1-4E41-AF65-41D7A9DF6385}" type="slidenum">
              <a:rPr lang="de-DE" smtClean="0">
                <a:latin typeface="Arial" panose="020B0604020202020204" pitchFamily="34" charset="0"/>
              </a:rPr>
              <a:t>‹Nr.›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53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Der Inhalt der Bildobjekte kann per rechtem Mausklick und mit dem Befehl BILD ÄNDERN ausgetauscht werden.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Wichtig: Das einzufügende Porträtfoto muss die Grösse von 2,2 cm x 2,2 cm haben, da es ansonsten verzogen wird.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18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00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Variante 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6">
            <a:extLst>
              <a:ext uri="{FF2B5EF4-FFF2-40B4-BE49-F238E27FC236}">
                <a16:creationId xmlns:a16="http://schemas.microsoft.com/office/drawing/2014/main" id="{D4272B19-E789-4EEF-8277-76CF6D251C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19518"/>
            <a:ext cx="9144000" cy="2923982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buNone/>
              <a:defRPr lang="de-DE" sz="1400" b="0" i="0" u="none" strike="noStrike" kern="1200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D98DA336-9FDC-4B4F-BA33-245890471E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8019" y="1713600"/>
            <a:ext cx="8064000" cy="43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de-DE" dirty="0"/>
              <a:t>Untertitel, Datum, Name Referent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C668E73-6902-4CE4-B0FE-E785CB08E7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019" y="1098000"/>
            <a:ext cx="8064000" cy="6120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de-CH"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Titel der Präsentation hinzufügen</a:t>
            </a:r>
            <a:endParaRPr lang="de-CH" dirty="0"/>
          </a:p>
        </p:txBody>
      </p:sp>
      <p:pic>
        <p:nvPicPr>
          <p:cNvPr id="20" name="Grafik 19" descr="Ein Bild, das Ding enthält.&#10;&#10;Mit hoher Zuverlässigkeit generierte Beschreibung">
            <a:extLst>
              <a:ext uri="{FF2B5EF4-FFF2-40B4-BE49-F238E27FC236}">
                <a16:creationId xmlns:a16="http://schemas.microsoft.com/office/drawing/2014/main" id="{C4989604-55EE-43A1-8998-B4F0210DD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892" y="239077"/>
            <a:ext cx="969144" cy="3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0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seit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A34A8-2D3D-43BD-AC6F-29315C324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3336686"/>
            <a:ext cx="8064000" cy="113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>
              <a:defRPr lang="de-CH" sz="3600" dirty="0">
                <a:solidFill>
                  <a:schemeClr val="accent1"/>
                </a:solidFill>
                <a:latin typeface="Arial" panose="020B0604020202020204" pitchFamily="34" charset="0"/>
                <a:ea typeface="Lato"/>
                <a:cs typeface="Lato"/>
              </a:defRPr>
            </a:lvl1pPr>
          </a:lstStyle>
          <a:p>
            <a:pPr marL="0" lvl="0" indent="0">
              <a:buSzPct val="25000"/>
            </a:pPr>
            <a:r>
              <a:rPr lang="de-DE" dirty="0"/>
              <a:t>Herzlichen Dank für Ihre</a:t>
            </a:r>
            <a:br>
              <a:rPr lang="de-DE" dirty="0"/>
            </a:br>
            <a:r>
              <a:rPr lang="de-DE" dirty="0"/>
              <a:t>Aufmerksamkeit</a:t>
            </a:r>
            <a:endParaRPr lang="de-CH" dirty="0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2877A0BC-6428-4DA0-8A0A-862A344F82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3204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buNone/>
              <a:defRPr lang="de-DE" sz="1400" b="0" i="0" u="none" strike="noStrike" kern="1200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Shape 27">
            <a:extLst>
              <a:ext uri="{FF2B5EF4-FFF2-40B4-BE49-F238E27FC236}">
                <a16:creationId xmlns:a16="http://schemas.microsoft.com/office/drawing/2014/main" id="{960792D8-45BC-4BD4-AB2B-85D7AB5FA0E5}"/>
              </a:ext>
            </a:extLst>
          </p:cNvPr>
          <p:cNvSpPr txBox="1"/>
          <p:nvPr userDrawn="1"/>
        </p:nvSpPr>
        <p:spPr>
          <a:xfrm>
            <a:off x="8352804" y="4703937"/>
            <a:ext cx="206992" cy="1231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700" b="0">
                <a:solidFill>
                  <a:schemeClr val="accent3"/>
                </a:solidFill>
                <a:latin typeface="Arial" panose="020B0604020202020204" pitchFamily="34" charset="0"/>
                <a:ea typeface="Lato"/>
                <a:cs typeface="Lato"/>
                <a:sym typeface="Lato"/>
              </a:rPr>
              <a:t>‹Nr.›</a:t>
            </a:fld>
            <a:endParaRPr lang="en-US" sz="700" b="0" dirty="0">
              <a:solidFill>
                <a:schemeClr val="accent3"/>
              </a:solidFill>
              <a:latin typeface="Arial" panose="020B0604020202020204" pitchFamily="34" charset="0"/>
              <a:ea typeface="Lato"/>
              <a:cs typeface="Lato"/>
              <a:sym typeface="Lato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B7762D-9761-409C-915D-9B323718FB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455" y="4664347"/>
            <a:ext cx="1824104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Variant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5">
            <a:extLst>
              <a:ext uri="{FF2B5EF4-FFF2-40B4-BE49-F238E27FC236}">
                <a16:creationId xmlns:a16="http://schemas.microsoft.com/office/drawing/2014/main" id="{6DF0A26F-E9A2-4450-9EB1-50DC7F31CE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400" y="2286000"/>
            <a:ext cx="8064000" cy="43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bg1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de-CH" noProof="0" dirty="0"/>
              <a:t>Untertitel, Datum, Name Referent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42B6FB-69A4-4A8A-A3DB-67D388EC1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400" y="1098000"/>
            <a:ext cx="8064000" cy="1188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de-CH"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 der Präsentation hinzufügen</a:t>
            </a:r>
            <a:br>
              <a:rPr lang="de-DE" dirty="0"/>
            </a:br>
            <a:r>
              <a:rPr lang="de-DE" dirty="0"/>
              <a:t>auch zweizeilig möglich</a:t>
            </a: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1D0BF94-22E3-4ADF-80AF-0DCBD8169F52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91" b="-1"/>
          <a:stretch/>
        </p:blipFill>
        <p:spPr>
          <a:xfrm>
            <a:off x="7606800" y="237600"/>
            <a:ext cx="968400" cy="381600"/>
          </a:xfrm>
          <a:prstGeom prst="rect">
            <a:avLst/>
          </a:prstGeom>
        </p:spPr>
      </p:pic>
      <p:sp>
        <p:nvSpPr>
          <p:cNvPr id="10" name="Shape 27">
            <a:extLst>
              <a:ext uri="{FF2B5EF4-FFF2-40B4-BE49-F238E27FC236}">
                <a16:creationId xmlns:a16="http://schemas.microsoft.com/office/drawing/2014/main" id="{D24BDD86-2E79-4553-A825-DF2B410F7423}"/>
              </a:ext>
            </a:extLst>
          </p:cNvPr>
          <p:cNvSpPr txBox="1"/>
          <p:nvPr userDrawn="1"/>
        </p:nvSpPr>
        <p:spPr>
          <a:xfrm>
            <a:off x="8352804" y="4703937"/>
            <a:ext cx="206992" cy="1231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‹Nr.›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C3ED296-F451-4119-9762-6BF7916282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800" y="4665600"/>
            <a:ext cx="1824103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8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D37D4DD7-4A9D-4116-A3C6-9E5304618D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400" y="1098000"/>
            <a:ext cx="8064000" cy="1188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Kapiteltitel hinzufügen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6E5A87C-C31C-4829-858A-61A5F4402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800" y="4665600"/>
            <a:ext cx="1824103" cy="180000"/>
          </a:xfrm>
          <a:prstGeom prst="rect">
            <a:avLst/>
          </a:prstGeom>
        </p:spPr>
      </p:pic>
      <p:sp>
        <p:nvSpPr>
          <p:cNvPr id="7" name="Shape 27">
            <a:extLst>
              <a:ext uri="{FF2B5EF4-FFF2-40B4-BE49-F238E27FC236}">
                <a16:creationId xmlns:a16="http://schemas.microsoft.com/office/drawing/2014/main" id="{E26448F6-7521-44B4-B9D9-D801E01914B1}"/>
              </a:ext>
            </a:extLst>
          </p:cNvPr>
          <p:cNvSpPr txBox="1"/>
          <p:nvPr userDrawn="1"/>
        </p:nvSpPr>
        <p:spPr>
          <a:xfrm>
            <a:off x="8352804" y="4703937"/>
            <a:ext cx="206992" cy="1231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‹Nr.›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B192F4A-4B49-472F-A2F7-68C57B1702E6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91" b="-1"/>
          <a:stretch/>
        </p:blipFill>
        <p:spPr>
          <a:xfrm>
            <a:off x="7606800" y="237600"/>
            <a:ext cx="968400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/>
        </p:nvSpPr>
        <p:spPr>
          <a:xfrm>
            <a:off x="7939421" y="4722841"/>
            <a:ext cx="206992" cy="1231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62727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0" name="Shape 27">
            <a:extLst>
              <a:ext uri="{FF2B5EF4-FFF2-40B4-BE49-F238E27FC236}">
                <a16:creationId xmlns:a16="http://schemas.microsoft.com/office/drawing/2014/main" id="{1CFAC84B-E72A-40A0-91BB-E28BE9D35E33}"/>
              </a:ext>
            </a:extLst>
          </p:cNvPr>
          <p:cNvSpPr txBox="1"/>
          <p:nvPr userDrawn="1"/>
        </p:nvSpPr>
        <p:spPr>
          <a:xfrm>
            <a:off x="8352804" y="4703937"/>
            <a:ext cx="206992" cy="1231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‹Nr.›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7AC7FA8-AC10-4C8E-896D-F6B1B4215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400" y="615942"/>
            <a:ext cx="8064000" cy="79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de-CH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Folientitel hinzufügen</a:t>
            </a: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5A6F690-75F0-4656-8B8A-8BD7A86695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455" y="4664347"/>
            <a:ext cx="1824104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3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/>
        </p:nvSpPr>
        <p:spPr>
          <a:xfrm>
            <a:off x="7939421" y="4722841"/>
            <a:ext cx="206992" cy="1231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endParaRPr lang="en-US" sz="800" b="0" dirty="0">
              <a:solidFill>
                <a:schemeClr val="accent4"/>
              </a:solidFill>
              <a:latin typeface="Arial" panose="020B0604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250D8F9-AC8E-4F6B-8B79-1119D812C2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6800" y="1444736"/>
            <a:ext cx="8064000" cy="3024000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accent3"/>
                </a:solidFill>
                <a:latin typeface="+mn-lt"/>
              </a:defRPr>
            </a:lvl1pPr>
            <a:lvl2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  <a:latin typeface="+mn-lt"/>
              </a:defRPr>
            </a:lvl2pPr>
            <a:lvl3pPr marL="756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de-DE" sz="1400" b="0" i="0" u="none" strike="noStrike" cap="none" dirty="0" smtClean="0">
                <a:solidFill>
                  <a:schemeClr val="accent3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809625" indent="-28575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de-DE" sz="1400" b="0" i="0" u="none" strike="noStrike" cap="none" dirty="0" smtClean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09625" indent="-28575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accent4"/>
                </a:solidFill>
              </a:defRPr>
            </a:lvl5pPr>
            <a:lvl6pPr marL="0" indent="0">
              <a:defRPr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Shape 27">
            <a:extLst>
              <a:ext uri="{FF2B5EF4-FFF2-40B4-BE49-F238E27FC236}">
                <a16:creationId xmlns:a16="http://schemas.microsoft.com/office/drawing/2014/main" id="{32DE229E-EC69-4794-93C5-D95E4689A418}"/>
              </a:ext>
            </a:extLst>
          </p:cNvPr>
          <p:cNvSpPr txBox="1"/>
          <p:nvPr userDrawn="1"/>
        </p:nvSpPr>
        <p:spPr>
          <a:xfrm>
            <a:off x="8352804" y="4703937"/>
            <a:ext cx="206992" cy="1231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700" b="0">
                <a:solidFill>
                  <a:schemeClr val="accent3"/>
                </a:solidFill>
                <a:latin typeface="Arial" panose="020B0604020202020204" pitchFamily="34" charset="0"/>
                <a:ea typeface="Lato"/>
                <a:cs typeface="Lato"/>
                <a:sym typeface="Lato"/>
              </a:rPr>
              <a:t>‹Nr.›</a:t>
            </a:fld>
            <a:endParaRPr lang="en-US" sz="700" b="0" dirty="0">
              <a:solidFill>
                <a:schemeClr val="accent3"/>
              </a:solidFill>
              <a:latin typeface="Arial" panose="020B0604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B49422E2-FA4A-4163-A2A2-2A8AE096CC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400" y="615942"/>
            <a:ext cx="8064000" cy="79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de-CH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Folientitel hinzufügen</a:t>
            </a:r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614885B-5DFD-4724-A48F-E16D374E5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455" y="4664347"/>
            <a:ext cx="1824104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5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FD9257FA-57A7-45E7-A90A-5842D72650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6799" y="1444736"/>
            <a:ext cx="3924000" cy="3024000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accent3"/>
                </a:solidFill>
              </a:defRPr>
            </a:lvl1pPr>
            <a:lvl2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756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de-DE" sz="1400" b="0" i="0" u="none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09625" indent="-28575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de-DE" sz="1400" b="0" i="0" u="none" strike="noStrike" cap="none" dirty="0" smtClean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09625" indent="-28575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accent4"/>
                </a:solidFill>
              </a:defRPr>
            </a:lvl5pPr>
            <a:lvl6pPr marL="0" indent="0">
              <a:defRPr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4A0D05FE-C282-4576-AFDB-B1B20CB2EA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35796" y="1444736"/>
            <a:ext cx="3924000" cy="3024000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accent3"/>
                </a:solidFill>
              </a:defRPr>
            </a:lvl1pPr>
            <a:lvl2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756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de-DE" sz="1400" b="0" i="0" u="none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09625" indent="-28575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de-DE" sz="1400" b="0" i="0" u="none" strike="noStrike" cap="none" dirty="0" smtClean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09625" indent="-28575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accent4"/>
                </a:solidFill>
              </a:defRPr>
            </a:lvl5pPr>
            <a:lvl6pPr marL="0" indent="0">
              <a:defRPr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4" name="Shape 27">
            <a:extLst>
              <a:ext uri="{FF2B5EF4-FFF2-40B4-BE49-F238E27FC236}">
                <a16:creationId xmlns:a16="http://schemas.microsoft.com/office/drawing/2014/main" id="{4320FBE6-20BE-4529-A325-1697F79C6C56}"/>
              </a:ext>
            </a:extLst>
          </p:cNvPr>
          <p:cNvSpPr txBox="1"/>
          <p:nvPr userDrawn="1"/>
        </p:nvSpPr>
        <p:spPr>
          <a:xfrm>
            <a:off x="8352804" y="4703937"/>
            <a:ext cx="206992" cy="1231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700" b="0">
                <a:solidFill>
                  <a:schemeClr val="accent3"/>
                </a:solidFill>
                <a:latin typeface="Arial" panose="020B0604020202020204" pitchFamily="34" charset="0"/>
                <a:ea typeface="Lato"/>
                <a:cs typeface="Lato"/>
                <a:sym typeface="Lato"/>
              </a:rPr>
              <a:t>‹Nr.›</a:t>
            </a:fld>
            <a:endParaRPr lang="en-US" sz="700" b="0" dirty="0">
              <a:solidFill>
                <a:schemeClr val="accent3"/>
              </a:solidFill>
              <a:latin typeface="Arial" panose="020B0604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7E632A3F-68BC-46A5-B3D7-5373B726F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400" y="615942"/>
            <a:ext cx="8064000" cy="79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de-CH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Folientitel hinzufügen</a:t>
            </a:r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02EAEBB-8EE6-4E0B-8233-AC410908D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455" y="4664347"/>
            <a:ext cx="1824104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93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8A15E215-6128-4748-B72D-D6C71577A4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6799" y="1444736"/>
            <a:ext cx="2538000" cy="3024000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accent3"/>
                </a:solidFill>
              </a:defRPr>
            </a:lvl1pPr>
            <a:lvl2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756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de-DE" sz="1400" b="0" i="0" u="none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09625" indent="-28575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de-DE" sz="1400" b="0" i="0" u="none" strike="noStrike" cap="none" dirty="0" smtClean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09625" indent="-28575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accent4"/>
                </a:solidFill>
              </a:defRPr>
            </a:lvl5pPr>
            <a:lvl6pPr marL="0" indent="0">
              <a:defRPr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87BA29CD-B55B-4968-8B4C-B5CC57DBDD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22800" y="1444736"/>
            <a:ext cx="2538000" cy="3024000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accent3"/>
                </a:solidFill>
              </a:defRPr>
            </a:lvl1pPr>
            <a:lvl2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756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de-DE" sz="1400" b="0" i="0" u="none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09625" indent="-28575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de-DE" sz="1400" b="0" i="0" u="none" strike="noStrike" cap="none" dirty="0" smtClean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09625" indent="-28575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accent4"/>
                </a:solidFill>
              </a:defRPr>
            </a:lvl5pPr>
            <a:lvl6pPr marL="0" indent="0">
              <a:defRPr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4" name="Inhaltsplatzhalter 5">
            <a:extLst>
              <a:ext uri="{FF2B5EF4-FFF2-40B4-BE49-F238E27FC236}">
                <a16:creationId xmlns:a16="http://schemas.microsoft.com/office/drawing/2014/main" id="{9B4F5FA1-777C-4359-91E2-FD79984D0B3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59799" y="1444736"/>
            <a:ext cx="2538000" cy="3024000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accent3"/>
                </a:solidFill>
              </a:defRPr>
            </a:lvl1pPr>
            <a:lvl2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756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de-DE" sz="1400" b="0" i="0" u="none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09625" indent="-28575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de-DE" sz="1400" b="0" i="0" u="none" strike="noStrike" cap="none" dirty="0" smtClean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09625" indent="-28575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accent4"/>
                </a:solidFill>
              </a:defRPr>
            </a:lvl5pPr>
            <a:lvl6pPr marL="0" indent="0">
              <a:defRPr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6" name="Shape 27">
            <a:extLst>
              <a:ext uri="{FF2B5EF4-FFF2-40B4-BE49-F238E27FC236}">
                <a16:creationId xmlns:a16="http://schemas.microsoft.com/office/drawing/2014/main" id="{874983F5-6F1E-4812-B3D2-1A39803A000A}"/>
              </a:ext>
            </a:extLst>
          </p:cNvPr>
          <p:cNvSpPr txBox="1"/>
          <p:nvPr userDrawn="1"/>
        </p:nvSpPr>
        <p:spPr>
          <a:xfrm>
            <a:off x="8352804" y="4703937"/>
            <a:ext cx="206992" cy="1231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700" b="0">
                <a:solidFill>
                  <a:schemeClr val="accent3"/>
                </a:solidFill>
                <a:latin typeface="Arial" panose="020B0604020202020204" pitchFamily="34" charset="0"/>
                <a:ea typeface="Lato"/>
                <a:cs typeface="Lato"/>
                <a:sym typeface="Lato"/>
              </a:rPr>
              <a:t>‹Nr.›</a:t>
            </a:fld>
            <a:endParaRPr lang="en-US" sz="700" b="0" dirty="0">
              <a:solidFill>
                <a:schemeClr val="accent3"/>
              </a:solidFill>
              <a:latin typeface="Arial" panose="020B0604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FE2B63A0-BC35-4C36-8F34-7BA820D45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400" y="615942"/>
            <a:ext cx="8064000" cy="79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de-CH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Folientitel hinzufügen</a:t>
            </a:r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F83BF8-87D8-40FC-B3FE-40FCD8F92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455" y="4664347"/>
            <a:ext cx="1824104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75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EA50E58-7B09-498F-AB10-409FA1DCCB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35817" y="0"/>
            <a:ext cx="4508182" cy="51435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buNone/>
              <a:defRPr lang="de-CH"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7" name="Shape 27">
            <a:extLst>
              <a:ext uri="{FF2B5EF4-FFF2-40B4-BE49-F238E27FC236}">
                <a16:creationId xmlns:a16="http://schemas.microsoft.com/office/drawing/2014/main" id="{52C1149C-34A8-4B94-A857-EC0640A0A0DD}"/>
              </a:ext>
            </a:extLst>
          </p:cNvPr>
          <p:cNvSpPr txBox="1"/>
          <p:nvPr userDrawn="1"/>
        </p:nvSpPr>
        <p:spPr>
          <a:xfrm>
            <a:off x="8352804" y="4703937"/>
            <a:ext cx="206992" cy="1231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700" b="0">
                <a:solidFill>
                  <a:schemeClr val="accent3"/>
                </a:solidFill>
                <a:latin typeface="Arial" panose="020B0604020202020204" pitchFamily="34" charset="0"/>
                <a:ea typeface="Lato"/>
                <a:cs typeface="Lato"/>
                <a:sym typeface="Lato"/>
              </a:rPr>
              <a:t>‹Nr.›</a:t>
            </a:fld>
            <a:endParaRPr lang="en-US" sz="700" b="0" dirty="0">
              <a:solidFill>
                <a:schemeClr val="accent3"/>
              </a:solidFill>
              <a:latin typeface="Arial" panose="020B0604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B7C789FC-E061-4BB8-BFA6-85C94A6FF2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6799" y="1444736"/>
            <a:ext cx="3924000" cy="3024000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accent3"/>
                </a:solidFill>
              </a:defRPr>
            </a:lvl1pPr>
            <a:lvl2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756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de-DE" sz="1400" b="0" i="0" u="none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09625" indent="-28575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de-DE" sz="1400" b="0" i="0" u="none" strike="noStrike" cap="none" dirty="0" smtClean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09625" indent="-28575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accent4"/>
                </a:solidFill>
              </a:defRPr>
            </a:lvl5pPr>
            <a:lvl6pPr marL="0" indent="0">
              <a:defRPr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51341973-C9E2-400D-B2D2-2139AC966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400" y="615942"/>
            <a:ext cx="3920399" cy="79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de-CH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Folientitel hinzufügen</a:t>
            </a:r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65021A3-96E0-44DF-A5B2-A7DD1316DB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455" y="4664347"/>
            <a:ext cx="1824104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9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echts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EA50E58-7B09-498F-AB10-409FA1DCCB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07200" cy="51435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buNone/>
              <a:defRPr lang="de-CH"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9" name="Shape 27">
            <a:extLst>
              <a:ext uri="{FF2B5EF4-FFF2-40B4-BE49-F238E27FC236}">
                <a16:creationId xmlns:a16="http://schemas.microsoft.com/office/drawing/2014/main" id="{C8B1A1BA-3A13-4A9D-9A07-8812189B6FEF}"/>
              </a:ext>
            </a:extLst>
          </p:cNvPr>
          <p:cNvSpPr txBox="1"/>
          <p:nvPr userDrawn="1"/>
        </p:nvSpPr>
        <p:spPr>
          <a:xfrm>
            <a:off x="8352804" y="4703937"/>
            <a:ext cx="206992" cy="1231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700" b="0">
                <a:solidFill>
                  <a:schemeClr val="accent3"/>
                </a:solidFill>
                <a:latin typeface="Arial" panose="020B0604020202020204" pitchFamily="34" charset="0"/>
                <a:ea typeface="Lato"/>
                <a:cs typeface="Lato"/>
                <a:sym typeface="Lato"/>
              </a:rPr>
              <a:t>‹Nr.›</a:t>
            </a:fld>
            <a:endParaRPr lang="en-US" sz="700" b="0" dirty="0">
              <a:solidFill>
                <a:schemeClr val="accent3"/>
              </a:solidFill>
              <a:latin typeface="Arial" panose="020B0604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4DE5C76F-6061-4AC7-A1C2-A215FDDC42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36800" y="1444736"/>
            <a:ext cx="3924000" cy="3024000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accent3"/>
                </a:solidFill>
              </a:defRPr>
            </a:lvl1pPr>
            <a:lvl2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2pPr>
            <a:lvl3pPr marL="756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de-DE" sz="1400" b="0" i="0" u="none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09625" indent="-28575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de-DE" sz="1400" b="0" i="0" u="none" strike="noStrike" cap="none" dirty="0" smtClean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09625" indent="-28575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accent4"/>
                </a:solidFill>
              </a:defRPr>
            </a:lvl5pPr>
            <a:lvl6pPr marL="0" indent="0">
              <a:defRPr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E94541E4-7564-40CF-B440-F65470284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6800" y="615942"/>
            <a:ext cx="3927600" cy="79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de-CH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Folientitel hinzufügen</a:t>
            </a:r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3614A79-B14F-45CE-A24A-862017C2CC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455" y="4664347"/>
            <a:ext cx="1824104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96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615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708" r:id="rId2"/>
    <p:sldLayoutId id="2147483709" r:id="rId3"/>
    <p:sldLayoutId id="2147483710" r:id="rId4"/>
    <p:sldLayoutId id="2147483655" r:id="rId5"/>
    <p:sldLayoutId id="2147483701" r:id="rId6"/>
    <p:sldLayoutId id="2147483703" r:id="rId7"/>
    <p:sldLayoutId id="2147483664" r:id="rId8"/>
    <p:sldLayoutId id="2147483702" r:id="rId9"/>
    <p:sldLayoutId id="2147483680" r:id="rId1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Ein Bild, das Text, Baum, draußen, Transport enthält.&#10;&#10;Automatisch generierte Beschreibung">
            <a:extLst>
              <a:ext uri="{FF2B5EF4-FFF2-40B4-BE49-F238E27FC236}">
                <a16:creationId xmlns:a16="http://schemas.microsoft.com/office/drawing/2014/main" id="{72E27F4F-B3C6-4BF0-A603-1065D4BD41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4F4DA09-90ED-450E-AFF2-99D54A1666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8019" y="1941968"/>
            <a:ext cx="8064000" cy="203632"/>
          </a:xfrm>
        </p:spPr>
        <p:txBody>
          <a:bodyPr/>
          <a:lstStyle/>
          <a:p>
            <a:r>
              <a:rPr lang="de-CH" sz="1600" dirty="0" err="1"/>
              <a:t>RailLive</a:t>
            </a:r>
            <a:r>
              <a:rPr lang="de-CH" sz="1600" dirty="0"/>
              <a:t>, 27.11.2024, Claudio Büchel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26A565B7-BA10-4A00-8FE7-0BD4AF4D8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19" y="920031"/>
            <a:ext cx="8064000" cy="1021937"/>
          </a:xfrm>
        </p:spPr>
        <p:txBody>
          <a:bodyPr/>
          <a:lstStyle/>
          <a:p>
            <a:r>
              <a:rPr lang="en-US" dirty="0"/>
              <a:t>Boosting Urban Development.</a:t>
            </a:r>
            <a:br>
              <a:rPr lang="en-US" dirty="0"/>
            </a:br>
            <a:r>
              <a:rPr lang="en-US" sz="2400" dirty="0"/>
              <a:t>Public funding for Zurich's outer suburbs light rail.</a:t>
            </a:r>
            <a:endParaRPr lang="de-CH" dirty="0"/>
          </a:p>
        </p:txBody>
      </p:sp>
      <p:pic>
        <p:nvPicPr>
          <p:cNvPr id="8" name="Bildplatzhalter 5">
            <a:extLst>
              <a:ext uri="{FF2B5EF4-FFF2-40B4-BE49-F238E27FC236}">
                <a16:creationId xmlns:a16="http://schemas.microsoft.com/office/drawing/2014/main" id="{4B4C278A-BE22-4175-B361-DEE1A8D679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19518"/>
            <a:ext cx="9144000" cy="292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92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F7D40F8-9E8A-E6A8-467F-927AF27383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5B2D25-4B20-AEEF-44BF-E22A8FC6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74" y="615942"/>
            <a:ext cx="8251826" cy="792000"/>
          </a:xfrm>
        </p:spPr>
        <p:txBody>
          <a:bodyPr/>
          <a:lstStyle/>
          <a:p>
            <a:r>
              <a:rPr lang="de-CH" dirty="0"/>
              <a:t>The </a:t>
            </a:r>
            <a:r>
              <a:rPr lang="de-CH" dirty="0" err="1"/>
              <a:t>opposite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transit-</a:t>
            </a:r>
            <a:r>
              <a:rPr lang="de-CH" dirty="0" err="1"/>
              <a:t>oriented</a:t>
            </a:r>
            <a:br>
              <a:rPr lang="de-CH" dirty="0"/>
            </a:br>
            <a:r>
              <a:rPr lang="de-CH" dirty="0" err="1"/>
              <a:t>development</a:t>
            </a:r>
            <a:r>
              <a:rPr lang="de-CH" dirty="0"/>
              <a:t>…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66B5CED-AF9F-4516-A654-74A5A1302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7640" y="256854"/>
            <a:ext cx="2984644" cy="421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8460F84-70BD-86FD-8A0C-73AFD81C4D18}"/>
              </a:ext>
            </a:extLst>
          </p:cNvPr>
          <p:cNvSpPr txBox="1"/>
          <p:nvPr/>
        </p:nvSpPr>
        <p:spPr>
          <a:xfrm>
            <a:off x="3621640" y="450553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0" i="0" dirty="0">
                <a:solidFill>
                  <a:schemeClr val="bg1"/>
                </a:solidFill>
                <a:effectLst/>
                <a:latin typeface="DINNext"/>
              </a:rPr>
              <a:t>ETH-Bibliothek Zürich,</a:t>
            </a:r>
            <a:br>
              <a:rPr lang="de-CH" b="0" i="0" dirty="0">
                <a:solidFill>
                  <a:schemeClr val="bg1"/>
                </a:solidFill>
                <a:effectLst/>
                <a:latin typeface="DINNext"/>
              </a:rPr>
            </a:br>
            <a:r>
              <a:rPr lang="de-CH" b="0" i="0" dirty="0">
                <a:solidFill>
                  <a:schemeClr val="bg1"/>
                </a:solidFill>
                <a:effectLst/>
                <a:latin typeface="DINNext"/>
              </a:rPr>
              <a:t>Bildarchiv / Com_FC24-8012-0005</a:t>
            </a:r>
            <a:endParaRPr lang="de-CH" dirty="0">
              <a:solidFill>
                <a:schemeClr val="bg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1738A40-8E1F-C7FA-E396-954D115862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574" y="1444736"/>
            <a:ext cx="5440953" cy="3024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5C2BEB2-BC63-9F0C-4E93-A8D576B88CDE}"/>
              </a:ext>
            </a:extLst>
          </p:cNvPr>
          <p:cNvSpPr txBox="1"/>
          <p:nvPr/>
        </p:nvSpPr>
        <p:spPr>
          <a:xfrm>
            <a:off x="390420" y="4210133"/>
            <a:ext cx="2594224" cy="18720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algn="l"/>
            <a:r>
              <a:rPr lang="de-CH" sz="1200" b="1" dirty="0">
                <a:solidFill>
                  <a:schemeClr val="tx1"/>
                </a:solidFill>
                <a:latin typeface="+mn-lt"/>
              </a:rPr>
              <a:t>Commercial </a:t>
            </a:r>
            <a:r>
              <a:rPr lang="de-CH" sz="1200" b="1" dirty="0" err="1">
                <a:solidFill>
                  <a:schemeClr val="tx1"/>
                </a:solidFill>
                <a:latin typeface="+mn-lt"/>
              </a:rPr>
              <a:t>district</a:t>
            </a:r>
            <a:r>
              <a:rPr lang="de-CH" sz="1200" b="1" dirty="0">
                <a:solidFill>
                  <a:schemeClr val="tx1"/>
                </a:solidFill>
                <a:latin typeface="+mn-lt"/>
              </a:rPr>
              <a:t> Dietlikon 2023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971EA3E-C395-A799-5BA2-E66F6E73434D}"/>
              </a:ext>
            </a:extLst>
          </p:cNvPr>
          <p:cNvSpPr txBox="1"/>
          <p:nvPr/>
        </p:nvSpPr>
        <p:spPr>
          <a:xfrm>
            <a:off x="5985486" y="4210133"/>
            <a:ext cx="208486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algn="l"/>
            <a:r>
              <a:rPr lang="de-CH" sz="1200" b="1" dirty="0">
                <a:solidFill>
                  <a:schemeClr val="tx1"/>
                </a:solidFill>
                <a:latin typeface="+mn-lt"/>
              </a:rPr>
              <a:t>Stettbach Transit Hub 1990</a:t>
            </a:r>
          </a:p>
        </p:txBody>
      </p:sp>
    </p:spTree>
    <p:extLst>
      <p:ext uri="{BB962C8B-B14F-4D97-AF65-F5344CB8AC3E}">
        <p14:creationId xmlns:p14="http://schemas.microsoft.com/office/powerpoint/2010/main" val="736306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5FB48-5BF3-FD06-70ED-13C005160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D550FBA-13D2-B4D4-58DE-1DDEF35E75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6799" y="1444736"/>
            <a:ext cx="3924000" cy="302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en-US" sz="1500" dirty="0"/>
              <a:t>There has been strong growth in the suburbs since the 80s.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en-US" sz="1500" dirty="0"/>
              <a:t>The downside of the growth was increasing congestion on the road network.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en-US" sz="1500" dirty="0"/>
              <a:t>The municipalities recognized the need for coordinated action and began developing a light rail concept.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en-US" sz="1500" dirty="0"/>
              <a:t>The project was too expensive for local and regional authorities.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en-US" sz="1500" dirty="0"/>
              <a:t>The federal state introduced the agglomeration fund, which made it possible for the state to finance up to 40% of infrastructure projects in the suburbs.</a:t>
            </a:r>
            <a:endParaRPr lang="de-CH" sz="15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CD8B1F9-A9C5-841A-338F-67BD991E16CC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35796" y="1730486"/>
            <a:ext cx="3924000" cy="24525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E5952AD-128B-B879-DF0D-558CE4CD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00" y="615942"/>
            <a:ext cx="8064000" cy="792000"/>
          </a:xfrm>
        </p:spPr>
        <p:txBody>
          <a:bodyPr>
            <a:normAutofit/>
          </a:bodyPr>
          <a:lstStyle/>
          <a:p>
            <a:r>
              <a:rPr lang="de-CH" dirty="0"/>
              <a:t>The Swiss </a:t>
            </a:r>
            <a:r>
              <a:rPr lang="de-CH" dirty="0" err="1"/>
              <a:t>way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funding</a:t>
            </a:r>
            <a:r>
              <a:rPr lang="de-CH" dirty="0"/>
              <a:t> </a:t>
            </a:r>
            <a:r>
              <a:rPr lang="de-CH" dirty="0" err="1"/>
              <a:t>transit</a:t>
            </a:r>
            <a:r>
              <a:rPr lang="de-CH" dirty="0"/>
              <a:t> </a:t>
            </a:r>
            <a:r>
              <a:rPr lang="de-CH" dirty="0" err="1"/>
              <a:t>infrastructure</a:t>
            </a:r>
            <a:r>
              <a:rPr lang="de-CH" dirty="0"/>
              <a:t> </a:t>
            </a:r>
            <a:r>
              <a:rPr lang="de-CH" dirty="0" err="1"/>
              <a:t>projects</a:t>
            </a:r>
            <a:br>
              <a:rPr lang="de-CH" dirty="0"/>
            </a:br>
            <a:r>
              <a:rPr lang="de-CH" dirty="0"/>
              <a:t>in </a:t>
            </a:r>
            <a:r>
              <a:rPr lang="de-CH" dirty="0" err="1"/>
              <a:t>agglomerations</a:t>
            </a:r>
            <a:r>
              <a:rPr lang="de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863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DFF382D-1F46-8266-1274-CF86CF76B09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5817" y="10"/>
            <a:ext cx="4508182" cy="5143490"/>
          </a:xfrm>
          <a:prstGeom prst="rect">
            <a:avLst/>
          </a:prstGeom>
          <a:noFill/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638849D-47BD-8DF3-B936-3B312427A7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6799" y="1444736"/>
            <a:ext cx="3924000" cy="3024000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en-US" dirty="0"/>
              <a:t>The agglomerations must prove that they coordinate urbanism and transport planning.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dirty="0"/>
              <a:t>The aim is to avoid urban sprawl and to achieve a shift towards sustainable mobility.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dirty="0"/>
              <a:t>The better the coordination, the higher the federal contribution.</a:t>
            </a:r>
            <a:br>
              <a:rPr lang="en-US" dirty="0"/>
            </a:br>
            <a:r>
              <a:rPr lang="en-US" dirty="0"/>
              <a:t>Max. 40%.</a:t>
            </a:r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3937A6C-8C75-F96B-581D-C863A2561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00" y="615942"/>
            <a:ext cx="3920399" cy="792000"/>
          </a:xfrm>
        </p:spPr>
        <p:txBody>
          <a:bodyPr>
            <a:normAutofit/>
          </a:bodyPr>
          <a:lstStyle/>
          <a:p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get</a:t>
            </a:r>
            <a:r>
              <a:rPr lang="de-CH" dirty="0"/>
              <a:t> </a:t>
            </a:r>
            <a:r>
              <a:rPr lang="de-CH" dirty="0" err="1"/>
              <a:t>money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national </a:t>
            </a:r>
            <a:r>
              <a:rPr lang="de-CH" dirty="0" err="1"/>
              <a:t>fund</a:t>
            </a:r>
            <a:r>
              <a:rPr lang="de-CH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6281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30997-9ED5-05FA-B5DC-B345B7A4D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B3DE5-D4AD-B89E-6B6C-DD5496308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6000" dirty="0" err="1"/>
              <a:t>Caution</a:t>
            </a:r>
            <a:r>
              <a:rPr lang="de-CH" sz="6000" dirty="0"/>
              <a:t>!</a:t>
            </a:r>
            <a:br>
              <a:rPr lang="de-CH" sz="6000" dirty="0"/>
            </a:br>
            <a:r>
              <a:rPr lang="de-CH" sz="6000" dirty="0" err="1"/>
              <a:t>Wrong</a:t>
            </a:r>
            <a:r>
              <a:rPr lang="de-CH" sz="6000" dirty="0"/>
              <a:t> </a:t>
            </a:r>
            <a:r>
              <a:rPr lang="de-CH" sz="6000" dirty="0" err="1"/>
              <a:t>incentives</a:t>
            </a:r>
            <a:r>
              <a:rPr lang="de-CH" sz="6000" dirty="0"/>
              <a:t>,</a:t>
            </a:r>
            <a:br>
              <a:rPr lang="de-CH" sz="6000" dirty="0"/>
            </a:br>
            <a:r>
              <a:rPr lang="de-CH" sz="6000" dirty="0" err="1"/>
              <a:t>wrong</a:t>
            </a:r>
            <a:r>
              <a:rPr lang="de-CH" sz="6000" dirty="0"/>
              <a:t> </a:t>
            </a:r>
            <a:r>
              <a:rPr lang="de-CH" sz="6000" dirty="0" err="1"/>
              <a:t>systems</a:t>
            </a:r>
            <a:endParaRPr lang="de-CH" sz="6000" dirty="0"/>
          </a:p>
        </p:txBody>
      </p:sp>
    </p:spTree>
    <p:extLst>
      <p:ext uri="{BB962C8B-B14F-4D97-AF65-F5344CB8AC3E}">
        <p14:creationId xmlns:p14="http://schemas.microsoft.com/office/powerpoint/2010/main" val="2785317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252EB-1D77-FFAD-66C8-2C9C864FB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F67DABE-C4D5-2CFD-7905-B718D4BE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Funding </a:t>
            </a:r>
            <a:r>
              <a:rPr lang="de-CH" dirty="0" err="1"/>
              <a:t>of</a:t>
            </a:r>
            <a:r>
              <a:rPr lang="de-CH" dirty="0"/>
              <a:t> Light Rails vs. Funding </a:t>
            </a:r>
            <a:r>
              <a:rPr lang="de-CH" dirty="0" err="1"/>
              <a:t>of</a:t>
            </a:r>
            <a:r>
              <a:rPr lang="de-CH" dirty="0"/>
              <a:t> Heavy Rails.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7BFBD4E8-DAE6-96B8-7F22-E1C1E08F7661}"/>
              </a:ext>
            </a:extLst>
          </p:cNvPr>
          <p:cNvGrpSpPr/>
          <p:nvPr/>
        </p:nvGrpSpPr>
        <p:grpSpPr>
          <a:xfrm>
            <a:off x="4679874" y="1397285"/>
            <a:ext cx="4150764" cy="2077171"/>
            <a:chOff x="2519818" y="1803115"/>
            <a:chExt cx="5302296" cy="2594224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754A3C65-B709-B24D-E582-23362BC1B1A8}"/>
                </a:ext>
              </a:extLst>
            </p:cNvPr>
            <p:cNvSpPr/>
            <p:nvPr/>
          </p:nvSpPr>
          <p:spPr>
            <a:xfrm>
              <a:off x="3778320" y="1803115"/>
              <a:ext cx="2594224" cy="25942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de-CH" sz="1600" b="1" dirty="0">
                  <a:solidFill>
                    <a:schemeClr val="bg1"/>
                  </a:solidFill>
                </a:rPr>
                <a:t>Railway</a:t>
              </a:r>
            </a:p>
            <a:p>
              <a:pPr algn="ctr"/>
              <a:r>
                <a:rPr lang="de-CH" sz="1600" b="1" dirty="0">
                  <a:solidFill>
                    <a:schemeClr val="bg1"/>
                  </a:solidFill>
                </a:rPr>
                <a:t>Infrastructure</a:t>
              </a:r>
            </a:p>
            <a:p>
              <a:pPr algn="ctr"/>
              <a:r>
                <a:rPr lang="de-CH" sz="1600" b="1" dirty="0">
                  <a:solidFill>
                    <a:schemeClr val="bg1"/>
                  </a:solidFill>
                </a:rPr>
                <a:t>Fund</a:t>
              </a:r>
            </a:p>
            <a:p>
              <a:pPr algn="ctr"/>
              <a:r>
                <a:rPr lang="de-CH" sz="1600" b="1" dirty="0">
                  <a:solidFill>
                    <a:schemeClr val="bg1"/>
                  </a:solidFill>
                </a:rPr>
                <a:t>«BIF»</a:t>
              </a:r>
              <a:endParaRPr lang="de-CH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Pfeil: Fünfeck 12">
              <a:extLst>
                <a:ext uri="{FF2B5EF4-FFF2-40B4-BE49-F238E27FC236}">
                  <a16:creationId xmlns:a16="http://schemas.microsoft.com/office/drawing/2014/main" id="{83537B0D-79FA-7273-8991-E53070E7D6B1}"/>
                </a:ext>
              </a:extLst>
            </p:cNvPr>
            <p:cNvSpPr/>
            <p:nvPr/>
          </p:nvSpPr>
          <p:spPr>
            <a:xfrm>
              <a:off x="2519823" y="2013734"/>
              <a:ext cx="1810735" cy="380144"/>
            </a:xfrm>
            <a:prstGeom prst="homePlate">
              <a:avLst/>
            </a:prstGeom>
            <a:solidFill>
              <a:srgbClr val="FF999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de-CH" sz="1000" dirty="0" err="1">
                  <a:solidFill>
                    <a:schemeClr val="bg1"/>
                  </a:solidFill>
                </a:rPr>
                <a:t>federal</a:t>
              </a:r>
              <a:r>
                <a:rPr lang="de-CH" sz="1000" dirty="0">
                  <a:solidFill>
                    <a:schemeClr val="bg1"/>
                  </a:solidFill>
                </a:rPr>
                <a:t> </a:t>
              </a:r>
              <a:r>
                <a:rPr lang="de-CH" sz="1000" dirty="0" err="1">
                  <a:solidFill>
                    <a:schemeClr val="bg1"/>
                  </a:solidFill>
                </a:rPr>
                <a:t>taxes</a:t>
              </a:r>
              <a:endParaRPr lang="de-CH" sz="1000" dirty="0">
                <a:solidFill>
                  <a:schemeClr val="bg1"/>
                </a:solidFill>
              </a:endParaRPr>
            </a:p>
          </p:txBody>
        </p:sp>
        <p:sp>
          <p:nvSpPr>
            <p:cNvPr id="14" name="Pfeil: Fünfeck 13">
              <a:extLst>
                <a:ext uri="{FF2B5EF4-FFF2-40B4-BE49-F238E27FC236}">
                  <a16:creationId xmlns:a16="http://schemas.microsoft.com/office/drawing/2014/main" id="{F8743AB0-393D-173C-2FB3-2A6F751A14A9}"/>
                </a:ext>
              </a:extLst>
            </p:cNvPr>
            <p:cNvSpPr/>
            <p:nvPr/>
          </p:nvSpPr>
          <p:spPr>
            <a:xfrm>
              <a:off x="2519822" y="2466490"/>
              <a:ext cx="1810737" cy="380146"/>
            </a:xfrm>
            <a:prstGeom prst="homePlate">
              <a:avLst/>
            </a:prstGeom>
            <a:solidFill>
              <a:srgbClr val="FF999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de-CH" sz="1000" dirty="0" err="1">
                  <a:solidFill>
                    <a:schemeClr val="bg1"/>
                  </a:solidFill>
                </a:rPr>
                <a:t>value</a:t>
              </a:r>
              <a:r>
                <a:rPr lang="de-CH" sz="1000" dirty="0">
                  <a:solidFill>
                    <a:schemeClr val="bg1"/>
                  </a:solidFill>
                </a:rPr>
                <a:t> </a:t>
              </a:r>
              <a:r>
                <a:rPr lang="de-CH" sz="1000" dirty="0" err="1">
                  <a:solidFill>
                    <a:schemeClr val="bg1"/>
                  </a:solidFill>
                </a:rPr>
                <a:t>added</a:t>
              </a:r>
              <a:r>
                <a:rPr lang="de-CH" sz="1000" dirty="0">
                  <a:solidFill>
                    <a:schemeClr val="bg1"/>
                  </a:solidFill>
                </a:rPr>
                <a:t> </a:t>
              </a:r>
              <a:r>
                <a:rPr lang="de-CH" sz="1000" dirty="0" err="1">
                  <a:solidFill>
                    <a:schemeClr val="bg1"/>
                  </a:solidFill>
                </a:rPr>
                <a:t>tax</a:t>
              </a:r>
              <a:endParaRPr lang="de-CH" sz="1000" dirty="0">
                <a:solidFill>
                  <a:schemeClr val="bg1"/>
                </a:solidFill>
              </a:endParaRPr>
            </a:p>
          </p:txBody>
        </p:sp>
        <p:sp>
          <p:nvSpPr>
            <p:cNvPr id="15" name="Pfeil: Fünfeck 14">
              <a:extLst>
                <a:ext uri="{FF2B5EF4-FFF2-40B4-BE49-F238E27FC236}">
                  <a16:creationId xmlns:a16="http://schemas.microsoft.com/office/drawing/2014/main" id="{F998D4B6-857F-732B-175E-FAD71A782DE7}"/>
                </a:ext>
              </a:extLst>
            </p:cNvPr>
            <p:cNvSpPr/>
            <p:nvPr/>
          </p:nvSpPr>
          <p:spPr>
            <a:xfrm>
              <a:off x="2519822" y="2919246"/>
              <a:ext cx="1810737" cy="380146"/>
            </a:xfrm>
            <a:prstGeom prst="homePlate">
              <a:avLst/>
            </a:prstGeom>
            <a:solidFill>
              <a:srgbClr val="FF999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de-CH" sz="1000" dirty="0" err="1">
                  <a:solidFill>
                    <a:schemeClr val="bg1"/>
                  </a:solidFill>
                </a:rPr>
                <a:t>fuel</a:t>
              </a:r>
              <a:r>
                <a:rPr lang="de-CH" sz="1000" dirty="0">
                  <a:solidFill>
                    <a:schemeClr val="bg1"/>
                  </a:solidFill>
                </a:rPr>
                <a:t> </a:t>
              </a:r>
              <a:r>
                <a:rPr lang="de-CH" sz="1000" dirty="0" err="1">
                  <a:solidFill>
                    <a:schemeClr val="bg1"/>
                  </a:solidFill>
                </a:rPr>
                <a:t>tax</a:t>
              </a:r>
              <a:endParaRPr lang="de-CH" sz="1000" dirty="0">
                <a:solidFill>
                  <a:schemeClr val="bg1"/>
                </a:solidFill>
              </a:endParaRPr>
            </a:p>
          </p:txBody>
        </p:sp>
        <p:sp>
          <p:nvSpPr>
            <p:cNvPr id="16" name="Pfeil: Chevron 15">
              <a:extLst>
                <a:ext uri="{FF2B5EF4-FFF2-40B4-BE49-F238E27FC236}">
                  <a16:creationId xmlns:a16="http://schemas.microsoft.com/office/drawing/2014/main" id="{6A219834-0851-DFC0-5B8B-AA4D6DC255F4}"/>
                </a:ext>
              </a:extLst>
            </p:cNvPr>
            <p:cNvSpPr/>
            <p:nvPr/>
          </p:nvSpPr>
          <p:spPr>
            <a:xfrm>
              <a:off x="5861406" y="2235805"/>
              <a:ext cx="1960708" cy="652409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de-CH" sz="1050" dirty="0" err="1">
                  <a:solidFill>
                    <a:schemeClr val="bg1"/>
                  </a:solidFill>
                </a:rPr>
                <a:t>operations</a:t>
              </a:r>
              <a:r>
                <a:rPr lang="de-CH" sz="1050" dirty="0">
                  <a:solidFill>
                    <a:schemeClr val="bg1"/>
                  </a:solidFill>
                </a:rPr>
                <a:t> and </a:t>
              </a:r>
              <a:r>
                <a:rPr lang="de-CH" sz="1050" dirty="0" err="1">
                  <a:solidFill>
                    <a:schemeClr val="bg1"/>
                  </a:solidFill>
                </a:rPr>
                <a:t>maintenance</a:t>
              </a:r>
              <a:endParaRPr lang="de-CH" sz="1050" dirty="0">
                <a:solidFill>
                  <a:schemeClr val="bg1"/>
                </a:solidFill>
              </a:endParaRPr>
            </a:p>
            <a:p>
              <a:pPr algn="ctr"/>
              <a:r>
                <a:rPr lang="de-CH" sz="1050" dirty="0" err="1">
                  <a:solidFill>
                    <a:schemeClr val="bg1"/>
                  </a:solidFill>
                </a:rPr>
                <a:t>railways</a:t>
              </a:r>
              <a:endParaRPr lang="de-CH" sz="1050" dirty="0">
                <a:solidFill>
                  <a:schemeClr val="bg1"/>
                </a:solidFill>
              </a:endParaRPr>
            </a:p>
          </p:txBody>
        </p:sp>
        <p:sp>
          <p:nvSpPr>
            <p:cNvPr id="17" name="Pfeil: Chevron 16">
              <a:extLst>
                <a:ext uri="{FF2B5EF4-FFF2-40B4-BE49-F238E27FC236}">
                  <a16:creationId xmlns:a16="http://schemas.microsoft.com/office/drawing/2014/main" id="{98698F4D-35B6-5187-66C5-21CE55C43C98}"/>
                </a:ext>
              </a:extLst>
            </p:cNvPr>
            <p:cNvSpPr/>
            <p:nvPr/>
          </p:nvSpPr>
          <p:spPr>
            <a:xfrm>
              <a:off x="5861405" y="3036914"/>
              <a:ext cx="1960708" cy="492949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de-CH" sz="1000" dirty="0" err="1">
                  <a:solidFill>
                    <a:schemeClr val="bg1"/>
                  </a:solidFill>
                </a:rPr>
                <a:t>construction</a:t>
              </a:r>
              <a:r>
                <a:rPr lang="de-CH" sz="1000" dirty="0">
                  <a:solidFill>
                    <a:schemeClr val="bg1"/>
                  </a:solidFill>
                </a:rPr>
                <a:t> </a:t>
              </a:r>
              <a:r>
                <a:rPr lang="de-CH" sz="1000" dirty="0" err="1">
                  <a:solidFill>
                    <a:schemeClr val="bg1"/>
                  </a:solidFill>
                </a:rPr>
                <a:t>of</a:t>
              </a:r>
              <a:br>
                <a:rPr lang="de-CH" sz="1000" dirty="0">
                  <a:solidFill>
                    <a:schemeClr val="bg1"/>
                  </a:solidFill>
                </a:rPr>
              </a:br>
              <a:r>
                <a:rPr lang="de-CH" sz="1000" dirty="0" err="1">
                  <a:solidFill>
                    <a:schemeClr val="bg1"/>
                  </a:solidFill>
                </a:rPr>
                <a:t>new</a:t>
              </a:r>
              <a:r>
                <a:rPr lang="de-CH" sz="1000" dirty="0">
                  <a:solidFill>
                    <a:schemeClr val="bg1"/>
                  </a:solidFill>
                </a:rPr>
                <a:t> </a:t>
              </a:r>
              <a:r>
                <a:rPr lang="de-CH" sz="1000" dirty="0" err="1">
                  <a:solidFill>
                    <a:schemeClr val="bg1"/>
                  </a:solidFill>
                </a:rPr>
                <a:t>railways</a:t>
              </a:r>
              <a:endParaRPr lang="de-CH" sz="1000" dirty="0">
                <a:solidFill>
                  <a:schemeClr val="bg1"/>
                </a:solidFill>
              </a:endParaRPr>
            </a:p>
          </p:txBody>
        </p:sp>
        <p:sp>
          <p:nvSpPr>
            <p:cNvPr id="18" name="Pfeil: Chevron 17">
              <a:extLst>
                <a:ext uri="{FF2B5EF4-FFF2-40B4-BE49-F238E27FC236}">
                  <a16:creationId xmlns:a16="http://schemas.microsoft.com/office/drawing/2014/main" id="{022F2954-0A06-789F-2EA8-16CC899A6B6D}"/>
                </a:ext>
              </a:extLst>
            </p:cNvPr>
            <p:cNvSpPr/>
            <p:nvPr/>
          </p:nvSpPr>
          <p:spPr>
            <a:xfrm>
              <a:off x="5861405" y="3678561"/>
              <a:ext cx="1960708" cy="30461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de-CH" sz="1050" dirty="0" err="1">
                  <a:solidFill>
                    <a:schemeClr val="bg1"/>
                  </a:solidFill>
                </a:rPr>
                <a:t>research</a:t>
              </a:r>
              <a:endParaRPr lang="de-CH" sz="1050" dirty="0">
                <a:solidFill>
                  <a:schemeClr val="bg1"/>
                </a:solidFill>
              </a:endParaRPr>
            </a:p>
          </p:txBody>
        </p:sp>
        <p:sp>
          <p:nvSpPr>
            <p:cNvPr id="19" name="Pfeil: Fünfeck 18">
              <a:extLst>
                <a:ext uri="{FF2B5EF4-FFF2-40B4-BE49-F238E27FC236}">
                  <a16:creationId xmlns:a16="http://schemas.microsoft.com/office/drawing/2014/main" id="{4677C4E6-1D43-09EA-665A-1CEC23887C8C}"/>
                </a:ext>
              </a:extLst>
            </p:cNvPr>
            <p:cNvSpPr/>
            <p:nvPr/>
          </p:nvSpPr>
          <p:spPr>
            <a:xfrm>
              <a:off x="2519818" y="3372002"/>
              <a:ext cx="1810738" cy="380146"/>
            </a:xfrm>
            <a:prstGeom prst="homePlate">
              <a:avLst/>
            </a:prstGeom>
            <a:solidFill>
              <a:srgbClr val="FF999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de-CH" sz="1000" dirty="0">
                  <a:solidFill>
                    <a:schemeClr val="bg1"/>
                  </a:solidFill>
                </a:rPr>
                <a:t>heavy </a:t>
              </a:r>
              <a:r>
                <a:rPr lang="de-CH" sz="1000" dirty="0" err="1">
                  <a:solidFill>
                    <a:schemeClr val="bg1"/>
                  </a:solidFill>
                </a:rPr>
                <a:t>vehicle</a:t>
              </a:r>
              <a:r>
                <a:rPr lang="de-CH" sz="1000" dirty="0">
                  <a:solidFill>
                    <a:schemeClr val="bg1"/>
                  </a:solidFill>
                </a:rPr>
                <a:t> </a:t>
              </a:r>
              <a:r>
                <a:rPr lang="de-CH" sz="1000" dirty="0" err="1">
                  <a:solidFill>
                    <a:schemeClr val="bg1"/>
                  </a:solidFill>
                </a:rPr>
                <a:t>charge</a:t>
              </a:r>
              <a:endParaRPr lang="de-CH" sz="1000" dirty="0">
                <a:solidFill>
                  <a:schemeClr val="bg1"/>
                </a:solidFill>
              </a:endParaRPr>
            </a:p>
          </p:txBody>
        </p:sp>
        <p:sp>
          <p:nvSpPr>
            <p:cNvPr id="20" name="Pfeil: Fünfeck 19">
              <a:extLst>
                <a:ext uri="{FF2B5EF4-FFF2-40B4-BE49-F238E27FC236}">
                  <a16:creationId xmlns:a16="http://schemas.microsoft.com/office/drawing/2014/main" id="{A88ABABB-B99C-FAE2-CD2D-8984FE8B80C1}"/>
                </a:ext>
              </a:extLst>
            </p:cNvPr>
            <p:cNvSpPr/>
            <p:nvPr/>
          </p:nvSpPr>
          <p:spPr>
            <a:xfrm>
              <a:off x="2519818" y="3818092"/>
              <a:ext cx="1810739" cy="380146"/>
            </a:xfrm>
            <a:prstGeom prst="homePlate">
              <a:avLst/>
            </a:prstGeom>
            <a:solidFill>
              <a:srgbClr val="FF999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de-CH" sz="1000" dirty="0" err="1">
                  <a:solidFill>
                    <a:schemeClr val="bg1"/>
                  </a:solidFill>
                </a:rPr>
                <a:t>cantonal</a:t>
              </a:r>
              <a:r>
                <a:rPr lang="de-CH" sz="1000" dirty="0">
                  <a:solidFill>
                    <a:schemeClr val="bg1"/>
                  </a:solidFill>
                </a:rPr>
                <a:t> </a:t>
              </a:r>
              <a:r>
                <a:rPr lang="de-CH" sz="1000" dirty="0" err="1">
                  <a:solidFill>
                    <a:schemeClr val="bg1"/>
                  </a:solidFill>
                </a:rPr>
                <a:t>contribution</a:t>
              </a:r>
              <a:endParaRPr lang="de-CH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6B88AA9-DBCF-7AC4-0398-367DB98CEA9A}"/>
              </a:ext>
            </a:extLst>
          </p:cNvPr>
          <p:cNvGrpSpPr/>
          <p:nvPr/>
        </p:nvGrpSpPr>
        <p:grpSpPr>
          <a:xfrm>
            <a:off x="86466" y="1312909"/>
            <a:ext cx="4377658" cy="2260482"/>
            <a:chOff x="34454" y="1032700"/>
            <a:chExt cx="5023984" cy="2594224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35ED0A5F-728A-875F-E7BF-E3C3062E27A0}"/>
                </a:ext>
              </a:extLst>
            </p:cNvPr>
            <p:cNvSpPr/>
            <p:nvPr/>
          </p:nvSpPr>
          <p:spPr>
            <a:xfrm>
              <a:off x="976046" y="1032700"/>
              <a:ext cx="2594224" cy="25942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de-CH" sz="1600" b="1" dirty="0">
                  <a:solidFill>
                    <a:schemeClr val="bg1"/>
                  </a:solidFill>
                </a:rPr>
                <a:t>Highway</a:t>
              </a:r>
              <a:br>
                <a:rPr lang="de-CH" sz="1600" b="1" dirty="0">
                  <a:solidFill>
                    <a:schemeClr val="bg1"/>
                  </a:solidFill>
                </a:rPr>
              </a:br>
              <a:r>
                <a:rPr lang="de-CH" sz="1600" b="1" dirty="0">
                  <a:solidFill>
                    <a:schemeClr val="bg1"/>
                  </a:solidFill>
                </a:rPr>
                <a:t>&amp;</a:t>
              </a:r>
            </a:p>
            <a:p>
              <a:pPr algn="ctr"/>
              <a:r>
                <a:rPr lang="de-CH" sz="1600" b="1" dirty="0">
                  <a:solidFill>
                    <a:schemeClr val="bg1"/>
                  </a:solidFill>
                </a:rPr>
                <a:t>Agglo-</a:t>
              </a:r>
              <a:br>
                <a:rPr lang="de-CH" sz="1600" b="1" dirty="0">
                  <a:solidFill>
                    <a:schemeClr val="bg1"/>
                  </a:solidFill>
                </a:rPr>
              </a:br>
              <a:r>
                <a:rPr lang="de-CH" sz="1600" b="1" dirty="0" err="1">
                  <a:solidFill>
                    <a:schemeClr val="bg1"/>
                  </a:solidFill>
                </a:rPr>
                <a:t>meration</a:t>
              </a:r>
              <a:endParaRPr lang="de-CH" sz="1600" b="1" dirty="0">
                <a:solidFill>
                  <a:schemeClr val="bg1"/>
                </a:solidFill>
              </a:endParaRPr>
            </a:p>
            <a:p>
              <a:pPr algn="ctr"/>
              <a:r>
                <a:rPr lang="de-CH" sz="1600" b="1" dirty="0">
                  <a:solidFill>
                    <a:schemeClr val="bg1"/>
                  </a:solidFill>
                </a:rPr>
                <a:t>Fund</a:t>
              </a:r>
            </a:p>
            <a:p>
              <a:pPr algn="ctr"/>
              <a:r>
                <a:rPr lang="de-CH" sz="1600" b="1" dirty="0">
                  <a:solidFill>
                    <a:schemeClr val="bg1"/>
                  </a:solidFill>
                </a:rPr>
                <a:t>«NAF»</a:t>
              </a:r>
            </a:p>
          </p:txBody>
        </p:sp>
        <p:sp>
          <p:nvSpPr>
            <p:cNvPr id="23" name="Pfeil: Fünfeck 22">
              <a:extLst>
                <a:ext uri="{FF2B5EF4-FFF2-40B4-BE49-F238E27FC236}">
                  <a16:creationId xmlns:a16="http://schemas.microsoft.com/office/drawing/2014/main" id="{3C231CE9-279E-B24B-CDAB-4ADFA158B115}"/>
                </a:ext>
              </a:extLst>
            </p:cNvPr>
            <p:cNvSpPr/>
            <p:nvPr/>
          </p:nvSpPr>
          <p:spPr>
            <a:xfrm>
              <a:off x="34454" y="1749321"/>
              <a:ext cx="1582220" cy="283128"/>
            </a:xfrm>
            <a:prstGeom prst="homePlate">
              <a:avLst/>
            </a:prstGeom>
            <a:solidFill>
              <a:srgbClr val="FF999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de-CH" sz="1200" dirty="0" err="1">
                  <a:solidFill>
                    <a:schemeClr val="bg1"/>
                  </a:solidFill>
                </a:rPr>
                <a:t>fuel</a:t>
              </a:r>
              <a:r>
                <a:rPr lang="de-CH" sz="1200" dirty="0">
                  <a:solidFill>
                    <a:schemeClr val="bg1"/>
                  </a:solidFill>
                </a:rPr>
                <a:t> </a:t>
              </a:r>
              <a:r>
                <a:rPr lang="de-CH" sz="1200" dirty="0" err="1">
                  <a:solidFill>
                    <a:schemeClr val="bg1"/>
                  </a:solidFill>
                </a:rPr>
                <a:t>tax</a:t>
              </a:r>
              <a:endParaRPr lang="de-CH" sz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Pfeil: Fünfeck 23">
              <a:extLst>
                <a:ext uri="{FF2B5EF4-FFF2-40B4-BE49-F238E27FC236}">
                  <a16:creationId xmlns:a16="http://schemas.microsoft.com/office/drawing/2014/main" id="{F783FAB6-01FE-F3D4-6845-CF14BEFA93FF}"/>
                </a:ext>
              </a:extLst>
            </p:cNvPr>
            <p:cNvSpPr/>
            <p:nvPr/>
          </p:nvSpPr>
          <p:spPr>
            <a:xfrm>
              <a:off x="34454" y="2173239"/>
              <a:ext cx="1582220" cy="283128"/>
            </a:xfrm>
            <a:prstGeom prst="homePlate">
              <a:avLst/>
            </a:prstGeom>
            <a:solidFill>
              <a:srgbClr val="FF999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de-CH" sz="1200" dirty="0" err="1">
                  <a:solidFill>
                    <a:schemeClr val="bg1"/>
                  </a:solidFill>
                </a:rPr>
                <a:t>highway</a:t>
              </a:r>
              <a:r>
                <a:rPr lang="de-CH" sz="1200" dirty="0">
                  <a:solidFill>
                    <a:schemeClr val="bg1"/>
                  </a:solidFill>
                </a:rPr>
                <a:t> toll</a:t>
              </a:r>
            </a:p>
          </p:txBody>
        </p:sp>
        <p:sp>
          <p:nvSpPr>
            <p:cNvPr id="25" name="Pfeil: Fünfeck 24">
              <a:extLst>
                <a:ext uri="{FF2B5EF4-FFF2-40B4-BE49-F238E27FC236}">
                  <a16:creationId xmlns:a16="http://schemas.microsoft.com/office/drawing/2014/main" id="{E52E4DA5-D0A8-F74E-6C98-B13939A97F3D}"/>
                </a:ext>
              </a:extLst>
            </p:cNvPr>
            <p:cNvSpPr/>
            <p:nvPr/>
          </p:nvSpPr>
          <p:spPr>
            <a:xfrm>
              <a:off x="34454" y="2594475"/>
              <a:ext cx="1582220" cy="283129"/>
            </a:xfrm>
            <a:prstGeom prst="homePlate">
              <a:avLst/>
            </a:prstGeom>
            <a:solidFill>
              <a:srgbClr val="FF999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de-CH" sz="1200" dirty="0" err="1">
                  <a:solidFill>
                    <a:schemeClr val="bg1"/>
                  </a:solidFill>
                </a:rPr>
                <a:t>vehicle</a:t>
              </a:r>
              <a:r>
                <a:rPr lang="de-CH" sz="1200" dirty="0">
                  <a:solidFill>
                    <a:schemeClr val="bg1"/>
                  </a:solidFill>
                </a:rPr>
                <a:t> </a:t>
              </a:r>
              <a:r>
                <a:rPr lang="de-CH" sz="1200" dirty="0" err="1">
                  <a:solidFill>
                    <a:schemeClr val="bg1"/>
                  </a:solidFill>
                </a:rPr>
                <a:t>import</a:t>
              </a:r>
              <a:r>
                <a:rPr lang="de-CH" sz="1200" dirty="0">
                  <a:solidFill>
                    <a:schemeClr val="bg1"/>
                  </a:solidFill>
                </a:rPr>
                <a:t> </a:t>
              </a:r>
              <a:r>
                <a:rPr lang="de-CH" sz="1200" dirty="0" err="1">
                  <a:solidFill>
                    <a:schemeClr val="bg1"/>
                  </a:solidFill>
                </a:rPr>
                <a:t>tax</a:t>
              </a:r>
              <a:endParaRPr lang="de-CH" sz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Pfeil: Chevron 25">
              <a:extLst>
                <a:ext uri="{FF2B5EF4-FFF2-40B4-BE49-F238E27FC236}">
                  <a16:creationId xmlns:a16="http://schemas.microsoft.com/office/drawing/2014/main" id="{6885179F-4D22-662A-E853-2B15BAA0B16D}"/>
                </a:ext>
              </a:extLst>
            </p:cNvPr>
            <p:cNvSpPr/>
            <p:nvPr/>
          </p:nvSpPr>
          <p:spPr>
            <a:xfrm>
              <a:off x="2900866" y="1310103"/>
              <a:ext cx="2157572" cy="616449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de-CH" sz="1050" dirty="0" err="1">
                  <a:solidFill>
                    <a:schemeClr val="bg1"/>
                  </a:solidFill>
                </a:rPr>
                <a:t>operations</a:t>
              </a:r>
              <a:r>
                <a:rPr lang="de-CH" sz="1050" dirty="0">
                  <a:solidFill>
                    <a:schemeClr val="bg1"/>
                  </a:solidFill>
                </a:rPr>
                <a:t> and </a:t>
              </a:r>
              <a:r>
                <a:rPr lang="de-CH" sz="1050" dirty="0" err="1">
                  <a:solidFill>
                    <a:schemeClr val="bg1"/>
                  </a:solidFill>
                </a:rPr>
                <a:t>maintenance</a:t>
              </a:r>
              <a:endParaRPr lang="de-CH" sz="1050" dirty="0">
                <a:solidFill>
                  <a:schemeClr val="bg1"/>
                </a:solidFill>
              </a:endParaRPr>
            </a:p>
            <a:p>
              <a:pPr algn="ctr"/>
              <a:r>
                <a:rPr lang="de-CH" sz="1050" dirty="0">
                  <a:solidFill>
                    <a:schemeClr val="bg1"/>
                  </a:solidFill>
                </a:rPr>
                <a:t>National </a:t>
              </a:r>
              <a:r>
                <a:rPr lang="de-CH" sz="1050" dirty="0" err="1">
                  <a:solidFill>
                    <a:schemeClr val="bg1"/>
                  </a:solidFill>
                </a:rPr>
                <a:t>highways</a:t>
              </a:r>
              <a:endParaRPr lang="de-CH" sz="1050" dirty="0">
                <a:solidFill>
                  <a:schemeClr val="bg1"/>
                </a:solidFill>
              </a:endParaRPr>
            </a:p>
          </p:txBody>
        </p:sp>
        <p:sp>
          <p:nvSpPr>
            <p:cNvPr id="27" name="Pfeil: Chevron 26">
              <a:extLst>
                <a:ext uri="{FF2B5EF4-FFF2-40B4-BE49-F238E27FC236}">
                  <a16:creationId xmlns:a16="http://schemas.microsoft.com/office/drawing/2014/main" id="{EFA3915E-E771-D0FD-7933-A6792AB966C4}"/>
                </a:ext>
              </a:extLst>
            </p:cNvPr>
            <p:cNvSpPr/>
            <p:nvPr/>
          </p:nvSpPr>
          <p:spPr>
            <a:xfrm>
              <a:off x="2900865" y="2024853"/>
              <a:ext cx="2157571" cy="616449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de-CH" sz="1000" dirty="0" err="1">
                  <a:solidFill>
                    <a:schemeClr val="bg1"/>
                  </a:solidFill>
                </a:rPr>
                <a:t>construction</a:t>
              </a:r>
              <a:r>
                <a:rPr lang="de-CH" sz="1000" dirty="0">
                  <a:solidFill>
                    <a:schemeClr val="bg1"/>
                  </a:solidFill>
                </a:rPr>
                <a:t> </a:t>
              </a:r>
              <a:r>
                <a:rPr lang="de-CH" sz="1000" dirty="0" err="1">
                  <a:solidFill>
                    <a:schemeClr val="bg1"/>
                  </a:solidFill>
                </a:rPr>
                <a:t>of</a:t>
              </a:r>
              <a:br>
                <a:rPr lang="de-CH" sz="1000" dirty="0">
                  <a:solidFill>
                    <a:schemeClr val="bg1"/>
                  </a:solidFill>
                </a:rPr>
              </a:br>
              <a:r>
                <a:rPr lang="de-CH" sz="1000" dirty="0" err="1">
                  <a:solidFill>
                    <a:schemeClr val="bg1"/>
                  </a:solidFill>
                </a:rPr>
                <a:t>new</a:t>
              </a:r>
              <a:r>
                <a:rPr lang="de-CH" sz="1000" dirty="0">
                  <a:solidFill>
                    <a:schemeClr val="bg1"/>
                  </a:solidFill>
                </a:rPr>
                <a:t> national </a:t>
              </a:r>
              <a:r>
                <a:rPr lang="de-CH" sz="1000" dirty="0" err="1">
                  <a:solidFill>
                    <a:schemeClr val="bg1"/>
                  </a:solidFill>
                </a:rPr>
                <a:t>highways</a:t>
              </a:r>
              <a:endParaRPr lang="de-CH" sz="1000" dirty="0">
                <a:solidFill>
                  <a:schemeClr val="bg1"/>
                </a:solidFill>
              </a:endParaRPr>
            </a:p>
          </p:txBody>
        </p:sp>
        <p:sp>
          <p:nvSpPr>
            <p:cNvPr id="28" name="Pfeil: Chevron 27">
              <a:extLst>
                <a:ext uri="{FF2B5EF4-FFF2-40B4-BE49-F238E27FC236}">
                  <a16:creationId xmlns:a16="http://schemas.microsoft.com/office/drawing/2014/main" id="{5E1A1A55-0706-59F5-2158-367B726F8337}"/>
                </a:ext>
              </a:extLst>
            </p:cNvPr>
            <p:cNvSpPr/>
            <p:nvPr/>
          </p:nvSpPr>
          <p:spPr>
            <a:xfrm>
              <a:off x="2900865" y="2736041"/>
              <a:ext cx="2157571" cy="616449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de-CH" sz="1000" dirty="0" err="1">
                  <a:solidFill>
                    <a:schemeClr val="bg1"/>
                  </a:solidFill>
                </a:rPr>
                <a:t>projects</a:t>
              </a:r>
              <a:r>
                <a:rPr lang="de-CH" sz="1000" dirty="0">
                  <a:solidFill>
                    <a:schemeClr val="bg1"/>
                  </a:solidFill>
                </a:rPr>
                <a:t> in </a:t>
              </a:r>
              <a:r>
                <a:rPr lang="de-CH" sz="1000" dirty="0" err="1">
                  <a:solidFill>
                    <a:schemeClr val="bg1"/>
                  </a:solidFill>
                </a:rPr>
                <a:t>agglomerations</a:t>
              </a:r>
              <a:endParaRPr lang="de-CH" sz="1000" dirty="0">
                <a:solidFill>
                  <a:schemeClr val="bg1"/>
                </a:solidFill>
              </a:endParaRPr>
            </a:p>
            <a:p>
              <a:pPr algn="ctr"/>
              <a:r>
                <a:rPr lang="de-CH" sz="1000" dirty="0">
                  <a:solidFill>
                    <a:schemeClr val="bg1"/>
                  </a:solidFill>
                </a:rPr>
                <a:t>(bike, </a:t>
              </a:r>
              <a:r>
                <a:rPr lang="de-CH" sz="1000" dirty="0" err="1">
                  <a:solidFill>
                    <a:schemeClr val="bg1"/>
                  </a:solidFill>
                </a:rPr>
                <a:t>tram</a:t>
              </a:r>
              <a:r>
                <a:rPr lang="de-CH" sz="1000" dirty="0">
                  <a:solidFill>
                    <a:schemeClr val="bg1"/>
                  </a:solidFill>
                </a:rPr>
                <a:t>, </a:t>
              </a:r>
              <a:r>
                <a:rPr lang="de-CH" sz="1000" dirty="0" err="1">
                  <a:solidFill>
                    <a:schemeClr val="bg1"/>
                  </a:solidFill>
                </a:rPr>
                <a:t>streets</a:t>
              </a:r>
              <a:r>
                <a:rPr lang="de-CH" sz="1000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4AB09945-4233-F0F5-B46C-CB97C393E9D3}"/>
              </a:ext>
            </a:extLst>
          </p:cNvPr>
          <p:cNvSpPr txBox="1"/>
          <p:nvPr/>
        </p:nvSpPr>
        <p:spPr>
          <a:xfrm rot="20940207">
            <a:off x="2980198" y="3428220"/>
            <a:ext cx="1008857" cy="24622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l"/>
            <a:r>
              <a:rPr lang="de-CH" sz="1600" b="1" dirty="0">
                <a:solidFill>
                  <a:srgbClr val="0070C0"/>
                </a:solidFill>
                <a:latin typeface="+mn-lt"/>
              </a:rPr>
              <a:t>max. 40%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7B6E6B9-658E-58E2-D73A-AEEAB60B5F08}"/>
              </a:ext>
            </a:extLst>
          </p:cNvPr>
          <p:cNvSpPr txBox="1"/>
          <p:nvPr/>
        </p:nvSpPr>
        <p:spPr>
          <a:xfrm rot="20940207">
            <a:off x="8382618" y="2754277"/>
            <a:ext cx="596886" cy="24622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l"/>
            <a:r>
              <a:rPr lang="de-CH" sz="1600" b="1" dirty="0">
                <a:solidFill>
                  <a:srgbClr val="0070C0"/>
                </a:solidFill>
                <a:latin typeface="+mn-lt"/>
              </a:rPr>
              <a:t>100%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0916EAC-A835-1766-8036-533B95B9A145}"/>
              </a:ext>
            </a:extLst>
          </p:cNvPr>
          <p:cNvSpPr txBox="1"/>
          <p:nvPr/>
        </p:nvSpPr>
        <p:spPr>
          <a:xfrm>
            <a:off x="500401" y="3960103"/>
            <a:ext cx="7662418" cy="55399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lvl="2"/>
            <a:r>
              <a:rPr lang="de-CH" sz="1800" dirty="0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Swiss </a:t>
            </a:r>
            <a:r>
              <a:rPr lang="de-CH" sz="1800" dirty="0" err="1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agglomerations</a:t>
            </a:r>
            <a:r>
              <a:rPr lang="de-CH" sz="1800" dirty="0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de-CH" sz="1800" dirty="0" err="1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tend</a:t>
            </a:r>
            <a:r>
              <a:rPr lang="de-CH" sz="1800" dirty="0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de-CH" sz="1800" dirty="0" err="1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to</a:t>
            </a:r>
            <a:r>
              <a:rPr lang="de-CH" sz="1800" dirty="0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de-CH" sz="1800" dirty="0" err="1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propose</a:t>
            </a:r>
            <a:r>
              <a:rPr lang="de-CH" sz="1800" dirty="0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 heavy </a:t>
            </a:r>
            <a:r>
              <a:rPr lang="de-CH" sz="1800" dirty="0" err="1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rail</a:t>
            </a:r>
            <a:r>
              <a:rPr lang="de-CH" sz="1800" dirty="0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de-CH" sz="1800" dirty="0" err="1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projects</a:t>
            </a:r>
            <a:br>
              <a:rPr lang="de-CH" sz="1800" dirty="0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</a:br>
            <a:r>
              <a:rPr lang="de-CH" sz="1800" dirty="0" err="1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even</a:t>
            </a:r>
            <a:r>
              <a:rPr lang="de-CH" sz="1800" dirty="0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de-CH" sz="1800" dirty="0" err="1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if</a:t>
            </a:r>
            <a:r>
              <a:rPr lang="de-CH" sz="1800" dirty="0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 light </a:t>
            </a:r>
            <a:r>
              <a:rPr lang="de-CH" sz="1800" dirty="0" err="1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rail</a:t>
            </a:r>
            <a:r>
              <a:rPr lang="de-CH" sz="1800" dirty="0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de-CH" sz="1800" dirty="0" err="1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would</a:t>
            </a:r>
            <a:r>
              <a:rPr lang="de-CH" sz="1800" dirty="0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de-CH" sz="1800" dirty="0" err="1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be</a:t>
            </a:r>
            <a:r>
              <a:rPr lang="de-CH" sz="1800" dirty="0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de-CH" sz="1800" dirty="0" err="1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more</a:t>
            </a:r>
            <a:r>
              <a:rPr lang="de-CH" sz="1800" dirty="0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de-CH" sz="1800" dirty="0" err="1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adequat</a:t>
            </a:r>
            <a:r>
              <a:rPr lang="de-CH" sz="1800" dirty="0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635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C061789-E6F2-49C4-986A-6D4AB09F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Glattal Light Rail Extension Project</a:t>
            </a:r>
          </a:p>
        </p:txBody>
      </p:sp>
      <p:pic>
        <p:nvPicPr>
          <p:cNvPr id="5" name="Grafik 4" descr="Ein Bild, das Text, Karte, Diagramm, Atlas enthält.&#10;&#10;Automatisch generierte Beschreibung">
            <a:extLst>
              <a:ext uri="{FF2B5EF4-FFF2-40B4-BE49-F238E27FC236}">
                <a16:creationId xmlns:a16="http://schemas.microsoft.com/office/drawing/2014/main" id="{3557D921-5928-353E-7CE4-46E708AB12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800" y="998494"/>
            <a:ext cx="8564400" cy="414500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F275F69-D6EA-653A-BCA5-5D9DFDCB8F9E}"/>
              </a:ext>
            </a:extLst>
          </p:cNvPr>
          <p:cNvSpPr txBox="1"/>
          <p:nvPr/>
        </p:nvSpPr>
        <p:spPr>
          <a:xfrm>
            <a:off x="3499023" y="4288696"/>
            <a:ext cx="1223659" cy="18928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pPr algn="l"/>
            <a:r>
              <a:rPr lang="de-CH" sz="1230" dirty="0">
                <a:solidFill>
                  <a:schemeClr val="accent4"/>
                </a:solidFill>
                <a:latin typeface="+mn-lt"/>
              </a:rPr>
              <a:t>Flood </a:t>
            </a:r>
            <a:r>
              <a:rPr lang="de-CH" sz="1230" dirty="0" err="1">
                <a:solidFill>
                  <a:schemeClr val="accent4"/>
                </a:solidFill>
                <a:latin typeface="+mn-lt"/>
              </a:rPr>
              <a:t>Protection</a:t>
            </a:r>
            <a:endParaRPr lang="de-CH" sz="123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A705F2A-896F-B17E-9FA7-A2E5F040C624}"/>
              </a:ext>
            </a:extLst>
          </p:cNvPr>
          <p:cNvSpPr txBox="1"/>
          <p:nvPr/>
        </p:nvSpPr>
        <p:spPr>
          <a:xfrm>
            <a:off x="3499023" y="4476187"/>
            <a:ext cx="1340105" cy="18928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algn="l"/>
            <a:r>
              <a:rPr lang="de-CH" sz="1230" dirty="0">
                <a:solidFill>
                  <a:schemeClr val="accent4"/>
                </a:solidFill>
                <a:latin typeface="+mn-lt"/>
              </a:rPr>
              <a:t>Bike Highway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AC0090A-9BEF-5206-7EB6-E22417E10B09}"/>
              </a:ext>
            </a:extLst>
          </p:cNvPr>
          <p:cNvSpPr/>
          <p:nvPr/>
        </p:nvSpPr>
        <p:spPr>
          <a:xfrm>
            <a:off x="3097658" y="3981236"/>
            <a:ext cx="1741470" cy="189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de-CH" sz="1200" dirty="0" err="1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179398D-3A94-F18A-4085-F4F7EFF298A5}"/>
              </a:ext>
            </a:extLst>
          </p:cNvPr>
          <p:cNvSpPr txBox="1"/>
          <p:nvPr/>
        </p:nvSpPr>
        <p:spPr>
          <a:xfrm>
            <a:off x="3499023" y="4093635"/>
            <a:ext cx="1109847" cy="18928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pPr algn="l"/>
            <a:r>
              <a:rPr lang="de-CH" sz="1230" dirty="0">
                <a:solidFill>
                  <a:schemeClr val="accent4"/>
                </a:solidFill>
                <a:latin typeface="+mn-lt"/>
              </a:rPr>
              <a:t>Light Rail Linie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4195FEE-E56F-372B-44DB-A5923F1A6AB0}"/>
              </a:ext>
            </a:extLst>
          </p:cNvPr>
          <p:cNvSpPr/>
          <p:nvPr/>
        </p:nvSpPr>
        <p:spPr>
          <a:xfrm>
            <a:off x="5181394" y="3981236"/>
            <a:ext cx="3094440" cy="970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de-CH" sz="1200" dirty="0" err="1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96334CF-457B-473A-D71C-2C5202290B30}"/>
              </a:ext>
            </a:extLst>
          </p:cNvPr>
          <p:cNvSpPr txBox="1"/>
          <p:nvPr/>
        </p:nvSpPr>
        <p:spPr>
          <a:xfrm>
            <a:off x="1412697" y="2198668"/>
            <a:ext cx="1012004" cy="190073"/>
          </a:xfrm>
          <a:prstGeom prst="rect">
            <a:avLst/>
          </a:prstGeom>
          <a:solidFill>
            <a:srgbClr val="647C96"/>
          </a:solidFill>
        </p:spPr>
        <p:txBody>
          <a:bodyPr wrap="square" lIns="36000" tIns="0" rIns="36000" bIns="0" rtlCol="0">
            <a:spAutoFit/>
          </a:bodyPr>
          <a:lstStyle/>
          <a:p>
            <a:pPr algn="l"/>
            <a:r>
              <a:rPr lang="de-CH" sz="1200" b="1" dirty="0">
                <a:solidFill>
                  <a:schemeClr val="bg1"/>
                </a:solidFill>
                <a:latin typeface="+mn-lt"/>
              </a:rPr>
              <a:t>AIRPORT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DB90EE8C-1886-EEA0-5A81-2652375D664E}"/>
              </a:ext>
            </a:extLst>
          </p:cNvPr>
          <p:cNvSpPr/>
          <p:nvPr/>
        </p:nvSpPr>
        <p:spPr>
          <a:xfrm>
            <a:off x="1273996" y="2301411"/>
            <a:ext cx="791110" cy="1926405"/>
          </a:xfrm>
          <a:custGeom>
            <a:avLst/>
            <a:gdLst>
              <a:gd name="connsiteX0" fmla="*/ 0 w 791110"/>
              <a:gd name="connsiteY0" fmla="*/ 0 h 1926405"/>
              <a:gd name="connsiteX1" fmla="*/ 5137 w 791110"/>
              <a:gd name="connsiteY1" fmla="*/ 159250 h 1926405"/>
              <a:gd name="connsiteX2" fmla="*/ 97604 w 791110"/>
              <a:gd name="connsiteY2" fmla="*/ 292814 h 1926405"/>
              <a:gd name="connsiteX3" fmla="*/ 328773 w 791110"/>
              <a:gd name="connsiteY3" fmla="*/ 369870 h 1926405"/>
              <a:gd name="connsiteX4" fmla="*/ 503433 w 791110"/>
              <a:gd name="connsiteY4" fmla="*/ 446926 h 1926405"/>
              <a:gd name="connsiteX5" fmla="*/ 636997 w 791110"/>
              <a:gd name="connsiteY5" fmla="*/ 544531 h 1926405"/>
              <a:gd name="connsiteX6" fmla="*/ 734602 w 791110"/>
              <a:gd name="connsiteY6" fmla="*/ 662683 h 1926405"/>
              <a:gd name="connsiteX7" fmla="*/ 780835 w 791110"/>
              <a:gd name="connsiteY7" fmla="*/ 842481 h 1926405"/>
              <a:gd name="connsiteX8" fmla="*/ 791110 w 791110"/>
              <a:gd name="connsiteY8" fmla="*/ 1047964 h 1926405"/>
              <a:gd name="connsiteX9" fmla="*/ 755150 w 791110"/>
              <a:gd name="connsiteY9" fmla="*/ 1273996 h 1926405"/>
              <a:gd name="connsiteX10" fmla="*/ 621586 w 791110"/>
              <a:gd name="connsiteY10" fmla="*/ 1505164 h 1926405"/>
              <a:gd name="connsiteX11" fmla="*/ 508570 w 791110"/>
              <a:gd name="connsiteY11" fmla="*/ 1613043 h 1926405"/>
              <a:gd name="connsiteX12" fmla="*/ 272265 w 791110"/>
              <a:gd name="connsiteY12" fmla="*/ 1762018 h 1926405"/>
              <a:gd name="connsiteX13" fmla="*/ 82193 w 791110"/>
              <a:gd name="connsiteY13" fmla="*/ 1926405 h 192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1110" h="1926405">
                <a:moveTo>
                  <a:pt x="0" y="0"/>
                </a:moveTo>
                <a:lnTo>
                  <a:pt x="5137" y="159250"/>
                </a:lnTo>
                <a:lnTo>
                  <a:pt x="97604" y="292814"/>
                </a:lnTo>
                <a:lnTo>
                  <a:pt x="328773" y="369870"/>
                </a:lnTo>
                <a:lnTo>
                  <a:pt x="503433" y="446926"/>
                </a:lnTo>
                <a:lnTo>
                  <a:pt x="636997" y="544531"/>
                </a:lnTo>
                <a:lnTo>
                  <a:pt x="734602" y="662683"/>
                </a:lnTo>
                <a:lnTo>
                  <a:pt x="780835" y="842481"/>
                </a:lnTo>
                <a:lnTo>
                  <a:pt x="791110" y="1047964"/>
                </a:lnTo>
                <a:lnTo>
                  <a:pt x="755150" y="1273996"/>
                </a:lnTo>
                <a:lnTo>
                  <a:pt x="621586" y="1505164"/>
                </a:lnTo>
                <a:lnTo>
                  <a:pt x="508570" y="1613043"/>
                </a:lnTo>
                <a:lnTo>
                  <a:pt x="272265" y="1762018"/>
                </a:lnTo>
                <a:lnTo>
                  <a:pt x="82193" y="1926405"/>
                </a:lnTo>
              </a:path>
            </a:pathLst>
          </a:custGeom>
          <a:noFill/>
          <a:ln w="38100">
            <a:solidFill>
              <a:srgbClr val="647C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C99035C-ADD7-5D98-A6F1-D95BC96718A2}"/>
              </a:ext>
            </a:extLst>
          </p:cNvPr>
          <p:cNvSpPr txBox="1"/>
          <p:nvPr/>
        </p:nvSpPr>
        <p:spPr>
          <a:xfrm>
            <a:off x="3493181" y="3895456"/>
            <a:ext cx="608106" cy="189283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pPr algn="l"/>
            <a:r>
              <a:rPr lang="de-CH" sz="1230" b="1" dirty="0">
                <a:solidFill>
                  <a:schemeClr val="accent4"/>
                </a:solidFill>
                <a:latin typeface="+mn-lt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2303477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Ein Bild, das draußen, Himmel, Wolke, Gras enthält.&#10;&#10;Automatisch generierte Beschreibung">
            <a:extLst>
              <a:ext uri="{FF2B5EF4-FFF2-40B4-BE49-F238E27FC236}">
                <a16:creationId xmlns:a16="http://schemas.microsoft.com/office/drawing/2014/main" id="{02413B85-2ED3-9740-2DE5-511040DCAF8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800" y="1444736"/>
            <a:ext cx="8064000" cy="3024000"/>
          </a:xfr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8D9B8B4-C91C-497C-9F64-0545970BF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00" y="615942"/>
            <a:ext cx="8064000" cy="792000"/>
          </a:xfrm>
        </p:spPr>
        <p:txBody>
          <a:bodyPr>
            <a:normAutofit/>
          </a:bodyPr>
          <a:lstStyle/>
          <a:p>
            <a:r>
              <a:rPr lang="de-CH" dirty="0"/>
              <a:t>The </a:t>
            </a:r>
            <a:r>
              <a:rPr lang="de-CH" dirty="0" err="1"/>
              <a:t>next</a:t>
            </a:r>
            <a:r>
              <a:rPr lang="de-CH" dirty="0"/>
              <a:t> urban </a:t>
            </a:r>
            <a:r>
              <a:rPr lang="de-CH" dirty="0" err="1"/>
              <a:t>development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94684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30997-9ED5-05FA-B5DC-B345B7A4D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B3DE5-D4AD-B89E-6B6C-DD5496308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8000" dirty="0"/>
              <a:t>The Light Rail </a:t>
            </a:r>
            <a:r>
              <a:rPr lang="de-CH" sz="8000" dirty="0" err="1"/>
              <a:t>story</a:t>
            </a:r>
            <a:r>
              <a:rPr lang="de-CH" sz="8000" dirty="0"/>
              <a:t> </a:t>
            </a:r>
            <a:r>
              <a:rPr lang="de-CH" sz="8000" dirty="0" err="1"/>
              <a:t>continues</a:t>
            </a:r>
            <a:r>
              <a:rPr lang="de-CH" sz="80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891104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in Bild, das Menschliches Gesicht, Person, Kleidung, Porträt enthält.&#10;&#10;Automatisch generierte Beschreibung">
            <a:extLst>
              <a:ext uri="{FF2B5EF4-FFF2-40B4-BE49-F238E27FC236}">
                <a16:creationId xmlns:a16="http://schemas.microsoft.com/office/drawing/2014/main" id="{88CE40F5-2194-4B95-68A7-0070BB5E14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3040" y="1718199"/>
            <a:ext cx="1066278" cy="10662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6" name="Bildplatzhalter 25" descr="Ein Bild, das draußen, Himmel, Landfahrzeug, Straße enthält.&#10;&#10;Automatisch generierte Beschreibung">
            <a:extLst>
              <a:ext uri="{FF2B5EF4-FFF2-40B4-BE49-F238E27FC236}">
                <a16:creationId xmlns:a16="http://schemas.microsoft.com/office/drawing/2014/main" id="{73BBB9C0-03CD-EF26-B9C1-B922204140F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761DA7-DF9B-4774-A89F-C45C176CF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49" y="3882420"/>
            <a:ext cx="3217661" cy="792000"/>
          </a:xfrm>
        </p:spPr>
        <p:txBody>
          <a:bodyPr/>
          <a:lstStyle/>
          <a:p>
            <a:pPr algn="ctr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de-CH" dirty="0"/>
              <a:t>Gracias!</a:t>
            </a:r>
            <a:br>
              <a:rPr lang="de-CH" dirty="0"/>
            </a:br>
            <a:r>
              <a:rPr lang="de-CH" sz="1400" dirty="0">
                <a:solidFill>
                  <a:schemeClr val="accent2"/>
                </a:solidFill>
                <a:latin typeface="+mn-lt"/>
              </a:rPr>
              <a:t>claudio.buechel@vbg.ch</a:t>
            </a:r>
            <a:br>
              <a:rPr lang="de-CH" sz="1400" dirty="0">
                <a:solidFill>
                  <a:schemeClr val="accent2"/>
                </a:solidFill>
                <a:latin typeface="+mn-lt"/>
              </a:rPr>
            </a:br>
            <a:r>
              <a:rPr lang="de-CH" sz="1400" dirty="0">
                <a:solidFill>
                  <a:schemeClr val="accent2"/>
                </a:solidFill>
                <a:latin typeface="+mn-lt"/>
              </a:rPr>
              <a:t>www.linkedin.com/in/claudiobuechel</a:t>
            </a:r>
            <a:endParaRPr lang="de-CH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F4B87BC-B1E7-4EEC-8051-CC54E9E56253}"/>
              </a:ext>
            </a:extLst>
          </p:cNvPr>
          <p:cNvGrpSpPr/>
          <p:nvPr/>
        </p:nvGrpSpPr>
        <p:grpSpPr>
          <a:xfrm>
            <a:off x="1334179" y="2826134"/>
            <a:ext cx="1944000" cy="640094"/>
            <a:chOff x="2586524" y="3386076"/>
            <a:chExt cx="1944000" cy="640094"/>
          </a:xfrm>
        </p:grpSpPr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E967C1E5-126C-46BF-9BDC-7BBAFAB14C6F}"/>
                </a:ext>
              </a:extLst>
            </p:cNvPr>
            <p:cNvSpPr txBox="1"/>
            <p:nvPr/>
          </p:nvSpPr>
          <p:spPr>
            <a:xfrm>
              <a:off x="2586524" y="3386076"/>
              <a:ext cx="1944000" cy="252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de-CH" sz="1600" b="1" dirty="0">
                  <a:solidFill>
                    <a:schemeClr val="accent1"/>
                  </a:solidFill>
                </a:rPr>
                <a:t>Claudio Büchel</a:t>
              </a:r>
            </a:p>
          </p:txBody>
        </p: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8E0201B5-5D08-4AFE-9CFA-84CE389F18F1}"/>
                </a:ext>
              </a:extLst>
            </p:cNvPr>
            <p:cNvSpPr txBox="1"/>
            <p:nvPr/>
          </p:nvSpPr>
          <p:spPr>
            <a:xfrm>
              <a:off x="2586524" y="3630170"/>
              <a:ext cx="1944000" cy="396000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ctr"/>
              <a:r>
                <a:rPr lang="de-CH" sz="1200" dirty="0">
                  <a:solidFill>
                    <a:schemeClr val="accent3"/>
                  </a:solidFill>
                </a:rPr>
                <a:t>Head </a:t>
              </a:r>
              <a:r>
                <a:rPr lang="de-CH" sz="1200" dirty="0" err="1">
                  <a:solidFill>
                    <a:schemeClr val="accent3"/>
                  </a:solidFill>
                </a:rPr>
                <a:t>of</a:t>
              </a:r>
              <a:r>
                <a:rPr lang="de-CH" sz="1200" dirty="0">
                  <a:solidFill>
                    <a:schemeClr val="accent3"/>
                  </a:solidFill>
                </a:rPr>
                <a:t> </a:t>
              </a:r>
              <a:r>
                <a:rPr lang="de-CH" sz="1200" dirty="0" err="1">
                  <a:solidFill>
                    <a:schemeClr val="accent3"/>
                  </a:solidFill>
                </a:rPr>
                <a:t>Offer</a:t>
              </a:r>
              <a:endParaRPr lang="de-CH" sz="1200" dirty="0">
                <a:solidFill>
                  <a:schemeClr val="accent3"/>
                </a:solidFill>
              </a:endParaRPr>
            </a:p>
          </p:txBody>
        </p:sp>
      </p:grpSp>
      <p:pic>
        <p:nvPicPr>
          <p:cNvPr id="24" name="Grafik 23">
            <a:extLst>
              <a:ext uri="{FF2B5EF4-FFF2-40B4-BE49-F238E27FC236}">
                <a16:creationId xmlns:a16="http://schemas.microsoft.com/office/drawing/2014/main" id="{B7DAF27C-C91F-02AB-247D-93E743E01F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06" y="208149"/>
            <a:ext cx="4175746" cy="4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3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7F93E-ED86-554C-035A-6AD0270A5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8000" dirty="0"/>
              <a:t>Glattal</a:t>
            </a:r>
            <a:br>
              <a:rPr lang="de-CH" sz="8000" dirty="0"/>
            </a:br>
            <a:r>
              <a:rPr lang="de-CH" sz="8000" dirty="0"/>
              <a:t>Light Rail</a:t>
            </a:r>
          </a:p>
        </p:txBody>
      </p:sp>
    </p:spTree>
    <p:extLst>
      <p:ext uri="{BB962C8B-B14F-4D97-AF65-F5344CB8AC3E}">
        <p14:creationId xmlns:p14="http://schemas.microsoft.com/office/powerpoint/2010/main" val="428706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15A32BC7-53F7-8A43-5E30-00ED12A6AA1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07200" cy="5143500"/>
          </a:xfr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FA0A24B-5D66-677D-2941-47D9444DFC8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Light Rail </a:t>
            </a:r>
            <a:r>
              <a:rPr lang="de-CH" dirty="0" err="1"/>
              <a:t>system</a:t>
            </a:r>
            <a:endParaRPr lang="de-CH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 err="1"/>
              <a:t>Almost</a:t>
            </a:r>
            <a:r>
              <a:rPr lang="de-CH" dirty="0"/>
              <a:t> 100% </a:t>
            </a:r>
            <a:r>
              <a:rPr lang="de-CH" dirty="0" err="1"/>
              <a:t>right-of-way</a:t>
            </a:r>
            <a:endParaRPr lang="de-CH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 err="1"/>
              <a:t>Desserves</a:t>
            </a:r>
            <a:r>
              <a:rPr lang="de-CH" dirty="0"/>
              <a:t> suburban </a:t>
            </a:r>
            <a:r>
              <a:rPr lang="de-CH" dirty="0" err="1"/>
              <a:t>towns</a:t>
            </a:r>
            <a:endParaRPr lang="de-CH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Connections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airport</a:t>
            </a:r>
            <a:r>
              <a:rPr lang="de-CH" dirty="0"/>
              <a:t> and </a:t>
            </a:r>
            <a:r>
              <a:rPr lang="de-CH" dirty="0" err="1"/>
              <a:t>downtown</a:t>
            </a:r>
            <a:r>
              <a:rPr lang="de-CH" dirty="0"/>
              <a:t> </a:t>
            </a:r>
            <a:r>
              <a:rPr lang="de-CH" dirty="0" err="1"/>
              <a:t>Zurich</a:t>
            </a:r>
            <a:endParaRPr lang="de-CH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897AB73-AF19-77E1-A625-8A350ED9D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 </a:t>
            </a:r>
            <a:r>
              <a:rPr lang="de-CH" dirty="0" err="1"/>
              <a:t>new</a:t>
            </a:r>
            <a:r>
              <a:rPr lang="de-CH" dirty="0"/>
              <a:t> </a:t>
            </a:r>
            <a:r>
              <a:rPr lang="de-CH" dirty="0" err="1"/>
              <a:t>backbone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a </a:t>
            </a:r>
            <a:r>
              <a:rPr lang="de-CH" dirty="0" err="1"/>
              <a:t>dynamic</a:t>
            </a:r>
            <a:r>
              <a:rPr lang="de-CH" dirty="0"/>
              <a:t> </a:t>
            </a:r>
            <a:r>
              <a:rPr lang="de-CH" dirty="0" err="1"/>
              <a:t>region</a:t>
            </a:r>
            <a:r>
              <a:rPr lang="de-CH" dirty="0"/>
              <a:t>.</a:t>
            </a: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0C0BEF7E-A886-783D-169D-4ED37FAFC165}"/>
              </a:ext>
            </a:extLst>
          </p:cNvPr>
          <p:cNvSpPr/>
          <p:nvPr/>
        </p:nvSpPr>
        <p:spPr>
          <a:xfrm>
            <a:off x="23707" y="1987291"/>
            <a:ext cx="3335866" cy="945644"/>
          </a:xfrm>
          <a:custGeom>
            <a:avLst/>
            <a:gdLst>
              <a:gd name="connsiteX0" fmla="*/ 0 w 3335866"/>
              <a:gd name="connsiteY0" fmla="*/ 901536 h 945644"/>
              <a:gd name="connsiteX1" fmla="*/ 169333 w 3335866"/>
              <a:gd name="connsiteY1" fmla="*/ 945562 h 945644"/>
              <a:gd name="connsiteX2" fmla="*/ 325120 w 3335866"/>
              <a:gd name="connsiteY2" fmla="*/ 911696 h 945644"/>
              <a:gd name="connsiteX3" fmla="*/ 375920 w 3335866"/>
              <a:gd name="connsiteY3" fmla="*/ 881216 h 945644"/>
              <a:gd name="connsiteX4" fmla="*/ 386080 w 3335866"/>
              <a:gd name="connsiteY4" fmla="*/ 830416 h 945644"/>
              <a:gd name="connsiteX5" fmla="*/ 321733 w 3335866"/>
              <a:gd name="connsiteY5" fmla="*/ 759296 h 945644"/>
              <a:gd name="connsiteX6" fmla="*/ 301413 w 3335866"/>
              <a:gd name="connsiteY6" fmla="*/ 681402 h 945644"/>
              <a:gd name="connsiteX7" fmla="*/ 338666 w 3335866"/>
              <a:gd name="connsiteY7" fmla="*/ 613669 h 945644"/>
              <a:gd name="connsiteX8" fmla="*/ 467360 w 3335866"/>
              <a:gd name="connsiteY8" fmla="*/ 559482 h 945644"/>
              <a:gd name="connsiteX9" fmla="*/ 633306 w 3335866"/>
              <a:gd name="connsiteY9" fmla="*/ 518842 h 945644"/>
              <a:gd name="connsiteX10" fmla="*/ 826346 w 3335866"/>
              <a:gd name="connsiteY10" fmla="*/ 515456 h 945644"/>
              <a:gd name="connsiteX11" fmla="*/ 1029546 w 3335866"/>
              <a:gd name="connsiteY11" fmla="*/ 512069 h 945644"/>
              <a:gd name="connsiteX12" fmla="*/ 1327573 w 3335866"/>
              <a:gd name="connsiteY12" fmla="*/ 525616 h 945644"/>
              <a:gd name="connsiteX13" fmla="*/ 1561253 w 3335866"/>
              <a:gd name="connsiteY13" fmla="*/ 518842 h 945644"/>
              <a:gd name="connsiteX14" fmla="*/ 1686560 w 3335866"/>
              <a:gd name="connsiteY14" fmla="*/ 518842 h 945644"/>
              <a:gd name="connsiteX15" fmla="*/ 1744133 w 3335866"/>
              <a:gd name="connsiteY15" fmla="*/ 491749 h 945644"/>
              <a:gd name="connsiteX16" fmla="*/ 1737360 w 3335866"/>
              <a:gd name="connsiteY16" fmla="*/ 437562 h 945644"/>
              <a:gd name="connsiteX17" fmla="*/ 1676400 w 3335866"/>
              <a:gd name="connsiteY17" fmla="*/ 359669 h 945644"/>
              <a:gd name="connsiteX18" fmla="*/ 1703493 w 3335866"/>
              <a:gd name="connsiteY18" fmla="*/ 288549 h 945644"/>
              <a:gd name="connsiteX19" fmla="*/ 1747520 w 3335866"/>
              <a:gd name="connsiteY19" fmla="*/ 224202 h 945644"/>
              <a:gd name="connsiteX20" fmla="*/ 1832186 w 3335866"/>
              <a:gd name="connsiteY20" fmla="*/ 186949 h 945644"/>
              <a:gd name="connsiteX21" fmla="*/ 2082800 w 3335866"/>
              <a:gd name="connsiteY21" fmla="*/ 163242 h 945644"/>
              <a:gd name="connsiteX22" fmla="*/ 2390986 w 3335866"/>
              <a:gd name="connsiteY22" fmla="*/ 132762 h 945644"/>
              <a:gd name="connsiteX23" fmla="*/ 2726266 w 3335866"/>
              <a:gd name="connsiteY23" fmla="*/ 88736 h 945644"/>
              <a:gd name="connsiteX24" fmla="*/ 2885440 w 3335866"/>
              <a:gd name="connsiteY24" fmla="*/ 61642 h 945644"/>
              <a:gd name="connsiteX25" fmla="*/ 2987040 w 3335866"/>
              <a:gd name="connsiteY25" fmla="*/ 14229 h 945644"/>
              <a:gd name="connsiteX26" fmla="*/ 3034453 w 3335866"/>
              <a:gd name="connsiteY26" fmla="*/ 682 h 945644"/>
              <a:gd name="connsiteX27" fmla="*/ 3125893 w 3335866"/>
              <a:gd name="connsiteY27" fmla="*/ 31162 h 945644"/>
              <a:gd name="connsiteX28" fmla="*/ 3335866 w 3335866"/>
              <a:gd name="connsiteY28" fmla="*/ 75189 h 94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35866" h="945644">
                <a:moveTo>
                  <a:pt x="0" y="901536"/>
                </a:moveTo>
                <a:cubicBezTo>
                  <a:pt x="57573" y="922702"/>
                  <a:pt x="115146" y="943869"/>
                  <a:pt x="169333" y="945562"/>
                </a:cubicBezTo>
                <a:cubicBezTo>
                  <a:pt x="223520" y="947255"/>
                  <a:pt x="290689" y="922420"/>
                  <a:pt x="325120" y="911696"/>
                </a:cubicBezTo>
                <a:cubicBezTo>
                  <a:pt x="359551" y="900972"/>
                  <a:pt x="365760" y="894763"/>
                  <a:pt x="375920" y="881216"/>
                </a:cubicBezTo>
                <a:cubicBezTo>
                  <a:pt x="386080" y="867669"/>
                  <a:pt x="395111" y="850736"/>
                  <a:pt x="386080" y="830416"/>
                </a:cubicBezTo>
                <a:cubicBezTo>
                  <a:pt x="377049" y="810096"/>
                  <a:pt x="335844" y="784132"/>
                  <a:pt x="321733" y="759296"/>
                </a:cubicBezTo>
                <a:cubicBezTo>
                  <a:pt x="307622" y="734460"/>
                  <a:pt x="298591" y="705673"/>
                  <a:pt x="301413" y="681402"/>
                </a:cubicBezTo>
                <a:cubicBezTo>
                  <a:pt x="304235" y="657131"/>
                  <a:pt x="311008" y="633989"/>
                  <a:pt x="338666" y="613669"/>
                </a:cubicBezTo>
                <a:cubicBezTo>
                  <a:pt x="366324" y="593349"/>
                  <a:pt x="418253" y="575286"/>
                  <a:pt x="467360" y="559482"/>
                </a:cubicBezTo>
                <a:cubicBezTo>
                  <a:pt x="516467" y="543678"/>
                  <a:pt x="573475" y="526180"/>
                  <a:pt x="633306" y="518842"/>
                </a:cubicBezTo>
                <a:cubicBezTo>
                  <a:pt x="693137" y="511504"/>
                  <a:pt x="826346" y="515456"/>
                  <a:pt x="826346" y="515456"/>
                </a:cubicBezTo>
                <a:cubicBezTo>
                  <a:pt x="892386" y="514327"/>
                  <a:pt x="946008" y="510376"/>
                  <a:pt x="1029546" y="512069"/>
                </a:cubicBezTo>
                <a:cubicBezTo>
                  <a:pt x="1113084" y="513762"/>
                  <a:pt x="1238955" y="524487"/>
                  <a:pt x="1327573" y="525616"/>
                </a:cubicBezTo>
                <a:cubicBezTo>
                  <a:pt x="1416191" y="526745"/>
                  <a:pt x="1501422" y="519971"/>
                  <a:pt x="1561253" y="518842"/>
                </a:cubicBezTo>
                <a:cubicBezTo>
                  <a:pt x="1621084" y="517713"/>
                  <a:pt x="1656080" y="523357"/>
                  <a:pt x="1686560" y="518842"/>
                </a:cubicBezTo>
                <a:cubicBezTo>
                  <a:pt x="1717040" y="514327"/>
                  <a:pt x="1735666" y="505296"/>
                  <a:pt x="1744133" y="491749"/>
                </a:cubicBezTo>
                <a:cubicBezTo>
                  <a:pt x="1752600" y="478202"/>
                  <a:pt x="1748649" y="459575"/>
                  <a:pt x="1737360" y="437562"/>
                </a:cubicBezTo>
                <a:cubicBezTo>
                  <a:pt x="1726071" y="415549"/>
                  <a:pt x="1682044" y="384504"/>
                  <a:pt x="1676400" y="359669"/>
                </a:cubicBezTo>
                <a:cubicBezTo>
                  <a:pt x="1670756" y="334834"/>
                  <a:pt x="1691640" y="311127"/>
                  <a:pt x="1703493" y="288549"/>
                </a:cubicBezTo>
                <a:cubicBezTo>
                  <a:pt x="1715346" y="265971"/>
                  <a:pt x="1726071" y="241135"/>
                  <a:pt x="1747520" y="224202"/>
                </a:cubicBezTo>
                <a:cubicBezTo>
                  <a:pt x="1768969" y="207269"/>
                  <a:pt x="1776306" y="197109"/>
                  <a:pt x="1832186" y="186949"/>
                </a:cubicBezTo>
                <a:cubicBezTo>
                  <a:pt x="1888066" y="176789"/>
                  <a:pt x="2082800" y="163242"/>
                  <a:pt x="2082800" y="163242"/>
                </a:cubicBezTo>
                <a:lnTo>
                  <a:pt x="2390986" y="132762"/>
                </a:lnTo>
                <a:cubicBezTo>
                  <a:pt x="2498230" y="120344"/>
                  <a:pt x="2643857" y="100589"/>
                  <a:pt x="2726266" y="88736"/>
                </a:cubicBezTo>
                <a:cubicBezTo>
                  <a:pt x="2808675" y="76883"/>
                  <a:pt x="2841978" y="74060"/>
                  <a:pt x="2885440" y="61642"/>
                </a:cubicBezTo>
                <a:cubicBezTo>
                  <a:pt x="2928902" y="49224"/>
                  <a:pt x="2962205" y="24389"/>
                  <a:pt x="2987040" y="14229"/>
                </a:cubicBezTo>
                <a:cubicBezTo>
                  <a:pt x="3011875" y="4069"/>
                  <a:pt x="3011311" y="-2140"/>
                  <a:pt x="3034453" y="682"/>
                </a:cubicBezTo>
                <a:cubicBezTo>
                  <a:pt x="3057595" y="3504"/>
                  <a:pt x="3075657" y="18744"/>
                  <a:pt x="3125893" y="31162"/>
                </a:cubicBezTo>
                <a:cubicBezTo>
                  <a:pt x="3176129" y="43580"/>
                  <a:pt x="3255997" y="59384"/>
                  <a:pt x="3335866" y="75189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C7E36766-AACE-B982-C923-AFA8AE7DA175}"/>
              </a:ext>
            </a:extLst>
          </p:cNvPr>
          <p:cNvSpPr/>
          <p:nvPr/>
        </p:nvSpPr>
        <p:spPr>
          <a:xfrm>
            <a:off x="674155" y="1185931"/>
            <a:ext cx="1635552" cy="951056"/>
          </a:xfrm>
          <a:custGeom>
            <a:avLst/>
            <a:gdLst>
              <a:gd name="connsiteX0" fmla="*/ 1635552 w 1635552"/>
              <a:gd name="connsiteY0" fmla="*/ 951056 h 951056"/>
              <a:gd name="connsiteX1" fmla="*/ 1442512 w 1635552"/>
              <a:gd name="connsiteY1" fmla="*/ 852842 h 951056"/>
              <a:gd name="connsiteX2" fmla="*/ 1351072 w 1635552"/>
              <a:gd name="connsiteY2" fmla="*/ 778336 h 951056"/>
              <a:gd name="connsiteX3" fmla="*/ 1222378 w 1635552"/>
              <a:gd name="connsiteY3" fmla="*/ 737696 h 951056"/>
              <a:gd name="connsiteX4" fmla="*/ 1069978 w 1635552"/>
              <a:gd name="connsiteY4" fmla="*/ 666576 h 951056"/>
              <a:gd name="connsiteX5" fmla="*/ 792272 w 1635552"/>
              <a:gd name="connsiteY5" fmla="*/ 639482 h 951056"/>
              <a:gd name="connsiteX6" fmla="*/ 646645 w 1635552"/>
              <a:gd name="connsiteY6" fmla="*/ 625936 h 951056"/>
              <a:gd name="connsiteX7" fmla="*/ 487472 w 1635552"/>
              <a:gd name="connsiteY7" fmla="*/ 561589 h 951056"/>
              <a:gd name="connsiteX8" fmla="*/ 477312 w 1635552"/>
              <a:gd name="connsiteY8" fmla="*/ 497242 h 951056"/>
              <a:gd name="connsiteX9" fmla="*/ 501018 w 1635552"/>
              <a:gd name="connsiteY9" fmla="*/ 470149 h 951056"/>
              <a:gd name="connsiteX10" fmla="*/ 396032 w 1635552"/>
              <a:gd name="connsiteY10" fmla="*/ 399029 h 951056"/>
              <a:gd name="connsiteX11" fmla="*/ 219925 w 1635552"/>
              <a:gd name="connsiteY11" fmla="*/ 371936 h 951056"/>
              <a:gd name="connsiteX12" fmla="*/ 172512 w 1635552"/>
              <a:gd name="connsiteY12" fmla="*/ 327909 h 951056"/>
              <a:gd name="connsiteX13" fmla="*/ 60752 w 1635552"/>
              <a:gd name="connsiteY13" fmla="*/ 287269 h 951056"/>
              <a:gd name="connsiteX14" fmla="*/ 60752 w 1635552"/>
              <a:gd name="connsiteY14" fmla="*/ 233082 h 951056"/>
              <a:gd name="connsiteX15" fmla="*/ 108165 w 1635552"/>
              <a:gd name="connsiteY15" fmla="*/ 209376 h 951056"/>
              <a:gd name="connsiteX16" fmla="*/ 125098 w 1635552"/>
              <a:gd name="connsiteY16" fmla="*/ 172122 h 951056"/>
              <a:gd name="connsiteX17" fmla="*/ 16725 w 1635552"/>
              <a:gd name="connsiteY17" fmla="*/ 84069 h 951056"/>
              <a:gd name="connsiteX18" fmla="*/ 37045 w 1635552"/>
              <a:gd name="connsiteY18" fmla="*/ 40042 h 951056"/>
              <a:gd name="connsiteX19" fmla="*/ 358778 w 1635552"/>
              <a:gd name="connsiteY19" fmla="*/ 2789 h 951056"/>
              <a:gd name="connsiteX20" fmla="*/ 433285 w 1635552"/>
              <a:gd name="connsiteY20" fmla="*/ 12949 h 951056"/>
              <a:gd name="connsiteX21" fmla="*/ 568752 w 1635552"/>
              <a:gd name="connsiteY21" fmla="*/ 94229 h 95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35552" h="951056">
                <a:moveTo>
                  <a:pt x="1635552" y="951056"/>
                </a:moveTo>
                <a:cubicBezTo>
                  <a:pt x="1562738" y="916342"/>
                  <a:pt x="1489925" y="881629"/>
                  <a:pt x="1442512" y="852842"/>
                </a:cubicBezTo>
                <a:cubicBezTo>
                  <a:pt x="1395099" y="824055"/>
                  <a:pt x="1387761" y="797527"/>
                  <a:pt x="1351072" y="778336"/>
                </a:cubicBezTo>
                <a:cubicBezTo>
                  <a:pt x="1314383" y="759145"/>
                  <a:pt x="1269227" y="756323"/>
                  <a:pt x="1222378" y="737696"/>
                </a:cubicBezTo>
                <a:cubicBezTo>
                  <a:pt x="1175529" y="719069"/>
                  <a:pt x="1141662" y="682945"/>
                  <a:pt x="1069978" y="666576"/>
                </a:cubicBezTo>
                <a:cubicBezTo>
                  <a:pt x="998294" y="650207"/>
                  <a:pt x="792272" y="639482"/>
                  <a:pt x="792272" y="639482"/>
                </a:cubicBezTo>
                <a:cubicBezTo>
                  <a:pt x="721716" y="632709"/>
                  <a:pt x="697445" y="638918"/>
                  <a:pt x="646645" y="625936"/>
                </a:cubicBezTo>
                <a:cubicBezTo>
                  <a:pt x="595845" y="612954"/>
                  <a:pt x="515694" y="583038"/>
                  <a:pt x="487472" y="561589"/>
                </a:cubicBezTo>
                <a:cubicBezTo>
                  <a:pt x="459250" y="540140"/>
                  <a:pt x="475054" y="512482"/>
                  <a:pt x="477312" y="497242"/>
                </a:cubicBezTo>
                <a:cubicBezTo>
                  <a:pt x="479570" y="482002"/>
                  <a:pt x="514565" y="486518"/>
                  <a:pt x="501018" y="470149"/>
                </a:cubicBezTo>
                <a:cubicBezTo>
                  <a:pt x="487471" y="453780"/>
                  <a:pt x="442881" y="415398"/>
                  <a:pt x="396032" y="399029"/>
                </a:cubicBezTo>
                <a:cubicBezTo>
                  <a:pt x="349183" y="382660"/>
                  <a:pt x="257178" y="383789"/>
                  <a:pt x="219925" y="371936"/>
                </a:cubicBezTo>
                <a:cubicBezTo>
                  <a:pt x="182672" y="360083"/>
                  <a:pt x="199041" y="342020"/>
                  <a:pt x="172512" y="327909"/>
                </a:cubicBezTo>
                <a:cubicBezTo>
                  <a:pt x="145983" y="313798"/>
                  <a:pt x="79379" y="303073"/>
                  <a:pt x="60752" y="287269"/>
                </a:cubicBezTo>
                <a:cubicBezTo>
                  <a:pt x="42125" y="271464"/>
                  <a:pt x="52850" y="246064"/>
                  <a:pt x="60752" y="233082"/>
                </a:cubicBezTo>
                <a:cubicBezTo>
                  <a:pt x="68654" y="220100"/>
                  <a:pt x="97441" y="219536"/>
                  <a:pt x="108165" y="209376"/>
                </a:cubicBezTo>
                <a:cubicBezTo>
                  <a:pt x="118889" y="199216"/>
                  <a:pt x="140338" y="193006"/>
                  <a:pt x="125098" y="172122"/>
                </a:cubicBezTo>
                <a:cubicBezTo>
                  <a:pt x="109858" y="151238"/>
                  <a:pt x="31400" y="106082"/>
                  <a:pt x="16725" y="84069"/>
                </a:cubicBezTo>
                <a:cubicBezTo>
                  <a:pt x="2050" y="62056"/>
                  <a:pt x="-19964" y="53589"/>
                  <a:pt x="37045" y="40042"/>
                </a:cubicBezTo>
                <a:cubicBezTo>
                  <a:pt x="94054" y="26495"/>
                  <a:pt x="292738" y="7304"/>
                  <a:pt x="358778" y="2789"/>
                </a:cubicBezTo>
                <a:cubicBezTo>
                  <a:pt x="424818" y="-1727"/>
                  <a:pt x="398289" y="-2291"/>
                  <a:pt x="433285" y="12949"/>
                </a:cubicBezTo>
                <a:cubicBezTo>
                  <a:pt x="468281" y="28189"/>
                  <a:pt x="518516" y="61209"/>
                  <a:pt x="568752" y="94229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758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505934B-7B79-4948-A125-FDA9DFA3B19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12BDF45-57D4-491B-B4CC-CD40156A50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6799" y="1444736"/>
            <a:ext cx="4139018" cy="3024000"/>
          </a:xfrm>
        </p:spPr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High </a:t>
            </a:r>
            <a:r>
              <a:rPr lang="de-CH" dirty="0" err="1"/>
              <a:t>frequency</a:t>
            </a:r>
            <a:br>
              <a:rPr lang="de-CH" dirty="0"/>
            </a:br>
            <a:r>
              <a:rPr lang="de-CH" dirty="0"/>
              <a:t>(</a:t>
            </a:r>
            <a:r>
              <a:rPr lang="de-CH" dirty="0" err="1"/>
              <a:t>intervals</a:t>
            </a:r>
            <a:r>
              <a:rPr lang="de-CH" dirty="0"/>
              <a:t> </a:t>
            </a:r>
            <a:r>
              <a:rPr lang="de-CH" dirty="0" err="1"/>
              <a:t>between</a:t>
            </a:r>
            <a:r>
              <a:rPr lang="de-CH" dirty="0"/>
              <a:t> 15 min and 5 min)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Operation </a:t>
            </a:r>
            <a:r>
              <a:rPr lang="de-CH" dirty="0" err="1"/>
              <a:t>hours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5am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midnight</a:t>
            </a:r>
            <a:endParaRPr lang="de-CH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6 </a:t>
            </a:r>
            <a:r>
              <a:rPr lang="de-CH" dirty="0" err="1"/>
              <a:t>transfer</a:t>
            </a:r>
            <a:r>
              <a:rPr lang="de-CH" dirty="0"/>
              <a:t> hubs</a:t>
            </a:r>
            <a:br>
              <a:rPr lang="de-CH" dirty="0"/>
            </a:br>
            <a:r>
              <a:rPr lang="de-CH" dirty="0"/>
              <a:t>(</a:t>
            </a:r>
            <a:r>
              <a:rPr lang="de-CH" dirty="0" err="1"/>
              <a:t>connection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suburban </a:t>
            </a:r>
            <a:r>
              <a:rPr lang="de-CH" dirty="0" err="1"/>
              <a:t>railway</a:t>
            </a:r>
            <a:r>
              <a:rPr lang="de-CH" dirty="0"/>
              <a:t>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9 </a:t>
            </a:r>
            <a:r>
              <a:rPr lang="de-CH" dirty="0" err="1"/>
              <a:t>Mio</a:t>
            </a:r>
            <a:r>
              <a:rPr lang="de-CH" dirty="0"/>
              <a:t> </a:t>
            </a:r>
            <a:r>
              <a:rPr lang="de-CH" dirty="0" err="1"/>
              <a:t>riders</a:t>
            </a:r>
            <a:r>
              <a:rPr lang="de-CH" dirty="0"/>
              <a:t> per </a:t>
            </a:r>
            <a:r>
              <a:rPr lang="de-CH" dirty="0" err="1"/>
              <a:t>year</a:t>
            </a:r>
            <a:endParaRPr lang="de-CH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Construction </a:t>
            </a:r>
            <a:r>
              <a:rPr lang="de-CH" dirty="0" err="1"/>
              <a:t>costs</a:t>
            </a:r>
            <a:r>
              <a:rPr lang="de-CH" dirty="0"/>
              <a:t>: 590 </a:t>
            </a:r>
            <a:r>
              <a:rPr lang="de-CH" dirty="0" err="1"/>
              <a:t>Mio</a:t>
            </a:r>
            <a:r>
              <a:rPr lang="de-CH" dirty="0"/>
              <a:t> EUR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1A97E85-2212-48E7-9FF3-C947BBE5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Transport </a:t>
            </a:r>
            <a:r>
              <a:rPr lang="de-CH" dirty="0" err="1"/>
              <a:t>for</a:t>
            </a:r>
            <a:r>
              <a:rPr lang="de-CH" dirty="0"/>
              <a:t> a </a:t>
            </a:r>
            <a:r>
              <a:rPr lang="de-CH" dirty="0" err="1"/>
              <a:t>vibrant</a:t>
            </a:r>
            <a:r>
              <a:rPr lang="de-CH" dirty="0"/>
              <a:t> network </a:t>
            </a:r>
            <a:r>
              <a:rPr lang="de-CH" dirty="0" err="1"/>
              <a:t>city</a:t>
            </a:r>
            <a:r>
              <a:rPr lang="de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302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595A3-8545-A619-995B-1257DBA27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0" dirty="0"/>
              <a:t>28x</a:t>
            </a:r>
          </a:p>
        </p:txBody>
      </p:sp>
    </p:spTree>
    <p:extLst>
      <p:ext uri="{BB962C8B-B14F-4D97-AF65-F5344CB8AC3E}">
        <p14:creationId xmlns:p14="http://schemas.microsoft.com/office/powerpoint/2010/main" val="403398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A66A2DD3-B897-170B-E25E-AB6CBC1159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F939AB-28AA-49B4-E483-FDB04845E7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Over </a:t>
            </a:r>
            <a:r>
              <a:rPr lang="en-US" b="1" dirty="0"/>
              <a:t>16 billion EUR </a:t>
            </a:r>
            <a:r>
              <a:rPr lang="en-US" dirty="0"/>
              <a:t>has been invested in building construction in the service area of the light rail system since its opening.</a:t>
            </a:r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61F87E3-9801-7291-A047-DB533204E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cost x 28 =</a:t>
            </a:r>
            <a:br>
              <a:rPr lang="en-US" dirty="0"/>
            </a:br>
            <a:r>
              <a:rPr lang="en-US" dirty="0"/>
              <a:t>Investments in real estate</a:t>
            </a:r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E85AD96-4030-F9BD-0443-2F26502A1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7386" y="4197853"/>
            <a:ext cx="370749" cy="55203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7CFF07B-E49E-E89D-69A8-83EF80ECDA9D}"/>
              </a:ext>
            </a:extLst>
          </p:cNvPr>
          <p:cNvSpPr txBox="1"/>
          <p:nvPr/>
        </p:nvSpPr>
        <p:spPr>
          <a:xfrm>
            <a:off x="2932862" y="4197853"/>
            <a:ext cx="2039588" cy="75713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pPr algn="l"/>
            <a:r>
              <a:rPr lang="de-CH" sz="1230" dirty="0">
                <a:solidFill>
                  <a:schemeClr val="accent4"/>
                </a:solidFill>
                <a:latin typeface="+mn-lt"/>
              </a:rPr>
              <a:t>Residential </a:t>
            </a:r>
            <a:r>
              <a:rPr lang="de-CH" sz="1230" dirty="0" err="1">
                <a:solidFill>
                  <a:schemeClr val="accent4"/>
                </a:solidFill>
                <a:latin typeface="+mn-lt"/>
              </a:rPr>
              <a:t>buildings</a:t>
            </a:r>
            <a:endParaRPr lang="de-CH" sz="1230" dirty="0">
              <a:solidFill>
                <a:schemeClr val="accent4"/>
              </a:solidFill>
              <a:latin typeface="+mn-lt"/>
            </a:endParaRPr>
          </a:p>
          <a:p>
            <a:pPr algn="l"/>
            <a:r>
              <a:rPr lang="de-CH" sz="1230" dirty="0">
                <a:solidFill>
                  <a:schemeClr val="accent4"/>
                </a:solidFill>
                <a:latin typeface="+mn-lt"/>
              </a:rPr>
              <a:t>Office/Commercial </a:t>
            </a:r>
            <a:r>
              <a:rPr lang="de-CH" sz="1230" dirty="0" err="1">
                <a:solidFill>
                  <a:schemeClr val="accent4"/>
                </a:solidFill>
                <a:latin typeface="+mn-lt"/>
              </a:rPr>
              <a:t>buildings</a:t>
            </a:r>
            <a:endParaRPr lang="de-CH" sz="1230" dirty="0">
              <a:solidFill>
                <a:schemeClr val="accent4"/>
              </a:solidFill>
              <a:latin typeface="+mn-lt"/>
            </a:endParaRPr>
          </a:p>
          <a:p>
            <a:pPr algn="l"/>
            <a:r>
              <a:rPr lang="de-CH" sz="1230" dirty="0">
                <a:solidFill>
                  <a:schemeClr val="accent4"/>
                </a:solidFill>
                <a:latin typeface="+mn-lt"/>
              </a:rPr>
              <a:t>Special </a:t>
            </a:r>
            <a:r>
              <a:rPr lang="de-CH" sz="1230" dirty="0" err="1">
                <a:solidFill>
                  <a:schemeClr val="accent4"/>
                </a:solidFill>
                <a:latin typeface="+mn-lt"/>
              </a:rPr>
              <a:t>buildings</a:t>
            </a:r>
            <a:endParaRPr lang="de-CH" sz="1230" dirty="0">
              <a:solidFill>
                <a:schemeClr val="accent4"/>
              </a:solidFill>
              <a:latin typeface="+mn-lt"/>
            </a:endParaRPr>
          </a:p>
          <a:p>
            <a:pPr algn="l"/>
            <a:r>
              <a:rPr lang="de-CH" sz="1230" dirty="0">
                <a:solidFill>
                  <a:schemeClr val="accent4"/>
                </a:solidFill>
                <a:latin typeface="+mn-lt"/>
              </a:rPr>
              <a:t>Not </a:t>
            </a:r>
            <a:r>
              <a:rPr lang="de-CH" sz="1230" dirty="0" err="1">
                <a:solidFill>
                  <a:schemeClr val="accent4"/>
                </a:solidFill>
                <a:latin typeface="+mn-lt"/>
              </a:rPr>
              <a:t>realized</a:t>
            </a:r>
            <a:r>
              <a:rPr lang="de-CH" sz="1230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de-CH" sz="1230" dirty="0" err="1">
                <a:solidFill>
                  <a:schemeClr val="accent4"/>
                </a:solidFill>
                <a:latin typeface="+mn-lt"/>
              </a:rPr>
              <a:t>yet</a:t>
            </a:r>
            <a:endParaRPr lang="de-CH" sz="1230" dirty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11AC4BE-835C-5465-EDE6-8E144A87A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7386" y="4749794"/>
            <a:ext cx="370749" cy="20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1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F94396D-1B9C-2392-357D-FD6FE11697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799" y="1444736"/>
            <a:ext cx="3924000" cy="3024000"/>
          </a:xfrm>
          <a:prstGeom prst="rect">
            <a:avLst/>
          </a:prstGeom>
          <a:noFill/>
        </p:spPr>
      </p:pic>
      <p:pic>
        <p:nvPicPr>
          <p:cNvPr id="1026" name="Picture 2" descr="Luftbild Glattpark Opfikon 2022">
            <a:extLst>
              <a:ext uri="{FF2B5EF4-FFF2-40B4-BE49-F238E27FC236}">
                <a16:creationId xmlns:a16="http://schemas.microsoft.com/office/drawing/2014/main" id="{4F491DBC-AD3C-1A3F-4484-72D878501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5796" y="1444736"/>
            <a:ext cx="3924000" cy="30240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EFDACC9-7761-A1A0-5687-F7A99F6014FC}"/>
              </a:ext>
            </a:extLst>
          </p:cNvPr>
          <p:cNvSpPr txBox="1"/>
          <p:nvPr/>
        </p:nvSpPr>
        <p:spPr>
          <a:xfrm>
            <a:off x="500400" y="615942"/>
            <a:ext cx="8064000" cy="79200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/>
          <a:p>
            <a:pPr defTabSz="685800"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pasture becomes a city.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FF8286A-66A7-BD29-833C-35E0BFAFC96C}"/>
              </a:ext>
            </a:extLst>
          </p:cNvPr>
          <p:cNvSpPr txBox="1"/>
          <p:nvPr/>
        </p:nvSpPr>
        <p:spPr>
          <a:xfrm>
            <a:off x="539394" y="4274050"/>
            <a:ext cx="1397285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algn="l"/>
            <a:r>
              <a:rPr lang="de-CH" sz="1000" dirty="0">
                <a:solidFill>
                  <a:schemeClr val="accent3"/>
                </a:solidFill>
                <a:latin typeface="+mn-lt"/>
              </a:rPr>
              <a:t>vonballmoospartner.ch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B612CB8-78C2-4894-E95F-B83F308F42E0}"/>
              </a:ext>
            </a:extLst>
          </p:cNvPr>
          <p:cNvSpPr txBox="1"/>
          <p:nvPr/>
        </p:nvSpPr>
        <p:spPr>
          <a:xfrm>
            <a:off x="539395" y="1482299"/>
            <a:ext cx="67809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algn="l"/>
            <a:r>
              <a:rPr lang="de-CH" sz="2000" b="1" dirty="0">
                <a:solidFill>
                  <a:schemeClr val="tx1"/>
                </a:solidFill>
                <a:latin typeface="+mn-lt"/>
              </a:rPr>
              <a:t>2005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2EC9ED3-3D04-3BF5-F1D6-415170A4072A}"/>
              </a:ext>
            </a:extLst>
          </p:cNvPr>
          <p:cNvSpPr txBox="1"/>
          <p:nvPr/>
        </p:nvSpPr>
        <p:spPr>
          <a:xfrm>
            <a:off x="4683305" y="1493233"/>
            <a:ext cx="67809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algn="l"/>
            <a:r>
              <a:rPr lang="de-CH" sz="2000" b="1" dirty="0">
                <a:solidFill>
                  <a:schemeClr val="tx1"/>
                </a:solidFill>
                <a:latin typeface="+mn-lt"/>
              </a:rPr>
              <a:t>2020</a:t>
            </a: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7DD491D3-E74F-5D71-E6D4-1E803BB19D72}"/>
              </a:ext>
            </a:extLst>
          </p:cNvPr>
          <p:cNvSpPr/>
          <p:nvPr/>
        </p:nvSpPr>
        <p:spPr>
          <a:xfrm>
            <a:off x="5311739" y="1988049"/>
            <a:ext cx="2933272" cy="2219218"/>
          </a:xfrm>
          <a:custGeom>
            <a:avLst/>
            <a:gdLst>
              <a:gd name="connsiteX0" fmla="*/ 2193533 w 2933272"/>
              <a:gd name="connsiteY0" fmla="*/ 0 h 2219218"/>
              <a:gd name="connsiteX1" fmla="*/ 1083924 w 2933272"/>
              <a:gd name="connsiteY1" fmla="*/ 184935 h 2219218"/>
              <a:gd name="connsiteX2" fmla="*/ 724328 w 2933272"/>
              <a:gd name="connsiteY2" fmla="*/ 236306 h 2219218"/>
              <a:gd name="connsiteX3" fmla="*/ 539394 w 2933272"/>
              <a:gd name="connsiteY3" fmla="*/ 287677 h 2219218"/>
              <a:gd name="connsiteX4" fmla="*/ 318499 w 2933272"/>
              <a:gd name="connsiteY4" fmla="*/ 554805 h 2219218"/>
              <a:gd name="connsiteX5" fmla="*/ 0 w 2933272"/>
              <a:gd name="connsiteY5" fmla="*/ 2219218 h 2219218"/>
              <a:gd name="connsiteX6" fmla="*/ 2933272 w 2933272"/>
              <a:gd name="connsiteY6" fmla="*/ 2208944 h 2219218"/>
              <a:gd name="connsiteX7" fmla="*/ 2193533 w 2933272"/>
              <a:gd name="connsiteY7" fmla="*/ 0 h 221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3272" h="2219218">
                <a:moveTo>
                  <a:pt x="2193533" y="0"/>
                </a:moveTo>
                <a:lnTo>
                  <a:pt x="1083924" y="184935"/>
                </a:lnTo>
                <a:lnTo>
                  <a:pt x="724328" y="236306"/>
                </a:lnTo>
                <a:lnTo>
                  <a:pt x="539394" y="287677"/>
                </a:lnTo>
                <a:lnTo>
                  <a:pt x="318499" y="554805"/>
                </a:lnTo>
                <a:lnTo>
                  <a:pt x="0" y="2219218"/>
                </a:lnTo>
                <a:lnTo>
                  <a:pt x="2933272" y="2208944"/>
                </a:lnTo>
                <a:lnTo>
                  <a:pt x="2193533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de-CH" sz="1200" dirty="0" err="1">
              <a:solidFill>
                <a:schemeClr val="bg1"/>
              </a:solidFill>
            </a:endParaRP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2C930992-ABDD-4E9F-B9B7-60E5BD44364F}"/>
              </a:ext>
            </a:extLst>
          </p:cNvPr>
          <p:cNvSpPr/>
          <p:nvPr/>
        </p:nvSpPr>
        <p:spPr>
          <a:xfrm>
            <a:off x="857892" y="2363056"/>
            <a:ext cx="3246634" cy="1530850"/>
          </a:xfrm>
          <a:custGeom>
            <a:avLst/>
            <a:gdLst>
              <a:gd name="connsiteX0" fmla="*/ 3246634 w 3246634"/>
              <a:gd name="connsiteY0" fmla="*/ 87331 h 1530850"/>
              <a:gd name="connsiteX1" fmla="*/ 2589088 w 3246634"/>
              <a:gd name="connsiteY1" fmla="*/ 1530850 h 1530850"/>
              <a:gd name="connsiteX2" fmla="*/ 0 w 3246634"/>
              <a:gd name="connsiteY2" fmla="*/ 981182 h 1530850"/>
              <a:gd name="connsiteX3" fmla="*/ 847618 w 3246634"/>
              <a:gd name="connsiteY3" fmla="*/ 318499 h 1530850"/>
              <a:gd name="connsiteX4" fmla="*/ 1232899 w 3246634"/>
              <a:gd name="connsiteY4" fmla="*/ 154113 h 1530850"/>
              <a:gd name="connsiteX5" fmla="*/ 1474342 w 3246634"/>
              <a:gd name="connsiteY5" fmla="*/ 30823 h 1530850"/>
              <a:gd name="connsiteX6" fmla="*/ 1864760 w 3246634"/>
              <a:gd name="connsiteY6" fmla="*/ 0 h 1530850"/>
              <a:gd name="connsiteX7" fmla="*/ 2768886 w 3246634"/>
              <a:gd name="connsiteY7" fmla="*/ 15411 h 1530850"/>
              <a:gd name="connsiteX8" fmla="*/ 3246634 w 3246634"/>
              <a:gd name="connsiteY8" fmla="*/ 87331 h 153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6634" h="1530850">
                <a:moveTo>
                  <a:pt x="3246634" y="87331"/>
                </a:moveTo>
                <a:lnTo>
                  <a:pt x="2589088" y="1530850"/>
                </a:lnTo>
                <a:lnTo>
                  <a:pt x="0" y="981182"/>
                </a:lnTo>
                <a:lnTo>
                  <a:pt x="847618" y="318499"/>
                </a:lnTo>
                <a:lnTo>
                  <a:pt x="1232899" y="154113"/>
                </a:lnTo>
                <a:lnTo>
                  <a:pt x="1474342" y="30823"/>
                </a:lnTo>
                <a:lnTo>
                  <a:pt x="1864760" y="0"/>
                </a:lnTo>
                <a:lnTo>
                  <a:pt x="2768886" y="15411"/>
                </a:lnTo>
                <a:lnTo>
                  <a:pt x="3246634" y="87331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de-CH" sz="12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7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C0BB72-2EF6-EA17-1B32-3C6C2D98B2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8044" y="1444736"/>
            <a:ext cx="3011751" cy="3024000"/>
          </a:xfrm>
        </p:spPr>
        <p:txBody>
          <a:bodyPr/>
          <a:lstStyle/>
          <a:p>
            <a:pPr marL="0" indent="0">
              <a:buNone/>
            </a:pPr>
            <a:r>
              <a:rPr lang="de-CH" dirty="0" err="1"/>
              <a:t>Example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Municipality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Opfikon (2008 – 2023)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40% </a:t>
            </a:r>
            <a:r>
              <a:rPr lang="de-CH" dirty="0" err="1"/>
              <a:t>more</a:t>
            </a:r>
            <a:r>
              <a:rPr lang="de-CH" dirty="0"/>
              <a:t> </a:t>
            </a:r>
            <a:r>
              <a:rPr lang="de-CH" dirty="0" err="1"/>
              <a:t>residents</a:t>
            </a:r>
            <a:endParaRPr lang="de-CH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50% </a:t>
            </a:r>
            <a:r>
              <a:rPr lang="de-CH" dirty="0" err="1"/>
              <a:t>more</a:t>
            </a:r>
            <a:r>
              <a:rPr lang="de-CH" dirty="0"/>
              <a:t> </a:t>
            </a:r>
            <a:r>
              <a:rPr lang="de-CH" dirty="0" err="1"/>
              <a:t>workplaces</a:t>
            </a:r>
            <a:endParaRPr lang="de-CH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3x </a:t>
            </a:r>
            <a:r>
              <a:rPr lang="de-CH" dirty="0" err="1"/>
              <a:t>more</a:t>
            </a:r>
            <a:r>
              <a:rPr lang="de-CH" dirty="0"/>
              <a:t> </a:t>
            </a:r>
            <a:r>
              <a:rPr lang="de-CH" dirty="0" err="1"/>
              <a:t>riders</a:t>
            </a:r>
            <a:r>
              <a:rPr lang="de-CH" dirty="0"/>
              <a:t> on </a:t>
            </a:r>
            <a:r>
              <a:rPr lang="de-CH" dirty="0" err="1"/>
              <a:t>the</a:t>
            </a:r>
            <a:r>
              <a:rPr lang="de-CH" dirty="0"/>
              <a:t> light </a:t>
            </a:r>
            <a:r>
              <a:rPr lang="de-CH" dirty="0" err="1"/>
              <a:t>rail</a:t>
            </a:r>
            <a:r>
              <a:rPr lang="de-CH" dirty="0"/>
              <a:t> </a:t>
            </a:r>
            <a:r>
              <a:rPr lang="de-CH" dirty="0" err="1"/>
              <a:t>system</a:t>
            </a:r>
            <a:endParaRPr lang="de-CH" dirty="0"/>
          </a:p>
          <a:p>
            <a:pPr>
              <a:buFont typeface="Symbol" panose="05050102010706020507" pitchFamily="18" charset="2"/>
              <a:buChar char="-"/>
            </a:pPr>
            <a:r>
              <a:rPr lang="de-CH" b="1" dirty="0"/>
              <a:t>Car </a:t>
            </a:r>
            <a:r>
              <a:rPr lang="de-CH" b="1" dirty="0" err="1"/>
              <a:t>ownership</a:t>
            </a:r>
            <a:r>
              <a:rPr lang="de-CH" b="1" dirty="0"/>
              <a:t> </a:t>
            </a:r>
            <a:r>
              <a:rPr lang="de-CH" b="1" dirty="0" err="1"/>
              <a:t>decreased</a:t>
            </a:r>
            <a:r>
              <a:rPr lang="de-CH" b="1" dirty="0"/>
              <a:t> </a:t>
            </a:r>
            <a:r>
              <a:rPr lang="de-CH" b="1" dirty="0" err="1"/>
              <a:t>by</a:t>
            </a:r>
            <a:r>
              <a:rPr lang="de-CH" b="1" dirty="0"/>
              <a:t> 20%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30E5ED6-ECD6-D168-2B16-A882E7F5E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More </a:t>
            </a:r>
            <a:r>
              <a:rPr lang="de-CH" dirty="0" err="1"/>
              <a:t>residents</a:t>
            </a:r>
            <a:r>
              <a:rPr lang="de-CH" dirty="0"/>
              <a:t> and </a:t>
            </a:r>
            <a:r>
              <a:rPr lang="de-CH" dirty="0" err="1"/>
              <a:t>workplaces</a:t>
            </a:r>
            <a:r>
              <a:rPr lang="de-CH" dirty="0"/>
              <a:t>.</a:t>
            </a:r>
            <a:br>
              <a:rPr lang="de-CH" dirty="0"/>
            </a:br>
            <a:r>
              <a:rPr lang="de-CH" dirty="0" err="1"/>
              <a:t>Less</a:t>
            </a:r>
            <a:r>
              <a:rPr lang="de-CH" dirty="0"/>
              <a:t> </a:t>
            </a:r>
            <a:r>
              <a:rPr lang="de-CH" dirty="0" err="1"/>
              <a:t>congestion</a:t>
            </a:r>
            <a:r>
              <a:rPr lang="de-CH" dirty="0"/>
              <a:t>.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4EB984E6-B83A-53A2-626D-0DC385FB7A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465360"/>
              </p:ext>
            </p:extLst>
          </p:nvPr>
        </p:nvGraphicFramePr>
        <p:xfrm>
          <a:off x="395555" y="1407942"/>
          <a:ext cx="5199360" cy="3119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323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5F2E3-2507-32C7-1C43-7DA4D09B3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8000" dirty="0"/>
              <a:t>Transit-</a:t>
            </a:r>
            <a:r>
              <a:rPr lang="de-CH" sz="8000" dirty="0" err="1"/>
              <a:t>oriented</a:t>
            </a:r>
            <a:br>
              <a:rPr lang="de-CH" sz="8000" dirty="0"/>
            </a:br>
            <a:r>
              <a:rPr lang="de-CH" sz="8000" dirty="0" err="1"/>
              <a:t>development</a:t>
            </a:r>
            <a:endParaRPr lang="de-CH" sz="8000" dirty="0"/>
          </a:p>
        </p:txBody>
      </p:sp>
    </p:spTree>
    <p:extLst>
      <p:ext uri="{BB962C8B-B14F-4D97-AF65-F5344CB8AC3E}">
        <p14:creationId xmlns:p14="http://schemas.microsoft.com/office/powerpoint/2010/main" val="2593648909"/>
      </p:ext>
    </p:extLst>
  </p:cSld>
  <p:clrMapOvr>
    <a:masterClrMapping/>
  </p:clrMapOvr>
</p:sld>
</file>

<file path=ppt/theme/theme1.xml><?xml version="1.0" encoding="utf-8"?>
<a:theme xmlns:a="http://schemas.openxmlformats.org/drawingml/2006/main" name="VBG">
  <a:themeElements>
    <a:clrScheme name="VBG">
      <a:dk1>
        <a:srgbClr val="FFFFFF"/>
      </a:dk1>
      <a:lt1>
        <a:srgbClr val="90C53E"/>
      </a:lt1>
      <a:dk2>
        <a:srgbClr val="FFFFFF"/>
      </a:dk2>
      <a:lt2>
        <a:srgbClr val="90C53E"/>
      </a:lt2>
      <a:accent1>
        <a:srgbClr val="90C53E"/>
      </a:accent1>
      <a:accent2>
        <a:srgbClr val="A6A6A6"/>
      </a:accent2>
      <a:accent3>
        <a:srgbClr val="7B7C7C"/>
      </a:accent3>
      <a:accent4>
        <a:srgbClr val="262727"/>
      </a:accent4>
      <a:accent5>
        <a:srgbClr val="C3C5C7"/>
      </a:accent5>
      <a:accent6>
        <a:srgbClr val="4B4E4F"/>
      </a:accent6>
      <a:hlink>
        <a:srgbClr val="0563C1"/>
      </a:hlink>
      <a:folHlink>
        <a:srgbClr val="954F72"/>
      </a:folHlink>
    </a:clrScheme>
    <a:fontScheme name="VBG n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36000" tIns="0" rIns="36000" bIns="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0" rIns="36000" bIns="0" rtlCol="0">
        <a:spAutoFit/>
      </a:bodyPr>
      <a:lstStyle>
        <a:defPPr algn="l">
          <a:defRPr sz="1200" dirty="0" err="1" smtClean="0">
            <a:solidFill>
              <a:schemeClr val="accent2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F61B1CFE-4A3B-4F65-9170-FE794BE7710E}" vid="{155601C6-40F3-41CC-9537-BA22D7BF3035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D4CEDDD1961A4986B9B810FA00E77A" ma:contentTypeVersion="15" ma:contentTypeDescription="Create a new document." ma:contentTypeScope="" ma:versionID="1fdb636b5991cc10a70673967dd96dbd">
  <xsd:schema xmlns:xsd="http://www.w3.org/2001/XMLSchema" xmlns:xs="http://www.w3.org/2001/XMLSchema" xmlns:p="http://schemas.microsoft.com/office/2006/metadata/properties" xmlns:ns2="452e1119-c8f3-45f0-8f7a-d6accdf1916a" xmlns:ns3="9f85bc88-ac47-427f-b880-1214a612ccfd" targetNamespace="http://schemas.microsoft.com/office/2006/metadata/properties" ma:root="true" ma:fieldsID="a64bf3b480fee078972e4b49479642ee" ns2:_="" ns3:_="">
    <xsd:import namespace="452e1119-c8f3-45f0-8f7a-d6accdf1916a"/>
    <xsd:import namespace="9f85bc88-ac47-427f-b880-1214a612cc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e1119-c8f3-45f0-8f7a-d6accdf191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9fc9314-2b6c-47e9-aa5d-27c52579c0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5bc88-ac47-427f-b880-1214a612ccf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a6349075-c1f7-4739-a06a-715d267cdacb}" ma:internalName="TaxCatchAll" ma:showField="CatchAllData" ma:web="9f85bc88-ac47-427f-b880-1214a612cc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2e1119-c8f3-45f0-8f7a-d6accdf1916a">
      <Terms xmlns="http://schemas.microsoft.com/office/infopath/2007/PartnerControls"/>
    </lcf76f155ced4ddcb4097134ff3c332f>
    <TaxCatchAll xmlns="9f85bc88-ac47-427f-b880-1214a612ccfd" xsi:nil="true"/>
  </documentManagement>
</p:properties>
</file>

<file path=customXml/itemProps1.xml><?xml version="1.0" encoding="utf-8"?>
<ds:datastoreItem xmlns:ds="http://schemas.openxmlformats.org/officeDocument/2006/customXml" ds:itemID="{A4226040-5B5F-4475-B7E9-AD848166CB93}"/>
</file>

<file path=customXml/itemProps2.xml><?xml version="1.0" encoding="utf-8"?>
<ds:datastoreItem xmlns:ds="http://schemas.openxmlformats.org/officeDocument/2006/customXml" ds:itemID="{DD63B45D-FDBA-455D-99D8-770C46A3C674}"/>
</file>

<file path=customXml/itemProps3.xml><?xml version="1.0" encoding="utf-8"?>
<ds:datastoreItem xmlns:ds="http://schemas.openxmlformats.org/officeDocument/2006/customXml" ds:itemID="{B89D3EF0-1342-4098-B3AF-0FBFBE609597}"/>
</file>

<file path=docProps/app.xml><?xml version="1.0" encoding="utf-8"?>
<Properties xmlns="http://schemas.openxmlformats.org/officeDocument/2006/extended-properties" xmlns:vt="http://schemas.openxmlformats.org/officeDocument/2006/docPropsVTypes">
  <Template>VBG Präsentation Unternehmung</Template>
  <TotalTime>0</TotalTime>
  <Words>566</Words>
  <Application>Microsoft Office PowerPoint</Application>
  <PresentationFormat>Bildschirmpräsentation (16:9)</PresentationFormat>
  <Paragraphs>90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DINNext</vt:lpstr>
      <vt:lpstr>Symbol</vt:lpstr>
      <vt:lpstr>Calibri</vt:lpstr>
      <vt:lpstr>Arial</vt:lpstr>
      <vt:lpstr>VBG</vt:lpstr>
      <vt:lpstr>Boosting Urban Development. Public funding for Zurich's outer suburbs light rail.</vt:lpstr>
      <vt:lpstr>Glattal Light Rail</vt:lpstr>
      <vt:lpstr>A new backbone for a dynamic region.</vt:lpstr>
      <vt:lpstr>Transport for a vibrant network city.</vt:lpstr>
      <vt:lpstr>28x</vt:lpstr>
      <vt:lpstr>Construction cost x 28 = Investments in real estate</vt:lpstr>
      <vt:lpstr>PowerPoint-Präsentation</vt:lpstr>
      <vt:lpstr>More residents and workplaces. Less congestion.</vt:lpstr>
      <vt:lpstr>Transit-oriented development</vt:lpstr>
      <vt:lpstr>The opposite of transit-oriented development…</vt:lpstr>
      <vt:lpstr>The Swiss way of funding transit infrastructure projects in agglomerations.</vt:lpstr>
      <vt:lpstr>How to get money from the national fund?</vt:lpstr>
      <vt:lpstr>Caution! Wrong incentives, wrong systems</vt:lpstr>
      <vt:lpstr>Funding of Light Rails vs. Funding of Heavy Rails.</vt:lpstr>
      <vt:lpstr>Glattal Light Rail Extension Project</vt:lpstr>
      <vt:lpstr>The next urban development</vt:lpstr>
      <vt:lpstr>The Light Rail story continues! </vt:lpstr>
      <vt:lpstr>¡Gracias! claudio.buechel@vbg.ch www.linkedin.com/in/claudiobuechel</vt:lpstr>
    </vt:vector>
  </TitlesOfParts>
  <Company>VBG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Claudio Büchel</dc:creator>
  <cp:lastModifiedBy>Claudio Büchel</cp:lastModifiedBy>
  <cp:revision>2</cp:revision>
  <cp:lastPrinted>2022-03-18T09:28:05Z</cp:lastPrinted>
  <dcterms:created xsi:type="dcterms:W3CDTF">2024-07-15T09:48:12Z</dcterms:created>
  <dcterms:modified xsi:type="dcterms:W3CDTF">2024-11-20T19:46:16Z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0x0101000FD4CEDDD1961A4986B9B810FA00E77A</vt:lpwstr>
  </property>
  <property fmtid="{D5CDD505-2E9C-101B-9397-08002B2CF9AE}" pid="3" name="MediaServiceImageTags">
    <vt:lpwstr/>
  </property>
</Properties>
</file>