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4"/>
  </p:sldMasterIdLst>
  <p:notesMasterIdLst>
    <p:notesMasterId r:id="rId18"/>
  </p:notesMasterIdLst>
  <p:sldIdLst>
    <p:sldId id="588" r:id="rId5"/>
    <p:sldId id="2147479086" r:id="rId6"/>
    <p:sldId id="324" r:id="rId7"/>
    <p:sldId id="2147479098" r:id="rId8"/>
    <p:sldId id="2147479103" r:id="rId9"/>
    <p:sldId id="2147479094" r:id="rId10"/>
    <p:sldId id="422" r:id="rId11"/>
    <p:sldId id="2147479097" r:id="rId12"/>
    <p:sldId id="2147479099" r:id="rId13"/>
    <p:sldId id="2147479092" r:id="rId14"/>
    <p:sldId id="2147479088" r:id="rId15"/>
    <p:sldId id="2147479095" r:id="rId16"/>
    <p:sldId id="433"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35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OPER, Toby" initials="CT" lastIdx="1" clrIdx="1">
    <p:extLst>
      <p:ext uri="{19B8F6BF-5375-455C-9EA6-DF929625EA0E}">
        <p15:presenceInfo xmlns:p15="http://schemas.microsoft.com/office/powerpoint/2012/main" userId="S-1-5-21-3197690403-4267356853-3750862659-202926" providerId="AD"/>
      </p:ext>
    </p:extLst>
  </p:cmAuthor>
  <p:cmAuthor id="2" name="MASTERS, Penny" initials="MP" lastIdx="3" clrIdx="2">
    <p:extLst>
      <p:ext uri="{19B8F6BF-5375-455C-9EA6-DF929625EA0E}">
        <p15:presenceInfo xmlns:p15="http://schemas.microsoft.com/office/powerpoint/2012/main" userId="S-1-5-21-3197690403-4267356853-3750862659-66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CC0000"/>
    <a:srgbClr val="FF8585"/>
    <a:srgbClr val="A3E0A3"/>
    <a:srgbClr val="66CC6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 orient="horz" pos="352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5"/>
            <c:spPr>
              <a:solidFill>
                <a:schemeClr val="accent1"/>
              </a:solidFill>
              <a:ln w="19050">
                <a:solidFill>
                  <a:schemeClr val="lt1"/>
                </a:solidFill>
              </a:ln>
              <a:effectLst/>
            </c:spPr>
            <c:extLst>
              <c:ext xmlns:c16="http://schemas.microsoft.com/office/drawing/2014/chart" uri="{C3380CC4-5D6E-409C-BE32-E72D297353CC}">
                <c16:uniqueId val="{00000002-1314-4440-9E17-A08A408766BB}"/>
              </c:ext>
            </c:extLst>
          </c:dPt>
          <c:dPt>
            <c:idx val="1"/>
            <c:bubble3D val="0"/>
            <c:spPr>
              <a:noFill/>
              <a:ln w="19050">
                <a:noFill/>
              </a:ln>
              <a:effectLst/>
            </c:spPr>
            <c:extLst>
              <c:ext xmlns:c16="http://schemas.microsoft.com/office/drawing/2014/chart" uri="{C3380CC4-5D6E-409C-BE32-E72D297353CC}">
                <c16:uniqueId val="{00000001-1314-4440-9E17-A08A408766B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06-410B-9A2F-CDA1A1E32CA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06-410B-9A2F-CDA1A1E32CA8}"/>
              </c:ext>
            </c:extLst>
          </c:dPt>
          <c:cat>
            <c:strRef>
              <c:f>Sheet1!$A$2:$A$5</c:f>
              <c:strCache>
                <c:ptCount val="2"/>
                <c:pt idx="0">
                  <c:v>1st Qtr</c:v>
                </c:pt>
                <c:pt idx="1">
                  <c:v>2nd Qtr</c:v>
                </c:pt>
              </c:strCache>
            </c:strRef>
          </c:cat>
          <c:val>
            <c:numRef>
              <c:f>Sheet1!$B$2:$B$5</c:f>
              <c:numCache>
                <c:formatCode>General</c:formatCode>
                <c:ptCount val="4"/>
                <c:pt idx="0">
                  <c:v>97</c:v>
                </c:pt>
                <c:pt idx="1">
                  <c:v>3</c:v>
                </c:pt>
              </c:numCache>
            </c:numRef>
          </c:val>
          <c:extLst>
            <c:ext xmlns:c16="http://schemas.microsoft.com/office/drawing/2014/chart" uri="{C3380CC4-5D6E-409C-BE32-E72D297353CC}">
              <c16:uniqueId val="{00000000-1314-4440-9E17-A08A408766BB}"/>
            </c:ext>
          </c:extLst>
        </c:ser>
        <c:dLbls>
          <c:showLegendKey val="0"/>
          <c:showVal val="0"/>
          <c:showCatName val="0"/>
          <c:showSerName val="0"/>
          <c:showPercent val="0"/>
          <c:showBubbleSize val="0"/>
          <c:showLeaderLines val="1"/>
        </c:dLbls>
        <c:firstSliceAng val="27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5"/>
            <c:spPr>
              <a:solidFill>
                <a:schemeClr val="accent1"/>
              </a:solidFill>
              <a:ln w="19050">
                <a:solidFill>
                  <a:schemeClr val="lt1"/>
                </a:solidFill>
              </a:ln>
              <a:effectLst/>
            </c:spPr>
            <c:extLst>
              <c:ext xmlns:c16="http://schemas.microsoft.com/office/drawing/2014/chart" uri="{C3380CC4-5D6E-409C-BE32-E72D297353CC}">
                <c16:uniqueId val="{00000001-FC6E-405A-B02B-52438CB68781}"/>
              </c:ext>
            </c:extLst>
          </c:dPt>
          <c:dPt>
            <c:idx val="1"/>
            <c:bubble3D val="0"/>
            <c:spPr>
              <a:noFill/>
              <a:ln w="19050">
                <a:noFill/>
              </a:ln>
              <a:effectLst/>
            </c:spPr>
            <c:extLst>
              <c:ext xmlns:c16="http://schemas.microsoft.com/office/drawing/2014/chart" uri="{C3380CC4-5D6E-409C-BE32-E72D297353CC}">
                <c16:uniqueId val="{00000003-FC6E-405A-B02B-52438CB687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C6E-405A-B02B-52438CB6878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C6E-405A-B02B-52438CB68781}"/>
              </c:ext>
            </c:extLst>
          </c:dPt>
          <c:cat>
            <c:strRef>
              <c:f>Sheet1!$A$2:$A$5</c:f>
              <c:strCache>
                <c:ptCount val="2"/>
                <c:pt idx="0">
                  <c:v>1st Qtr</c:v>
                </c:pt>
                <c:pt idx="1">
                  <c:v>2nd Qtr</c:v>
                </c:pt>
              </c:strCache>
            </c:strRef>
          </c:cat>
          <c:val>
            <c:numRef>
              <c:f>Sheet1!$B$2:$B$5</c:f>
              <c:numCache>
                <c:formatCode>General</c:formatCode>
                <c:ptCount val="4"/>
                <c:pt idx="0">
                  <c:v>97</c:v>
                </c:pt>
                <c:pt idx="1">
                  <c:v>3</c:v>
                </c:pt>
              </c:numCache>
            </c:numRef>
          </c:val>
          <c:extLst>
            <c:ext xmlns:c16="http://schemas.microsoft.com/office/drawing/2014/chart" uri="{C3380CC4-5D6E-409C-BE32-E72D297353CC}">
              <c16:uniqueId val="{00000008-FC6E-405A-B02B-52438CB68781}"/>
            </c:ext>
          </c:extLst>
        </c:ser>
        <c:dLbls>
          <c:showLegendKey val="0"/>
          <c:showVal val="0"/>
          <c:showCatName val="0"/>
          <c:showSerName val="0"/>
          <c:showPercent val="0"/>
          <c:showBubbleSize val="0"/>
          <c:showLeaderLines val="1"/>
        </c:dLbls>
        <c:firstSliceAng val="27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5"/>
            <c:spPr>
              <a:solidFill>
                <a:schemeClr val="accent1"/>
              </a:solidFill>
              <a:ln w="19050">
                <a:solidFill>
                  <a:schemeClr val="lt1"/>
                </a:solidFill>
              </a:ln>
              <a:effectLst/>
            </c:spPr>
            <c:extLst>
              <c:ext xmlns:c16="http://schemas.microsoft.com/office/drawing/2014/chart" uri="{C3380CC4-5D6E-409C-BE32-E72D297353CC}">
                <c16:uniqueId val="{00000001-6BF7-49CE-800F-1C4B84398604}"/>
              </c:ext>
            </c:extLst>
          </c:dPt>
          <c:dPt>
            <c:idx val="1"/>
            <c:bubble3D val="0"/>
            <c:spPr>
              <a:noFill/>
              <a:ln w="19050">
                <a:noFill/>
              </a:ln>
              <a:effectLst/>
            </c:spPr>
            <c:extLst>
              <c:ext xmlns:c16="http://schemas.microsoft.com/office/drawing/2014/chart" uri="{C3380CC4-5D6E-409C-BE32-E72D297353CC}">
                <c16:uniqueId val="{00000003-6BF7-49CE-800F-1C4B8439860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F7-49CE-800F-1C4B8439860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BF7-49CE-800F-1C4B84398604}"/>
              </c:ext>
            </c:extLst>
          </c:dPt>
          <c:cat>
            <c:strRef>
              <c:f>Sheet1!$A$2:$A$5</c:f>
              <c:strCache>
                <c:ptCount val="2"/>
                <c:pt idx="0">
                  <c:v>1st Qtr</c:v>
                </c:pt>
                <c:pt idx="1">
                  <c:v>2nd Qtr</c:v>
                </c:pt>
              </c:strCache>
            </c:strRef>
          </c:cat>
          <c:val>
            <c:numRef>
              <c:f>Sheet1!$B$2:$B$5</c:f>
              <c:numCache>
                <c:formatCode>General</c:formatCode>
                <c:ptCount val="4"/>
                <c:pt idx="0">
                  <c:v>95</c:v>
                </c:pt>
                <c:pt idx="1">
                  <c:v>5</c:v>
                </c:pt>
              </c:numCache>
            </c:numRef>
          </c:val>
          <c:extLst>
            <c:ext xmlns:c16="http://schemas.microsoft.com/office/drawing/2014/chart" uri="{C3380CC4-5D6E-409C-BE32-E72D297353CC}">
              <c16:uniqueId val="{00000008-6BF7-49CE-800F-1C4B84398604}"/>
            </c:ext>
          </c:extLst>
        </c:ser>
        <c:dLbls>
          <c:showLegendKey val="0"/>
          <c:showVal val="0"/>
          <c:showCatName val="0"/>
          <c:showSerName val="0"/>
          <c:showPercent val="0"/>
          <c:showBubbleSize val="0"/>
          <c:showLeaderLines val="1"/>
        </c:dLbls>
        <c:firstSliceAng val="27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5"/>
            <c:spPr>
              <a:solidFill>
                <a:schemeClr val="accent1"/>
              </a:solidFill>
              <a:ln w="19050">
                <a:solidFill>
                  <a:schemeClr val="lt1"/>
                </a:solidFill>
              </a:ln>
              <a:effectLst/>
            </c:spPr>
            <c:extLst>
              <c:ext xmlns:c16="http://schemas.microsoft.com/office/drawing/2014/chart" uri="{C3380CC4-5D6E-409C-BE32-E72D297353CC}">
                <c16:uniqueId val="{00000001-AC41-4C3B-9DA7-E85B1C445AF8}"/>
              </c:ext>
            </c:extLst>
          </c:dPt>
          <c:dPt>
            <c:idx val="1"/>
            <c:bubble3D val="0"/>
            <c:spPr>
              <a:noFill/>
              <a:ln w="19050">
                <a:noFill/>
              </a:ln>
              <a:effectLst/>
            </c:spPr>
            <c:extLst>
              <c:ext xmlns:c16="http://schemas.microsoft.com/office/drawing/2014/chart" uri="{C3380CC4-5D6E-409C-BE32-E72D297353CC}">
                <c16:uniqueId val="{00000003-AC41-4C3B-9DA7-E85B1C445AF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C41-4C3B-9DA7-E85B1C445AF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C41-4C3B-9DA7-E85B1C445AF8}"/>
              </c:ext>
            </c:extLst>
          </c:dPt>
          <c:cat>
            <c:strRef>
              <c:f>Sheet1!$A$2:$A$5</c:f>
              <c:strCache>
                <c:ptCount val="2"/>
                <c:pt idx="0">
                  <c:v>1st Qtr</c:v>
                </c:pt>
                <c:pt idx="1">
                  <c:v>2nd Qtr</c:v>
                </c:pt>
              </c:strCache>
            </c:strRef>
          </c:cat>
          <c:val>
            <c:numRef>
              <c:f>Sheet1!$B$2:$B$5</c:f>
              <c:numCache>
                <c:formatCode>General</c:formatCode>
                <c:ptCount val="4"/>
                <c:pt idx="0">
                  <c:v>60</c:v>
                </c:pt>
                <c:pt idx="1">
                  <c:v>40</c:v>
                </c:pt>
              </c:numCache>
            </c:numRef>
          </c:val>
          <c:extLst>
            <c:ext xmlns:c16="http://schemas.microsoft.com/office/drawing/2014/chart" uri="{C3380CC4-5D6E-409C-BE32-E72D297353CC}">
              <c16:uniqueId val="{00000008-AC41-4C3B-9DA7-E85B1C445AF8}"/>
            </c:ext>
          </c:extLst>
        </c:ser>
        <c:dLbls>
          <c:showLegendKey val="0"/>
          <c:showVal val="0"/>
          <c:showCatName val="0"/>
          <c:showSerName val="0"/>
          <c:showPercent val="0"/>
          <c:showBubbleSize val="0"/>
          <c:showLeaderLines val="1"/>
        </c:dLbls>
        <c:firstSliceAng val="55"/>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39F2B97-E632-0C42-A272-6A47922368E9}" type="datetimeFigureOut">
              <a:rPr lang="en-US" smtClean="0"/>
              <a:t>9/14/2025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D044F13-B115-9A47-B865-B6040D04E1C8}" type="slidenum">
              <a:rPr lang="en-US" smtClean="0"/>
              <a:t>‹#›</a:t>
            </a:fld>
            <a:endParaRPr lang="en-US"/>
          </a:p>
        </p:txBody>
      </p:sp>
    </p:spTree>
    <p:extLst>
      <p:ext uri="{BB962C8B-B14F-4D97-AF65-F5344CB8AC3E}">
        <p14:creationId xmlns:p14="http://schemas.microsoft.com/office/powerpoint/2010/main" val="3087844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DCFE2-EA83-418D-AC14-67AA5D048567}" type="slidenum">
              <a:rPr lang="en-GB" smtClean="0"/>
              <a:t>2</a:t>
            </a:fld>
            <a:endParaRPr lang="en-GB"/>
          </a:p>
        </p:txBody>
      </p:sp>
    </p:spTree>
    <p:extLst>
      <p:ext uri="{BB962C8B-B14F-4D97-AF65-F5344CB8AC3E}">
        <p14:creationId xmlns:p14="http://schemas.microsoft.com/office/powerpoint/2010/main" val="3911686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Michele</a:t>
            </a:r>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3</a:t>
            </a:fld>
            <a:endParaRPr lang="en-US"/>
          </a:p>
        </p:txBody>
      </p:sp>
    </p:spTree>
    <p:extLst>
      <p:ext uri="{BB962C8B-B14F-4D97-AF65-F5344CB8AC3E}">
        <p14:creationId xmlns:p14="http://schemas.microsoft.com/office/powerpoint/2010/main" val="230969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sz="1200" kern="100">
                <a:effectLst/>
                <a:latin typeface="Calibri" panose="020F0502020204030204" pitchFamily="34" charset="0"/>
                <a:ea typeface="Calibri" panose="020F0502020204030204" pitchFamily="34" charset="0"/>
                <a:cs typeface="Times New Roman" panose="02020603050405020304" pitchFamily="18" charset="0"/>
              </a:rPr>
              <a:t>Sarah 6 domains </a:t>
            </a:r>
            <a:r>
              <a:rPr lang="en-US" sz="1200" kern="100">
                <a:effectLst/>
                <a:latin typeface="Calibri" panose="020F0502020204030204" pitchFamily="34" charset="0"/>
                <a:ea typeface="Calibri" panose="020F0502020204030204" pitchFamily="34" charset="0"/>
                <a:cs typeface="Times New Roman" panose="02020603050405020304" pitchFamily="18" charset="0"/>
              </a:rPr>
              <a:t>safe, effective, patient-centred, timely, efficient and equitable.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5EA0EC-A4D0-DE47-9B60-CED11E634E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924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CA48A-26E5-F8BB-F6D7-18A2EE6CA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F9B7F6-95D2-11A6-B20A-DF39863F5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7B7BA-2DD0-1860-08C9-6214A316CAE1}"/>
              </a:ext>
            </a:extLst>
          </p:cNvPr>
          <p:cNvSpPr>
            <a:spLocks noGrp="1"/>
          </p:cNvSpPr>
          <p:nvPr>
            <p:ph type="body" idx="1"/>
          </p:nvPr>
        </p:nvSpPr>
        <p:spPr/>
        <p:txBody>
          <a:bodyPr/>
          <a:lstStyle/>
          <a:p>
            <a:r>
              <a:rPr lang="en-US" sz="1200" dirty="0"/>
              <a:t>A framework was developed including all aspects of the patient journey and the 23 hour pathway sits within this framework. This was agreed by all stakeholders at numerous meetings before being rolled out in March 2022</a:t>
            </a:r>
          </a:p>
          <a:p>
            <a:r>
              <a:rPr lang="en-US" sz="1200" dirty="0"/>
              <a:t>We did a gap analysis on each service involved to see what additional support / training we may need to achieve the objectives of the pathway. From this staffing &amp; training needs were identified and addressed, and work was done around managing patient expectations &amp; communication. </a:t>
            </a:r>
          </a:p>
          <a:p>
            <a:endParaRPr lang="en-US" sz="1200" dirty="0"/>
          </a:p>
          <a:p>
            <a:r>
              <a:rPr lang="en-US" sz="1200" dirty="0"/>
              <a:t>We started with a strict inclusion criteria</a:t>
            </a:r>
            <a:r>
              <a:rPr lang="en-US" sz="1200" b="1" dirty="0"/>
              <a:t>, list</a:t>
            </a:r>
          </a:p>
          <a:p>
            <a:r>
              <a:rPr lang="en-US" sz="1200" dirty="0"/>
              <a:t>We built in safety nets along the process at POA/ MDT/ Therapy classes – at any of these points the patient could revert back to the standard pathway.</a:t>
            </a:r>
          </a:p>
          <a:p>
            <a:r>
              <a:rPr lang="en-US" sz="1200" dirty="0"/>
              <a:t>We ensured a consistent message throughout the patient journey to manage the patient’s expectations </a:t>
            </a:r>
          </a:p>
          <a:p>
            <a:r>
              <a:rPr lang="en-US" sz="1200" dirty="0"/>
              <a:t>Pre op therapy sessions ensured patients were screened for suitability, well informed about the pathway and they received their exercises, gait analysis and all relevant equipment</a:t>
            </a:r>
          </a:p>
          <a:p>
            <a:r>
              <a:rPr lang="en-US" sz="1200" dirty="0"/>
              <a:t>Patient were identified as blue on the theatre diaries and were scheduled in the first 2 slots unless insured. This was checked at bed capacity meetings. Mention insurance </a:t>
            </a:r>
          </a:p>
          <a:p>
            <a:r>
              <a:rPr lang="en-US" sz="1200" dirty="0"/>
              <a:t>The patients were identified on the ward board using a green magnet so that these patients were prioritized for physio, bloods and x ray</a:t>
            </a:r>
            <a:endParaRPr lang="en-GB" dirty="0"/>
          </a:p>
          <a:p>
            <a:endParaRPr lang="en-GB" dirty="0"/>
          </a:p>
        </p:txBody>
      </p:sp>
      <p:sp>
        <p:nvSpPr>
          <p:cNvPr id="4" name="Slide Number Placeholder 3">
            <a:extLst>
              <a:ext uri="{FF2B5EF4-FFF2-40B4-BE49-F238E27FC236}">
                <a16:creationId xmlns:a16="http://schemas.microsoft.com/office/drawing/2014/main" id="{C2F900CF-B7F1-23C2-660A-CF8C0CD5E50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5EA0EC-A4D0-DE47-9B60-CED11E634E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135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78B0-531A-9B23-6DDF-8195964AF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FCD66-99E1-27E6-0959-F0590A8C3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28893-872D-6516-005E-9C09C58779B5}"/>
              </a:ext>
            </a:extLst>
          </p:cNvPr>
          <p:cNvSpPr>
            <a:spLocks noGrp="1"/>
          </p:cNvSpPr>
          <p:nvPr>
            <p:ph type="body" idx="1"/>
          </p:nvPr>
        </p:nvSpPr>
        <p:spPr/>
        <p:txBody>
          <a:bodyPr/>
          <a:lstStyle/>
          <a:p>
            <a:pPr marL="0" indent="0">
              <a:buNone/>
            </a:pPr>
            <a:endParaRPr lang="en-GB" dirty="0">
              <a:latin typeface="Abadi Extra Light" panose="020F0502020204030204" pitchFamily="34" charset="0"/>
            </a:endParaRPr>
          </a:p>
        </p:txBody>
      </p:sp>
      <p:sp>
        <p:nvSpPr>
          <p:cNvPr id="4" name="Slide Number Placeholder 3">
            <a:extLst>
              <a:ext uri="{FF2B5EF4-FFF2-40B4-BE49-F238E27FC236}">
                <a16:creationId xmlns:a16="http://schemas.microsoft.com/office/drawing/2014/main" id="{E66B05A5-E4D6-F35E-F808-93C0760C92F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5EA0EC-A4D0-DE47-9B60-CED11E634E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326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7</a:t>
            </a:fld>
            <a:endParaRPr lang="en-US"/>
          </a:p>
        </p:txBody>
      </p:sp>
    </p:spTree>
    <p:extLst>
      <p:ext uri="{BB962C8B-B14F-4D97-AF65-F5344CB8AC3E}">
        <p14:creationId xmlns:p14="http://schemas.microsoft.com/office/powerpoint/2010/main" val="3366330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8</a:t>
            </a:fld>
            <a:endParaRPr lang="en-US"/>
          </a:p>
        </p:txBody>
      </p:sp>
    </p:spTree>
    <p:extLst>
      <p:ext uri="{BB962C8B-B14F-4D97-AF65-F5344CB8AC3E}">
        <p14:creationId xmlns:p14="http://schemas.microsoft.com/office/powerpoint/2010/main" val="3934391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9</a:t>
            </a:fld>
            <a:endParaRPr lang="en-US"/>
          </a:p>
        </p:txBody>
      </p:sp>
    </p:spTree>
    <p:extLst>
      <p:ext uri="{BB962C8B-B14F-4D97-AF65-F5344CB8AC3E}">
        <p14:creationId xmlns:p14="http://schemas.microsoft.com/office/powerpoint/2010/main" val="1492669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endParaRPr lang="en-GB" dirty="0">
              <a:latin typeface="Abadi Extra Light"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5EA0EC-A4D0-DE47-9B60-CED11E634E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924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11</a:t>
            </a:fld>
            <a:endParaRPr lang="en-US"/>
          </a:p>
        </p:txBody>
      </p:sp>
    </p:spTree>
    <p:extLst>
      <p:ext uri="{BB962C8B-B14F-4D97-AF65-F5344CB8AC3E}">
        <p14:creationId xmlns:p14="http://schemas.microsoft.com/office/powerpoint/2010/main" val="3641258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a:t>
            </a:r>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12</a:t>
            </a:fld>
            <a:endParaRPr lang="en-US"/>
          </a:p>
        </p:txBody>
      </p:sp>
    </p:spTree>
    <p:extLst>
      <p:ext uri="{BB962C8B-B14F-4D97-AF65-F5344CB8AC3E}">
        <p14:creationId xmlns:p14="http://schemas.microsoft.com/office/powerpoint/2010/main" val="3290719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D044F13-B115-9A47-B865-B6040D04E1C8}" type="slidenum">
              <a:rPr lang="en-US" smtClean="0"/>
              <a:t>13</a:t>
            </a:fld>
            <a:endParaRPr lang="en-US"/>
          </a:p>
        </p:txBody>
      </p:sp>
    </p:spTree>
    <p:extLst>
      <p:ext uri="{BB962C8B-B14F-4D97-AF65-F5344CB8AC3E}">
        <p14:creationId xmlns:p14="http://schemas.microsoft.com/office/powerpoint/2010/main" val="3398597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17.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01 - female consultant">
    <p:bg>
      <p:bgRef idx="1001">
        <a:schemeClr val="bg2"/>
      </p:bgRef>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AA2AC2E-A2F3-EF46-847E-AD0F7C9F0F59}"/>
              </a:ext>
            </a:extLst>
          </p:cNvPr>
          <p:cNvPicPr>
            <a:picLocks noChangeAspect="1"/>
          </p:cNvPicPr>
          <p:nvPr userDrawn="1"/>
        </p:nvPicPr>
        <p:blipFill>
          <a:blip r:embed="rId2"/>
          <a:srcRect/>
          <a:stretch/>
        </p:blipFill>
        <p:spPr>
          <a:xfrm>
            <a:off x="1" y="1"/>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17" name="Picture 16">
            <a:extLst>
              <a:ext uri="{FF2B5EF4-FFF2-40B4-BE49-F238E27FC236}">
                <a16:creationId xmlns:a16="http://schemas.microsoft.com/office/drawing/2014/main" id="{16369014-FD0A-9D4E-8214-5DDE5F22DD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7" name="Text Placeholder 6">
            <a:extLst>
              <a:ext uri="{FF2B5EF4-FFF2-40B4-BE49-F238E27FC236}">
                <a16:creationId xmlns:a16="http://schemas.microsoft.com/office/drawing/2014/main" id="{D134B460-D81D-A446-9DD9-2DF66637345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99097392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02 - male GP">
    <p:bg>
      <p:bgRef idx="1001">
        <a:schemeClr val="bg2"/>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73AF36B-6ECD-934A-B5A4-8103629E967F}"/>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330956C7-BD73-B644-A791-C5B173605DA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10" name="Title 17">
            <a:extLst>
              <a:ext uri="{FF2B5EF4-FFF2-40B4-BE49-F238E27FC236}">
                <a16:creationId xmlns:a16="http://schemas.microsoft.com/office/drawing/2014/main" id="{01A2BC4E-6BC2-C341-A777-83441F17068A}"/>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12" name="Text Placeholder 6">
            <a:extLst>
              <a:ext uri="{FF2B5EF4-FFF2-40B4-BE49-F238E27FC236}">
                <a16:creationId xmlns:a16="http://schemas.microsoft.com/office/drawing/2014/main" id="{39028F45-4D5E-AF47-A354-D285289C13B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24951178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03 - male opthalmologist">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10880B-2177-9F43-A6C5-956DE9DC363A}"/>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83FA6DBD-A01A-064E-BE85-D8EBF03C87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9" name="Title 17">
            <a:extLst>
              <a:ext uri="{FF2B5EF4-FFF2-40B4-BE49-F238E27FC236}">
                <a16:creationId xmlns:a16="http://schemas.microsoft.com/office/drawing/2014/main" id="{9903BF86-F849-8B44-8AA8-D0EF22011CDE}"/>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B1318893-399E-BB4C-945E-752CBAF77A38}"/>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5192847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04 - male consultant">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10880B-2177-9F43-A6C5-956DE9DC363A}"/>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DFA536B8-3693-1642-AD57-F2E736E747D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9" name="Title 17">
            <a:extLst>
              <a:ext uri="{FF2B5EF4-FFF2-40B4-BE49-F238E27FC236}">
                <a16:creationId xmlns:a16="http://schemas.microsoft.com/office/drawing/2014/main" id="{63090D52-230C-EE46-9481-74E3AC354CC5}"/>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9B52A0F4-E750-EA4B-94D3-24CA9BF8A371}"/>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72352627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05 - female matron">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10880B-2177-9F43-A6C5-956DE9DC363A}"/>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9" name="Picture 8">
            <a:extLst>
              <a:ext uri="{FF2B5EF4-FFF2-40B4-BE49-F238E27FC236}">
                <a16:creationId xmlns:a16="http://schemas.microsoft.com/office/drawing/2014/main" id="{7E439C31-EF3B-D94F-A21F-F5860A0B314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10" name="Title 17">
            <a:extLst>
              <a:ext uri="{FF2B5EF4-FFF2-40B4-BE49-F238E27FC236}">
                <a16:creationId xmlns:a16="http://schemas.microsoft.com/office/drawing/2014/main" id="{F6DDC8F0-FBC3-1E47-A310-F3DAD195D5B6}"/>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09B1D661-562E-E244-BE48-0EDF21474A56}"/>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79328134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06 - male radiologist">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10880B-2177-9F43-A6C5-956DE9DC363A}"/>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1F67689E-538D-2C45-AF8A-BE4992C76E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9" name="Title 17">
            <a:extLst>
              <a:ext uri="{FF2B5EF4-FFF2-40B4-BE49-F238E27FC236}">
                <a16:creationId xmlns:a16="http://schemas.microsoft.com/office/drawing/2014/main" id="{8BF7A3B7-BEBB-B34A-AD10-F2E59DD85AE2}"/>
              </a:ext>
            </a:extLst>
          </p:cNvPr>
          <p:cNvSpPr>
            <a:spLocks noGrp="1"/>
          </p:cNvSpPr>
          <p:nvPr>
            <p:ph type="title" hasCustomPrompt="1"/>
          </p:nvPr>
        </p:nvSpPr>
        <p:spPr>
          <a:xfrm>
            <a:off x="327992" y="3886200"/>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06A5DDFD-6811-5542-BE63-D5377E709FB2}"/>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61570333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07 - blank">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8" y="3886200"/>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panose="020B05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2061473593"/>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01 - gradient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0"/>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2" y="65910"/>
            <a:ext cx="11221005"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4754935" y="6339846"/>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0" y="6302267"/>
            <a:ext cx="2184399" cy="442499"/>
          </a:xfrm>
          <a:prstGeom prst="rect">
            <a:avLst/>
          </a:prstGeom>
        </p:spPr>
      </p:pic>
      <p:sp>
        <p:nvSpPr>
          <p:cNvPr id="19" name="Content Placeholder 2">
            <a:extLst>
              <a:ext uri="{FF2B5EF4-FFF2-40B4-BE49-F238E27FC236}">
                <a16:creationId xmlns:a16="http://schemas.microsoft.com/office/drawing/2014/main" id="{3C9BC3B4-8806-8F42-935F-E2949B43B9BC}"/>
              </a:ext>
            </a:extLst>
          </p:cNvPr>
          <p:cNvSpPr>
            <a:spLocks noGrp="1"/>
          </p:cNvSpPr>
          <p:nvPr>
            <p:ph idx="1"/>
          </p:nvPr>
        </p:nvSpPr>
        <p:spPr>
          <a:xfrm>
            <a:off x="327991" y="1320800"/>
            <a:ext cx="11520357" cy="4484688"/>
          </a:xfrm>
          <a:prstGeom prst="rect">
            <a:avLst/>
          </a:prstGeom>
        </p:spPr>
        <p:txBody>
          <a:bodyPr lIns="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3392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02 - three boxe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0"/>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4" name="Rectangle 13">
            <a:extLst>
              <a:ext uri="{FF2B5EF4-FFF2-40B4-BE49-F238E27FC236}">
                <a16:creationId xmlns:a16="http://schemas.microsoft.com/office/drawing/2014/main" id="{D1DF16ED-EFFB-3942-BEF2-32074A02C949}"/>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2" name="Rectangle 1">
            <a:extLst>
              <a:ext uri="{FF2B5EF4-FFF2-40B4-BE49-F238E27FC236}">
                <a16:creationId xmlns:a16="http://schemas.microsoft.com/office/drawing/2014/main" id="{404A1695-A2B0-2F45-BAAD-1F0F58A6451B}"/>
              </a:ext>
            </a:extLst>
          </p:cNvPr>
          <p:cNvSpPr/>
          <p:nvPr userDrawn="1"/>
        </p:nvSpPr>
        <p:spPr>
          <a:xfrm>
            <a:off x="330200" y="1625599"/>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bg2"/>
                </a:solidFill>
              </a:defRPr>
            </a:lvl1pPr>
          </a:lstStyle>
          <a:p>
            <a:r>
              <a:rPr lang="en-US"/>
              <a:t>Insert title</a:t>
            </a:r>
          </a:p>
        </p:txBody>
      </p:sp>
      <p:sp>
        <p:nvSpPr>
          <p:cNvPr id="10" name="Rectangle 9">
            <a:extLst>
              <a:ext uri="{FF2B5EF4-FFF2-40B4-BE49-F238E27FC236}">
                <a16:creationId xmlns:a16="http://schemas.microsoft.com/office/drawing/2014/main" id="{CA93C322-F9E8-D449-9703-E57A8BE787C3}"/>
              </a:ext>
            </a:extLst>
          </p:cNvPr>
          <p:cNvSpPr/>
          <p:nvPr userDrawn="1"/>
        </p:nvSpPr>
        <p:spPr>
          <a:xfrm>
            <a:off x="4294810" y="1617650"/>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1CDDBDD-5F38-E647-BBDC-23CEEA5751D4}"/>
              </a:ext>
            </a:extLst>
          </p:cNvPr>
          <p:cNvSpPr/>
          <p:nvPr userDrawn="1"/>
        </p:nvSpPr>
        <p:spPr>
          <a:xfrm>
            <a:off x="8242852" y="1625599"/>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0EC06DB8-B9F7-0F4E-8E4B-3D1F26259C91}"/>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6" name="Picture 15">
            <a:extLst>
              <a:ext uri="{FF2B5EF4-FFF2-40B4-BE49-F238E27FC236}">
                <a16:creationId xmlns:a16="http://schemas.microsoft.com/office/drawing/2014/main" id="{BAFAFBB7-C382-2E42-942A-A18824006E5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0" y="6302267"/>
            <a:ext cx="2184399" cy="442499"/>
          </a:xfrm>
          <a:prstGeom prst="rect">
            <a:avLst/>
          </a:prstGeom>
        </p:spPr>
      </p:pic>
      <p:sp>
        <p:nvSpPr>
          <p:cNvPr id="21" name="Content Placeholder 2">
            <a:extLst>
              <a:ext uri="{FF2B5EF4-FFF2-40B4-BE49-F238E27FC236}">
                <a16:creationId xmlns:a16="http://schemas.microsoft.com/office/drawing/2014/main" id="{8A5D34AD-8F25-204E-9E0B-1B65DDD018C5}"/>
              </a:ext>
            </a:extLst>
          </p:cNvPr>
          <p:cNvSpPr>
            <a:spLocks noGrp="1"/>
          </p:cNvSpPr>
          <p:nvPr>
            <p:ph idx="1"/>
          </p:nvPr>
        </p:nvSpPr>
        <p:spPr>
          <a:xfrm>
            <a:off x="515732" y="1834102"/>
            <a:ext cx="3247886" cy="3604591"/>
          </a:xfrm>
          <a:prstGeom prst="rect">
            <a:avLst/>
          </a:prstGeom>
        </p:spPr>
        <p:txBody>
          <a:bodyPr lIns="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a:extLst>
              <a:ext uri="{FF2B5EF4-FFF2-40B4-BE49-F238E27FC236}">
                <a16:creationId xmlns:a16="http://schemas.microsoft.com/office/drawing/2014/main" id="{A9414203-CF83-734B-8D45-08807EBACD8F}"/>
              </a:ext>
            </a:extLst>
          </p:cNvPr>
          <p:cNvSpPr>
            <a:spLocks noGrp="1"/>
          </p:cNvSpPr>
          <p:nvPr>
            <p:ph idx="13"/>
          </p:nvPr>
        </p:nvSpPr>
        <p:spPr>
          <a:xfrm>
            <a:off x="4472057" y="1842051"/>
            <a:ext cx="3247886" cy="3604591"/>
          </a:xfrm>
          <a:prstGeom prst="rect">
            <a:avLst/>
          </a:prstGeom>
        </p:spPr>
        <p:txBody>
          <a:bodyPr lIns="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Content Placeholder 2">
            <a:extLst>
              <a:ext uri="{FF2B5EF4-FFF2-40B4-BE49-F238E27FC236}">
                <a16:creationId xmlns:a16="http://schemas.microsoft.com/office/drawing/2014/main" id="{3E96DE59-93B7-374D-8CF6-84E6193ADF75}"/>
              </a:ext>
            </a:extLst>
          </p:cNvPr>
          <p:cNvSpPr>
            <a:spLocks noGrp="1"/>
          </p:cNvSpPr>
          <p:nvPr>
            <p:ph idx="14"/>
          </p:nvPr>
        </p:nvSpPr>
        <p:spPr>
          <a:xfrm>
            <a:off x="8429487" y="1842051"/>
            <a:ext cx="3247886" cy="3604591"/>
          </a:xfrm>
          <a:prstGeom prst="rect">
            <a:avLst/>
          </a:prstGeom>
        </p:spPr>
        <p:txBody>
          <a:bodyPr lIns="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0662762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03 - four boxe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0"/>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2" name="Rectangle 11">
            <a:extLst>
              <a:ext uri="{FF2B5EF4-FFF2-40B4-BE49-F238E27FC236}">
                <a16:creationId xmlns:a16="http://schemas.microsoft.com/office/drawing/2014/main" id="{E825CB5E-1431-C348-89EB-D47DED9027C4}"/>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bg2"/>
                </a:solidFill>
              </a:defRPr>
            </a:lvl1pPr>
          </a:lstStyle>
          <a:p>
            <a:r>
              <a:rPr lang="en-US"/>
              <a:t>Insert title</a:t>
            </a:r>
          </a:p>
        </p:txBody>
      </p:sp>
      <p:sp>
        <p:nvSpPr>
          <p:cNvPr id="23" name="TextBox 22">
            <a:extLst>
              <a:ext uri="{FF2B5EF4-FFF2-40B4-BE49-F238E27FC236}">
                <a16:creationId xmlns:a16="http://schemas.microsoft.com/office/drawing/2014/main" id="{294FF2FF-3F46-3148-B34D-B41BB6FC7D14}"/>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3" name="Picture 12">
            <a:extLst>
              <a:ext uri="{FF2B5EF4-FFF2-40B4-BE49-F238E27FC236}">
                <a16:creationId xmlns:a16="http://schemas.microsoft.com/office/drawing/2014/main" id="{CD325B6D-4025-9941-951A-96FA8FEBF02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0" y="6302267"/>
            <a:ext cx="2184399" cy="442499"/>
          </a:xfrm>
          <a:prstGeom prst="rect">
            <a:avLst/>
          </a:prstGeom>
        </p:spPr>
      </p:pic>
      <p:sp>
        <p:nvSpPr>
          <p:cNvPr id="19" name="Content Placeholder 2">
            <a:extLst>
              <a:ext uri="{FF2B5EF4-FFF2-40B4-BE49-F238E27FC236}">
                <a16:creationId xmlns:a16="http://schemas.microsoft.com/office/drawing/2014/main" id="{D609FA14-9401-A94B-8568-F9B3F170972A}"/>
              </a:ext>
            </a:extLst>
          </p:cNvPr>
          <p:cNvSpPr>
            <a:spLocks noGrp="1"/>
          </p:cNvSpPr>
          <p:nvPr>
            <p:ph idx="14"/>
          </p:nvPr>
        </p:nvSpPr>
        <p:spPr>
          <a:xfrm>
            <a:off x="330200" y="1320800"/>
            <a:ext cx="11515773" cy="1654700"/>
          </a:xfrm>
          <a:prstGeom prst="rect">
            <a:avLst/>
          </a:prstGeom>
          <a:solidFill>
            <a:schemeClr val="bg2"/>
          </a:solidFill>
        </p:spPr>
        <p:txBody>
          <a:bodyPr lIns="144000" tIns="144000" rIns="144000" bIns="14400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a:extLst>
              <a:ext uri="{FF2B5EF4-FFF2-40B4-BE49-F238E27FC236}">
                <a16:creationId xmlns:a16="http://schemas.microsoft.com/office/drawing/2014/main" id="{A2D9F9B1-BC13-1B4C-BA5B-78CF94A1CAB1}"/>
              </a:ext>
            </a:extLst>
          </p:cNvPr>
          <p:cNvSpPr>
            <a:spLocks noGrp="1"/>
          </p:cNvSpPr>
          <p:nvPr>
            <p:ph idx="15"/>
          </p:nvPr>
        </p:nvSpPr>
        <p:spPr>
          <a:xfrm>
            <a:off x="336042" y="3108727"/>
            <a:ext cx="3594158" cy="2463799"/>
          </a:xfrm>
          <a:prstGeom prst="rect">
            <a:avLst/>
          </a:prstGeom>
          <a:noFill/>
          <a:ln w="9525">
            <a:solidFill>
              <a:schemeClr val="accent1"/>
            </a:solidFill>
          </a:ln>
        </p:spPr>
        <p:txBody>
          <a:bodyPr lIns="144000" tIns="144000" rIns="144000" bIns="14400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Content Placeholder 2">
            <a:extLst>
              <a:ext uri="{FF2B5EF4-FFF2-40B4-BE49-F238E27FC236}">
                <a16:creationId xmlns:a16="http://schemas.microsoft.com/office/drawing/2014/main" id="{8CDF341E-EAF0-5749-B68E-B2B3092D39D0}"/>
              </a:ext>
            </a:extLst>
          </p:cNvPr>
          <p:cNvSpPr>
            <a:spLocks noGrp="1"/>
          </p:cNvSpPr>
          <p:nvPr>
            <p:ph idx="16"/>
          </p:nvPr>
        </p:nvSpPr>
        <p:spPr>
          <a:xfrm>
            <a:off x="4293929" y="3108727"/>
            <a:ext cx="3594158" cy="2463799"/>
          </a:xfrm>
          <a:prstGeom prst="rect">
            <a:avLst/>
          </a:prstGeom>
          <a:noFill/>
          <a:ln w="9525">
            <a:solidFill>
              <a:schemeClr val="accent1"/>
            </a:solidFill>
          </a:ln>
        </p:spPr>
        <p:txBody>
          <a:bodyPr lIns="144000" tIns="144000" rIns="144000" bIns="14400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Content Placeholder 2">
            <a:extLst>
              <a:ext uri="{FF2B5EF4-FFF2-40B4-BE49-F238E27FC236}">
                <a16:creationId xmlns:a16="http://schemas.microsoft.com/office/drawing/2014/main" id="{D9AEB1F7-F135-6B49-A254-4D2D9E06E3A3}"/>
              </a:ext>
            </a:extLst>
          </p:cNvPr>
          <p:cNvSpPr>
            <a:spLocks noGrp="1"/>
          </p:cNvSpPr>
          <p:nvPr>
            <p:ph idx="17"/>
          </p:nvPr>
        </p:nvSpPr>
        <p:spPr>
          <a:xfrm>
            <a:off x="8251815" y="3108727"/>
            <a:ext cx="3594158" cy="2463799"/>
          </a:xfrm>
          <a:prstGeom prst="rect">
            <a:avLst/>
          </a:prstGeom>
          <a:noFill/>
          <a:ln w="9525">
            <a:solidFill>
              <a:schemeClr val="accent1"/>
            </a:solidFill>
          </a:ln>
        </p:spPr>
        <p:txBody>
          <a:bodyPr lIns="144000" tIns="144000" rIns="144000" bIns="14400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666517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04 - three column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0"/>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0" name="Rectangle 9">
            <a:extLst>
              <a:ext uri="{FF2B5EF4-FFF2-40B4-BE49-F238E27FC236}">
                <a16:creationId xmlns:a16="http://schemas.microsoft.com/office/drawing/2014/main" id="{82D5B1D7-7138-3949-B17D-6E9E1830E378}"/>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7FEE449-DFE4-9E40-AD6F-93C9C1763957}"/>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9" name="Picture 8">
            <a:extLst>
              <a:ext uri="{FF2B5EF4-FFF2-40B4-BE49-F238E27FC236}">
                <a16:creationId xmlns:a16="http://schemas.microsoft.com/office/drawing/2014/main" id="{F4FE9C45-7552-434B-8196-37835C0F7CB8}"/>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0" y="6302267"/>
            <a:ext cx="2184399" cy="442499"/>
          </a:xfrm>
          <a:prstGeom prst="rect">
            <a:avLst/>
          </a:prstGeom>
        </p:spPr>
      </p:pic>
      <p:sp>
        <p:nvSpPr>
          <p:cNvPr id="16" name="Content Placeholder 2">
            <a:extLst>
              <a:ext uri="{FF2B5EF4-FFF2-40B4-BE49-F238E27FC236}">
                <a16:creationId xmlns:a16="http://schemas.microsoft.com/office/drawing/2014/main" id="{FB1C85A6-ABDB-4A48-A925-1FC5D1FD1EAA}"/>
              </a:ext>
            </a:extLst>
          </p:cNvPr>
          <p:cNvSpPr>
            <a:spLocks noGrp="1"/>
          </p:cNvSpPr>
          <p:nvPr>
            <p:ph idx="1"/>
          </p:nvPr>
        </p:nvSpPr>
        <p:spPr>
          <a:xfrm>
            <a:off x="327991" y="1320800"/>
            <a:ext cx="11520357" cy="4484688"/>
          </a:xfrm>
          <a:prstGeom prst="rect">
            <a:avLst/>
          </a:prstGeom>
        </p:spPr>
        <p:txBody>
          <a:bodyPr lIns="0" numCol="3" spcCol="28800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97378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05 - image and text 1">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B23D394-AFE9-5541-BF40-726F0EE0EB7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48413" y="1"/>
            <a:ext cx="5843588"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5E95CECA-F224-EA4E-97F8-F2AEAA335AC2}"/>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pic>
        <p:nvPicPr>
          <p:cNvPr id="9" name="Picture 8">
            <a:extLst>
              <a:ext uri="{FF2B5EF4-FFF2-40B4-BE49-F238E27FC236}">
                <a16:creationId xmlns:a16="http://schemas.microsoft.com/office/drawing/2014/main" id="{C5B26839-64DA-6346-9C02-9DE483F251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Tree>
    <p:extLst>
      <p:ext uri="{BB962C8B-B14F-4D97-AF65-F5344CB8AC3E}">
        <p14:creationId xmlns:p14="http://schemas.microsoft.com/office/powerpoint/2010/main" val="33465738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06 - image and text 2">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5C76D0-9340-0B41-A670-7A2C57A75FE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50759" y="0"/>
            <a:ext cx="5841239"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153DC7D3-0B62-D545-95C6-B8B0157A52D6}"/>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pic>
        <p:nvPicPr>
          <p:cNvPr id="10" name="Picture 9">
            <a:extLst>
              <a:ext uri="{FF2B5EF4-FFF2-40B4-BE49-F238E27FC236}">
                <a16:creationId xmlns:a16="http://schemas.microsoft.com/office/drawing/2014/main" id="{33364AD0-1DF8-9348-B975-65B52A3E69F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Tree>
    <p:extLst>
      <p:ext uri="{BB962C8B-B14F-4D97-AF65-F5344CB8AC3E}">
        <p14:creationId xmlns:p14="http://schemas.microsoft.com/office/powerpoint/2010/main" val="2268851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07 - image and text 3">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875434-692C-7F48-9CE2-52FF6F0F817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50759" y="0"/>
            <a:ext cx="5841239"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FF6A8DF8-A01D-824B-A1EA-F747EDA35BE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Tree>
    <p:extLst>
      <p:ext uri="{BB962C8B-B14F-4D97-AF65-F5344CB8AC3E}">
        <p14:creationId xmlns:p14="http://schemas.microsoft.com/office/powerpoint/2010/main" val="11374495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08 - image and text 4">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78D9A-0824-3641-BAB6-60B5467E712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48413" y="0"/>
            <a:ext cx="5843586"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F86861F2-D606-5448-9569-870E01E6DFC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Tree>
    <p:extLst>
      <p:ext uri="{BB962C8B-B14F-4D97-AF65-F5344CB8AC3E}">
        <p14:creationId xmlns:p14="http://schemas.microsoft.com/office/powerpoint/2010/main" val="13361934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09 - image and text 5">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24037F-17F1-2B48-8729-E219A8AB6E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50759" y="0"/>
            <a:ext cx="5841239"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3DF6BA9-9A76-434D-935A-EE24CC2F9B7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Tree>
    <p:extLst>
      <p:ext uri="{BB962C8B-B14F-4D97-AF65-F5344CB8AC3E}">
        <p14:creationId xmlns:p14="http://schemas.microsoft.com/office/powerpoint/2010/main" val="5117971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10 - image and text 6">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356210B-0688-C44F-8D68-9E96774A2CD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50759" y="0"/>
            <a:ext cx="5841239"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6"/>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0" y="65910"/>
            <a:ext cx="11218797"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0" y="6339846"/>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BD1EC2B4-28E6-3244-96B0-AF434FDD22C6}"/>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663950" y="6302267"/>
            <a:ext cx="2184399" cy="442499"/>
          </a:xfrm>
          <a:prstGeom prst="rect">
            <a:avLst/>
          </a:prstGeom>
        </p:spPr>
      </p:pic>
    </p:spTree>
    <p:extLst>
      <p:ext uri="{BB962C8B-B14F-4D97-AF65-F5344CB8AC3E}">
        <p14:creationId xmlns:p14="http://schemas.microsoft.com/office/powerpoint/2010/main" val="18903031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ntent 01 - gradient header">
    <p:bg>
      <p:bgRef idx="1001">
        <a:schemeClr val="bg1"/>
      </p:bgRef>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5" name="Object 4" hidden="1"/>
                      <p:cNvPicPr/>
                      <p:nvPr/>
                    </p:nvPicPr>
                    <p:blipFill>
                      <a:blip r:embed="rId5"/>
                      <a:stretch>
                        <a:fillRect/>
                      </a:stretch>
                    </p:blipFill>
                    <p:spPr>
                      <a:xfrm>
                        <a:off x="1589" y="1589"/>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4" y="1"/>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707" b="0" i="0" baseline="0">
              <a:latin typeface="TheSans Spire Bold"/>
              <a:ea typeface="+mj-ea"/>
              <a:cs typeface="+mj-cs"/>
              <a:sym typeface="TheSans Spire Bold"/>
            </a:endParaRPr>
          </a:p>
        </p:txBody>
      </p:sp>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87491" tIns="43745" rIns="87491" bIns="43745" numCol="1" rtlCol="0" anchor="t" anchorCtr="0" compatLnSpc="1">
            <a:prstTxWarp prst="textNoShape">
              <a:avLst/>
            </a:prstTxWarp>
          </a:bodyPr>
          <a:lstStyle/>
          <a:p>
            <a:pPr marL="0" marR="0" indent="0" algn="l" defTabSz="874950" rtl="0" eaLnBrk="0" fontAlgn="base" latinLnBrk="0" hangingPunct="0">
              <a:lnSpc>
                <a:spcPct val="100000"/>
              </a:lnSpc>
              <a:spcBef>
                <a:spcPct val="0"/>
              </a:spcBef>
              <a:spcAft>
                <a:spcPct val="0"/>
              </a:spcAft>
              <a:buClrTx/>
              <a:buSzTx/>
              <a:buFontTx/>
              <a:buNone/>
              <a:tabLst/>
            </a:pPr>
            <a:endParaRPr kumimoji="0" lang="en-GB" sz="2206"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0202" y="6145488"/>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6" y="65912"/>
            <a:ext cx="11421094" cy="957943"/>
          </a:xfrm>
          <a:prstGeom prst="rect">
            <a:avLst/>
          </a:prstGeom>
        </p:spPr>
        <p:txBody>
          <a:bodyPr anchor="ctr"/>
          <a:lstStyle>
            <a:lvl1pPr>
              <a:defRPr sz="2707">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4754936" y="6339850"/>
            <a:ext cx="2696901" cy="258054"/>
          </a:xfrm>
          <a:prstGeom prst="rect">
            <a:avLst/>
          </a:prstGeom>
          <a:noFill/>
        </p:spPr>
        <p:txBody>
          <a:bodyPr wrap="square" lIns="87491" tIns="43745" rIns="87491" bIns="43745" rtlCol="0">
            <a:spAutoFit/>
          </a:bodyPr>
          <a:lstStyle/>
          <a:p>
            <a:pPr algn="ctr"/>
            <a:fld id="{26079DCE-4AA5-ED45-BECC-FB704C40D5F6}" type="slidenum">
              <a:rPr lang="en-US" sz="1103" b="0" i="0" smtClean="0">
                <a:latin typeface="TheSans Spire Light" panose="020B0302060101020104" pitchFamily="34" charset="77"/>
              </a:rPr>
              <a:pPr algn="ctr"/>
              <a:t>‹#›</a:t>
            </a:fld>
            <a:endParaRPr lang="en-US" sz="1103"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9663951" y="6302269"/>
            <a:ext cx="2184399" cy="442499"/>
          </a:xfrm>
          <a:prstGeom prst="rect">
            <a:avLst/>
          </a:prstGeom>
        </p:spPr>
      </p:pic>
      <p:sp>
        <p:nvSpPr>
          <p:cNvPr id="3" name="Text Placeholder 2"/>
          <p:cNvSpPr>
            <a:spLocks noGrp="1"/>
          </p:cNvSpPr>
          <p:nvPr>
            <p:ph type="body" sz="quarter" idx="10"/>
          </p:nvPr>
        </p:nvSpPr>
        <p:spPr>
          <a:xfrm>
            <a:off x="328613" y="5932393"/>
            <a:ext cx="11420475" cy="110800"/>
          </a:xfrm>
          <a:prstGeom prst="rect">
            <a:avLst/>
          </a:prstGeom>
        </p:spPr>
        <p:txBody>
          <a:bodyPr wrap="square" lIns="87268" tIns="0" rIns="87268" bIns="0" anchor="b">
            <a:spAutoFit/>
          </a:bodyPr>
          <a:lstStyle>
            <a:lvl1pPr marL="0" indent="0">
              <a:buNone/>
              <a:defRPr sz="802"/>
            </a:lvl1pPr>
            <a:lvl2pPr>
              <a:defRPr sz="802"/>
            </a:lvl2pPr>
            <a:lvl3pPr>
              <a:defRPr sz="802"/>
            </a:lvl3pPr>
            <a:lvl4pPr>
              <a:defRPr sz="802"/>
            </a:lvl4pPr>
            <a:lvl5pPr>
              <a:defRPr sz="802"/>
            </a:lvl5pPr>
          </a:lstStyle>
          <a:p>
            <a:pPr lvl="0"/>
            <a:r>
              <a:rPr lang="en-US"/>
              <a:t>Click to edit Master text styles</a:t>
            </a:r>
          </a:p>
        </p:txBody>
      </p:sp>
      <p:sp>
        <p:nvSpPr>
          <p:cNvPr id="6" name="Text Placeholder 5"/>
          <p:cNvSpPr>
            <a:spLocks noGrp="1"/>
          </p:cNvSpPr>
          <p:nvPr>
            <p:ph type="body" sz="quarter" idx="11"/>
          </p:nvPr>
        </p:nvSpPr>
        <p:spPr>
          <a:xfrm>
            <a:off x="328616" y="1224952"/>
            <a:ext cx="11434763" cy="208279"/>
          </a:xfrm>
          <a:prstGeom prst="rect">
            <a:avLst/>
          </a:prstGeom>
        </p:spPr>
        <p:txBody>
          <a:bodyPr lIns="87268" tIns="0" rIns="87268" bIns="0">
            <a:spAutoFit/>
          </a:bodyPr>
          <a:lstStyle>
            <a:lvl1pPr marL="0" indent="0">
              <a:buNone/>
              <a:defRPr sz="1504"/>
            </a:lvl1pPr>
            <a:lvl2pPr marL="437474" indent="0">
              <a:buNone/>
              <a:defRPr/>
            </a:lvl2pPr>
            <a:lvl3pPr marL="874950" indent="0">
              <a:buNone/>
              <a:defRPr/>
            </a:lvl3pPr>
            <a:lvl4pPr marL="1312424" indent="0">
              <a:buNone/>
              <a:defRPr/>
            </a:lvl4pPr>
            <a:lvl5pPr marL="1749899" indent="0">
              <a:buNone/>
              <a:defRPr/>
            </a:lvl5pPr>
          </a:lstStyle>
          <a:p>
            <a:pPr lvl="0"/>
            <a:r>
              <a:rPr lang="en-US"/>
              <a:t>Click to edit Master text styles</a:t>
            </a:r>
          </a:p>
        </p:txBody>
      </p:sp>
    </p:spTree>
    <p:extLst>
      <p:ext uri="{BB962C8B-B14F-4D97-AF65-F5344CB8AC3E}">
        <p14:creationId xmlns:p14="http://schemas.microsoft.com/office/powerpoint/2010/main" val="19959503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66">
          <p15:clr>
            <a:srgbClr val="FBAE40"/>
          </p15:clr>
        </p15:guide>
        <p15:guide id="2" pos="741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906EFC01-F055-264E-8E7E-B60ED23DB4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77141242"/>
      </p:ext>
    </p:extLst>
  </p:cSld>
  <p:clrMap bg1="lt1" tx1="dk1" bg2="lt2" tx2="dk2" accent1="accent1" accent2="accent2" accent3="accent3" accent4="accent4" accent5="accent5" accent6="accent6" hlink="hlink" folHlink="folHlink"/>
  <p:sldLayoutIdLst>
    <p:sldLayoutId id="2147483709" r:id="rId1"/>
    <p:sldLayoutId id="2147483700" r:id="rId2"/>
    <p:sldLayoutId id="2147483701" r:id="rId3"/>
    <p:sldLayoutId id="2147483713" r:id="rId4"/>
    <p:sldLayoutId id="2147483714" r:id="rId5"/>
    <p:sldLayoutId id="2147483715" r:id="rId6"/>
    <p:sldLayoutId id="2147483702" r:id="rId7"/>
    <p:sldLayoutId id="2147483698" r:id="rId8"/>
    <p:sldLayoutId id="2147483706" r:id="rId9"/>
    <p:sldLayoutId id="2147483707" r:id="rId10"/>
    <p:sldLayoutId id="2147483708" r:id="rId11"/>
    <p:sldLayoutId id="2147483710" r:id="rId12"/>
    <p:sldLayoutId id="2147483711" r:id="rId13"/>
    <p:sldLayoutId id="2147483712" r:id="rId14"/>
    <p:sldLayoutId id="2147483716" r:id="rId15"/>
    <p:sldLayoutId id="2147483717" r:id="rId16"/>
    <p:sldLayoutId id="2147483718" r:id="rId17"/>
    <p:sldLayoutId id="2147483786"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9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2.png"/><Relationship Id="rId7"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3.sv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BC0D6E01-0C19-5FDD-82CF-9B43126C2073}"/>
              </a:ext>
            </a:extLst>
          </p:cNvPr>
          <p:cNvSpPr txBox="1">
            <a:spLocks/>
          </p:cNvSpPr>
          <p:nvPr/>
        </p:nvSpPr>
        <p:spPr>
          <a:xfrm>
            <a:off x="221930" y="1681890"/>
            <a:ext cx="7313706" cy="195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endParaRPr lang="en-GB" sz="3600" b="1" dirty="0">
              <a:latin typeface="TheSans Spire Light" panose="020B0302060101020104" pitchFamily="34" charset="0"/>
              <a:ea typeface="Aptos" panose="020B0004020202020204" pitchFamily="34" charset="0"/>
              <a:cs typeface="Calibri" panose="020F0502020204030204" pitchFamily="34" charset="0"/>
            </a:endParaRPr>
          </a:p>
        </p:txBody>
      </p:sp>
      <p:sp>
        <p:nvSpPr>
          <p:cNvPr id="5" name="Subtitle 2">
            <a:extLst>
              <a:ext uri="{FF2B5EF4-FFF2-40B4-BE49-F238E27FC236}">
                <a16:creationId xmlns:a16="http://schemas.microsoft.com/office/drawing/2014/main" id="{EAB090FB-8351-BF2B-433A-BCF09BEFA3C8}"/>
              </a:ext>
            </a:extLst>
          </p:cNvPr>
          <p:cNvSpPr txBox="1">
            <a:spLocks/>
          </p:cNvSpPr>
          <p:nvPr/>
        </p:nvSpPr>
        <p:spPr>
          <a:xfrm>
            <a:off x="337457" y="4475733"/>
            <a:ext cx="5190991" cy="987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800" kern="100" dirty="0">
                <a:effectLst/>
                <a:latin typeface="+mn-lt"/>
                <a:ea typeface="Aptos" panose="020B0004020202020204" pitchFamily="34" charset="0"/>
                <a:cs typeface="Times New Roman" panose="02020603050405020304" pitchFamily="18" charset="0"/>
              </a:rPr>
              <a:t>Michele Millard</a:t>
            </a:r>
            <a:endParaRPr lang="en-GB" sz="1800" kern="100" dirty="0">
              <a:latin typeface="+mn-lt"/>
              <a:ea typeface="Aptos" panose="020B0004020202020204" pitchFamily="34" charset="0"/>
              <a:cs typeface="Times New Roman" panose="02020603050405020304" pitchFamily="18" charset="0"/>
            </a:endParaRPr>
          </a:p>
          <a:p>
            <a:pPr marL="0" indent="0">
              <a:spcBef>
                <a:spcPts val="0"/>
              </a:spcBef>
              <a:buNone/>
            </a:pPr>
            <a:r>
              <a:rPr lang="en-GB" sz="1800" kern="100" dirty="0">
                <a:effectLst/>
                <a:latin typeface="+mn-lt"/>
                <a:ea typeface="Aptos" panose="020B0004020202020204" pitchFamily="34" charset="0"/>
                <a:cs typeface="Times New Roman" panose="02020603050405020304" pitchFamily="18" charset="0"/>
              </a:rPr>
              <a:t>National Quality Improvement Lead </a:t>
            </a:r>
          </a:p>
          <a:p>
            <a:pPr marL="0" indent="0">
              <a:spcBef>
                <a:spcPts val="0"/>
              </a:spcBef>
              <a:buNone/>
            </a:pPr>
            <a:r>
              <a:rPr lang="en-GB" sz="1800" kern="100" dirty="0">
                <a:effectLst/>
                <a:latin typeface="+mn-lt"/>
                <a:ea typeface="Aptos" panose="020B0004020202020204" pitchFamily="34" charset="0"/>
                <a:cs typeface="Times New Roman" panose="02020603050405020304" pitchFamily="18" charset="0"/>
              </a:rPr>
              <a:t>Spire Healthcare</a:t>
            </a:r>
            <a:endParaRPr lang="en-US" sz="1800" dirty="0">
              <a:latin typeface="TheSans Spire Light" panose="020B0302060101020104" pitchFamily="34" charset="0"/>
            </a:endParaRPr>
          </a:p>
        </p:txBody>
      </p:sp>
      <p:pic>
        <p:nvPicPr>
          <p:cNvPr id="1030" name="Picture 6" descr="NHS Humber Health Partnership">
            <a:extLst>
              <a:ext uri="{FF2B5EF4-FFF2-40B4-BE49-F238E27FC236}">
                <a16:creationId xmlns:a16="http://schemas.microsoft.com/office/drawing/2014/main" id="{B6788947-293B-1098-747E-0476EF7835A3}"/>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2817425" y="195989"/>
            <a:ext cx="2143125" cy="13389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08AC44E-AE08-CC2B-769C-6CA73AE4947F}"/>
              </a:ext>
            </a:extLst>
          </p:cNvPr>
          <p:cNvSpPr txBox="1"/>
          <p:nvPr/>
        </p:nvSpPr>
        <p:spPr>
          <a:xfrm>
            <a:off x="337457" y="2592640"/>
            <a:ext cx="6096000" cy="1366656"/>
          </a:xfrm>
          <a:prstGeom prst="rect">
            <a:avLst/>
          </a:prstGeom>
          <a:noFill/>
        </p:spPr>
        <p:txBody>
          <a:bodyPr wrap="square">
            <a:spAutoFit/>
          </a:bodyPr>
          <a:lstStyle/>
          <a:p>
            <a:pPr>
              <a:lnSpc>
                <a:spcPct val="107000"/>
              </a:lnSpc>
              <a:spcAft>
                <a:spcPts val="800"/>
              </a:spcAft>
              <a:buNone/>
            </a:pPr>
            <a:r>
              <a:rPr lang="en-GB" sz="3600" b="1" kern="0" dirty="0">
                <a:effectLst/>
                <a:latin typeface="TheSans Spire" panose="020B0502060101020104" pitchFamily="34" charset="0"/>
                <a:ea typeface="Times New Roman" panose="02020603050405020304" pitchFamily="18" charset="0"/>
                <a:cs typeface="Times New Roman" panose="02020603050405020304" pitchFamily="18" charset="0"/>
              </a:rPr>
              <a:t>A Safer Surgery:</a:t>
            </a:r>
          </a:p>
          <a:p>
            <a:pPr>
              <a:lnSpc>
                <a:spcPct val="107000"/>
              </a:lnSpc>
              <a:spcAft>
                <a:spcPts val="800"/>
              </a:spcAft>
              <a:buNone/>
            </a:pPr>
            <a:r>
              <a:rPr lang="en-GB" sz="3600" b="1" kern="0" dirty="0">
                <a:effectLst/>
                <a:latin typeface="TheSans Spire" panose="020B0502060101020104" pitchFamily="34" charset="0"/>
                <a:ea typeface="Times New Roman" panose="02020603050405020304" pitchFamily="18" charset="0"/>
                <a:cs typeface="Times New Roman" panose="02020603050405020304" pitchFamily="18" charset="0"/>
              </a:rPr>
              <a:t>Shorter stay, better recovery!</a:t>
            </a:r>
            <a:endParaRPr lang="en-GB" sz="36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86628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64B61-27A5-631F-9D9C-E9770C2DED29}"/>
              </a:ext>
            </a:extLst>
          </p:cNvPr>
          <p:cNvSpPr>
            <a:spLocks noGrp="1"/>
          </p:cNvSpPr>
          <p:nvPr>
            <p:ph type="title"/>
          </p:nvPr>
        </p:nvSpPr>
        <p:spPr>
          <a:xfrm>
            <a:off x="229676" y="65912"/>
            <a:ext cx="11421094" cy="957943"/>
          </a:xfrm>
        </p:spPr>
        <p:txBody>
          <a:bodyPr>
            <a:normAutofit/>
          </a:bodyPr>
          <a:lstStyle/>
          <a:p>
            <a:r>
              <a:rPr lang="en-US" sz="3200" dirty="0"/>
              <a:t>Spire Healthcare</a:t>
            </a:r>
            <a:endParaRPr lang="en-GB" sz="3200" dirty="0"/>
          </a:p>
        </p:txBody>
      </p:sp>
      <p:pic>
        <p:nvPicPr>
          <p:cNvPr id="24" name="Picture 23">
            <a:extLst>
              <a:ext uri="{FF2B5EF4-FFF2-40B4-BE49-F238E27FC236}">
                <a16:creationId xmlns:a16="http://schemas.microsoft.com/office/drawing/2014/main" id="{ED03D4F3-1A88-50EC-E424-5D0251764602}"/>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910741" y="3043837"/>
            <a:ext cx="2054773" cy="1366424"/>
          </a:xfrm>
          <a:prstGeom prst="rect">
            <a:avLst/>
          </a:prstGeom>
        </p:spPr>
      </p:pic>
      <p:pic>
        <p:nvPicPr>
          <p:cNvPr id="25" name="Picture 24">
            <a:extLst>
              <a:ext uri="{FF2B5EF4-FFF2-40B4-BE49-F238E27FC236}">
                <a16:creationId xmlns:a16="http://schemas.microsoft.com/office/drawing/2014/main" id="{62214A57-D019-640B-E489-4107D0F009E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9910741" y="1230268"/>
            <a:ext cx="2070685" cy="1518507"/>
          </a:xfrm>
          <a:prstGeom prst="rect">
            <a:avLst/>
          </a:prstGeom>
        </p:spPr>
      </p:pic>
      <p:pic>
        <p:nvPicPr>
          <p:cNvPr id="26" name="Picture 25">
            <a:extLst>
              <a:ext uri="{FF2B5EF4-FFF2-40B4-BE49-F238E27FC236}">
                <a16:creationId xmlns:a16="http://schemas.microsoft.com/office/drawing/2014/main" id="{A299A11C-76E8-7E76-76D5-F8B019C4BC37}"/>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9910741" y="4661999"/>
            <a:ext cx="1983356" cy="1390650"/>
          </a:xfrm>
          <a:prstGeom prst="rect">
            <a:avLst/>
          </a:prstGeom>
        </p:spPr>
      </p:pic>
      <p:sp>
        <p:nvSpPr>
          <p:cNvPr id="5" name="Rectangle 4">
            <a:extLst>
              <a:ext uri="{FF2B5EF4-FFF2-40B4-BE49-F238E27FC236}">
                <a16:creationId xmlns:a16="http://schemas.microsoft.com/office/drawing/2014/main" id="{28003EC0-69C0-548A-DEB0-F37E9B180145}"/>
              </a:ext>
            </a:extLst>
          </p:cNvPr>
          <p:cNvSpPr/>
          <p:nvPr/>
        </p:nvSpPr>
        <p:spPr>
          <a:xfrm>
            <a:off x="234441" y="1224952"/>
            <a:ext cx="6361667" cy="772107"/>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8000" bIns="108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94949"/>
                </a:solidFill>
                <a:effectLst/>
                <a:uLnTx/>
                <a:uFillTx/>
                <a:latin typeface="The SansSpire Bold" panose="020B0604020202020204"/>
                <a:ea typeface="+mn-ea"/>
                <a:cs typeface="+mn-cs"/>
              </a:rPr>
              <a:t>Britain’s largest independent integrated healthcare company by turnover, operating across England, Wales and Scotland</a:t>
            </a:r>
          </a:p>
        </p:txBody>
      </p:sp>
      <p:sp>
        <p:nvSpPr>
          <p:cNvPr id="6" name="Rectangle 5">
            <a:extLst>
              <a:ext uri="{FF2B5EF4-FFF2-40B4-BE49-F238E27FC236}">
                <a16:creationId xmlns:a16="http://schemas.microsoft.com/office/drawing/2014/main" id="{1B8422D2-DE66-BF03-1107-AB5145A17BE5}"/>
              </a:ext>
            </a:extLst>
          </p:cNvPr>
          <p:cNvSpPr/>
          <p:nvPr/>
        </p:nvSpPr>
        <p:spPr>
          <a:xfrm>
            <a:off x="215658" y="2057619"/>
            <a:ext cx="6373502" cy="1972436"/>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bIns="10800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94949"/>
                </a:solidFill>
                <a:effectLst/>
                <a:uLnTx/>
                <a:uFillTx/>
                <a:latin typeface="The SansSpire Regular" panose="020B0604020202020204"/>
                <a:ea typeface="+mn-ea"/>
                <a:cs typeface="+mn-cs"/>
              </a:rPr>
              <a:t>What we do: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Treatment and surgery: from orthopaedics to cancer and complex care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Diagnostics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Primary care: nationwide network of independent GPs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Occupational health and employee assistance programmes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Physiotherapy, recovery and rehabilitation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NHS talking therapies and corporate and private mental health</a:t>
            </a:r>
          </a:p>
        </p:txBody>
      </p:sp>
      <p:grpSp>
        <p:nvGrpSpPr>
          <p:cNvPr id="7" name="Group 6">
            <a:extLst>
              <a:ext uri="{FF2B5EF4-FFF2-40B4-BE49-F238E27FC236}">
                <a16:creationId xmlns:a16="http://schemas.microsoft.com/office/drawing/2014/main" id="{01BD979C-0E32-551C-DCAA-5D5ED10E2319}"/>
              </a:ext>
            </a:extLst>
          </p:cNvPr>
          <p:cNvGrpSpPr/>
          <p:nvPr/>
        </p:nvGrpSpPr>
        <p:grpSpPr>
          <a:xfrm>
            <a:off x="253491" y="4190511"/>
            <a:ext cx="6335669" cy="1872542"/>
            <a:chOff x="320878" y="4030843"/>
            <a:chExt cx="5245444" cy="1445826"/>
          </a:xfrm>
          <a:solidFill>
            <a:srgbClr val="008385">
              <a:alpha val="15000"/>
            </a:srgbClr>
          </a:solidFill>
        </p:grpSpPr>
        <p:sp>
          <p:nvSpPr>
            <p:cNvPr id="13" name="Rectangle 12">
              <a:extLst>
                <a:ext uri="{FF2B5EF4-FFF2-40B4-BE49-F238E27FC236}">
                  <a16:creationId xmlns:a16="http://schemas.microsoft.com/office/drawing/2014/main" id="{0AD2745C-3575-8B4B-16C5-25153BA1FBD2}"/>
                </a:ext>
              </a:extLst>
            </p:cNvPr>
            <p:cNvSpPr/>
            <p:nvPr/>
          </p:nvSpPr>
          <p:spPr>
            <a:xfrm>
              <a:off x="320878" y="4030843"/>
              <a:ext cx="917165"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8385"/>
                  </a:solidFill>
                  <a:effectLst/>
                  <a:uLnTx/>
                  <a:uFillTx/>
                  <a:latin typeface="The SansSpire Regular" panose="020B0604020202020204"/>
                  <a:ea typeface="+mn-ea"/>
                  <a:cs typeface="+mn-cs"/>
                </a:rPr>
                <a:t>38</a:t>
              </a:r>
              <a:endParaRPr kumimoji="0" lang="en-GB" sz="2000" b="0" i="0" u="none" strike="noStrike" kern="1200" cap="none" spc="0" normalizeH="0" baseline="0" noProof="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Hospitals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8385"/>
                  </a:solidFill>
                  <a:effectLst/>
                  <a:uLnTx/>
                  <a:uFillTx/>
                  <a:latin typeface="The SansSpire Regular" panose="020B0604020202020204"/>
                  <a:ea typeface="+mn-ea"/>
                  <a:cs typeface="+mn-cs"/>
                </a:rPr>
                <a:t>3</a:t>
              </a: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 Nations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8385"/>
                  </a:solidFill>
                  <a:effectLst/>
                  <a:uLnTx/>
                  <a:uFillTx/>
                  <a:latin typeface="The SansSpire Regular" panose="020B0604020202020204"/>
                  <a:ea typeface="+mn-ea"/>
                  <a:cs typeface="+mn-cs"/>
                </a:rPr>
                <a:t>40</a:t>
              </a: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 ICBs </a:t>
              </a:r>
            </a:p>
          </p:txBody>
        </p:sp>
        <p:sp>
          <p:nvSpPr>
            <p:cNvPr id="18" name="Rectangle 17">
              <a:extLst>
                <a:ext uri="{FF2B5EF4-FFF2-40B4-BE49-F238E27FC236}">
                  <a16:creationId xmlns:a16="http://schemas.microsoft.com/office/drawing/2014/main" id="{986F342D-F11E-B389-9C3C-81DF71C7643E}"/>
                </a:ext>
              </a:extLst>
            </p:cNvPr>
            <p:cNvSpPr/>
            <p:nvPr/>
          </p:nvSpPr>
          <p:spPr>
            <a:xfrm>
              <a:off x="4464744" y="4036669"/>
              <a:ext cx="1101578"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8385"/>
                  </a:solidFill>
                  <a:effectLst/>
                  <a:uLnTx/>
                  <a:uFillTx/>
                  <a:latin typeface="The SansSpire Regular" panose="020B0604020202020204"/>
                  <a:ea typeface="+mn-ea"/>
                  <a:cs typeface="+mn-cs"/>
                </a:rPr>
                <a:t>98%</a:t>
              </a:r>
              <a:r>
                <a:rPr kumimoji="0" lang="en-US" sz="2000" b="0" i="0" u="none" strike="noStrike" kern="1200" cap="none" spc="0" normalizeH="0" baseline="0" noProof="0">
                  <a:ln>
                    <a:noFill/>
                  </a:ln>
                  <a:solidFill>
                    <a:srgbClr val="494949"/>
                  </a:solidFill>
                  <a:effectLst/>
                  <a:uLnTx/>
                  <a:uFillTx/>
                  <a:latin typeface="The SansSpire Regular"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9"/>
                  </a:solidFill>
                  <a:effectLst/>
                  <a:uLnTx/>
                  <a:uFillTx/>
                  <a:latin typeface="The SansSpire Regular" panose="020B0604020202020204"/>
                  <a:ea typeface="+mn-ea"/>
                  <a:cs typeface="+mn-cs"/>
                </a:rPr>
                <a:t>Good or Outstanding inspected locations (or equivalent)</a:t>
              </a:r>
              <a:endPar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p:txBody>
        </p:sp>
        <p:sp>
          <p:nvSpPr>
            <p:cNvPr id="21" name="Rectangle 20">
              <a:extLst>
                <a:ext uri="{FF2B5EF4-FFF2-40B4-BE49-F238E27FC236}">
                  <a16:creationId xmlns:a16="http://schemas.microsoft.com/office/drawing/2014/main" id="{F6ABBA32-40B5-D196-E8BA-538A5E7B085E}"/>
                </a:ext>
              </a:extLst>
            </p:cNvPr>
            <p:cNvSpPr/>
            <p:nvPr/>
          </p:nvSpPr>
          <p:spPr>
            <a:xfrm>
              <a:off x="3383706" y="4036669"/>
              <a:ext cx="978828"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8385"/>
                  </a:solidFill>
                  <a:effectLst/>
                  <a:uLnTx/>
                  <a:uFillTx/>
                  <a:latin typeface="The SansSpire Regular" panose="020B0604020202020204"/>
                  <a:ea typeface="+mn-ea"/>
                  <a:cs typeface="+mn-cs"/>
                </a:rPr>
                <a:t>17,400 </a:t>
              </a: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Colleagues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8385"/>
                  </a:solidFill>
                  <a:effectLst/>
                  <a:uLnTx/>
                  <a:uFillTx/>
                  <a:latin typeface="The SansSpire Regular" panose="020B0604020202020204"/>
                  <a:ea typeface="+mn-ea"/>
                  <a:cs typeface="+mn-cs"/>
                </a:rPr>
                <a:t>230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9"/>
                  </a:solidFill>
                  <a:effectLst/>
                  <a:uLnTx/>
                  <a:uFillTx/>
                  <a:latin typeface="The SansSpire Regular" panose="020B0604020202020204"/>
                  <a:ea typeface="+mn-ea"/>
                  <a:cs typeface="+mn-cs"/>
                </a:rPr>
                <a:t>FTSU Guardians/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9"/>
                  </a:solidFill>
                  <a:effectLst/>
                  <a:uLnTx/>
                  <a:uFillTx/>
                  <a:latin typeface="The SansSpire Regular" panose="020B0604020202020204"/>
                  <a:ea typeface="+mn-ea"/>
                  <a:cs typeface="+mn-cs"/>
                </a:rPr>
                <a:t>Ambassadors</a:t>
              </a:r>
              <a:endParaRPr kumimoji="0" lang="en-GB" sz="14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p:txBody>
        </p:sp>
        <p:sp>
          <p:nvSpPr>
            <p:cNvPr id="23" name="Rectangle 22">
              <a:extLst>
                <a:ext uri="{FF2B5EF4-FFF2-40B4-BE49-F238E27FC236}">
                  <a16:creationId xmlns:a16="http://schemas.microsoft.com/office/drawing/2014/main" id="{7A252DAF-A42E-BEED-9784-70CAB3F47469}"/>
                </a:ext>
              </a:extLst>
            </p:cNvPr>
            <p:cNvSpPr/>
            <p:nvPr/>
          </p:nvSpPr>
          <p:spPr>
            <a:xfrm>
              <a:off x="2355705" y="4036669"/>
              <a:ext cx="917165"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8385"/>
                  </a:solidFill>
                  <a:effectLst/>
                  <a:uLnTx/>
                  <a:uFillTx/>
                  <a:latin typeface="The SansSpire Regular" panose="020B0604020202020204"/>
                  <a:ea typeface="+mn-ea"/>
                  <a:cs typeface="+mn-cs"/>
                </a:rPr>
                <a:t>1m+</a:t>
              </a:r>
              <a:endParaRPr kumimoji="0" lang="en-GB" sz="2000" b="0" i="0" u="none" strike="noStrike" kern="1200" cap="none" spc="0" normalizeH="0" baseline="0" noProof="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People cared for annually – </a:t>
              </a:r>
              <a:r>
                <a:rPr kumimoji="0" lang="en-GB" sz="1300" b="0" i="0" u="none" strike="noStrike" kern="1200" cap="none" spc="0" normalizeH="0" baseline="0" noProof="0">
                  <a:ln>
                    <a:noFill/>
                  </a:ln>
                  <a:solidFill>
                    <a:srgbClr val="494949"/>
                  </a:solidFill>
                  <a:effectLst/>
                  <a:uLnTx/>
                  <a:uFillTx/>
                  <a:latin typeface="The SansSpire Regular" panose="020B0604020202020204"/>
                  <a:ea typeface="+mn-ea"/>
                  <a:cs typeface="+mn-cs"/>
                </a:rPr>
                <a:t>NHS, self-pay, insured, corporate</a:t>
              </a:r>
            </a:p>
          </p:txBody>
        </p:sp>
      </p:grpSp>
      <p:sp>
        <p:nvSpPr>
          <p:cNvPr id="27" name="Rectangle 26">
            <a:extLst>
              <a:ext uri="{FF2B5EF4-FFF2-40B4-BE49-F238E27FC236}">
                <a16:creationId xmlns:a16="http://schemas.microsoft.com/office/drawing/2014/main" id="{14D2AD24-8018-BE42-7CDC-FF8B0B72BEBC}"/>
              </a:ext>
            </a:extLst>
          </p:cNvPr>
          <p:cNvSpPr/>
          <p:nvPr/>
        </p:nvSpPr>
        <p:spPr>
          <a:xfrm>
            <a:off x="1469579" y="4198053"/>
            <a:ext cx="1107790" cy="1854596"/>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8385"/>
                </a:solidFill>
                <a:effectLst/>
                <a:uLnTx/>
                <a:uFillTx/>
                <a:latin typeface="The SansSpire Regular" panose="020B0604020202020204"/>
                <a:ea typeface="+mn-ea"/>
                <a:cs typeface="+mn-cs"/>
              </a:rPr>
              <a:t>50+</a:t>
            </a:r>
            <a:r>
              <a:rPr kumimoji="0" lang="en-GB" sz="2000" b="0" i="0" u="none" strike="noStrike" kern="1200" cap="none" spc="0" normalizeH="0" baseline="0" noProof="0">
                <a:ln>
                  <a:noFill/>
                </a:ln>
                <a:solidFill>
                  <a:srgbClr val="494949"/>
                </a:solidFill>
                <a:effectLst/>
                <a:uLnTx/>
                <a:uFillTx/>
                <a:latin typeface="The SansSpire Regular" panose="020B0604020202020204"/>
                <a:ea typeface="+mn-ea"/>
                <a:cs typeface="+mn-cs"/>
              </a:rPr>
              <a:t> </a:t>
            </a:r>
            <a:r>
              <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rPr>
              <a:t>Clinics, consulting rooms and medical centres</a:t>
            </a:r>
            <a:endParaRPr kumimoji="0" lang="en-GB" sz="20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p:txBody>
      </p:sp>
      <p:pic>
        <p:nvPicPr>
          <p:cNvPr id="8" name="Picture 7">
            <a:extLst>
              <a:ext uri="{FF2B5EF4-FFF2-40B4-BE49-F238E27FC236}">
                <a16:creationId xmlns:a16="http://schemas.microsoft.com/office/drawing/2014/main" id="{A84E4AEC-05AA-9DB1-70BB-CB28F26746AC}"/>
              </a:ext>
            </a:extLst>
          </p:cNvPr>
          <p:cNvPicPr>
            <a:picLocks noChangeAspect="1"/>
          </p:cNvPicPr>
          <p:nvPr/>
        </p:nvPicPr>
        <p:blipFill>
          <a:blip r:embed="rId6"/>
          <a:stretch>
            <a:fillRect/>
          </a:stretch>
        </p:blipFill>
        <p:spPr>
          <a:xfrm>
            <a:off x="6648279" y="1230268"/>
            <a:ext cx="3210291" cy="5142411"/>
          </a:xfrm>
          <a:prstGeom prst="rect">
            <a:avLst/>
          </a:prstGeom>
        </p:spPr>
      </p:pic>
    </p:spTree>
    <p:extLst>
      <p:ext uri="{BB962C8B-B14F-4D97-AF65-F5344CB8AC3E}">
        <p14:creationId xmlns:p14="http://schemas.microsoft.com/office/powerpoint/2010/main" val="1110581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992" y="49582"/>
            <a:ext cx="11221005" cy="957943"/>
          </a:xfrm>
        </p:spPr>
        <p:txBody>
          <a:bodyPr>
            <a:normAutofit/>
          </a:bodyPr>
          <a:lstStyle/>
          <a:p>
            <a:r>
              <a:rPr lang="en-US" sz="3200" dirty="0">
                <a:latin typeface="+mn-lt"/>
              </a:rPr>
              <a:t>Reducing patient average length of stay (</a:t>
            </a:r>
            <a:r>
              <a:rPr lang="en-US" sz="3200" dirty="0" err="1">
                <a:latin typeface="+mn-lt"/>
              </a:rPr>
              <a:t>AvLOS</a:t>
            </a:r>
            <a:r>
              <a:rPr lang="en-US" sz="3200" dirty="0">
                <a:latin typeface="+mn-lt"/>
              </a:rPr>
              <a:t>) - </a:t>
            </a:r>
            <a:r>
              <a:rPr lang="en-US" sz="3200" dirty="0" err="1">
                <a:latin typeface="+mn-lt"/>
              </a:rPr>
              <a:t>orthopaedics</a:t>
            </a:r>
            <a:endParaRPr lang="en-GB" sz="3200" dirty="0">
              <a:latin typeface="+mn-lt"/>
            </a:endParaRPr>
          </a:p>
        </p:txBody>
      </p:sp>
      <p:sp>
        <p:nvSpPr>
          <p:cNvPr id="3" name="Content Placeholder 2"/>
          <p:cNvSpPr>
            <a:spLocks noGrp="1"/>
          </p:cNvSpPr>
          <p:nvPr>
            <p:ph idx="1"/>
          </p:nvPr>
        </p:nvSpPr>
        <p:spPr>
          <a:xfrm>
            <a:off x="349061" y="1288143"/>
            <a:ext cx="7957027" cy="4673600"/>
          </a:xfrm>
        </p:spPr>
        <p:txBody>
          <a:bodyPr/>
          <a:lstStyle/>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Calibri" panose="020F0502020204030204" pitchFamily="34" charset="0"/>
              </a:rPr>
              <a:t>NHS waits in England over 7.3 million people</a:t>
            </a:r>
            <a:endPar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Calibri" panose="020F0502020204030204" pitchFamily="34" charset="0"/>
              </a:rPr>
              <a:t>Hips and knees – largest group and many waiting 12 months+</a:t>
            </a:r>
            <a:endPar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mn-cs"/>
              </a:rPr>
              <a:t>Decreasing LOS using ‘enhanced recovery pathways’ reduces recovery time and improves outcomes</a:t>
            </a: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mn-cs"/>
              </a:rPr>
              <a:t>Reduce </a:t>
            </a:r>
            <a:r>
              <a:rPr kumimoji="0" lang="en-US" sz="2200" b="0" i="0" u="none" strike="noStrike" kern="1200" cap="none" spc="0" normalizeH="0" baseline="0" noProof="0" dirty="0" err="1">
                <a:ln>
                  <a:noFill/>
                </a:ln>
                <a:effectLst/>
                <a:uLnTx/>
                <a:uFillTx/>
                <a:latin typeface="The SansSpire Regular" panose="020B0604020202020204"/>
                <a:ea typeface="Calibri" panose="020F0502020204030204" pitchFamily="34" charset="0"/>
                <a:cs typeface="+mn-cs"/>
              </a:rPr>
              <a:t>AvLOS</a:t>
            </a:r>
            <a:r>
              <a:rPr kumimoji="0" lang="en-US"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mn-cs"/>
              </a:rPr>
              <a:t> for primary hip and knee replacement surgeries across Spire</a:t>
            </a: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mn-cs"/>
              </a:rPr>
              <a:t>Increase capacity to reduce NHS waiting lists</a:t>
            </a:r>
            <a:endParaRPr kumimoji="0" lang="en-GB" sz="2200" b="0" i="0" u="none" strike="noStrike" kern="1200" cap="none" spc="0" normalizeH="0" baseline="0" noProof="0" dirty="0">
              <a:ln>
                <a:noFill/>
              </a:ln>
              <a:effectLst/>
              <a:uLnTx/>
              <a:uFillTx/>
              <a:latin typeface="The SansSpire Regular" panose="020B0604020202020204"/>
              <a:ea typeface="Calibri" panose="020F0502020204030204" pitchFamily="34" charset="0"/>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effectLst/>
                <a:uLnTx/>
                <a:uFillTx/>
                <a:latin typeface="The SansSpire Regular" panose="020B0604020202020204"/>
                <a:ea typeface="Times New Roman" panose="02020603050405020304" pitchFamily="18" charset="0"/>
                <a:cs typeface="Calibri" panose="020F0502020204030204" pitchFamily="34" charset="0"/>
              </a:rPr>
              <a:t>Keys to success: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latin typeface="The SansSpire Regular" panose="020B0604020202020204"/>
                <a:ea typeface="Times New Roman" panose="02020603050405020304" pitchFamily="18" charset="0"/>
                <a:cs typeface="Calibri" panose="020F0502020204030204" pitchFamily="34" charset="0"/>
              </a:rPr>
              <a:t>M</a:t>
            </a:r>
            <a:r>
              <a:rPr kumimoji="0" lang="en-GB" sz="2200" b="0" i="0" u="none" strike="noStrike" kern="1200" cap="none" spc="0" normalizeH="0" baseline="0" noProof="0" dirty="0" err="1">
                <a:ln>
                  <a:noFill/>
                </a:ln>
                <a:effectLst/>
                <a:uLnTx/>
                <a:uFillTx/>
                <a:latin typeface="The SansSpire Regular" panose="020B0604020202020204"/>
                <a:ea typeface="Times New Roman" panose="02020603050405020304" pitchFamily="18" charset="0"/>
                <a:cs typeface="Calibri" panose="020F0502020204030204" pitchFamily="34" charset="0"/>
              </a:rPr>
              <a:t>anaging</a:t>
            </a:r>
            <a:r>
              <a:rPr kumimoji="0" lang="en-GB" sz="2200" b="0" i="0" u="none" strike="noStrike" kern="1200" cap="none" spc="0" normalizeH="0" baseline="0" noProof="0" dirty="0">
                <a:ln>
                  <a:noFill/>
                </a:ln>
                <a:effectLst/>
                <a:uLnTx/>
                <a:uFillTx/>
                <a:latin typeface="The SansSpire Regular" panose="020B0604020202020204"/>
                <a:ea typeface="Times New Roman" panose="02020603050405020304" pitchFamily="18" charset="0"/>
                <a:cs typeface="Calibri" panose="020F0502020204030204" pitchFamily="34" charset="0"/>
              </a:rPr>
              <a:t> patient expectations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The SansSpire Regular" panose="020B0604020202020204"/>
                <a:ea typeface="Times New Roman" panose="02020603050405020304" pitchFamily="18" charset="0"/>
                <a:cs typeface="+mn-cs"/>
              </a:rPr>
              <a:t>Whole team approach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The SansSpire Regular" panose="020B0604020202020204"/>
                <a:ea typeface="Times New Roman" panose="02020603050405020304" pitchFamily="18" charset="0"/>
                <a:cs typeface="+mn-cs"/>
              </a:rPr>
              <a:t>Consistent message and standardised pathway</a:t>
            </a:r>
          </a:p>
          <a:p>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2225AB67-5D6E-A55C-8005-1464A297EB7C}"/>
              </a:ext>
            </a:extLst>
          </p:cNvPr>
          <p:cNvPicPr>
            <a:picLocks noChangeAspect="1"/>
          </p:cNvPicPr>
          <p:nvPr/>
        </p:nvPicPr>
        <p:blipFill>
          <a:blip r:embed="rId3"/>
          <a:stretch>
            <a:fillRect/>
          </a:stretch>
        </p:blipFill>
        <p:spPr>
          <a:xfrm>
            <a:off x="8358909" y="3889164"/>
            <a:ext cx="3685647" cy="2072030"/>
          </a:xfrm>
          <a:prstGeom prst="rect">
            <a:avLst/>
          </a:prstGeom>
        </p:spPr>
      </p:pic>
      <p:pic>
        <p:nvPicPr>
          <p:cNvPr id="2050" name="Picture 2" descr="NHS Waiting List Tops Seven Million for First Time Leaving One in Eight ...">
            <a:extLst>
              <a:ext uri="{FF2B5EF4-FFF2-40B4-BE49-F238E27FC236}">
                <a16:creationId xmlns:a16="http://schemas.microsoft.com/office/drawing/2014/main" id="{80183016-0CCA-C017-9B88-552BE8E994A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58909" y="1396576"/>
            <a:ext cx="3685647" cy="235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340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uple of doctors in scrubs&#10;&#10;Description automatically generated">
            <a:extLst>
              <a:ext uri="{FF2B5EF4-FFF2-40B4-BE49-F238E27FC236}">
                <a16:creationId xmlns:a16="http://schemas.microsoft.com/office/drawing/2014/main" id="{F1931ACB-DD30-A6AB-8F3C-D6AD3471132F}"/>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8082643" y="1737397"/>
            <a:ext cx="4109357" cy="3383206"/>
          </a:xfrm>
          <a:prstGeom prst="rect">
            <a:avLst/>
          </a:prstGeom>
        </p:spPr>
      </p:pic>
      <p:sp>
        <p:nvSpPr>
          <p:cNvPr id="7" name="Rectangle: Rounded Corners 6">
            <a:extLst>
              <a:ext uri="{FF2B5EF4-FFF2-40B4-BE49-F238E27FC236}">
                <a16:creationId xmlns:a16="http://schemas.microsoft.com/office/drawing/2014/main" id="{EB2CFE4D-D80E-AEF1-6C55-F0FA215346FC}"/>
              </a:ext>
            </a:extLst>
          </p:cNvPr>
          <p:cNvSpPr/>
          <p:nvPr/>
        </p:nvSpPr>
        <p:spPr>
          <a:xfrm>
            <a:off x="327992" y="1208454"/>
            <a:ext cx="7926101" cy="4547367"/>
          </a:xfrm>
          <a:prstGeom prst="roundRect">
            <a:avLst>
              <a:gd name="adj" fmla="val 6506"/>
            </a:avLst>
          </a:prstGeom>
          <a:gradFill flip="none" rotWithShape="1">
            <a:gsLst>
              <a:gs pos="0">
                <a:srgbClr val="03A3A6"/>
              </a:gs>
              <a:gs pos="63000">
                <a:srgbClr val="398688"/>
              </a:gs>
              <a:gs pos="90000">
                <a:srgbClr val="476263"/>
              </a:gs>
              <a:gs pos="100000">
                <a:srgbClr val="485959"/>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TheSans Spire" panose="020B0502060101020104" pitchFamily="34" charset="0"/>
              <a:ea typeface="+mn-ea"/>
              <a:cs typeface="+mn-cs"/>
            </a:endParaRPr>
          </a:p>
          <a:p>
            <a:pPr marL="342900" lvl="0" indent="-342900">
              <a:buFont typeface="Symbol" panose="05050102010706020507" pitchFamily="18" charset="2"/>
              <a:buChar char=""/>
            </a:pPr>
            <a:r>
              <a:rPr lang="en-GB" sz="2400" dirty="0">
                <a:effectLst/>
                <a:ea typeface="Times New Roman" panose="02020603050405020304" pitchFamily="18" charset="0"/>
              </a:rPr>
              <a:t>Standardised pathway</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err="1">
                <a:effectLst/>
                <a:ea typeface="Times New Roman" panose="02020603050405020304" pitchFamily="18" charset="0"/>
              </a:rPr>
              <a:t>AvLOS</a:t>
            </a:r>
            <a:r>
              <a:rPr lang="en-GB" sz="2400" dirty="0">
                <a:effectLst/>
                <a:ea typeface="Times New Roman" panose="02020603050405020304" pitchFamily="18" charset="0"/>
              </a:rPr>
              <a:t> 2 days or lower</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a:effectLst/>
                <a:ea typeface="Times New Roman" panose="02020603050405020304" pitchFamily="18" charset="0"/>
              </a:rPr>
              <a:t>Successful 23-hour pathway</a:t>
            </a:r>
          </a:p>
          <a:p>
            <a:pPr marL="342900" lvl="0" indent="-342900">
              <a:buFont typeface="Symbol" panose="05050102010706020507" pitchFamily="18" charset="2"/>
              <a:buChar char=""/>
            </a:pPr>
            <a:r>
              <a:rPr lang="en-GB" sz="2400" dirty="0">
                <a:ea typeface="Aptos" panose="020B0004020202020204" pitchFamily="34" charset="0"/>
              </a:rPr>
              <a:t>Improved patient safety and outcomes</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a:effectLst/>
                <a:ea typeface="Times New Roman" panose="02020603050405020304" pitchFamily="18" charset="0"/>
              </a:rPr>
              <a:t>Upholding the 6 domains of health care </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a:effectLst/>
                <a:ea typeface="Times New Roman" panose="02020603050405020304" pitchFamily="18" charset="0"/>
              </a:rPr>
              <a:t>Positive patient experience</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a:ea typeface="Times New Roman" panose="02020603050405020304" pitchFamily="18" charset="0"/>
              </a:rPr>
              <a:t>Increased c</a:t>
            </a:r>
            <a:r>
              <a:rPr lang="en-GB" sz="2400" dirty="0">
                <a:effectLst/>
                <a:ea typeface="Times New Roman" panose="02020603050405020304" pitchFamily="18" charset="0"/>
              </a:rPr>
              <a:t>apacity</a:t>
            </a:r>
            <a:endParaRPr lang="en-GB" sz="2400" dirty="0">
              <a:effectLst/>
              <a:ea typeface="Aptos" panose="020B0004020202020204" pitchFamily="34" charset="0"/>
            </a:endParaRPr>
          </a:p>
          <a:p>
            <a:pPr marL="1600200" lvl="3" indent="-228600">
              <a:buFont typeface="Symbol" panose="05050102010706020507" pitchFamily="18" charset="2"/>
              <a:buChar char=""/>
            </a:pPr>
            <a:r>
              <a:rPr lang="en-GB" sz="2400" dirty="0">
                <a:ea typeface="Times New Roman" panose="02020603050405020304" pitchFamily="18" charset="0"/>
              </a:rPr>
              <a:t>24% over two years</a:t>
            </a:r>
            <a:endParaRPr lang="en-GB" sz="2400" dirty="0">
              <a:effectLst/>
              <a:ea typeface="Times New Roman" panose="02020603050405020304" pitchFamily="18" charset="0"/>
            </a:endParaRPr>
          </a:p>
          <a:p>
            <a:pPr marL="1600200" lvl="3" indent="-228600">
              <a:buFont typeface="Symbol" panose="05050102010706020507" pitchFamily="18" charset="2"/>
              <a:buChar char=""/>
            </a:pPr>
            <a:r>
              <a:rPr lang="en-GB" sz="2400" dirty="0">
                <a:effectLst/>
                <a:ea typeface="Times New Roman" panose="02020603050405020304" pitchFamily="18" charset="0"/>
              </a:rPr>
              <a:t>3,400+ NHS patients treated nationwide</a:t>
            </a:r>
            <a:endParaRPr lang="en-GB" sz="2400" dirty="0">
              <a:effectLst/>
              <a:ea typeface="Aptos" panose="020B0004020202020204" pitchFamily="34" charset="0"/>
            </a:endParaRPr>
          </a:p>
          <a:p>
            <a:pPr marL="342900" lvl="0" indent="-342900">
              <a:buFont typeface="Symbol" panose="05050102010706020507" pitchFamily="18" charset="2"/>
              <a:buChar char=""/>
            </a:pPr>
            <a:r>
              <a:rPr lang="en-GB" sz="2400" dirty="0">
                <a:effectLst/>
                <a:ea typeface="Times New Roman" panose="02020603050405020304" pitchFamily="18" charset="0"/>
              </a:rPr>
              <a:t>Work translated to NHS hospitals</a:t>
            </a:r>
            <a:endParaRPr lang="en-GB" sz="2400" dirty="0">
              <a:effectLst/>
              <a:ea typeface="Aptos" panose="020B0004020202020204" pitchFamily="34" charset="0"/>
            </a:endParaRPr>
          </a:p>
          <a:p>
            <a:pPr marL="800100" marR="0" lvl="1"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000" b="0" i="0" u="none" strike="noStrike" kern="1200" cap="none" spc="0" normalizeH="0" baseline="0" noProof="0" dirty="0">
              <a:ln>
                <a:noFill/>
              </a:ln>
              <a:solidFill>
                <a:srgbClr val="FFFFFF"/>
              </a:solidFill>
              <a:effectLst/>
              <a:uLnTx/>
              <a:uFillTx/>
              <a:latin typeface="TheSans Spire" panose="020B0502060101020104" pitchFamily="34" charset="0"/>
              <a:cs typeface="Times New Roman"/>
            </a:endParaRPr>
          </a:p>
          <a:p>
            <a:pPr>
              <a:lnSpc>
                <a:spcPct val="150000"/>
              </a:lnSpc>
              <a:defRPr/>
            </a:pPr>
            <a:endParaRPr lang="en-GB" sz="2000" dirty="0">
              <a:solidFill>
                <a:srgbClr val="FFFFFF"/>
              </a:solidFill>
              <a:latin typeface="TheSans Spire" panose="020B0502060101020104" pitchFamily="34" charset="0"/>
              <a:cs typeface="Times New Roman"/>
            </a:endParaRPr>
          </a:p>
        </p:txBody>
      </p:sp>
      <p:sp>
        <p:nvSpPr>
          <p:cNvPr id="2" name="Title 1">
            <a:extLst>
              <a:ext uri="{FF2B5EF4-FFF2-40B4-BE49-F238E27FC236}">
                <a16:creationId xmlns:a16="http://schemas.microsoft.com/office/drawing/2014/main" id="{4135F0E4-9FF7-F37B-CDED-8726E610B361}"/>
              </a:ext>
            </a:extLst>
          </p:cNvPr>
          <p:cNvSpPr>
            <a:spLocks noGrp="1"/>
          </p:cNvSpPr>
          <p:nvPr>
            <p:ph type="title"/>
          </p:nvPr>
        </p:nvSpPr>
        <p:spPr>
          <a:xfrm>
            <a:off x="327992" y="65924"/>
            <a:ext cx="11439135" cy="957943"/>
          </a:xfrm>
        </p:spPr>
        <p:txBody>
          <a:bodyPr>
            <a:normAutofit/>
          </a:bodyPr>
          <a:lstStyle/>
          <a:p>
            <a:r>
              <a:rPr lang="en-GB" sz="3200">
                <a:latin typeface="TheSans Spire"/>
              </a:rPr>
              <a:t>What we have achieved</a:t>
            </a:r>
            <a:endParaRPr lang="en-GB" sz="3200"/>
          </a:p>
        </p:txBody>
      </p:sp>
    </p:spTree>
    <p:extLst>
      <p:ext uri="{BB962C8B-B14F-4D97-AF65-F5344CB8AC3E}">
        <p14:creationId xmlns:p14="http://schemas.microsoft.com/office/powerpoint/2010/main" val="26367014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9BDC6-B742-3FE8-5232-EC391B6B4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A19BD-A970-59A0-4973-031B913942AC}"/>
              </a:ext>
            </a:extLst>
          </p:cNvPr>
          <p:cNvSpPr>
            <a:spLocks noGrp="1"/>
          </p:cNvSpPr>
          <p:nvPr>
            <p:ph type="title"/>
          </p:nvPr>
        </p:nvSpPr>
        <p:spPr>
          <a:xfrm>
            <a:off x="319828" y="261865"/>
            <a:ext cx="11755151" cy="957943"/>
          </a:xfrm>
        </p:spPr>
        <p:txBody>
          <a:bodyPr>
            <a:noAutofit/>
          </a:bodyPr>
          <a:lstStyle/>
          <a:p>
            <a:r>
              <a:rPr lang="en-GB" sz="3100" dirty="0">
                <a:latin typeface="TheSans Spire"/>
              </a:rPr>
              <a:t>How? Sharing best practice and consistent message keys to success</a:t>
            </a:r>
            <a:br>
              <a:rPr lang="en-GB" sz="3100" dirty="0">
                <a:latin typeface="TheSans Spire"/>
              </a:rPr>
            </a:br>
            <a:endParaRPr lang="en-GB" sz="3100" dirty="0">
              <a:latin typeface="TheSans Spire"/>
            </a:endParaRPr>
          </a:p>
        </p:txBody>
      </p:sp>
      <p:sp>
        <p:nvSpPr>
          <p:cNvPr id="30" name="Content Placeholder 29">
            <a:extLst>
              <a:ext uri="{FF2B5EF4-FFF2-40B4-BE49-F238E27FC236}">
                <a16:creationId xmlns:a16="http://schemas.microsoft.com/office/drawing/2014/main" id="{70D464FF-3212-5576-A0FB-91D651DA2C36}"/>
              </a:ext>
            </a:extLst>
          </p:cNvPr>
          <p:cNvSpPr>
            <a:spLocks noGrp="1"/>
          </p:cNvSpPr>
          <p:nvPr>
            <p:ph idx="1"/>
          </p:nvPr>
        </p:nvSpPr>
        <p:spPr>
          <a:xfrm>
            <a:off x="486823" y="1176274"/>
            <a:ext cx="11150009" cy="4966003"/>
          </a:xfrm>
        </p:spPr>
        <p:txBody>
          <a:bodyPr lIns="0" tIns="45720" rIns="91440" bIns="45720" anchor="t"/>
          <a:lstStyle/>
          <a:p>
            <a:pPr algn="ctr">
              <a:buNone/>
            </a:pPr>
            <a:r>
              <a:rPr lang="en-US" dirty="0" err="1">
                <a:latin typeface="TheSans Spire"/>
              </a:rPr>
              <a:t>AvLOS</a:t>
            </a:r>
            <a:r>
              <a:rPr lang="en-US" dirty="0">
                <a:latin typeface="TheSans Spire"/>
              </a:rPr>
              <a:t> group established November 2022</a:t>
            </a:r>
          </a:p>
          <a:p>
            <a:pPr algn="ctr">
              <a:buNone/>
            </a:pPr>
            <a:endParaRPr lang="en-US" dirty="0">
              <a:latin typeface="TheSans Spire"/>
            </a:endParaRPr>
          </a:p>
          <a:p>
            <a:pPr algn="ctr">
              <a:buNone/>
            </a:pPr>
            <a:r>
              <a:rPr lang="en-US" dirty="0">
                <a:latin typeface="TheSans Spire"/>
              </a:rPr>
              <a:t>Practice across Spire was reviewed, guidelines and research studied</a:t>
            </a:r>
            <a:endParaRPr lang="en-US" dirty="0"/>
          </a:p>
          <a:p>
            <a:pPr marL="0" indent="0" algn="ctr">
              <a:buNone/>
            </a:pPr>
            <a:endParaRPr lang="en-US" dirty="0">
              <a:latin typeface="TheSans Spire" panose="020B0502060101020104" pitchFamily="34" charset="0"/>
            </a:endParaRPr>
          </a:p>
          <a:p>
            <a:pPr marL="0" indent="0" algn="ctr">
              <a:buNone/>
            </a:pPr>
            <a:r>
              <a:rPr lang="en-US" dirty="0">
                <a:latin typeface="TheSans Spire"/>
              </a:rPr>
              <a:t>Shared best practice, 23-hour pathway developed in Hull at regular meetings</a:t>
            </a:r>
          </a:p>
          <a:p>
            <a:pPr marL="0" indent="0" algn="ctr">
              <a:buNone/>
            </a:pPr>
            <a:endParaRPr lang="en-US" dirty="0">
              <a:latin typeface="TheSans Spire" panose="020B0502060101020104" pitchFamily="34" charset="0"/>
            </a:endParaRPr>
          </a:p>
          <a:p>
            <a:pPr marL="0" indent="0" algn="ctr">
              <a:buNone/>
            </a:pPr>
            <a:r>
              <a:rPr lang="en-GB" dirty="0">
                <a:latin typeface="TheSans Spire"/>
              </a:rPr>
              <a:t>New pathways developed, adopting best practice, and trialled</a:t>
            </a:r>
          </a:p>
          <a:p>
            <a:pPr algn="ctr"/>
            <a:endParaRPr lang="en-GB" dirty="0">
              <a:latin typeface="TheSans Spire" panose="020B0502060101020104" pitchFamily="34" charset="0"/>
            </a:endParaRPr>
          </a:p>
          <a:p>
            <a:pPr marL="0" indent="0" algn="ctr">
              <a:buNone/>
            </a:pPr>
            <a:r>
              <a:rPr lang="en-GB" dirty="0">
                <a:latin typeface="TheSans Spire"/>
              </a:rPr>
              <a:t>Audits ensured pathway met 6 domains of quality healthcare </a:t>
            </a:r>
          </a:p>
          <a:p>
            <a:pPr marL="0" indent="0" algn="ctr">
              <a:buNone/>
            </a:pPr>
            <a:r>
              <a:rPr lang="en-GB" dirty="0">
                <a:latin typeface="TheSans Spire"/>
              </a:rPr>
              <a:t>Detailed data collected for the 23-hour pathway</a:t>
            </a:r>
          </a:p>
          <a:p>
            <a:pPr algn="ctr"/>
            <a:endParaRPr lang="en-GB" dirty="0"/>
          </a:p>
          <a:p>
            <a:pPr marL="0" indent="0" algn="ctr">
              <a:buNone/>
            </a:pPr>
            <a:r>
              <a:rPr lang="en-GB" dirty="0">
                <a:latin typeface="TheSans Spire"/>
              </a:rPr>
              <a:t>Rolled out in 38 hospitals with support from all members of the hospital team</a:t>
            </a:r>
            <a:endParaRPr lang="en-GB" dirty="0"/>
          </a:p>
          <a:p>
            <a:pPr marL="0" indent="0">
              <a:buNone/>
            </a:pPr>
            <a:endParaRPr lang="en-GB" sz="1600" dirty="0"/>
          </a:p>
          <a:p>
            <a:endParaRPr lang="en-GB" dirty="0"/>
          </a:p>
          <a:p>
            <a:endParaRPr lang="en-GB" dirty="0">
              <a:latin typeface="TheSans Spire" panose="020B0502060101020104" pitchFamily="34" charset="0"/>
            </a:endParaRPr>
          </a:p>
        </p:txBody>
      </p:sp>
      <p:sp>
        <p:nvSpPr>
          <p:cNvPr id="34" name="Arrow: Right 33">
            <a:extLst>
              <a:ext uri="{FF2B5EF4-FFF2-40B4-BE49-F238E27FC236}">
                <a16:creationId xmlns:a16="http://schemas.microsoft.com/office/drawing/2014/main" id="{AD7FFE1D-33BF-49E0-19BD-181F68CEF6EF}"/>
              </a:ext>
            </a:extLst>
          </p:cNvPr>
          <p:cNvSpPr/>
          <p:nvPr/>
        </p:nvSpPr>
        <p:spPr>
          <a:xfrm rot="5400000">
            <a:off x="5616497" y="1531914"/>
            <a:ext cx="384452" cy="461343"/>
          </a:xfrm>
          <a:prstGeom prst="rightArrow">
            <a:avLst>
              <a:gd name="adj1" fmla="val 60000"/>
              <a:gd name="adj2" fmla="val 50000"/>
            </a:avLst>
          </a:prstGeom>
          <a:gradFill flip="none" rotWithShape="1">
            <a:gsLst>
              <a:gs pos="0">
                <a:srgbClr val="03A3A6"/>
              </a:gs>
              <a:gs pos="63000">
                <a:srgbClr val="398688"/>
              </a:gs>
              <a:gs pos="90000">
                <a:srgbClr val="476263"/>
              </a:gs>
              <a:gs pos="100000">
                <a:srgbClr val="485959"/>
              </a:gs>
            </a:gsLst>
            <a:lin ang="16200000" scaled="1"/>
            <a:tileRect/>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he SansSpire Regular" panose="020B0604020202020204"/>
              <a:ea typeface="+mn-ea"/>
              <a:cs typeface="+mn-cs"/>
            </a:endParaRPr>
          </a:p>
        </p:txBody>
      </p:sp>
      <p:sp>
        <p:nvSpPr>
          <p:cNvPr id="41" name="Arrow: Right 40">
            <a:extLst>
              <a:ext uri="{FF2B5EF4-FFF2-40B4-BE49-F238E27FC236}">
                <a16:creationId xmlns:a16="http://schemas.microsoft.com/office/drawing/2014/main" id="{B8EE93BF-2788-5A52-F6A7-593DD244A111}"/>
              </a:ext>
            </a:extLst>
          </p:cNvPr>
          <p:cNvSpPr/>
          <p:nvPr/>
        </p:nvSpPr>
        <p:spPr>
          <a:xfrm rot="5400000">
            <a:off x="5638929" y="3198329"/>
            <a:ext cx="384452" cy="461343"/>
          </a:xfrm>
          <a:prstGeom prst="rightArrow">
            <a:avLst>
              <a:gd name="adj1" fmla="val 60000"/>
              <a:gd name="adj2" fmla="val 50000"/>
            </a:avLst>
          </a:prstGeom>
          <a:gradFill flip="none" rotWithShape="1">
            <a:gsLst>
              <a:gs pos="0">
                <a:srgbClr val="03A3A6"/>
              </a:gs>
              <a:gs pos="63000">
                <a:srgbClr val="398688"/>
              </a:gs>
              <a:gs pos="90000">
                <a:srgbClr val="476263"/>
              </a:gs>
              <a:gs pos="100000">
                <a:srgbClr val="485959"/>
              </a:gs>
            </a:gsLst>
            <a:lin ang="16200000" scaled="1"/>
            <a:tileRect/>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he SansSpire Regular" panose="020B0604020202020204"/>
              <a:ea typeface="+mn-ea"/>
              <a:cs typeface="+mn-cs"/>
            </a:endParaRPr>
          </a:p>
        </p:txBody>
      </p:sp>
      <p:sp>
        <p:nvSpPr>
          <p:cNvPr id="3" name="Arrow: Right 2">
            <a:extLst>
              <a:ext uri="{FF2B5EF4-FFF2-40B4-BE49-F238E27FC236}">
                <a16:creationId xmlns:a16="http://schemas.microsoft.com/office/drawing/2014/main" id="{8E603B03-7775-2BEB-04D4-A3E678088ABD}"/>
              </a:ext>
            </a:extLst>
          </p:cNvPr>
          <p:cNvSpPr/>
          <p:nvPr/>
        </p:nvSpPr>
        <p:spPr>
          <a:xfrm rot="5400000">
            <a:off x="5616496" y="2366321"/>
            <a:ext cx="384452" cy="461343"/>
          </a:xfrm>
          <a:prstGeom prst="rightArrow">
            <a:avLst>
              <a:gd name="adj1" fmla="val 60000"/>
              <a:gd name="adj2" fmla="val 50000"/>
            </a:avLst>
          </a:prstGeom>
          <a:gradFill flip="none" rotWithShape="1">
            <a:gsLst>
              <a:gs pos="0">
                <a:srgbClr val="03A3A6"/>
              </a:gs>
              <a:gs pos="63000">
                <a:srgbClr val="398688"/>
              </a:gs>
              <a:gs pos="90000">
                <a:srgbClr val="476263"/>
              </a:gs>
              <a:gs pos="100000">
                <a:srgbClr val="485959"/>
              </a:gs>
            </a:gsLst>
            <a:lin ang="16200000" scaled="1"/>
            <a:tileRect/>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he SansSpire Regular" panose="020B0604020202020204"/>
              <a:ea typeface="+mn-ea"/>
              <a:cs typeface="+mn-cs"/>
            </a:endParaRPr>
          </a:p>
        </p:txBody>
      </p:sp>
      <p:sp>
        <p:nvSpPr>
          <p:cNvPr id="4" name="Arrow: Right 3">
            <a:extLst>
              <a:ext uri="{FF2B5EF4-FFF2-40B4-BE49-F238E27FC236}">
                <a16:creationId xmlns:a16="http://schemas.microsoft.com/office/drawing/2014/main" id="{F232CC19-F63A-B22C-EFC8-865CC499167D}"/>
              </a:ext>
            </a:extLst>
          </p:cNvPr>
          <p:cNvSpPr/>
          <p:nvPr/>
        </p:nvSpPr>
        <p:spPr>
          <a:xfrm rot="5400000">
            <a:off x="5665271" y="3937733"/>
            <a:ext cx="384452" cy="461343"/>
          </a:xfrm>
          <a:prstGeom prst="rightArrow">
            <a:avLst>
              <a:gd name="adj1" fmla="val 60000"/>
              <a:gd name="adj2" fmla="val 50000"/>
            </a:avLst>
          </a:prstGeom>
          <a:gradFill flip="none" rotWithShape="1">
            <a:gsLst>
              <a:gs pos="0">
                <a:srgbClr val="03A3A6"/>
              </a:gs>
              <a:gs pos="63000">
                <a:srgbClr val="398688"/>
              </a:gs>
              <a:gs pos="90000">
                <a:srgbClr val="476263"/>
              </a:gs>
              <a:gs pos="100000">
                <a:srgbClr val="485959"/>
              </a:gs>
            </a:gsLst>
            <a:lin ang="16200000" scaled="1"/>
            <a:tileRect/>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he SansSpire Regular" panose="020B0604020202020204"/>
              <a:ea typeface="+mn-ea"/>
              <a:cs typeface="+mn-cs"/>
            </a:endParaRPr>
          </a:p>
        </p:txBody>
      </p:sp>
      <p:sp>
        <p:nvSpPr>
          <p:cNvPr id="5" name="Arrow: Right 4">
            <a:extLst>
              <a:ext uri="{FF2B5EF4-FFF2-40B4-BE49-F238E27FC236}">
                <a16:creationId xmlns:a16="http://schemas.microsoft.com/office/drawing/2014/main" id="{3A8403B1-20AA-0C47-0B86-E91E36B13D8D}"/>
              </a:ext>
            </a:extLst>
          </p:cNvPr>
          <p:cNvSpPr/>
          <p:nvPr/>
        </p:nvSpPr>
        <p:spPr>
          <a:xfrm rot="5400000">
            <a:off x="5673102" y="5128040"/>
            <a:ext cx="384452" cy="461343"/>
          </a:xfrm>
          <a:prstGeom prst="rightArrow">
            <a:avLst>
              <a:gd name="adj1" fmla="val 60000"/>
              <a:gd name="adj2" fmla="val 50000"/>
            </a:avLst>
          </a:prstGeom>
          <a:gradFill flip="none" rotWithShape="1">
            <a:gsLst>
              <a:gs pos="0">
                <a:srgbClr val="03A3A6"/>
              </a:gs>
              <a:gs pos="63000">
                <a:srgbClr val="398688"/>
              </a:gs>
              <a:gs pos="90000">
                <a:srgbClr val="476263"/>
              </a:gs>
              <a:gs pos="100000">
                <a:srgbClr val="485959"/>
              </a:gs>
            </a:gsLst>
            <a:lin ang="16200000" scaled="1"/>
            <a:tileRect/>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he SansSpire Regular" panose="020B0604020202020204"/>
              <a:ea typeface="+mn-ea"/>
              <a:cs typeface="+mn-cs"/>
            </a:endParaRPr>
          </a:p>
        </p:txBody>
      </p:sp>
    </p:spTree>
    <p:extLst>
      <p:ext uri="{BB962C8B-B14F-4D97-AF65-F5344CB8AC3E}">
        <p14:creationId xmlns:p14="http://schemas.microsoft.com/office/powerpoint/2010/main" val="5859668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E669C-3DBB-8AA9-88E6-21DC1837C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C004A-DADF-6152-B302-04AB6F355FCE}"/>
              </a:ext>
            </a:extLst>
          </p:cNvPr>
          <p:cNvSpPr>
            <a:spLocks noGrp="1"/>
          </p:cNvSpPr>
          <p:nvPr>
            <p:ph type="title"/>
          </p:nvPr>
        </p:nvSpPr>
        <p:spPr>
          <a:xfrm>
            <a:off x="239504" y="65924"/>
            <a:ext cx="11439135" cy="957943"/>
          </a:xfrm>
        </p:spPr>
        <p:txBody>
          <a:bodyPr>
            <a:normAutofit/>
          </a:bodyPr>
          <a:lstStyle/>
          <a:p>
            <a:r>
              <a:rPr lang="en-GB" sz="3200">
                <a:latin typeface="TheSans Spire" panose="020B0502060101020104" pitchFamily="34" charset="0"/>
              </a:rPr>
              <a:t>Involvement - patients, hospital team, partners and regulators</a:t>
            </a:r>
            <a:endParaRPr lang="en-GB" sz="3200"/>
          </a:p>
        </p:txBody>
      </p:sp>
      <p:pic>
        <p:nvPicPr>
          <p:cNvPr id="8" name="Picture 7">
            <a:extLst>
              <a:ext uri="{FF2B5EF4-FFF2-40B4-BE49-F238E27FC236}">
                <a16:creationId xmlns:a16="http://schemas.microsoft.com/office/drawing/2014/main" id="{C99386DD-15AD-BBF4-204C-9B5B569B3EA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8327923" y="1315883"/>
            <a:ext cx="3864077" cy="5537513"/>
          </a:xfrm>
          <a:prstGeom prst="rect">
            <a:avLst/>
          </a:prstGeom>
        </p:spPr>
      </p:pic>
      <p:pic>
        <p:nvPicPr>
          <p:cNvPr id="12" name="Picture 11" descr="A diagram of several blue circles&#10;&#10;AI-generated content may be incorrect.">
            <a:extLst>
              <a:ext uri="{FF2B5EF4-FFF2-40B4-BE49-F238E27FC236}">
                <a16:creationId xmlns:a16="http://schemas.microsoft.com/office/drawing/2014/main" id="{65257B74-D85B-BF9C-6216-0CC90A208219}"/>
              </a:ext>
            </a:extLst>
          </p:cNvPr>
          <p:cNvPicPr>
            <a:picLocks noChangeAspect="1"/>
          </p:cNvPicPr>
          <p:nvPr/>
        </p:nvPicPr>
        <p:blipFill>
          <a:blip r:embed="rId4" cstate="hqprint">
            <a:extLst>
              <a:ext uri="{28A0092B-C50C-407E-A947-70E740481C1C}">
                <a14:useLocalDpi xmlns:a14="http://schemas.microsoft.com/office/drawing/2010/main"/>
              </a:ext>
            </a:extLst>
          </a:blip>
          <a:srcRect b="-120"/>
          <a:stretch/>
        </p:blipFill>
        <p:spPr>
          <a:xfrm>
            <a:off x="79291" y="1225279"/>
            <a:ext cx="8562786" cy="4941605"/>
          </a:xfrm>
          <a:prstGeom prst="rect">
            <a:avLst/>
          </a:prstGeom>
        </p:spPr>
      </p:pic>
      <p:pic>
        <p:nvPicPr>
          <p:cNvPr id="6" name="Picture 5">
            <a:extLst>
              <a:ext uri="{FF2B5EF4-FFF2-40B4-BE49-F238E27FC236}">
                <a16:creationId xmlns:a16="http://schemas.microsoft.com/office/drawing/2014/main" id="{835262F3-0547-E09E-811A-B2BCF8110966}"/>
              </a:ext>
            </a:extLst>
          </p:cNvPr>
          <p:cNvPicPr>
            <a:picLocks noChangeAspect="1"/>
          </p:cNvPicPr>
          <p:nvPr/>
        </p:nvPicPr>
        <p:blipFill>
          <a:blip r:embed="rId5"/>
          <a:stretch>
            <a:fillRect/>
          </a:stretch>
        </p:blipFill>
        <p:spPr>
          <a:xfrm>
            <a:off x="6231118" y="5636942"/>
            <a:ext cx="2410959" cy="1216094"/>
          </a:xfrm>
          <a:prstGeom prst="rect">
            <a:avLst/>
          </a:prstGeom>
        </p:spPr>
      </p:pic>
      <p:pic>
        <p:nvPicPr>
          <p:cNvPr id="1026" name="Picture 2">
            <a:extLst>
              <a:ext uri="{FF2B5EF4-FFF2-40B4-BE49-F238E27FC236}">
                <a16:creationId xmlns:a16="http://schemas.microsoft.com/office/drawing/2014/main" id="{DD21FBF9-FB1F-C1EB-DB9E-153D11D22B0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27043" y="5205835"/>
            <a:ext cx="1617777" cy="40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4458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832" y="65910"/>
            <a:ext cx="11221005" cy="957943"/>
          </a:xfrm>
        </p:spPr>
        <p:txBody>
          <a:bodyPr>
            <a:normAutofit/>
          </a:bodyPr>
          <a:lstStyle/>
          <a:p>
            <a:r>
              <a:rPr lang="en-US" sz="3200"/>
              <a:t>Results - all patients</a:t>
            </a:r>
            <a:endParaRPr lang="en-GB" sz="3200"/>
          </a:p>
        </p:txBody>
      </p:sp>
      <p:pic>
        <p:nvPicPr>
          <p:cNvPr id="8" name="Picture 7">
            <a:extLst>
              <a:ext uri="{FF2B5EF4-FFF2-40B4-BE49-F238E27FC236}">
                <a16:creationId xmlns:a16="http://schemas.microsoft.com/office/drawing/2014/main" id="{923C1335-7771-94B2-50E0-3711AEA86A9C}"/>
              </a:ext>
            </a:extLst>
          </p:cNvPr>
          <p:cNvPicPr>
            <a:picLocks noChangeAspect="1"/>
          </p:cNvPicPr>
          <p:nvPr/>
        </p:nvPicPr>
        <p:blipFill>
          <a:blip r:embed="rId3"/>
          <a:stretch>
            <a:fillRect/>
          </a:stretch>
        </p:blipFill>
        <p:spPr>
          <a:xfrm>
            <a:off x="0" y="1023853"/>
            <a:ext cx="7955970" cy="2882901"/>
          </a:xfrm>
          <a:prstGeom prst="rect">
            <a:avLst/>
          </a:prstGeom>
        </p:spPr>
      </p:pic>
      <p:pic>
        <p:nvPicPr>
          <p:cNvPr id="9" name="Picture 8">
            <a:extLst>
              <a:ext uri="{FF2B5EF4-FFF2-40B4-BE49-F238E27FC236}">
                <a16:creationId xmlns:a16="http://schemas.microsoft.com/office/drawing/2014/main" id="{C90B6960-618D-BA86-3C13-32BCC2142443}"/>
              </a:ext>
            </a:extLst>
          </p:cNvPr>
          <p:cNvPicPr>
            <a:picLocks noChangeAspect="1"/>
          </p:cNvPicPr>
          <p:nvPr/>
        </p:nvPicPr>
        <p:blipFill>
          <a:blip r:embed="rId4"/>
          <a:stretch>
            <a:fillRect/>
          </a:stretch>
        </p:blipFill>
        <p:spPr>
          <a:xfrm>
            <a:off x="4236030" y="3906754"/>
            <a:ext cx="7955970" cy="2936156"/>
          </a:xfrm>
          <a:prstGeom prst="rect">
            <a:avLst/>
          </a:prstGeom>
        </p:spPr>
      </p:pic>
    </p:spTree>
    <p:extLst>
      <p:ext uri="{BB962C8B-B14F-4D97-AF65-F5344CB8AC3E}">
        <p14:creationId xmlns:p14="http://schemas.microsoft.com/office/powerpoint/2010/main" val="220738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8124-CE38-B461-B98F-39E256DD3A72}"/>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25C0FDD6-E4D5-719F-94DF-5961064DD8B7}"/>
              </a:ext>
            </a:extLst>
          </p:cNvPr>
          <p:cNvSpPr txBox="1"/>
          <p:nvPr/>
        </p:nvSpPr>
        <p:spPr>
          <a:xfrm>
            <a:off x="486229" y="3477899"/>
            <a:ext cx="1189717" cy="400110"/>
          </a:xfrm>
          <a:prstGeom prst="rect">
            <a:avLst/>
          </a:prstGeom>
          <a:noFill/>
        </p:spPr>
        <p:txBody>
          <a:bodyPr wrap="square" rtlCol="0">
            <a:spAutoFit/>
          </a:bodyPr>
          <a:lstStyle/>
          <a:p>
            <a:r>
              <a:rPr lang="en-GB" sz="2000" b="1"/>
              <a:t>STABLE</a:t>
            </a:r>
          </a:p>
        </p:txBody>
      </p:sp>
      <p:pic>
        <p:nvPicPr>
          <p:cNvPr id="50" name="Graphic 49" descr="Star outline">
            <a:extLst>
              <a:ext uri="{FF2B5EF4-FFF2-40B4-BE49-F238E27FC236}">
                <a16:creationId xmlns:a16="http://schemas.microsoft.com/office/drawing/2014/main" id="{8DC025CB-85A9-C27C-48D6-CDA4D86960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955588">
            <a:off x="9685715" y="2543298"/>
            <a:ext cx="544607" cy="544607"/>
          </a:xfrm>
          <a:prstGeom prst="rect">
            <a:avLst/>
          </a:prstGeom>
        </p:spPr>
      </p:pic>
      <p:pic>
        <p:nvPicPr>
          <p:cNvPr id="49" name="Graphic 48" descr="Star outline">
            <a:extLst>
              <a:ext uri="{FF2B5EF4-FFF2-40B4-BE49-F238E27FC236}">
                <a16:creationId xmlns:a16="http://schemas.microsoft.com/office/drawing/2014/main" id="{65BB3408-DFFE-2374-7205-136A7D3164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10837">
            <a:off x="8698289" y="1966834"/>
            <a:ext cx="395184" cy="395184"/>
          </a:xfrm>
          <a:prstGeom prst="rect">
            <a:avLst/>
          </a:prstGeom>
        </p:spPr>
      </p:pic>
      <p:pic>
        <p:nvPicPr>
          <p:cNvPr id="48" name="Graphic 47" descr="Star outline">
            <a:extLst>
              <a:ext uri="{FF2B5EF4-FFF2-40B4-BE49-F238E27FC236}">
                <a16:creationId xmlns:a16="http://schemas.microsoft.com/office/drawing/2014/main" id="{C39370C2-09A4-5658-B4A0-F7C8A893C6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10837">
            <a:off x="8103711" y="2644991"/>
            <a:ext cx="395184" cy="395184"/>
          </a:xfrm>
          <a:prstGeom prst="rect">
            <a:avLst/>
          </a:prstGeom>
        </p:spPr>
      </p:pic>
      <p:pic>
        <p:nvPicPr>
          <p:cNvPr id="47" name="Graphic 46" descr="Star outline">
            <a:extLst>
              <a:ext uri="{FF2B5EF4-FFF2-40B4-BE49-F238E27FC236}">
                <a16:creationId xmlns:a16="http://schemas.microsoft.com/office/drawing/2014/main" id="{9CC21D6B-D733-E4E4-C02B-6A75EA56AF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590154">
            <a:off x="6930138" y="1860596"/>
            <a:ext cx="544607" cy="544607"/>
          </a:xfrm>
          <a:prstGeom prst="rect">
            <a:avLst/>
          </a:prstGeom>
        </p:spPr>
      </p:pic>
      <p:pic>
        <p:nvPicPr>
          <p:cNvPr id="32" name="Graphic 31" descr="Star outline">
            <a:extLst>
              <a:ext uri="{FF2B5EF4-FFF2-40B4-BE49-F238E27FC236}">
                <a16:creationId xmlns:a16="http://schemas.microsoft.com/office/drawing/2014/main" id="{E184A2FF-CE46-0C23-9919-E75EA5E324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900000">
            <a:off x="3923155" y="4679859"/>
            <a:ext cx="544607" cy="544607"/>
          </a:xfrm>
          <a:prstGeom prst="rect">
            <a:avLst/>
          </a:prstGeom>
        </p:spPr>
      </p:pic>
      <p:sp>
        <p:nvSpPr>
          <p:cNvPr id="2" name="Title 1">
            <a:extLst>
              <a:ext uri="{FF2B5EF4-FFF2-40B4-BE49-F238E27FC236}">
                <a16:creationId xmlns:a16="http://schemas.microsoft.com/office/drawing/2014/main" id="{00C48C88-7D6B-4652-89F7-A35AF2D6B5DF}"/>
              </a:ext>
            </a:extLst>
          </p:cNvPr>
          <p:cNvSpPr>
            <a:spLocks noGrp="1"/>
          </p:cNvSpPr>
          <p:nvPr>
            <p:ph type="title"/>
          </p:nvPr>
        </p:nvSpPr>
        <p:spPr>
          <a:xfrm>
            <a:off x="288664" y="65910"/>
            <a:ext cx="11221005" cy="957943"/>
          </a:xfrm>
        </p:spPr>
        <p:txBody>
          <a:bodyPr>
            <a:normAutofit/>
          </a:bodyPr>
          <a:lstStyle/>
          <a:p>
            <a:r>
              <a:rPr lang="en-US" sz="3200"/>
              <a:t>Other positive outcomes</a:t>
            </a:r>
            <a:endParaRPr lang="en-GB" sz="3200"/>
          </a:p>
        </p:txBody>
      </p:sp>
      <p:sp>
        <p:nvSpPr>
          <p:cNvPr id="13" name="TextBox 12">
            <a:extLst>
              <a:ext uri="{FF2B5EF4-FFF2-40B4-BE49-F238E27FC236}">
                <a16:creationId xmlns:a16="http://schemas.microsoft.com/office/drawing/2014/main" id="{8FC80C96-D50A-D6A1-8792-5E391E62359A}"/>
              </a:ext>
            </a:extLst>
          </p:cNvPr>
          <p:cNvSpPr txBox="1"/>
          <p:nvPr/>
        </p:nvSpPr>
        <p:spPr>
          <a:xfrm>
            <a:off x="327992" y="1866870"/>
            <a:ext cx="1424608" cy="400110"/>
          </a:xfrm>
          <a:prstGeom prst="rect">
            <a:avLst/>
          </a:prstGeom>
          <a:noFill/>
        </p:spPr>
        <p:txBody>
          <a:bodyPr wrap="square" rtlCol="0">
            <a:spAutoFit/>
          </a:bodyPr>
          <a:lstStyle/>
          <a:p>
            <a:r>
              <a:rPr lang="en-GB" sz="2000"/>
              <a:t>Complaints</a:t>
            </a:r>
          </a:p>
        </p:txBody>
      </p:sp>
      <p:sp>
        <p:nvSpPr>
          <p:cNvPr id="14" name="Arrow: Down 13">
            <a:extLst>
              <a:ext uri="{FF2B5EF4-FFF2-40B4-BE49-F238E27FC236}">
                <a16:creationId xmlns:a16="http://schemas.microsoft.com/office/drawing/2014/main" id="{4A616947-DC28-BAA5-3255-6486721A10C2}"/>
              </a:ext>
            </a:extLst>
          </p:cNvPr>
          <p:cNvSpPr/>
          <p:nvPr/>
        </p:nvSpPr>
        <p:spPr>
          <a:xfrm>
            <a:off x="1535373" y="1628775"/>
            <a:ext cx="655377" cy="876299"/>
          </a:xfrm>
          <a:prstGeom prst="downArrow">
            <a:avLst>
              <a:gd name="adj1" fmla="val 69444"/>
              <a:gd name="adj2" fmla="val 24613"/>
            </a:avLst>
          </a:prstGeom>
          <a:gradFill flip="none" rotWithShape="1">
            <a:gsLst>
              <a:gs pos="0">
                <a:srgbClr val="03A3A6"/>
              </a:gs>
              <a:gs pos="63000">
                <a:srgbClr val="398688"/>
              </a:gs>
              <a:gs pos="90000">
                <a:srgbClr val="476263"/>
              </a:gs>
              <a:gs pos="100000">
                <a:srgbClr val="485959"/>
              </a:gs>
            </a:gsLst>
            <a:lin ang="16200000" scaled="0"/>
            <a:tileRect/>
          </a:gradFill>
          <a:ln w="15875" cap="flat">
            <a:solidFill>
              <a:srgbClr val="485B5B"/>
            </a:solidFill>
            <a:prstDash val="solid"/>
            <a:extLst>
              <a:ext uri="{C807C97D-BFC1-408E-A445-0C87EB9F89A2}">
                <ask:lineSketchStyleProps xmlns:ask="http://schemas.microsoft.com/office/drawing/2018/sketchyshapes" sd="1219033472">
                  <a:custGeom>
                    <a:avLst/>
                    <a:gdLst>
                      <a:gd name="connsiteX0" fmla="*/ 0 w 685800"/>
                      <a:gd name="connsiteY0" fmla="*/ 495300 h 838200"/>
                      <a:gd name="connsiteX1" fmla="*/ 171450 w 685800"/>
                      <a:gd name="connsiteY1" fmla="*/ 495300 h 838200"/>
                      <a:gd name="connsiteX2" fmla="*/ 171450 w 685800"/>
                      <a:gd name="connsiteY2" fmla="*/ 0 h 838200"/>
                      <a:gd name="connsiteX3" fmla="*/ 514350 w 685800"/>
                      <a:gd name="connsiteY3" fmla="*/ 0 h 838200"/>
                      <a:gd name="connsiteX4" fmla="*/ 514350 w 685800"/>
                      <a:gd name="connsiteY4" fmla="*/ 495300 h 838200"/>
                      <a:gd name="connsiteX5" fmla="*/ 685800 w 685800"/>
                      <a:gd name="connsiteY5" fmla="*/ 495300 h 838200"/>
                      <a:gd name="connsiteX6" fmla="*/ 342900 w 685800"/>
                      <a:gd name="connsiteY6" fmla="*/ 838200 h 838200"/>
                      <a:gd name="connsiteX7" fmla="*/ 0 w 685800"/>
                      <a:gd name="connsiteY7" fmla="*/ 4953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 h="838200" fill="none" extrusionOk="0">
                        <a:moveTo>
                          <a:pt x="0" y="495300"/>
                        </a:moveTo>
                        <a:cubicBezTo>
                          <a:pt x="81277" y="489802"/>
                          <a:pt x="128903" y="504818"/>
                          <a:pt x="171450" y="495300"/>
                        </a:cubicBezTo>
                        <a:cubicBezTo>
                          <a:pt x="145499" y="257845"/>
                          <a:pt x="181214" y="183370"/>
                          <a:pt x="171450" y="0"/>
                        </a:cubicBezTo>
                        <a:cubicBezTo>
                          <a:pt x="264535" y="-32347"/>
                          <a:pt x="438954" y="14505"/>
                          <a:pt x="514350" y="0"/>
                        </a:cubicBezTo>
                        <a:cubicBezTo>
                          <a:pt x="516686" y="238244"/>
                          <a:pt x="511453" y="286570"/>
                          <a:pt x="514350" y="495300"/>
                        </a:cubicBezTo>
                        <a:cubicBezTo>
                          <a:pt x="559584" y="494541"/>
                          <a:pt x="632391" y="513282"/>
                          <a:pt x="685800" y="495300"/>
                        </a:cubicBezTo>
                        <a:cubicBezTo>
                          <a:pt x="569567" y="621937"/>
                          <a:pt x="468887" y="641425"/>
                          <a:pt x="342900" y="838200"/>
                        </a:cubicBezTo>
                        <a:cubicBezTo>
                          <a:pt x="166437" y="698294"/>
                          <a:pt x="165301" y="578843"/>
                          <a:pt x="0" y="495300"/>
                        </a:cubicBezTo>
                        <a:close/>
                      </a:path>
                      <a:path w="685800" h="838200" stroke="0" extrusionOk="0">
                        <a:moveTo>
                          <a:pt x="0" y="495300"/>
                        </a:moveTo>
                        <a:cubicBezTo>
                          <a:pt x="48447" y="484793"/>
                          <a:pt x="100869" y="505205"/>
                          <a:pt x="171450" y="495300"/>
                        </a:cubicBezTo>
                        <a:cubicBezTo>
                          <a:pt x="113279" y="331428"/>
                          <a:pt x="172106" y="145105"/>
                          <a:pt x="171450" y="0"/>
                        </a:cubicBezTo>
                        <a:cubicBezTo>
                          <a:pt x="268012" y="-11867"/>
                          <a:pt x="437000" y="7748"/>
                          <a:pt x="514350" y="0"/>
                        </a:cubicBezTo>
                        <a:cubicBezTo>
                          <a:pt x="547519" y="195568"/>
                          <a:pt x="479339" y="331667"/>
                          <a:pt x="514350" y="495300"/>
                        </a:cubicBezTo>
                        <a:cubicBezTo>
                          <a:pt x="572909" y="491169"/>
                          <a:pt x="607582" y="514333"/>
                          <a:pt x="685800" y="495300"/>
                        </a:cubicBezTo>
                        <a:cubicBezTo>
                          <a:pt x="585967" y="598453"/>
                          <a:pt x="472657" y="682177"/>
                          <a:pt x="342900" y="838200"/>
                        </a:cubicBezTo>
                        <a:cubicBezTo>
                          <a:pt x="140986" y="708021"/>
                          <a:pt x="171737" y="604809"/>
                          <a:pt x="0" y="4953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vert="wordArtVert" wrap="none" rtlCol="0" anchor="ctr" anchorCtr="1">
            <a:normAutofit/>
          </a:bodyPr>
          <a:lstStyle/>
          <a:p>
            <a:pPr algn="ctr"/>
            <a:r>
              <a:rPr lang="en-GB" sz="1200"/>
              <a:t>DOWN</a:t>
            </a:r>
          </a:p>
        </p:txBody>
      </p:sp>
      <p:sp>
        <p:nvSpPr>
          <p:cNvPr id="15" name="TextBox 14">
            <a:extLst>
              <a:ext uri="{FF2B5EF4-FFF2-40B4-BE49-F238E27FC236}">
                <a16:creationId xmlns:a16="http://schemas.microsoft.com/office/drawing/2014/main" id="{9DDA8C3B-A525-EB0E-4100-14303604CB9A}"/>
              </a:ext>
            </a:extLst>
          </p:cNvPr>
          <p:cNvSpPr txBox="1"/>
          <p:nvPr/>
        </p:nvSpPr>
        <p:spPr>
          <a:xfrm>
            <a:off x="2057400" y="1866869"/>
            <a:ext cx="3314700" cy="400110"/>
          </a:xfrm>
          <a:prstGeom prst="rect">
            <a:avLst/>
          </a:prstGeom>
          <a:noFill/>
        </p:spPr>
        <p:txBody>
          <a:bodyPr wrap="square" rtlCol="0">
            <a:spAutoFit/>
          </a:bodyPr>
          <a:lstStyle/>
          <a:p>
            <a:r>
              <a:rPr lang="en-GB" sz="2000"/>
              <a:t>20% during the study period</a:t>
            </a:r>
          </a:p>
        </p:txBody>
      </p:sp>
      <p:sp>
        <p:nvSpPr>
          <p:cNvPr id="16" name="TextBox 15">
            <a:extLst>
              <a:ext uri="{FF2B5EF4-FFF2-40B4-BE49-F238E27FC236}">
                <a16:creationId xmlns:a16="http://schemas.microsoft.com/office/drawing/2014/main" id="{BF9711F8-8659-9316-4D30-B1FD1B5F2EE6}"/>
              </a:ext>
            </a:extLst>
          </p:cNvPr>
          <p:cNvSpPr txBox="1"/>
          <p:nvPr/>
        </p:nvSpPr>
        <p:spPr>
          <a:xfrm>
            <a:off x="327992" y="2668213"/>
            <a:ext cx="4781550" cy="400110"/>
          </a:xfrm>
          <a:prstGeom prst="rect">
            <a:avLst/>
          </a:prstGeom>
          <a:noFill/>
        </p:spPr>
        <p:txBody>
          <a:bodyPr wrap="square" rtlCol="0">
            <a:spAutoFit/>
          </a:bodyPr>
          <a:lstStyle/>
          <a:p>
            <a:r>
              <a:rPr lang="en-GB" sz="2000" dirty="0"/>
              <a:t>Surgical site infection rate            15%</a:t>
            </a:r>
          </a:p>
        </p:txBody>
      </p:sp>
      <p:sp>
        <p:nvSpPr>
          <p:cNvPr id="17" name="Arrow: Down 16">
            <a:extLst>
              <a:ext uri="{FF2B5EF4-FFF2-40B4-BE49-F238E27FC236}">
                <a16:creationId xmlns:a16="http://schemas.microsoft.com/office/drawing/2014/main" id="{C2B7E1A3-2B4E-D167-6F73-2C8F7829215B}"/>
              </a:ext>
            </a:extLst>
          </p:cNvPr>
          <p:cNvSpPr/>
          <p:nvPr/>
        </p:nvSpPr>
        <p:spPr>
          <a:xfrm>
            <a:off x="3059373" y="2430118"/>
            <a:ext cx="655377" cy="876299"/>
          </a:xfrm>
          <a:prstGeom prst="downArrow">
            <a:avLst>
              <a:gd name="adj1" fmla="val 69444"/>
              <a:gd name="adj2" fmla="val 24613"/>
            </a:avLst>
          </a:prstGeom>
          <a:gradFill flip="none" rotWithShape="1">
            <a:gsLst>
              <a:gs pos="0">
                <a:srgbClr val="03A3A6"/>
              </a:gs>
              <a:gs pos="63000">
                <a:srgbClr val="398688"/>
              </a:gs>
              <a:gs pos="90000">
                <a:srgbClr val="476263"/>
              </a:gs>
              <a:gs pos="100000">
                <a:srgbClr val="485959"/>
              </a:gs>
            </a:gsLst>
            <a:lin ang="16200000" scaled="0"/>
            <a:tileRect/>
          </a:gradFill>
          <a:ln w="15875" cap="flat">
            <a:solidFill>
              <a:srgbClr val="485B5B"/>
            </a:solidFill>
            <a:prstDash val="solid"/>
            <a:extLst>
              <a:ext uri="{C807C97D-BFC1-408E-A445-0C87EB9F89A2}">
                <ask:lineSketchStyleProps xmlns:ask="http://schemas.microsoft.com/office/drawing/2018/sketchyshapes" sd="1219033472">
                  <a:custGeom>
                    <a:avLst/>
                    <a:gdLst>
                      <a:gd name="connsiteX0" fmla="*/ 0 w 685800"/>
                      <a:gd name="connsiteY0" fmla="*/ 495300 h 838200"/>
                      <a:gd name="connsiteX1" fmla="*/ 171450 w 685800"/>
                      <a:gd name="connsiteY1" fmla="*/ 495300 h 838200"/>
                      <a:gd name="connsiteX2" fmla="*/ 171450 w 685800"/>
                      <a:gd name="connsiteY2" fmla="*/ 0 h 838200"/>
                      <a:gd name="connsiteX3" fmla="*/ 514350 w 685800"/>
                      <a:gd name="connsiteY3" fmla="*/ 0 h 838200"/>
                      <a:gd name="connsiteX4" fmla="*/ 514350 w 685800"/>
                      <a:gd name="connsiteY4" fmla="*/ 495300 h 838200"/>
                      <a:gd name="connsiteX5" fmla="*/ 685800 w 685800"/>
                      <a:gd name="connsiteY5" fmla="*/ 495300 h 838200"/>
                      <a:gd name="connsiteX6" fmla="*/ 342900 w 685800"/>
                      <a:gd name="connsiteY6" fmla="*/ 838200 h 838200"/>
                      <a:gd name="connsiteX7" fmla="*/ 0 w 685800"/>
                      <a:gd name="connsiteY7" fmla="*/ 4953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 h="838200" fill="none" extrusionOk="0">
                        <a:moveTo>
                          <a:pt x="0" y="495300"/>
                        </a:moveTo>
                        <a:cubicBezTo>
                          <a:pt x="81277" y="489802"/>
                          <a:pt x="128903" y="504818"/>
                          <a:pt x="171450" y="495300"/>
                        </a:cubicBezTo>
                        <a:cubicBezTo>
                          <a:pt x="145499" y="257845"/>
                          <a:pt x="181214" y="183370"/>
                          <a:pt x="171450" y="0"/>
                        </a:cubicBezTo>
                        <a:cubicBezTo>
                          <a:pt x="264535" y="-32347"/>
                          <a:pt x="438954" y="14505"/>
                          <a:pt x="514350" y="0"/>
                        </a:cubicBezTo>
                        <a:cubicBezTo>
                          <a:pt x="516686" y="238244"/>
                          <a:pt x="511453" y="286570"/>
                          <a:pt x="514350" y="495300"/>
                        </a:cubicBezTo>
                        <a:cubicBezTo>
                          <a:pt x="559584" y="494541"/>
                          <a:pt x="632391" y="513282"/>
                          <a:pt x="685800" y="495300"/>
                        </a:cubicBezTo>
                        <a:cubicBezTo>
                          <a:pt x="569567" y="621937"/>
                          <a:pt x="468887" y="641425"/>
                          <a:pt x="342900" y="838200"/>
                        </a:cubicBezTo>
                        <a:cubicBezTo>
                          <a:pt x="166437" y="698294"/>
                          <a:pt x="165301" y="578843"/>
                          <a:pt x="0" y="495300"/>
                        </a:cubicBezTo>
                        <a:close/>
                      </a:path>
                      <a:path w="685800" h="838200" stroke="0" extrusionOk="0">
                        <a:moveTo>
                          <a:pt x="0" y="495300"/>
                        </a:moveTo>
                        <a:cubicBezTo>
                          <a:pt x="48447" y="484793"/>
                          <a:pt x="100869" y="505205"/>
                          <a:pt x="171450" y="495300"/>
                        </a:cubicBezTo>
                        <a:cubicBezTo>
                          <a:pt x="113279" y="331428"/>
                          <a:pt x="172106" y="145105"/>
                          <a:pt x="171450" y="0"/>
                        </a:cubicBezTo>
                        <a:cubicBezTo>
                          <a:pt x="268012" y="-11867"/>
                          <a:pt x="437000" y="7748"/>
                          <a:pt x="514350" y="0"/>
                        </a:cubicBezTo>
                        <a:cubicBezTo>
                          <a:pt x="547519" y="195568"/>
                          <a:pt x="479339" y="331667"/>
                          <a:pt x="514350" y="495300"/>
                        </a:cubicBezTo>
                        <a:cubicBezTo>
                          <a:pt x="572909" y="491169"/>
                          <a:pt x="607582" y="514333"/>
                          <a:pt x="685800" y="495300"/>
                        </a:cubicBezTo>
                        <a:cubicBezTo>
                          <a:pt x="585967" y="598453"/>
                          <a:pt x="472657" y="682177"/>
                          <a:pt x="342900" y="838200"/>
                        </a:cubicBezTo>
                        <a:cubicBezTo>
                          <a:pt x="140986" y="708021"/>
                          <a:pt x="171737" y="604809"/>
                          <a:pt x="0" y="4953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vert="wordArtVert" wrap="none" rtlCol="0" anchor="ctr" anchorCtr="1">
            <a:normAutofit/>
          </a:bodyPr>
          <a:lstStyle/>
          <a:p>
            <a:pPr algn="ctr"/>
            <a:r>
              <a:rPr lang="en-GB" sz="1200"/>
              <a:t>DOWN</a:t>
            </a:r>
          </a:p>
        </p:txBody>
      </p:sp>
      <p:cxnSp>
        <p:nvCxnSpPr>
          <p:cNvPr id="19" name="Straight Connector 18">
            <a:extLst>
              <a:ext uri="{FF2B5EF4-FFF2-40B4-BE49-F238E27FC236}">
                <a16:creationId xmlns:a16="http://schemas.microsoft.com/office/drawing/2014/main" id="{7030CC83-205D-611E-BD37-23D079E166AA}"/>
              </a:ext>
            </a:extLst>
          </p:cNvPr>
          <p:cNvCxnSpPr>
            <a:cxnSpLocks/>
          </p:cNvCxnSpPr>
          <p:nvPr/>
        </p:nvCxnSpPr>
        <p:spPr>
          <a:xfrm>
            <a:off x="485775" y="3857625"/>
            <a:ext cx="98107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6C5025A-C1C5-E499-A201-0D68DD578FC2}"/>
              </a:ext>
            </a:extLst>
          </p:cNvPr>
          <p:cNvSpPr txBox="1"/>
          <p:nvPr/>
        </p:nvSpPr>
        <p:spPr>
          <a:xfrm>
            <a:off x="1864631" y="3475657"/>
            <a:ext cx="1999344" cy="400110"/>
          </a:xfrm>
          <a:prstGeom prst="rect">
            <a:avLst/>
          </a:prstGeom>
          <a:noFill/>
        </p:spPr>
        <p:txBody>
          <a:bodyPr wrap="square" rtlCol="0">
            <a:spAutoFit/>
          </a:bodyPr>
          <a:lstStyle/>
          <a:p>
            <a:r>
              <a:rPr lang="en-GB" sz="2000"/>
              <a:t>readmission rate</a:t>
            </a:r>
          </a:p>
        </p:txBody>
      </p:sp>
      <p:graphicFrame>
        <p:nvGraphicFramePr>
          <p:cNvPr id="25" name="Chart 24">
            <a:extLst>
              <a:ext uri="{FF2B5EF4-FFF2-40B4-BE49-F238E27FC236}">
                <a16:creationId xmlns:a16="http://schemas.microsoft.com/office/drawing/2014/main" id="{8B80294D-9A55-CFD2-027D-30BA175E8CF5}"/>
              </a:ext>
            </a:extLst>
          </p:cNvPr>
          <p:cNvGraphicFramePr/>
          <p:nvPr/>
        </p:nvGraphicFramePr>
        <p:xfrm>
          <a:off x="327992" y="4046201"/>
          <a:ext cx="1110283" cy="1201452"/>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22946AAD-1BF7-49EC-2215-4A372E5C9532}"/>
              </a:ext>
            </a:extLst>
          </p:cNvPr>
          <p:cNvSpPr txBox="1"/>
          <p:nvPr/>
        </p:nvSpPr>
        <p:spPr>
          <a:xfrm>
            <a:off x="612939" y="4428554"/>
            <a:ext cx="628650" cy="400110"/>
          </a:xfrm>
          <a:prstGeom prst="rect">
            <a:avLst/>
          </a:prstGeom>
          <a:noFill/>
        </p:spPr>
        <p:txBody>
          <a:bodyPr wrap="square" rtlCol="0">
            <a:spAutoFit/>
          </a:bodyPr>
          <a:lstStyle/>
          <a:p>
            <a:r>
              <a:rPr lang="en-GB" sz="2000" b="1"/>
              <a:t>97%</a:t>
            </a:r>
          </a:p>
        </p:txBody>
      </p:sp>
      <p:sp>
        <p:nvSpPr>
          <p:cNvPr id="27" name="TextBox 26">
            <a:extLst>
              <a:ext uri="{FF2B5EF4-FFF2-40B4-BE49-F238E27FC236}">
                <a16:creationId xmlns:a16="http://schemas.microsoft.com/office/drawing/2014/main" id="{D24D2638-B41A-394B-4E87-044AD67467C1}"/>
              </a:ext>
            </a:extLst>
          </p:cNvPr>
          <p:cNvSpPr txBox="1"/>
          <p:nvPr/>
        </p:nvSpPr>
        <p:spPr>
          <a:xfrm>
            <a:off x="1285874" y="4435393"/>
            <a:ext cx="3990975" cy="400110"/>
          </a:xfrm>
          <a:prstGeom prst="rect">
            <a:avLst/>
          </a:prstGeom>
          <a:noFill/>
        </p:spPr>
        <p:txBody>
          <a:bodyPr wrap="square" rtlCol="0">
            <a:spAutoFit/>
          </a:bodyPr>
          <a:lstStyle/>
          <a:p>
            <a:r>
              <a:rPr lang="en-GB" sz="2000"/>
              <a:t>of patients rated their experience as</a:t>
            </a:r>
          </a:p>
        </p:txBody>
      </p:sp>
      <p:sp>
        <p:nvSpPr>
          <p:cNvPr id="28" name="TextBox 27">
            <a:extLst>
              <a:ext uri="{FF2B5EF4-FFF2-40B4-BE49-F238E27FC236}">
                <a16:creationId xmlns:a16="http://schemas.microsoft.com/office/drawing/2014/main" id="{C6C338DB-89CC-5D01-FBF8-8C028C4AD441}"/>
              </a:ext>
            </a:extLst>
          </p:cNvPr>
          <p:cNvSpPr txBox="1"/>
          <p:nvPr/>
        </p:nvSpPr>
        <p:spPr>
          <a:xfrm>
            <a:off x="1870982" y="4774721"/>
            <a:ext cx="972850" cy="369332"/>
          </a:xfrm>
          <a:prstGeom prst="rect">
            <a:avLst/>
          </a:prstGeom>
          <a:noFill/>
        </p:spPr>
        <p:txBody>
          <a:bodyPr wrap="square" rtlCol="0">
            <a:spAutoFit/>
          </a:bodyPr>
          <a:lstStyle/>
          <a:p>
            <a:r>
              <a:rPr lang="en-GB" b="1"/>
              <a:t>GOOD</a:t>
            </a:r>
          </a:p>
        </p:txBody>
      </p:sp>
      <p:sp>
        <p:nvSpPr>
          <p:cNvPr id="29" name="TextBox 28">
            <a:extLst>
              <a:ext uri="{FF2B5EF4-FFF2-40B4-BE49-F238E27FC236}">
                <a16:creationId xmlns:a16="http://schemas.microsoft.com/office/drawing/2014/main" id="{C6424C6B-F313-1E24-412C-A378C88F8E80}"/>
              </a:ext>
            </a:extLst>
          </p:cNvPr>
          <p:cNvSpPr txBox="1"/>
          <p:nvPr/>
        </p:nvSpPr>
        <p:spPr>
          <a:xfrm>
            <a:off x="2636130" y="4771157"/>
            <a:ext cx="407727" cy="400110"/>
          </a:xfrm>
          <a:prstGeom prst="rect">
            <a:avLst/>
          </a:prstGeom>
          <a:noFill/>
        </p:spPr>
        <p:txBody>
          <a:bodyPr wrap="square" lIns="91440" tIns="45720" rIns="91440" bIns="45720" rtlCol="0" anchor="t">
            <a:spAutoFit/>
          </a:bodyPr>
          <a:lstStyle/>
          <a:p>
            <a:r>
              <a:rPr lang="en-GB" sz="2000"/>
              <a:t>or</a:t>
            </a:r>
          </a:p>
        </p:txBody>
      </p:sp>
      <p:sp>
        <p:nvSpPr>
          <p:cNvPr id="30" name="TextBox 29">
            <a:extLst>
              <a:ext uri="{FF2B5EF4-FFF2-40B4-BE49-F238E27FC236}">
                <a16:creationId xmlns:a16="http://schemas.microsoft.com/office/drawing/2014/main" id="{748BE378-02B5-F907-073B-281C607C327C}"/>
              </a:ext>
            </a:extLst>
          </p:cNvPr>
          <p:cNvSpPr txBox="1"/>
          <p:nvPr/>
        </p:nvSpPr>
        <p:spPr>
          <a:xfrm>
            <a:off x="2970030" y="4801935"/>
            <a:ext cx="1352247" cy="369332"/>
          </a:xfrm>
          <a:prstGeom prst="rect">
            <a:avLst/>
          </a:prstGeom>
          <a:noFill/>
        </p:spPr>
        <p:txBody>
          <a:bodyPr wrap="square" rtlCol="0">
            <a:spAutoFit/>
          </a:bodyPr>
          <a:lstStyle/>
          <a:p>
            <a:r>
              <a:rPr lang="en-GB" b="1">
                <a:effectLst>
                  <a:outerShdw blurRad="63500" sx="102000" sy="102000" algn="ctr" rotWithShape="0">
                    <a:prstClr val="black">
                      <a:alpha val="50000"/>
                    </a:prstClr>
                  </a:outerShdw>
                </a:effectLst>
                <a:latin typeface="+mj-lt"/>
              </a:rPr>
              <a:t>VERY GOOD</a:t>
            </a:r>
          </a:p>
        </p:txBody>
      </p:sp>
      <p:sp>
        <p:nvSpPr>
          <p:cNvPr id="33" name="TextBox 32">
            <a:extLst>
              <a:ext uri="{FF2B5EF4-FFF2-40B4-BE49-F238E27FC236}">
                <a16:creationId xmlns:a16="http://schemas.microsoft.com/office/drawing/2014/main" id="{117A5E77-15C6-E52E-F29A-99A11819FFF9}"/>
              </a:ext>
            </a:extLst>
          </p:cNvPr>
          <p:cNvSpPr txBox="1"/>
          <p:nvPr/>
        </p:nvSpPr>
        <p:spPr>
          <a:xfrm>
            <a:off x="7729824" y="1238219"/>
            <a:ext cx="1868653" cy="400110"/>
          </a:xfrm>
          <a:prstGeom prst="rect">
            <a:avLst/>
          </a:prstGeom>
          <a:noFill/>
        </p:spPr>
        <p:txBody>
          <a:bodyPr wrap="square" rtlCol="0">
            <a:spAutoFit/>
          </a:bodyPr>
          <a:lstStyle/>
          <a:p>
            <a:r>
              <a:rPr lang="en-GB" sz="2000" u="sng" dirty="0"/>
              <a:t>PROMS 2024</a:t>
            </a:r>
          </a:p>
        </p:txBody>
      </p:sp>
      <p:graphicFrame>
        <p:nvGraphicFramePr>
          <p:cNvPr id="37" name="Chart 36">
            <a:extLst>
              <a:ext uri="{FF2B5EF4-FFF2-40B4-BE49-F238E27FC236}">
                <a16:creationId xmlns:a16="http://schemas.microsoft.com/office/drawing/2014/main" id="{0F7D9B15-FAE9-4CC4-E2E9-1546514D0F7A}"/>
              </a:ext>
            </a:extLst>
          </p:cNvPr>
          <p:cNvGraphicFramePr/>
          <p:nvPr/>
        </p:nvGraphicFramePr>
        <p:xfrm>
          <a:off x="7067552" y="1815957"/>
          <a:ext cx="1321679" cy="1430207"/>
        </p:xfrm>
        <a:graphic>
          <a:graphicData uri="http://schemas.openxmlformats.org/drawingml/2006/chart">
            <c:chart xmlns:c="http://schemas.openxmlformats.org/drawingml/2006/chart" xmlns:r="http://schemas.openxmlformats.org/officeDocument/2006/relationships" r:id="rId6"/>
          </a:graphicData>
        </a:graphic>
      </p:graphicFrame>
      <p:sp>
        <p:nvSpPr>
          <p:cNvPr id="38" name="TextBox 37">
            <a:extLst>
              <a:ext uri="{FF2B5EF4-FFF2-40B4-BE49-F238E27FC236}">
                <a16:creationId xmlns:a16="http://schemas.microsoft.com/office/drawing/2014/main" id="{CD57157C-70A8-2A06-F764-4E98DD1CF4A5}"/>
              </a:ext>
            </a:extLst>
          </p:cNvPr>
          <p:cNvSpPr txBox="1"/>
          <p:nvPr/>
        </p:nvSpPr>
        <p:spPr>
          <a:xfrm>
            <a:off x="7302360" y="2300227"/>
            <a:ext cx="972623" cy="461665"/>
          </a:xfrm>
          <a:prstGeom prst="rect">
            <a:avLst/>
          </a:prstGeom>
          <a:noFill/>
        </p:spPr>
        <p:txBody>
          <a:bodyPr wrap="square" rtlCol="0">
            <a:spAutoFit/>
          </a:bodyPr>
          <a:lstStyle/>
          <a:p>
            <a:r>
              <a:rPr lang="en-GB" sz="2400" b="1" dirty="0"/>
              <a:t>97.5%</a:t>
            </a:r>
          </a:p>
        </p:txBody>
      </p:sp>
      <p:sp>
        <p:nvSpPr>
          <p:cNvPr id="39" name="TextBox 38">
            <a:extLst>
              <a:ext uri="{FF2B5EF4-FFF2-40B4-BE49-F238E27FC236}">
                <a16:creationId xmlns:a16="http://schemas.microsoft.com/office/drawing/2014/main" id="{75C5AA80-9C01-C227-483B-E293C43AB51F}"/>
              </a:ext>
            </a:extLst>
          </p:cNvPr>
          <p:cNvSpPr txBox="1"/>
          <p:nvPr/>
        </p:nvSpPr>
        <p:spPr>
          <a:xfrm>
            <a:off x="7728916" y="1544354"/>
            <a:ext cx="1981200" cy="369332"/>
          </a:xfrm>
          <a:prstGeom prst="rect">
            <a:avLst/>
          </a:prstGeom>
          <a:noFill/>
        </p:spPr>
        <p:txBody>
          <a:bodyPr wrap="square" rtlCol="0">
            <a:spAutoFit/>
          </a:bodyPr>
          <a:lstStyle/>
          <a:p>
            <a:r>
              <a:rPr lang="en-GB"/>
              <a:t>Health gains in:</a:t>
            </a:r>
          </a:p>
        </p:txBody>
      </p:sp>
      <p:graphicFrame>
        <p:nvGraphicFramePr>
          <p:cNvPr id="40" name="Chart 39">
            <a:extLst>
              <a:ext uri="{FF2B5EF4-FFF2-40B4-BE49-F238E27FC236}">
                <a16:creationId xmlns:a16="http://schemas.microsoft.com/office/drawing/2014/main" id="{F10B391F-DC4A-D47C-E795-8DA06C2F54A4}"/>
              </a:ext>
            </a:extLst>
          </p:cNvPr>
          <p:cNvGraphicFramePr/>
          <p:nvPr/>
        </p:nvGraphicFramePr>
        <p:xfrm>
          <a:off x="8703556" y="1815957"/>
          <a:ext cx="1321679" cy="1430207"/>
        </p:xfrm>
        <a:graphic>
          <a:graphicData uri="http://schemas.openxmlformats.org/drawingml/2006/chart">
            <c:chart xmlns:c="http://schemas.openxmlformats.org/drawingml/2006/chart" xmlns:r="http://schemas.openxmlformats.org/officeDocument/2006/relationships" r:id="rId7"/>
          </a:graphicData>
        </a:graphic>
      </p:graphicFrame>
      <p:sp>
        <p:nvSpPr>
          <p:cNvPr id="41" name="TextBox 40">
            <a:extLst>
              <a:ext uri="{FF2B5EF4-FFF2-40B4-BE49-F238E27FC236}">
                <a16:creationId xmlns:a16="http://schemas.microsoft.com/office/drawing/2014/main" id="{91C9BB09-D8D2-411B-5143-E99BDBF5D6E6}"/>
              </a:ext>
            </a:extLst>
          </p:cNvPr>
          <p:cNvSpPr txBox="1"/>
          <p:nvPr/>
        </p:nvSpPr>
        <p:spPr>
          <a:xfrm>
            <a:off x="8944311" y="2287976"/>
            <a:ext cx="1039429" cy="461665"/>
          </a:xfrm>
          <a:prstGeom prst="rect">
            <a:avLst/>
          </a:prstGeom>
          <a:noFill/>
        </p:spPr>
        <p:txBody>
          <a:bodyPr wrap="square" rtlCol="0">
            <a:spAutoFit/>
          </a:bodyPr>
          <a:lstStyle/>
          <a:p>
            <a:r>
              <a:rPr lang="en-GB" sz="2400" b="1" dirty="0"/>
              <a:t>94.1%</a:t>
            </a:r>
          </a:p>
        </p:txBody>
      </p:sp>
      <p:sp>
        <p:nvSpPr>
          <p:cNvPr id="42" name="TextBox 41">
            <a:extLst>
              <a:ext uri="{FF2B5EF4-FFF2-40B4-BE49-F238E27FC236}">
                <a16:creationId xmlns:a16="http://schemas.microsoft.com/office/drawing/2014/main" id="{78A786DA-B3A7-215B-F990-0EC3EECE325F}"/>
              </a:ext>
            </a:extLst>
          </p:cNvPr>
          <p:cNvSpPr txBox="1"/>
          <p:nvPr/>
        </p:nvSpPr>
        <p:spPr>
          <a:xfrm>
            <a:off x="6943814" y="3056102"/>
            <a:ext cx="1569156" cy="523220"/>
          </a:xfrm>
          <a:prstGeom prst="rect">
            <a:avLst/>
          </a:prstGeom>
          <a:noFill/>
        </p:spPr>
        <p:txBody>
          <a:bodyPr wrap="square" rtlCol="0">
            <a:spAutoFit/>
          </a:bodyPr>
          <a:lstStyle/>
          <a:p>
            <a:pPr algn="ctr"/>
            <a:r>
              <a:rPr lang="en-GB" sz="1400"/>
              <a:t>of hip replacement</a:t>
            </a:r>
          </a:p>
          <a:p>
            <a:pPr algn="ctr"/>
            <a:r>
              <a:rPr lang="en-GB" sz="1400"/>
              <a:t>patients.</a:t>
            </a:r>
          </a:p>
        </p:txBody>
      </p:sp>
      <p:sp>
        <p:nvSpPr>
          <p:cNvPr id="43" name="TextBox 42">
            <a:extLst>
              <a:ext uri="{FF2B5EF4-FFF2-40B4-BE49-F238E27FC236}">
                <a16:creationId xmlns:a16="http://schemas.microsoft.com/office/drawing/2014/main" id="{80560BF4-4ACB-0A16-DECF-497465688449}"/>
              </a:ext>
            </a:extLst>
          </p:cNvPr>
          <p:cNvSpPr txBox="1"/>
          <p:nvPr/>
        </p:nvSpPr>
        <p:spPr>
          <a:xfrm>
            <a:off x="8514024" y="3059514"/>
            <a:ext cx="1695361" cy="523220"/>
          </a:xfrm>
          <a:prstGeom prst="rect">
            <a:avLst/>
          </a:prstGeom>
          <a:noFill/>
        </p:spPr>
        <p:txBody>
          <a:bodyPr wrap="square" rtlCol="0">
            <a:spAutoFit/>
          </a:bodyPr>
          <a:lstStyle/>
          <a:p>
            <a:pPr algn="ctr"/>
            <a:r>
              <a:rPr lang="en-GB" sz="1400"/>
              <a:t>of knee replacement</a:t>
            </a:r>
          </a:p>
          <a:p>
            <a:pPr algn="ctr"/>
            <a:r>
              <a:rPr lang="en-GB" sz="1400"/>
              <a:t>patients.</a:t>
            </a:r>
          </a:p>
        </p:txBody>
      </p:sp>
      <p:graphicFrame>
        <p:nvGraphicFramePr>
          <p:cNvPr id="44" name="Chart 43">
            <a:extLst>
              <a:ext uri="{FF2B5EF4-FFF2-40B4-BE49-F238E27FC236}">
                <a16:creationId xmlns:a16="http://schemas.microsoft.com/office/drawing/2014/main" id="{06135FDD-4150-8669-53E7-E2219751A9A6}"/>
              </a:ext>
            </a:extLst>
          </p:cNvPr>
          <p:cNvGraphicFramePr/>
          <p:nvPr>
            <p:extLst>
              <p:ext uri="{D42A27DB-BD31-4B8C-83A1-F6EECF244321}">
                <p14:modId xmlns:p14="http://schemas.microsoft.com/office/powerpoint/2010/main" val="2964958097"/>
              </p:ext>
            </p:extLst>
          </p:nvPr>
        </p:nvGraphicFramePr>
        <p:xfrm>
          <a:off x="6737821" y="3778329"/>
          <a:ext cx="1110283" cy="1201452"/>
        </p:xfrm>
        <a:graphic>
          <a:graphicData uri="http://schemas.openxmlformats.org/drawingml/2006/chart">
            <c:chart xmlns:c="http://schemas.openxmlformats.org/drawingml/2006/chart" xmlns:r="http://schemas.openxmlformats.org/officeDocument/2006/relationships" r:id="rId8"/>
          </a:graphicData>
        </a:graphic>
      </p:graphicFrame>
      <p:sp>
        <p:nvSpPr>
          <p:cNvPr id="45" name="TextBox 44">
            <a:extLst>
              <a:ext uri="{FF2B5EF4-FFF2-40B4-BE49-F238E27FC236}">
                <a16:creationId xmlns:a16="http://schemas.microsoft.com/office/drawing/2014/main" id="{336277CE-4799-624A-AF23-A104AF5931FC}"/>
              </a:ext>
            </a:extLst>
          </p:cNvPr>
          <p:cNvSpPr txBox="1"/>
          <p:nvPr/>
        </p:nvSpPr>
        <p:spPr>
          <a:xfrm>
            <a:off x="6997687" y="4159950"/>
            <a:ext cx="628650" cy="400110"/>
          </a:xfrm>
          <a:prstGeom prst="rect">
            <a:avLst/>
          </a:prstGeom>
          <a:noFill/>
        </p:spPr>
        <p:txBody>
          <a:bodyPr wrap="square" rtlCol="0">
            <a:spAutoFit/>
          </a:bodyPr>
          <a:lstStyle/>
          <a:p>
            <a:r>
              <a:rPr lang="en-GB" sz="2000" b="1"/>
              <a:t>60%</a:t>
            </a:r>
          </a:p>
        </p:txBody>
      </p:sp>
      <p:sp>
        <p:nvSpPr>
          <p:cNvPr id="46" name="TextBox 45">
            <a:extLst>
              <a:ext uri="{FF2B5EF4-FFF2-40B4-BE49-F238E27FC236}">
                <a16:creationId xmlns:a16="http://schemas.microsoft.com/office/drawing/2014/main" id="{C0D2916C-3D4F-E3B7-8C4D-1017CCA14CC8}"/>
              </a:ext>
            </a:extLst>
          </p:cNvPr>
          <p:cNvSpPr txBox="1"/>
          <p:nvPr/>
        </p:nvSpPr>
        <p:spPr>
          <a:xfrm>
            <a:off x="7734368" y="4086199"/>
            <a:ext cx="3713262" cy="400110"/>
          </a:xfrm>
          <a:prstGeom prst="rect">
            <a:avLst/>
          </a:prstGeom>
          <a:noFill/>
        </p:spPr>
        <p:txBody>
          <a:bodyPr wrap="square" rtlCol="0">
            <a:spAutoFit/>
          </a:bodyPr>
          <a:lstStyle/>
          <a:p>
            <a:r>
              <a:rPr lang="en-GB" sz="2000"/>
              <a:t>reduction in avoidable blood clots</a:t>
            </a:r>
          </a:p>
        </p:txBody>
      </p:sp>
      <p:sp>
        <p:nvSpPr>
          <p:cNvPr id="51" name="TextBox 50">
            <a:extLst>
              <a:ext uri="{FF2B5EF4-FFF2-40B4-BE49-F238E27FC236}">
                <a16:creationId xmlns:a16="http://schemas.microsoft.com/office/drawing/2014/main" id="{F5336F03-8F0C-7FE8-ED29-ED37F651C303}"/>
              </a:ext>
            </a:extLst>
          </p:cNvPr>
          <p:cNvSpPr txBox="1"/>
          <p:nvPr/>
        </p:nvSpPr>
        <p:spPr>
          <a:xfrm>
            <a:off x="6108339" y="5009972"/>
            <a:ext cx="1424608" cy="461665"/>
          </a:xfrm>
          <a:prstGeom prst="rect">
            <a:avLst/>
          </a:prstGeom>
          <a:noFill/>
        </p:spPr>
        <p:txBody>
          <a:bodyPr wrap="square" rtlCol="0">
            <a:spAutoFit/>
          </a:bodyPr>
          <a:lstStyle/>
          <a:p>
            <a:r>
              <a:rPr lang="en-GB" sz="2400"/>
              <a:t>These are</a:t>
            </a:r>
          </a:p>
        </p:txBody>
      </p:sp>
      <p:sp>
        <p:nvSpPr>
          <p:cNvPr id="52" name="TextBox 51">
            <a:extLst>
              <a:ext uri="{FF2B5EF4-FFF2-40B4-BE49-F238E27FC236}">
                <a16:creationId xmlns:a16="http://schemas.microsoft.com/office/drawing/2014/main" id="{391817ED-F0D2-D882-CC51-7577BA19B6CC}"/>
              </a:ext>
            </a:extLst>
          </p:cNvPr>
          <p:cNvSpPr txBox="1"/>
          <p:nvPr/>
        </p:nvSpPr>
        <p:spPr>
          <a:xfrm>
            <a:off x="7477722" y="5028373"/>
            <a:ext cx="1666520" cy="400110"/>
          </a:xfrm>
          <a:prstGeom prst="rect">
            <a:avLst/>
          </a:prstGeom>
          <a:noFill/>
        </p:spPr>
        <p:txBody>
          <a:bodyPr wrap="square" rtlCol="0">
            <a:spAutoFit/>
          </a:bodyPr>
          <a:lstStyle/>
          <a:p>
            <a:r>
              <a:rPr lang="en-GB" sz="2000" b="1" u="sng">
                <a:effectLst>
                  <a:outerShdw blurRad="63500" sx="102000" sy="102000" algn="ctr" rotWithShape="0">
                    <a:prstClr val="black">
                      <a:alpha val="50000"/>
                    </a:prstClr>
                  </a:outerShdw>
                </a:effectLst>
                <a:latin typeface="+mj-lt"/>
              </a:rPr>
              <a:t>SIGNIFICANT</a:t>
            </a:r>
          </a:p>
        </p:txBody>
      </p:sp>
      <p:sp>
        <p:nvSpPr>
          <p:cNvPr id="53" name="TextBox 52">
            <a:extLst>
              <a:ext uri="{FF2B5EF4-FFF2-40B4-BE49-F238E27FC236}">
                <a16:creationId xmlns:a16="http://schemas.microsoft.com/office/drawing/2014/main" id="{E3E2E9B6-231B-0D6A-BF27-AB4FCC5C391B}"/>
              </a:ext>
            </a:extLst>
          </p:cNvPr>
          <p:cNvSpPr txBox="1"/>
          <p:nvPr/>
        </p:nvSpPr>
        <p:spPr>
          <a:xfrm>
            <a:off x="9023116" y="4991831"/>
            <a:ext cx="2602230" cy="461665"/>
          </a:xfrm>
          <a:prstGeom prst="rect">
            <a:avLst/>
          </a:prstGeom>
          <a:noFill/>
        </p:spPr>
        <p:txBody>
          <a:bodyPr wrap="square" rtlCol="0">
            <a:spAutoFit/>
          </a:bodyPr>
          <a:lstStyle/>
          <a:p>
            <a:r>
              <a:rPr lang="en-GB" sz="2400"/>
              <a:t>reductions in harm</a:t>
            </a:r>
          </a:p>
        </p:txBody>
      </p:sp>
      <p:sp>
        <p:nvSpPr>
          <p:cNvPr id="54" name="Rectangle 53">
            <a:extLst>
              <a:ext uri="{FF2B5EF4-FFF2-40B4-BE49-F238E27FC236}">
                <a16:creationId xmlns:a16="http://schemas.microsoft.com/office/drawing/2014/main" id="{BD9368CA-7264-4276-F39B-BBF60C03D5EC}"/>
              </a:ext>
            </a:extLst>
          </p:cNvPr>
          <p:cNvSpPr/>
          <p:nvPr/>
        </p:nvSpPr>
        <p:spPr>
          <a:xfrm>
            <a:off x="485775" y="3848100"/>
            <a:ext cx="990600" cy="146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3053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871C-E158-6373-C6BE-11A2EBAA91A9}"/>
              </a:ext>
            </a:extLst>
          </p:cNvPr>
          <p:cNvSpPr>
            <a:spLocks noGrp="1"/>
          </p:cNvSpPr>
          <p:nvPr>
            <p:ph type="title"/>
          </p:nvPr>
        </p:nvSpPr>
        <p:spPr/>
        <p:txBody>
          <a:bodyPr>
            <a:normAutofit/>
          </a:bodyPr>
          <a:lstStyle/>
          <a:p>
            <a:r>
              <a:rPr lang="en-US" sz="3200" dirty="0"/>
              <a:t>Outcomes from Spire Hull audit</a:t>
            </a:r>
            <a:endParaRPr lang="en-GB" sz="3200" dirty="0"/>
          </a:p>
        </p:txBody>
      </p:sp>
      <p:sp>
        <p:nvSpPr>
          <p:cNvPr id="3" name="Content Placeholder 2">
            <a:extLst>
              <a:ext uri="{FF2B5EF4-FFF2-40B4-BE49-F238E27FC236}">
                <a16:creationId xmlns:a16="http://schemas.microsoft.com/office/drawing/2014/main" id="{F492B5D6-82CC-AA51-D749-EE4645627945}"/>
              </a:ext>
            </a:extLst>
          </p:cNvPr>
          <p:cNvSpPr>
            <a:spLocks noGrp="1"/>
          </p:cNvSpPr>
          <p:nvPr>
            <p:ph idx="1"/>
          </p:nvPr>
        </p:nvSpPr>
        <p:spPr>
          <a:xfrm>
            <a:off x="308327" y="1317061"/>
            <a:ext cx="11221005" cy="4635907"/>
          </a:xfrm>
        </p:spPr>
        <p:txBody>
          <a:bodyPr numCol="2"/>
          <a:lstStyle/>
          <a:p>
            <a:pPr>
              <a:lnSpc>
                <a:spcPct val="107000"/>
              </a:lnSpc>
              <a:spcAft>
                <a:spcPts val="800"/>
              </a:spcAft>
            </a:pPr>
            <a:r>
              <a:rPr lang="en-GB" kern="100" dirty="0">
                <a:effectLst/>
                <a:latin typeface="+mn-lt"/>
                <a:ea typeface="Aptos" panose="020B0004020202020204" pitchFamily="34" charset="0"/>
                <a:cs typeface="Times New Roman" panose="02020603050405020304" pitchFamily="18" charset="0"/>
              </a:rPr>
              <a:t>100 patients (NHS and private) went th</a:t>
            </a:r>
            <a:r>
              <a:rPr lang="en-GB" kern="100" dirty="0">
                <a:latin typeface="+mn-lt"/>
                <a:ea typeface="Aptos" panose="020B0004020202020204" pitchFamily="34" charset="0"/>
                <a:cs typeface="Times New Roman" panose="02020603050405020304" pitchFamily="18" charset="0"/>
              </a:rPr>
              <a:t>rough </a:t>
            </a:r>
            <a:r>
              <a:rPr lang="en-GB" kern="100" dirty="0">
                <a:effectLst/>
                <a:latin typeface="+mn-lt"/>
                <a:ea typeface="Aptos" panose="020B0004020202020204" pitchFamily="34" charset="0"/>
                <a:cs typeface="Times New Roman" panose="02020603050405020304" pitchFamily="18" charset="0"/>
              </a:rPr>
              <a:t>23-hour pathway at Spire Hull and East Riding Hospital</a:t>
            </a:r>
            <a:endParaRPr lang="en-GB" kern="100" dirty="0">
              <a:latin typeface="+mn-lt"/>
              <a:ea typeface="Aptos" panose="020B0004020202020204" pitchFamily="34" charset="0"/>
              <a:cs typeface="Times New Roman" panose="02020603050405020304" pitchFamily="18" charset="0"/>
            </a:endParaRPr>
          </a:p>
          <a:p>
            <a:pPr lvl="1">
              <a:lnSpc>
                <a:spcPct val="100000"/>
              </a:lnSpc>
              <a:spcAft>
                <a:spcPts val="800"/>
              </a:spcAft>
            </a:pPr>
            <a:r>
              <a:rPr lang="en-GB" sz="2000" kern="100" dirty="0">
                <a:latin typeface="+mn-lt"/>
                <a:ea typeface="Aptos" panose="020B0004020202020204" pitchFamily="34" charset="0"/>
                <a:cs typeface="Times New Roman" panose="02020603050405020304" pitchFamily="18" charset="0"/>
              </a:rPr>
              <a:t>N</a:t>
            </a:r>
            <a:r>
              <a:rPr lang="en-GB" sz="2000" kern="100" dirty="0">
                <a:effectLst/>
                <a:latin typeface="+mn-lt"/>
                <a:ea typeface="Aptos" panose="020B0004020202020204" pitchFamily="34" charset="0"/>
                <a:cs typeface="Times New Roman" panose="02020603050405020304" pitchFamily="18" charset="0"/>
              </a:rPr>
              <a:t>o blood clots</a:t>
            </a:r>
            <a:endParaRPr lang="en-GB" sz="2000" kern="100" dirty="0">
              <a:latin typeface="+mn-lt"/>
              <a:ea typeface="Aptos" panose="020B0004020202020204" pitchFamily="34" charset="0"/>
              <a:cs typeface="Times New Roman" panose="02020603050405020304" pitchFamily="18" charset="0"/>
            </a:endParaRPr>
          </a:p>
          <a:p>
            <a:pPr lvl="1">
              <a:lnSpc>
                <a:spcPct val="100000"/>
              </a:lnSpc>
              <a:spcAft>
                <a:spcPts val="800"/>
              </a:spcAft>
            </a:pPr>
            <a:r>
              <a:rPr lang="en-GB" sz="2000" kern="100" dirty="0">
                <a:latin typeface="+mn-lt"/>
                <a:ea typeface="Aptos" panose="020B0004020202020204" pitchFamily="34" charset="0"/>
                <a:cs typeface="Times New Roman" panose="02020603050405020304" pitchFamily="18" charset="0"/>
              </a:rPr>
              <a:t>N</a:t>
            </a:r>
            <a:r>
              <a:rPr lang="en-GB" sz="2000" kern="100" dirty="0">
                <a:effectLst/>
                <a:latin typeface="+mn-lt"/>
                <a:ea typeface="Aptos" panose="020B0004020202020204" pitchFamily="34" charset="0"/>
                <a:cs typeface="Times New Roman" panose="02020603050405020304" pitchFamily="18" charset="0"/>
              </a:rPr>
              <a:t>o readmissions</a:t>
            </a:r>
            <a:endParaRPr lang="en-GB" sz="2000" kern="100" dirty="0">
              <a:latin typeface="+mn-lt"/>
              <a:ea typeface="Aptos" panose="020B0004020202020204" pitchFamily="34" charset="0"/>
              <a:cs typeface="Times New Roman" panose="02020603050405020304" pitchFamily="18" charset="0"/>
            </a:endParaRPr>
          </a:p>
          <a:p>
            <a:pPr lvl="1">
              <a:lnSpc>
                <a:spcPct val="100000"/>
              </a:lnSpc>
              <a:spcAft>
                <a:spcPts val="800"/>
              </a:spcAft>
            </a:pPr>
            <a:r>
              <a:rPr lang="en-GB" sz="2000" kern="100" dirty="0">
                <a:effectLst/>
                <a:latin typeface="+mn-lt"/>
                <a:ea typeface="Aptos" panose="020B0004020202020204" pitchFamily="34" charset="0"/>
                <a:cs typeface="Times New Roman" panose="02020603050405020304" pitchFamily="18" charset="0"/>
              </a:rPr>
              <a:t>No returns to theatre</a:t>
            </a:r>
          </a:p>
          <a:p>
            <a:pPr lvl="1">
              <a:lnSpc>
                <a:spcPct val="100000"/>
              </a:lnSpc>
              <a:spcAft>
                <a:spcPts val="800"/>
              </a:spcAft>
            </a:pPr>
            <a:r>
              <a:rPr lang="en-GB" sz="2000" kern="100" dirty="0">
                <a:latin typeface="+mn-lt"/>
                <a:ea typeface="Aptos" panose="020B0004020202020204" pitchFamily="34" charset="0"/>
                <a:cs typeface="Times New Roman" panose="02020603050405020304" pitchFamily="18" charset="0"/>
              </a:rPr>
              <a:t>N</a:t>
            </a:r>
            <a:r>
              <a:rPr lang="en-GB" sz="2000" kern="100" dirty="0">
                <a:effectLst/>
                <a:latin typeface="+mn-lt"/>
                <a:ea typeface="Aptos" panose="020B0004020202020204" pitchFamily="34" charset="0"/>
                <a:cs typeface="Times New Roman" panose="02020603050405020304" pitchFamily="18" charset="0"/>
              </a:rPr>
              <a:t>o infections within the study group during this period</a:t>
            </a:r>
            <a:endParaRPr lang="en-GB" sz="2000" kern="100" dirty="0">
              <a:latin typeface="+mn-lt"/>
              <a:ea typeface="Aptos" panose="020B0004020202020204" pitchFamily="34" charset="0"/>
              <a:cs typeface="Times New Roman" panose="02020603050405020304" pitchFamily="18" charset="0"/>
            </a:endParaRPr>
          </a:p>
          <a:p>
            <a:pPr lvl="1">
              <a:lnSpc>
                <a:spcPct val="100000"/>
              </a:lnSpc>
              <a:spcAft>
                <a:spcPts val="800"/>
              </a:spcAft>
            </a:pPr>
            <a:r>
              <a:rPr lang="en-GB" sz="2000" kern="100" dirty="0">
                <a:effectLst/>
                <a:latin typeface="+mn-lt"/>
                <a:ea typeface="Aptos" panose="020B0004020202020204" pitchFamily="34" charset="0"/>
                <a:cs typeface="Times New Roman" panose="02020603050405020304" pitchFamily="18" charset="0"/>
              </a:rPr>
              <a:t>No complaints and that the patients had been very positive about their experience</a:t>
            </a:r>
          </a:p>
          <a:p>
            <a:pPr>
              <a:lnSpc>
                <a:spcPct val="107000"/>
              </a:lnSpc>
              <a:spcAft>
                <a:spcPts val="800"/>
              </a:spcAft>
            </a:pPr>
            <a:endParaRPr lang="en-GB"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endParaRPr lang="en-GB" kern="100" dirty="0">
              <a:effectLst/>
              <a:latin typeface="+mn-lt"/>
              <a:ea typeface="Aptos" panose="020B0004020202020204" pitchFamily="34" charset="0"/>
              <a:cs typeface="Times New Roman" panose="02020603050405020304" pitchFamily="18" charset="0"/>
            </a:endParaRPr>
          </a:p>
          <a:p>
            <a:pPr marL="447675" indent="-266700">
              <a:lnSpc>
                <a:spcPct val="107000"/>
              </a:lnSpc>
              <a:spcAft>
                <a:spcPts val="800"/>
              </a:spcAft>
            </a:pPr>
            <a:r>
              <a:rPr lang="en-GB" kern="100" dirty="0">
                <a:effectLst/>
                <a:latin typeface="+mn-lt"/>
                <a:ea typeface="Aptos" panose="020B0004020202020204" pitchFamily="34" charset="0"/>
                <a:cs typeface="Times New Roman" panose="02020603050405020304" pitchFamily="18" charset="0"/>
              </a:rPr>
              <a:t>Many patient positive comments: </a:t>
            </a:r>
          </a:p>
          <a:p>
            <a:pPr marL="457200" lvl="1" indent="0">
              <a:lnSpc>
                <a:spcPct val="100000"/>
              </a:lnSpc>
              <a:spcBef>
                <a:spcPts val="0"/>
              </a:spcBef>
              <a:spcAft>
                <a:spcPts val="600"/>
              </a:spcAft>
              <a:buNone/>
            </a:pPr>
            <a:endParaRPr lang="en-GB" kern="100" dirty="0">
              <a:solidFill>
                <a:schemeClr val="accent1">
                  <a:lumMod val="75000"/>
                </a:schemeClr>
              </a:solidFill>
              <a:effectLst/>
              <a:latin typeface="+mn-lt"/>
              <a:ea typeface="Aptos" panose="020B0004020202020204" pitchFamily="34" charset="0"/>
              <a:cs typeface="Times New Roman" panose="02020603050405020304" pitchFamily="18" charset="0"/>
            </a:endParaRPr>
          </a:p>
          <a:p>
            <a:pPr marL="457200" lvl="1" indent="0">
              <a:lnSpc>
                <a:spcPct val="100000"/>
              </a:lnSpc>
              <a:spcBef>
                <a:spcPts val="0"/>
              </a:spcBef>
              <a:spcAft>
                <a:spcPts val="600"/>
              </a:spcAft>
              <a:buNone/>
            </a:pPr>
            <a:r>
              <a:rPr lang="en-GB" kern="100" dirty="0">
                <a:solidFill>
                  <a:schemeClr val="accent1">
                    <a:lumMod val="75000"/>
                  </a:schemeClr>
                </a:solidFill>
                <a:effectLst/>
                <a:latin typeface="+mn-lt"/>
                <a:ea typeface="Aptos" panose="020B0004020202020204" pitchFamily="34" charset="0"/>
                <a:cs typeface="Times New Roman" panose="02020603050405020304" pitchFamily="18" charset="0"/>
              </a:rPr>
              <a:t>‘This has transformed my life. I was back working in the garden within the week and going for walks’</a:t>
            </a:r>
          </a:p>
          <a:p>
            <a:pPr marL="457200" lvl="1" indent="0">
              <a:lnSpc>
                <a:spcPct val="100000"/>
              </a:lnSpc>
              <a:spcBef>
                <a:spcPts val="0"/>
              </a:spcBef>
              <a:spcAft>
                <a:spcPts val="600"/>
              </a:spcAft>
              <a:buNone/>
            </a:pPr>
            <a:endParaRPr lang="en-GB" kern="100" dirty="0">
              <a:solidFill>
                <a:schemeClr val="accent1">
                  <a:lumMod val="75000"/>
                </a:schemeClr>
              </a:solidFill>
              <a:effectLst/>
              <a:latin typeface="+mn-lt"/>
              <a:ea typeface="Aptos" panose="020B0004020202020204" pitchFamily="34" charset="0"/>
              <a:cs typeface="Times New Roman" panose="02020603050405020304" pitchFamily="18" charset="0"/>
            </a:endParaRPr>
          </a:p>
          <a:p>
            <a:pPr marL="457200" lvl="1" indent="0">
              <a:lnSpc>
                <a:spcPct val="100000"/>
              </a:lnSpc>
              <a:spcBef>
                <a:spcPts val="0"/>
              </a:spcBef>
              <a:spcAft>
                <a:spcPts val="600"/>
              </a:spcAft>
              <a:buNone/>
            </a:pPr>
            <a:r>
              <a:rPr lang="en-GB" kern="100" dirty="0">
                <a:solidFill>
                  <a:schemeClr val="accent1">
                    <a:lumMod val="75000"/>
                  </a:schemeClr>
                </a:solidFill>
                <a:latin typeface="+mn-lt"/>
                <a:ea typeface="Aptos" panose="020B0004020202020204" pitchFamily="34" charset="0"/>
                <a:cs typeface="Times New Roman" panose="02020603050405020304" pitchFamily="18" charset="0"/>
              </a:rPr>
              <a:t>‘</a:t>
            </a:r>
            <a:r>
              <a:rPr lang="en-GB" kern="100" dirty="0">
                <a:solidFill>
                  <a:schemeClr val="accent1">
                    <a:lumMod val="75000"/>
                  </a:schemeClr>
                </a:solidFill>
                <a:effectLst/>
                <a:latin typeface="+mn-lt"/>
                <a:ea typeface="Aptos" panose="020B0004020202020204" pitchFamily="34" charset="0"/>
                <a:cs typeface="Times New Roman" panose="02020603050405020304" pitchFamily="18" charset="0"/>
              </a:rPr>
              <a:t>I have 100% improved quality of life. I am self-employed so have no help. I was working until the day before the surgery, which the consultant was surprised by, as it was bone on bone. This was such a relief.’</a:t>
            </a:r>
          </a:p>
          <a:p>
            <a:pPr marL="457200" lvl="1" indent="0">
              <a:lnSpc>
                <a:spcPct val="100000"/>
              </a:lnSpc>
              <a:spcBef>
                <a:spcPts val="0"/>
              </a:spcBef>
              <a:spcAft>
                <a:spcPts val="600"/>
              </a:spcAft>
              <a:buNone/>
            </a:pPr>
            <a:endParaRPr lang="en-GB" kern="100" dirty="0">
              <a:solidFill>
                <a:schemeClr val="accent1">
                  <a:lumMod val="75000"/>
                </a:schemeClr>
              </a:solidFill>
              <a:effectLst/>
              <a:latin typeface="+mn-lt"/>
              <a:ea typeface="Aptos" panose="020B0004020202020204" pitchFamily="34" charset="0"/>
              <a:cs typeface="Times New Roman" panose="02020603050405020304" pitchFamily="18" charset="0"/>
            </a:endParaRPr>
          </a:p>
          <a:p>
            <a:pPr marL="457200" lvl="1" indent="0">
              <a:lnSpc>
                <a:spcPct val="100000"/>
              </a:lnSpc>
              <a:spcBef>
                <a:spcPts val="0"/>
              </a:spcBef>
              <a:spcAft>
                <a:spcPts val="800"/>
              </a:spcAft>
              <a:buNone/>
            </a:pPr>
            <a:r>
              <a:rPr lang="en-GB" kern="100" dirty="0">
                <a:solidFill>
                  <a:schemeClr val="accent1">
                    <a:lumMod val="75000"/>
                  </a:schemeClr>
                </a:solidFill>
                <a:effectLst/>
                <a:latin typeface="+mn-lt"/>
                <a:ea typeface="Aptos" panose="020B0004020202020204" pitchFamily="34" charset="0"/>
                <a:cs typeface="Times New Roman" panose="02020603050405020304" pitchFamily="18" charset="0"/>
              </a:rPr>
              <a:t>‘Recovery was 10 weeks, but I felt ready to go back to work and I was only waiting nine months, and I know of people waiting longer!’</a:t>
            </a:r>
          </a:p>
          <a:p>
            <a:endParaRPr lang="en-GB" dirty="0">
              <a:latin typeface="+mn-lt"/>
            </a:endParaRPr>
          </a:p>
        </p:txBody>
      </p:sp>
      <p:pic>
        <p:nvPicPr>
          <p:cNvPr id="4" name="Picture 6" descr="NHS Humber Health Partnership">
            <a:extLst>
              <a:ext uri="{FF2B5EF4-FFF2-40B4-BE49-F238E27FC236}">
                <a16:creationId xmlns:a16="http://schemas.microsoft.com/office/drawing/2014/main" id="{68F3C874-3230-4C68-630F-C455DAE1FE1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0330715" y="65910"/>
            <a:ext cx="1533293" cy="957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122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B0895C-F97A-0E8F-5E53-10BDCDF8A5EB}"/>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645137" y="1660951"/>
            <a:ext cx="4000903" cy="40405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EB2CFE4D-D80E-AEF1-6C55-F0FA215346FC}"/>
              </a:ext>
            </a:extLst>
          </p:cNvPr>
          <p:cNvSpPr/>
          <p:nvPr/>
        </p:nvSpPr>
        <p:spPr>
          <a:xfrm>
            <a:off x="170121" y="1453900"/>
            <a:ext cx="7565230" cy="4454688"/>
          </a:xfrm>
          <a:prstGeom prst="roundRect">
            <a:avLst>
              <a:gd name="adj" fmla="val 5417"/>
            </a:avLst>
          </a:prstGeom>
          <a:gradFill flip="none" rotWithShape="1">
            <a:gsLst>
              <a:gs pos="0">
                <a:srgbClr val="03A3A6"/>
              </a:gs>
              <a:gs pos="63000">
                <a:srgbClr val="398688"/>
              </a:gs>
              <a:gs pos="90000">
                <a:srgbClr val="476263"/>
              </a:gs>
              <a:gs pos="100000">
                <a:srgbClr val="485959"/>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457200" rtl="0" eaLnBrk="1" fontAlgn="auto" latinLnBrk="0" hangingPunct="1">
              <a:spcBef>
                <a:spcPts val="0"/>
              </a:spcBef>
              <a:spcAft>
                <a:spcPts val="60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srgbClr val="FFFFFF"/>
                </a:solidFill>
                <a:effectLst/>
                <a:uLnTx/>
                <a:uFillTx/>
                <a:ea typeface="+mn-ea"/>
                <a:cs typeface="+mn-cs"/>
              </a:rPr>
              <a:t>Work shared and embedded across 38 Spire hospitals</a:t>
            </a:r>
          </a:p>
          <a:p>
            <a:pPr marL="457200" marR="0" lvl="0" indent="-457200" algn="l" defTabSz="457200" rtl="0" eaLnBrk="1" fontAlgn="auto" latinLnBrk="0" hangingPunct="1">
              <a:spcBef>
                <a:spcPts val="0"/>
              </a:spcBef>
              <a:spcAft>
                <a:spcPts val="60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srgbClr val="FFFFFF"/>
                </a:solidFill>
                <a:effectLst/>
                <a:uLnTx/>
                <a:uFillTx/>
                <a:ea typeface="+mn-ea"/>
                <a:cs typeface="+mn-cs"/>
              </a:rPr>
              <a:t>Project shared with primary care GPs in NHS and independent sector</a:t>
            </a:r>
          </a:p>
          <a:p>
            <a:pPr marL="457200" marR="0" lvl="0" indent="-457200" algn="l" defTabSz="457200" rtl="0" eaLnBrk="1" fontAlgn="auto" latinLnBrk="0" hangingPunct="1">
              <a:spcBef>
                <a:spcPts val="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srgbClr val="FFFFFF"/>
                </a:solidFill>
                <a:effectLst/>
                <a:uLnTx/>
                <a:uFillTx/>
                <a:ea typeface="+mn-ea"/>
                <a:cs typeface="+mn-cs"/>
              </a:rPr>
              <a:t>Learning has been implemented in local NHS hospitals and replicated </a:t>
            </a:r>
          </a:p>
          <a:p>
            <a:pPr marL="457200" marR="0" lvl="0" indent="-457200" algn="l" defTabSz="457200" rtl="0" eaLnBrk="1" fontAlgn="auto" latinLnBrk="0" hangingPunct="1">
              <a:spcBef>
                <a:spcPts val="0"/>
              </a:spcBef>
              <a:spcAft>
                <a:spcPts val="0"/>
              </a:spcAft>
              <a:buClrTx/>
              <a:buSzTx/>
              <a:buFont typeface="Arial" panose="020B0604020202020204" pitchFamily="34" charset="0"/>
              <a:buChar char="•"/>
              <a:tabLst/>
              <a:defRPr/>
            </a:pPr>
            <a:r>
              <a:rPr lang="en-GB" sz="2600" dirty="0">
                <a:solidFill>
                  <a:srgbClr val="FFFFFF"/>
                </a:solidFill>
              </a:rPr>
              <a:t>Shared internationally at shared learning conference</a:t>
            </a:r>
            <a:endParaRPr kumimoji="0" lang="en-GB" sz="2600" b="0" i="0" u="none" strike="noStrike" kern="1200" cap="none" spc="0" normalizeH="0" baseline="0" noProof="0" dirty="0">
              <a:ln>
                <a:noFill/>
              </a:ln>
              <a:solidFill>
                <a:srgbClr val="FFFFFF"/>
              </a:solidFill>
              <a:effectLst/>
              <a:uLnTx/>
              <a:uFillTx/>
              <a:ea typeface="+mn-ea"/>
              <a:cs typeface="+mn-cs"/>
            </a:endParaRPr>
          </a:p>
        </p:txBody>
      </p:sp>
      <p:sp>
        <p:nvSpPr>
          <p:cNvPr id="2" name="Title 1">
            <a:extLst>
              <a:ext uri="{FF2B5EF4-FFF2-40B4-BE49-F238E27FC236}">
                <a16:creationId xmlns:a16="http://schemas.microsoft.com/office/drawing/2014/main" id="{4135F0E4-9FF7-F37B-CDED-8726E610B361}"/>
              </a:ext>
            </a:extLst>
          </p:cNvPr>
          <p:cNvSpPr>
            <a:spLocks noGrp="1"/>
          </p:cNvSpPr>
          <p:nvPr>
            <p:ph type="title"/>
          </p:nvPr>
        </p:nvSpPr>
        <p:spPr>
          <a:xfrm>
            <a:off x="327992" y="65924"/>
            <a:ext cx="11439135" cy="957943"/>
          </a:xfrm>
        </p:spPr>
        <p:txBody>
          <a:bodyPr>
            <a:normAutofit/>
          </a:bodyPr>
          <a:lstStyle/>
          <a:p>
            <a:r>
              <a:rPr lang="en-GB" sz="3200" dirty="0">
                <a:latin typeface="TheSans Spire" panose="020B0502060101020104" pitchFamily="34" charset="0"/>
              </a:rPr>
              <a:t>Sharing safer learnings</a:t>
            </a:r>
            <a:endParaRPr lang="en-GB" sz="3200" dirty="0"/>
          </a:p>
        </p:txBody>
      </p:sp>
      <p:pic>
        <p:nvPicPr>
          <p:cNvPr id="3" name="Picture 6" descr="NHS Humber Health Partnership">
            <a:extLst>
              <a:ext uri="{FF2B5EF4-FFF2-40B4-BE49-F238E27FC236}">
                <a16:creationId xmlns:a16="http://schemas.microsoft.com/office/drawing/2014/main" id="{2AD993FE-3279-74FE-3934-82C5E00D3BC5}"/>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10330715" y="65910"/>
            <a:ext cx="1533293" cy="957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601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type="wd">
                                    <p:tmPct val="1000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par>
                                <p:cTn id="8" presetID="10" presetClass="entr" presetSubtype="0" fill="hold" nodeType="withEffect">
                                  <p:stCondLst>
                                    <p:cond delay="0"/>
                                  </p:stCondLst>
                                  <p:iterate type="wd">
                                    <p:tmPct val="10000"/>
                                  </p:iterate>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1000"/>
                                        <p:tgtEl>
                                          <p:spTgt spid="7">
                                            <p:txEl>
                                              <p:pRg st="1" end="1"/>
                                            </p:txEl>
                                          </p:spTgt>
                                        </p:tgtEl>
                                      </p:cBhvr>
                                    </p:animEffect>
                                  </p:childTnLst>
                                </p:cTn>
                              </p:par>
                              <p:par>
                                <p:cTn id="11" presetID="10" presetClass="entr" presetSubtype="0" fill="hold" nodeType="withEffect">
                                  <p:stCondLst>
                                    <p:cond delay="0"/>
                                  </p:stCondLst>
                                  <p:iterate type="wd">
                                    <p:tmPct val="10000"/>
                                  </p:iterate>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childTnLst>
                                </p:cTn>
                              </p:par>
                              <p:par>
                                <p:cTn id="14" presetID="10" presetClass="entr" presetSubtype="0" fill="hold" nodeType="withEffect">
                                  <p:stCondLst>
                                    <p:cond delay="0"/>
                                  </p:stCondLst>
                                  <p:iterate type="wd">
                                    <p:tmPct val="10000"/>
                                  </p:iterate>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F2F9-AA51-1D2D-3EEA-306EA84C6DB7}"/>
              </a:ext>
            </a:extLst>
          </p:cNvPr>
          <p:cNvSpPr>
            <a:spLocks noGrp="1"/>
          </p:cNvSpPr>
          <p:nvPr>
            <p:ph type="title"/>
          </p:nvPr>
        </p:nvSpPr>
        <p:spPr/>
        <p:txBody>
          <a:bodyPr>
            <a:normAutofit/>
          </a:bodyPr>
          <a:lstStyle/>
          <a:p>
            <a:r>
              <a:rPr lang="en-US" sz="3200"/>
              <a:t>NHS learning or adoption</a:t>
            </a:r>
            <a:endParaRPr lang="en-GB" sz="3200"/>
          </a:p>
        </p:txBody>
      </p:sp>
      <p:sp>
        <p:nvSpPr>
          <p:cNvPr id="3" name="Content Placeholder 2">
            <a:extLst>
              <a:ext uri="{FF2B5EF4-FFF2-40B4-BE49-F238E27FC236}">
                <a16:creationId xmlns:a16="http://schemas.microsoft.com/office/drawing/2014/main" id="{7BFAAC51-3BCD-BEA1-6632-0FF836BD1B8C}"/>
              </a:ext>
            </a:extLst>
          </p:cNvPr>
          <p:cNvSpPr>
            <a:spLocks noGrp="1"/>
          </p:cNvSpPr>
          <p:nvPr>
            <p:ph idx="1"/>
          </p:nvPr>
        </p:nvSpPr>
        <p:spPr/>
        <p:txBody>
          <a:bodyPr/>
          <a:lstStyle/>
          <a:p>
            <a:r>
              <a:rPr lang="en-GB" sz="2400"/>
              <a:t>23-hour pathway developed at Spire Hull now rolled out at local NHS hospitals in the Humber region</a:t>
            </a:r>
          </a:p>
          <a:p>
            <a:r>
              <a:rPr lang="en-GB" sz="2400"/>
              <a:t>Leading to significant reduction in LOS</a:t>
            </a:r>
          </a:p>
          <a:p>
            <a:pPr lvl="1"/>
            <a:r>
              <a:rPr lang="en-GB" sz="2000"/>
              <a:t>Goole </a:t>
            </a:r>
          </a:p>
          <a:p>
            <a:pPr lvl="2"/>
            <a:r>
              <a:rPr lang="en-GB" sz="2000"/>
              <a:t>Q1 2023 - 2.4 days</a:t>
            </a:r>
          </a:p>
          <a:p>
            <a:pPr lvl="2"/>
            <a:r>
              <a:rPr lang="en-GB" sz="2000"/>
              <a:t>Q1 2024 - 1.7 days</a:t>
            </a:r>
          </a:p>
          <a:p>
            <a:pPr lvl="1"/>
            <a:r>
              <a:rPr lang="en-GB" sz="2000"/>
              <a:t>Castle Hill Hospital</a:t>
            </a:r>
          </a:p>
          <a:p>
            <a:pPr lvl="2"/>
            <a:r>
              <a:rPr lang="en-GB" sz="2000"/>
              <a:t>Q1 2021 - 6.5 days</a:t>
            </a:r>
          </a:p>
          <a:p>
            <a:pPr lvl="2"/>
            <a:r>
              <a:rPr lang="en-GB" sz="2000"/>
              <a:t>Q2 2024 - 4.5 days</a:t>
            </a:r>
          </a:p>
          <a:p>
            <a:r>
              <a:rPr lang="en-GB" sz="2400"/>
              <a:t>Demonstrates the translational value of this work</a:t>
            </a:r>
          </a:p>
          <a:p>
            <a:r>
              <a:rPr lang="en-GB" sz="2400"/>
              <a:t>Lessons learnt during the Spire pathway used in development of NHS pathways</a:t>
            </a:r>
          </a:p>
          <a:p>
            <a:endParaRPr lang="en-GB"/>
          </a:p>
        </p:txBody>
      </p:sp>
      <p:pic>
        <p:nvPicPr>
          <p:cNvPr id="4" name="Picture 6" descr="NHS Humber Health Partnership">
            <a:extLst>
              <a:ext uri="{FF2B5EF4-FFF2-40B4-BE49-F238E27FC236}">
                <a16:creationId xmlns:a16="http://schemas.microsoft.com/office/drawing/2014/main" id="{C89E00AB-9611-F395-6F99-0915F6A6764B}"/>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0330715" y="65910"/>
            <a:ext cx="1533293" cy="9579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in a surgical uniform holding a metal tray&#10;&#10;Description automatically generated">
            <a:extLst>
              <a:ext uri="{FF2B5EF4-FFF2-40B4-BE49-F238E27FC236}">
                <a16:creationId xmlns:a16="http://schemas.microsoft.com/office/drawing/2014/main" id="{FE237885-1D4D-863C-9CAF-F4264121062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7829070" y="1934936"/>
            <a:ext cx="4034938" cy="2988128"/>
          </a:xfrm>
          <a:prstGeom prst="rect">
            <a:avLst/>
          </a:prstGeom>
        </p:spPr>
      </p:pic>
    </p:spTree>
    <p:extLst>
      <p:ext uri="{BB962C8B-B14F-4D97-AF65-F5344CB8AC3E}">
        <p14:creationId xmlns:p14="http://schemas.microsoft.com/office/powerpoint/2010/main" val="569354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1BB3-7EFA-7F28-3EFD-5A5329F0D67F}"/>
              </a:ext>
            </a:extLst>
          </p:cNvPr>
          <p:cNvSpPr>
            <a:spLocks noGrp="1"/>
          </p:cNvSpPr>
          <p:nvPr>
            <p:ph type="title"/>
          </p:nvPr>
        </p:nvSpPr>
        <p:spPr>
          <a:xfrm>
            <a:off x="327992" y="65910"/>
            <a:ext cx="11221005" cy="1024336"/>
          </a:xfrm>
        </p:spPr>
        <p:txBody>
          <a:bodyPr>
            <a:normAutofit/>
          </a:bodyPr>
          <a:lstStyle/>
          <a:p>
            <a:r>
              <a:rPr lang="en-US" sz="3200" dirty="0"/>
              <a:t>How could this be replicated?</a:t>
            </a:r>
            <a:endParaRPr lang="en-GB" sz="3200" dirty="0"/>
          </a:p>
        </p:txBody>
      </p:sp>
      <p:sp>
        <p:nvSpPr>
          <p:cNvPr id="3" name="Content Placeholder 2">
            <a:extLst>
              <a:ext uri="{FF2B5EF4-FFF2-40B4-BE49-F238E27FC236}">
                <a16:creationId xmlns:a16="http://schemas.microsoft.com/office/drawing/2014/main" id="{940DC206-3F9B-9DF7-F4E1-6F6BEDCB05BD}"/>
              </a:ext>
            </a:extLst>
          </p:cNvPr>
          <p:cNvSpPr>
            <a:spLocks noGrp="1"/>
          </p:cNvSpPr>
          <p:nvPr>
            <p:ph idx="1"/>
          </p:nvPr>
        </p:nvSpPr>
        <p:spPr>
          <a:xfrm>
            <a:off x="197879" y="1173801"/>
            <a:ext cx="7812645" cy="5473244"/>
          </a:xfrm>
        </p:spPr>
        <p:txBody>
          <a:bodyPr/>
          <a:lstStyle/>
          <a:p>
            <a:r>
              <a:rPr lang="en-GB" sz="2200" dirty="0">
                <a:latin typeface="TheSans Spire"/>
              </a:rPr>
              <a:t>A whole team approach – surgeon, anaesthetist, preoperative assessment nurses, physiotherapist, radiographers and most importantly the patients!</a:t>
            </a:r>
          </a:p>
          <a:p>
            <a:r>
              <a:rPr lang="en-GB" sz="2200" dirty="0">
                <a:latin typeface="TheSans Spire"/>
              </a:rPr>
              <a:t>Use a QI approach with solutions coming from the team</a:t>
            </a:r>
          </a:p>
          <a:p>
            <a:r>
              <a:rPr lang="en-GB" sz="2200" dirty="0">
                <a:latin typeface="TheSans Spire"/>
              </a:rPr>
              <a:t>Build confidence in the process with the team</a:t>
            </a:r>
          </a:p>
          <a:p>
            <a:r>
              <a:rPr lang="en-GB" sz="2200" dirty="0">
                <a:latin typeface="TheSans Spire"/>
              </a:rPr>
              <a:t>Supportive and encouraging communication with the patient from the very beginning</a:t>
            </a:r>
          </a:p>
          <a:p>
            <a:r>
              <a:rPr lang="en-GB" sz="2200" dirty="0">
                <a:latin typeface="TheSans Spire"/>
              </a:rPr>
              <a:t>Talk about discharge being milestone-led rather than X days in hospital</a:t>
            </a:r>
            <a:endParaRPr lang="en-GB" sz="2200" dirty="0"/>
          </a:p>
          <a:p>
            <a:r>
              <a:rPr lang="en-GB" sz="2200" dirty="0">
                <a:latin typeface="TheSans Spire"/>
              </a:rPr>
              <a:t>Review analgesic regimes, reduce opiate use</a:t>
            </a:r>
            <a:endParaRPr lang="en-GB" sz="2200" dirty="0"/>
          </a:p>
          <a:p>
            <a:r>
              <a:rPr lang="en-GB" sz="2200" dirty="0">
                <a:latin typeface="TheSans Spire"/>
              </a:rPr>
              <a:t>Early mobilisation, set a target for on-the-day mobilisation</a:t>
            </a:r>
          </a:p>
          <a:p>
            <a:r>
              <a:rPr lang="en-GB" sz="2200" dirty="0">
                <a:latin typeface="TheSans Spire"/>
              </a:rPr>
              <a:t>Discharge safety netting, have a system for support</a:t>
            </a:r>
            <a:endParaRPr lang="en-GB" sz="2200" dirty="0"/>
          </a:p>
          <a:p>
            <a:pPr marL="0" indent="0">
              <a:buNone/>
            </a:pPr>
            <a:endParaRPr lang="en-GB" sz="2400" dirty="0"/>
          </a:p>
        </p:txBody>
      </p:sp>
      <p:pic>
        <p:nvPicPr>
          <p:cNvPr id="4" name="Picture 3">
            <a:extLst>
              <a:ext uri="{FF2B5EF4-FFF2-40B4-BE49-F238E27FC236}">
                <a16:creationId xmlns:a16="http://schemas.microsoft.com/office/drawing/2014/main" id="{40058D34-593F-E422-575A-1D9C44B3118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220"/>
          <a:stretch/>
        </p:blipFill>
        <p:spPr>
          <a:xfrm>
            <a:off x="8128293" y="2260633"/>
            <a:ext cx="4063707" cy="2949542"/>
          </a:xfrm>
          <a:prstGeom prst="rect">
            <a:avLst/>
          </a:prstGeom>
        </p:spPr>
      </p:pic>
    </p:spTree>
    <p:extLst>
      <p:ext uri="{BB962C8B-B14F-4D97-AF65-F5344CB8AC3E}">
        <p14:creationId xmlns:p14="http://schemas.microsoft.com/office/powerpoint/2010/main" val="1810610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Contact us</a:t>
            </a:r>
            <a:endParaRPr lang="en-GB" sz="3200"/>
          </a:p>
        </p:txBody>
      </p:sp>
      <p:sp>
        <p:nvSpPr>
          <p:cNvPr id="3" name="Content Placeholder 2"/>
          <p:cNvSpPr>
            <a:spLocks noGrp="1"/>
          </p:cNvSpPr>
          <p:nvPr>
            <p:ph idx="1"/>
          </p:nvPr>
        </p:nvSpPr>
        <p:spPr/>
        <p:txBody>
          <a:bodyPr/>
          <a:lstStyle/>
          <a:p>
            <a:pPr marL="0" indent="0" algn="ctr">
              <a:buNone/>
            </a:pPr>
            <a:endParaRPr lang="en-US" sz="3600"/>
          </a:p>
          <a:p>
            <a:pPr marL="0" indent="0" algn="ctr">
              <a:buNone/>
            </a:pPr>
            <a:endParaRPr lang="en-US" sz="3600"/>
          </a:p>
          <a:p>
            <a:pPr marL="0" indent="0" algn="ctr">
              <a:buNone/>
            </a:pPr>
            <a:endParaRPr lang="en-US" sz="3600"/>
          </a:p>
          <a:p>
            <a:pPr marL="0" indent="0" algn="ctr">
              <a:buNone/>
            </a:pPr>
            <a:r>
              <a:rPr lang="en-US" sz="3600">
                <a:latin typeface="+mn-lt"/>
              </a:rPr>
              <a:t>michele.millard@spirehealthcare.com</a:t>
            </a:r>
            <a:endParaRPr lang="en-GB" sz="3600">
              <a:latin typeface="+mn-lt"/>
            </a:endParaRPr>
          </a:p>
        </p:txBody>
      </p:sp>
    </p:spTree>
    <p:extLst>
      <p:ext uri="{BB962C8B-B14F-4D97-AF65-F5344CB8AC3E}">
        <p14:creationId xmlns:p14="http://schemas.microsoft.com/office/powerpoint/2010/main" val="14733839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U5BtmQD4r6ZvyH6rgVXTPA"/>
</p:tagLst>
</file>

<file path=ppt/theme/theme1.xml><?xml version="1.0" encoding="utf-8"?>
<a:theme xmlns:a="http://schemas.openxmlformats.org/drawingml/2006/main" name="Office Theme">
  <a:themeElements>
    <a:clrScheme name="Spire Healthcare 1">
      <a:dk1>
        <a:srgbClr val="494949"/>
      </a:dk1>
      <a:lt1>
        <a:srgbClr val="FFFFFF"/>
      </a:lt1>
      <a:dk2>
        <a:srgbClr val="008385"/>
      </a:dk2>
      <a:lt2>
        <a:srgbClr val="F0FAFA"/>
      </a:lt2>
      <a:accent1>
        <a:srgbClr val="00A3A6"/>
      </a:accent1>
      <a:accent2>
        <a:srgbClr val="CC0066"/>
      </a:accent2>
      <a:accent3>
        <a:srgbClr val="003399"/>
      </a:accent3>
      <a:accent4>
        <a:srgbClr val="66CC66"/>
      </a:accent4>
      <a:accent5>
        <a:srgbClr val="FF9900"/>
      </a:accent5>
      <a:accent6>
        <a:srgbClr val="CC0000"/>
      </a:accent6>
      <a:hlink>
        <a:srgbClr val="00A3A6"/>
      </a:hlink>
      <a:folHlink>
        <a:srgbClr val="008385"/>
      </a:folHlink>
    </a:clrScheme>
    <a:fontScheme name="Spire Healthcare">
      <a:majorFont>
        <a:latin typeface="The SansSpire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he SansSpire Regular"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c6a2e09-cd5a-43b9-95ad-f27dc8263e8e" xsi:nil="true"/>
    <lcf76f155ced4ddcb4097134ff3c332f xmlns="e6bed965-523c-4023-8d78-af032cd4769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F51620C47D3F4CB046B96311EA442D" ma:contentTypeVersion="15" ma:contentTypeDescription="Create a new document." ma:contentTypeScope="" ma:versionID="4a597c82bc5313b41426df21e9cdbc7a">
  <xsd:schema xmlns:xsd="http://www.w3.org/2001/XMLSchema" xmlns:xs="http://www.w3.org/2001/XMLSchema" xmlns:p="http://schemas.microsoft.com/office/2006/metadata/properties" xmlns:ns2="e6bed965-523c-4023-8d78-af032cd47694" xmlns:ns3="7c6a2e09-cd5a-43b9-95ad-f27dc8263e8e" targetNamespace="http://schemas.microsoft.com/office/2006/metadata/properties" ma:root="true" ma:fieldsID="c3ef1ddc7c14852e28076232bbf7ccf5" ns2:_="" ns3:_="">
    <xsd:import namespace="e6bed965-523c-4023-8d78-af032cd47694"/>
    <xsd:import namespace="7c6a2e09-cd5a-43b9-95ad-f27dc8263e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3:TaxCatchAll" minOccurs="0"/>
                <xsd:element ref="ns2:MediaServiceOCR" minOccurs="0"/>
                <xsd:element ref="ns2:MediaServiceBillingMetadata"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bed965-523c-4023-8d78-af032cd47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a720f7c-b663-4697-a928-66c8f8080ff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a2e09-cd5a-43b9-95ad-f27dc8263e8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fefe600-5022-4431-9da1-a50178d25ce5}" ma:internalName="TaxCatchAll" ma:showField="CatchAllData" ma:web="7c6a2e09-cd5a-43b9-95ad-f27dc8263e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D79A41-BF53-48E8-B5A5-97D74245C58B}">
  <ds:schemaRefs>
    <ds:schemaRef ds:uri="http://schemas.microsoft.com/sharepoint/v3/contenttype/forms"/>
  </ds:schemaRefs>
</ds:datastoreItem>
</file>

<file path=customXml/itemProps2.xml><?xml version="1.0" encoding="utf-8"?>
<ds:datastoreItem xmlns:ds="http://schemas.openxmlformats.org/officeDocument/2006/customXml" ds:itemID="{D6DA8DDA-BC12-4DEF-BC3B-7960B1FEAE6C}">
  <ds:schemaRefs>
    <ds:schemaRef ds:uri="http://schemas.microsoft.com/office/2006/metadata/properties"/>
    <ds:schemaRef ds:uri="http://schemas.microsoft.com/office/infopath/2007/PartnerControls"/>
    <ds:schemaRef ds:uri="670aaa8d-4ed2-4766-898f-066ab42b26a3"/>
    <ds:schemaRef ds:uri="bc9d1628-97ab-4b8f-a256-a68200de3fac"/>
  </ds:schemaRefs>
</ds:datastoreItem>
</file>

<file path=customXml/itemProps3.xml><?xml version="1.0" encoding="utf-8"?>
<ds:datastoreItem xmlns:ds="http://schemas.openxmlformats.org/officeDocument/2006/customXml" ds:itemID="{7D7F3F22-1956-40B0-9624-7A80F5F59B87}"/>
</file>

<file path=docProps/app.xml><?xml version="1.0" encoding="utf-8"?>
<Properties xmlns="http://schemas.openxmlformats.org/officeDocument/2006/extended-properties" xmlns:vt="http://schemas.openxmlformats.org/officeDocument/2006/docPropsVTypes">
  <Template/>
  <TotalTime>84</TotalTime>
  <Words>1034</Words>
  <Application>Microsoft Office PowerPoint</Application>
  <PresentationFormat>Widescreen</PresentationFormat>
  <Paragraphs>169</Paragraphs>
  <Slides>13</Slides>
  <Notes>12</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7" baseType="lpstr">
      <vt:lpstr>Abadi Extra Light</vt:lpstr>
      <vt:lpstr>Aptos</vt:lpstr>
      <vt:lpstr>Arial</vt:lpstr>
      <vt:lpstr>Calibri</vt:lpstr>
      <vt:lpstr>Symbol</vt:lpstr>
      <vt:lpstr>The SansSpire Bold</vt:lpstr>
      <vt:lpstr>The SansSpire Regular</vt:lpstr>
      <vt:lpstr>TheSans Spire</vt:lpstr>
      <vt:lpstr>TheSans Spire Bold</vt:lpstr>
      <vt:lpstr>TheSans Spire Light</vt:lpstr>
      <vt:lpstr>Times New Roman</vt:lpstr>
      <vt:lpstr>Verdana</vt:lpstr>
      <vt:lpstr>Office Theme</vt:lpstr>
      <vt:lpstr>think-cell Slide</vt:lpstr>
      <vt:lpstr>PowerPoint Presentation</vt:lpstr>
      <vt:lpstr>Spire Healthcare</vt:lpstr>
      <vt:lpstr>Reducing patient average length of stay (AvLOS) - orthopaedics</vt:lpstr>
      <vt:lpstr>What we have achieved</vt:lpstr>
      <vt:lpstr>How? Sharing best practice and consistent message keys to success </vt:lpstr>
      <vt:lpstr>Involvement - patients, hospital team, partners and regulators</vt:lpstr>
      <vt:lpstr>Results - all patients</vt:lpstr>
      <vt:lpstr>Other positive outcomes</vt:lpstr>
      <vt:lpstr>Outcomes from Spire Hull audit</vt:lpstr>
      <vt:lpstr>Sharing safer learnings</vt:lpstr>
      <vt:lpstr>NHS learning or adoption</vt:lpstr>
      <vt:lpstr>How could this be replicated?</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Mussett</dc:creator>
  <cp:lastModifiedBy>Amy Mcloughlin</cp:lastModifiedBy>
  <cp:revision>5</cp:revision>
  <cp:lastPrinted>2020-10-01T13:09:46Z</cp:lastPrinted>
  <dcterms:created xsi:type="dcterms:W3CDTF">2019-03-18T16:20:14Z</dcterms:created>
  <dcterms:modified xsi:type="dcterms:W3CDTF">2025-09-14T21:01:27Z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4e85265-7ee6-45c8-af97-f6ea9ac272bd_Enabled">
    <vt:lpwstr>true</vt:lpwstr>
  </property>
  <property fmtid="{D5CDD505-2E9C-101B-9397-08002B2CF9AE}" pid="3" name="MSIP_Label_44e85265-7ee6-45c8-af97-f6ea9ac272bd_SetDate">
    <vt:lpwstr>2025-01-28T12:55:04Z</vt:lpwstr>
  </property>
  <property fmtid="{D5CDD505-2E9C-101B-9397-08002B2CF9AE}" pid="4" name="MSIP_Label_44e85265-7ee6-45c8-af97-f6ea9ac272bd_Method">
    <vt:lpwstr>Privileged</vt:lpwstr>
  </property>
  <property fmtid="{D5CDD505-2E9C-101B-9397-08002B2CF9AE}" pid="5" name="MSIP_Label_44e85265-7ee6-45c8-af97-f6ea9ac272bd_Name">
    <vt:lpwstr>Unrestricted</vt:lpwstr>
  </property>
  <property fmtid="{D5CDD505-2E9C-101B-9397-08002B2CF9AE}" pid="6" name="MSIP_Label_44e85265-7ee6-45c8-af97-f6ea9ac272bd_SiteId">
    <vt:lpwstr>92dddc59-2f70-4354-9e3e-6253931db563</vt:lpwstr>
  </property>
  <property fmtid="{D5CDD505-2E9C-101B-9397-08002B2CF9AE}" pid="7" name="MSIP_Label_44e85265-7ee6-45c8-af97-f6ea9ac272bd_ActionId">
    <vt:lpwstr>d81c4af5-9adc-4956-97bc-962e44154a0d</vt:lpwstr>
  </property>
  <property fmtid="{D5CDD505-2E9C-101B-9397-08002B2CF9AE}" pid="8" name="MSIP_Label_44e85265-7ee6-45c8-af97-f6ea9ac272bd_ContentBits">
    <vt:lpwstr>0</vt:lpwstr>
  </property>
  <property fmtid="{D5CDD505-2E9C-101B-9397-08002B2CF9AE}" pid="9" name="ContentTypeId">
    <vt:lpwstr>0x01010001F51620C47D3F4CB046B96311EA442D</vt:lpwstr>
  </property>
  <property fmtid="{D5CDD505-2E9C-101B-9397-08002B2CF9AE}" pid="10" name="MediaServiceImageTags">
    <vt:lpwstr/>
  </property>
</Properties>
</file>