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</p:sldMasterIdLst>
  <p:notesMasterIdLst>
    <p:notesMasterId r:id="rId15"/>
  </p:notesMasterIdLst>
  <p:sldIdLst>
    <p:sldId id="256" r:id="rId3"/>
    <p:sldId id="258" r:id="rId4"/>
    <p:sldId id="261" r:id="rId5"/>
    <p:sldId id="262" r:id="rId6"/>
    <p:sldId id="264" r:id="rId7"/>
    <p:sldId id="265" r:id="rId8"/>
    <p:sldId id="281" r:id="rId9"/>
    <p:sldId id="279" r:id="rId10"/>
    <p:sldId id="277" r:id="rId11"/>
    <p:sldId id="282" r:id="rId12"/>
    <p:sldId id="298" r:id="rId13"/>
    <p:sldId id="297" r:id="rId14"/>
  </p:sldIdLst>
  <p:sldSz cx="9144000" cy="5143500" type="screen16x9"/>
  <p:notesSz cx="6858000" cy="9144000"/>
  <p:embeddedFontLst>
    <p:embeddedFont>
      <p:font typeface="Avenir" panose="02000503020000020003" pitchFamily="2" charset="0"/>
      <p:regular r:id="rId16"/>
      <p: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Roboto Black" panose="020F0502020204030204" pitchFamily="34" charset="0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64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77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s4/4z0RJyq83GliUdLpmRa7rx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5ACED5-C7C2-418E-BBB5-EED1AF1C657F}">
  <a:tblStyle styleId="{1B5ACED5-C7C2-418E-BBB5-EED1AF1C657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72"/>
  </p:normalViewPr>
  <p:slideViewPr>
    <p:cSldViewPr snapToGrid="0">
      <p:cViewPr>
        <p:scale>
          <a:sx n="148" d="100"/>
          <a:sy n="148" d="100"/>
        </p:scale>
        <p:origin x="528" y="144"/>
      </p:cViewPr>
      <p:guideLst>
        <p:guide orient="horz" pos="1764"/>
        <p:guide pos="2880"/>
        <p:guide orient="horz" pos="27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48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48300" rIns="96625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48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8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48300" rIns="96625" bIns="48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12:notes"/>
          <p:cNvSpPr txBox="1">
            <a:spLocks noGrp="1"/>
          </p:cNvSpPr>
          <p:nvPr>
            <p:ph type="body" idx="1"/>
          </p:nvPr>
        </p:nvSpPr>
        <p:spPr>
          <a:xfrm>
            <a:off x="975360" y="4560570"/>
            <a:ext cx="53646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000" tIns="48500" rIns="97000" bIns="48500" anchor="t" anchorCtr="0">
            <a:noAutofit/>
          </a:bodyPr>
          <a:lstStyle/>
          <a:p>
            <a:pPr marL="0" marR="0" lvl="0" indent="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e695995ede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2e695995ede_0_35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48300" rIns="96625" bIns="483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e695995ede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g2e695995ede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5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e6696beaca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g2e6696beaca_0_40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48300" rIns="96625" bIns="48300" anchor="t" anchorCtr="0">
            <a:noAutofit/>
          </a:bodyPr>
          <a:lstStyle/>
          <a:p>
            <a:pPr marL="483306" lvl="0" indent="-17180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8"/>
          <p:cNvSpPr txBox="1">
            <a:spLocks noGrp="1"/>
          </p:cNvSpPr>
          <p:nvPr>
            <p:ph type="title"/>
          </p:nvPr>
        </p:nvSpPr>
        <p:spPr>
          <a:xfrm>
            <a:off x="226444" y="240507"/>
            <a:ext cx="8688956" cy="483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body" idx="1"/>
          </p:nvPr>
        </p:nvSpPr>
        <p:spPr>
          <a:xfrm>
            <a:off x="226444" y="838200"/>
            <a:ext cx="8688956" cy="3794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Google Shape;13;p3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8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5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5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 txBox="1">
            <a:spLocks noGrp="1"/>
          </p:cNvSpPr>
          <p:nvPr>
            <p:ph type="title"/>
          </p:nvPr>
        </p:nvSpPr>
        <p:spPr>
          <a:xfrm>
            <a:off x="226444" y="240507"/>
            <a:ext cx="8688957" cy="483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body" idx="1"/>
          </p:nvPr>
        </p:nvSpPr>
        <p:spPr>
          <a:xfrm>
            <a:off x="226444" y="838200"/>
            <a:ext cx="8688957" cy="3794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1pPr>
            <a:lvl2pPr marL="914400" lvl="1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0"/>
          <p:cNvSpPr txBox="1">
            <a:spLocks noGrp="1"/>
          </p:cNvSpPr>
          <p:nvPr>
            <p:ph type="sldNum" idx="12"/>
          </p:nvPr>
        </p:nvSpPr>
        <p:spPr>
          <a:xfrm>
            <a:off x="6857999" y="4747022"/>
            <a:ext cx="251868" cy="507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1" name="Google Shape;31;p1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6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35" name="Google Shape;35;p44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4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e695995ede_0_279"/>
          <p:cNvSpPr txBox="1">
            <a:spLocks noGrp="1"/>
          </p:cNvSpPr>
          <p:nvPr>
            <p:ph type="title"/>
          </p:nvPr>
        </p:nvSpPr>
        <p:spPr>
          <a:xfrm>
            <a:off x="226444" y="240507"/>
            <a:ext cx="86889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g2e695995ede_0_279"/>
          <p:cNvSpPr txBox="1">
            <a:spLocks noGrp="1"/>
          </p:cNvSpPr>
          <p:nvPr>
            <p:ph type="body" idx="1"/>
          </p:nvPr>
        </p:nvSpPr>
        <p:spPr>
          <a:xfrm>
            <a:off x="226444" y="838200"/>
            <a:ext cx="8688900" cy="37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g2e695995ede_0_279"/>
          <p:cNvSpPr txBox="1">
            <a:spLocks noGrp="1"/>
          </p:cNvSpPr>
          <p:nvPr>
            <p:ph type="sldNum" idx="12"/>
          </p:nvPr>
        </p:nvSpPr>
        <p:spPr>
          <a:xfrm>
            <a:off x="6857999" y="474702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g2e695995ede_0_27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" type="tx">
  <p:cSld name="TITLE_AND_BOD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e695995ede_0_284"/>
          <p:cNvSpPr txBox="1">
            <a:spLocks noGrp="1"/>
          </p:cNvSpPr>
          <p:nvPr>
            <p:ph type="title"/>
          </p:nvPr>
        </p:nvSpPr>
        <p:spPr>
          <a:xfrm>
            <a:off x="226444" y="240507"/>
            <a:ext cx="86889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g2e695995ede_0_284"/>
          <p:cNvSpPr txBox="1">
            <a:spLocks noGrp="1"/>
          </p:cNvSpPr>
          <p:nvPr>
            <p:ph type="body" idx="1"/>
          </p:nvPr>
        </p:nvSpPr>
        <p:spPr>
          <a:xfrm>
            <a:off x="226444" y="838200"/>
            <a:ext cx="8688900" cy="37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g2e695995ede_0_284"/>
          <p:cNvSpPr txBox="1">
            <a:spLocks noGrp="1"/>
          </p:cNvSpPr>
          <p:nvPr>
            <p:ph type="sldNum" idx="12"/>
          </p:nvPr>
        </p:nvSpPr>
        <p:spPr>
          <a:xfrm>
            <a:off x="6857999" y="4747022"/>
            <a:ext cx="25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0" name="Google Shape;50;g2e695995ede_0_284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78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e695995ede_0_28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" name="Google Shape;53;g2e695995ede_0_28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" name="Google Shape;54;g2e695995ede_0_28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695995ede_0_29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7" name="Google Shape;57;g2e695995ede_0_29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e695995ede_0_3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e695995ede_0_3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6" name="Google Shape;66;g2e695995ede_0_30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e695995ede_0_305"/>
          <p:cNvSpPr txBox="1">
            <a:spLocks noGrp="1"/>
          </p:cNvSpPr>
          <p:nvPr>
            <p:ph type="title"/>
          </p:nvPr>
        </p:nvSpPr>
        <p:spPr>
          <a:xfrm>
            <a:off x="269158" y="365430"/>
            <a:ext cx="57126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9D"/>
              </a:buClr>
              <a:buSzPts val="2100"/>
              <a:buFont typeface="Arial"/>
              <a:buNone/>
              <a:defRPr sz="2100" b="1" i="0">
                <a:solidFill>
                  <a:srgbClr val="FF009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g2e695995ede_0_305"/>
          <p:cNvSpPr txBox="1">
            <a:spLocks noGrp="1"/>
          </p:cNvSpPr>
          <p:nvPr>
            <p:ph type="body" idx="1"/>
          </p:nvPr>
        </p:nvSpPr>
        <p:spPr>
          <a:xfrm>
            <a:off x="269158" y="1541777"/>
            <a:ext cx="8301000" cy="30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5000" bIns="0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g2e695995ede_0_305"/>
          <p:cNvSpPr txBox="1">
            <a:spLocks noGrp="1"/>
          </p:cNvSpPr>
          <p:nvPr>
            <p:ph type="sldNum" idx="12"/>
          </p:nvPr>
        </p:nvSpPr>
        <p:spPr>
          <a:xfrm>
            <a:off x="7998619" y="4826236"/>
            <a:ext cx="5715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C6C6C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g2e695995ede_0_305"/>
          <p:cNvSpPr txBox="1">
            <a:spLocks noGrp="1"/>
          </p:cNvSpPr>
          <p:nvPr>
            <p:ph type="body" idx="2"/>
          </p:nvPr>
        </p:nvSpPr>
        <p:spPr>
          <a:xfrm>
            <a:off x="269156" y="676865"/>
            <a:ext cx="63990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e695995ede_0_3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4" name="Google Shape;74;g2e695995ede_0_3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5" name="Google Shape;75;g2e695995ede_0_31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7" descr="Google Shape;172;p5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e695995ede_0_2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g2e695995ede_0_2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g2e695995ede_0_2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" descr="Google Shape;172;p5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descr="A white plate with a black background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3378" y="-1"/>
            <a:ext cx="533062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 descr="A picture containing bus, road, outdoor, transpo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3944868" y="1597764"/>
            <a:ext cx="2865525" cy="1259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6565384" y="1597763"/>
            <a:ext cx="2054004" cy="1242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A picture containing car, road, transport, outdoor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60129" y="2092602"/>
            <a:ext cx="2089448" cy="1023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descr="A picture containing camper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4772577" y="1414339"/>
            <a:ext cx="2166935" cy="178058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6633933" y="762686"/>
            <a:ext cx="1940412" cy="2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lang="en-US" sz="1013" b="0" i="0" u="none" strike="noStrike" cap="non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Berkeley, California, USA</a:t>
            </a:r>
            <a:endParaRPr sz="1013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43943" y="1013040"/>
            <a:ext cx="3553269" cy="2181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Transforming Public Transport with AI: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Planning, Scheduling, and Operations</a:t>
            </a:r>
          </a:p>
        </p:txBody>
      </p:sp>
      <p:pic>
        <p:nvPicPr>
          <p:cNvPr id="90" name="Google Shape;90;p1" descr="A black and white logo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33094" y="127874"/>
            <a:ext cx="2918584" cy="7880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63C3E2-4969-F37B-A5C8-D9E89D96AEFC}"/>
              </a:ext>
            </a:extLst>
          </p:cNvPr>
          <p:cNvSpPr txBox="1"/>
          <p:nvPr/>
        </p:nvSpPr>
        <p:spPr>
          <a:xfrm>
            <a:off x="243943" y="3341173"/>
            <a:ext cx="29242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Heikki LAINE</a:t>
            </a:r>
          </a:p>
          <a:p>
            <a:r>
              <a:rPr lang="en-US" dirty="0">
                <a:solidFill>
                  <a:schemeClr val="bg2"/>
                </a:solidFill>
              </a:rPr>
              <a:t>VP | Product</a:t>
            </a:r>
          </a:p>
        </p:txBody>
      </p:sp>
      <p:pic>
        <p:nvPicPr>
          <p:cNvPr id="4" name="Picture 3" descr="A group of electronic devices&#10;&#10;Description automatically generated">
            <a:extLst>
              <a:ext uri="{FF2B5EF4-FFF2-40B4-BE49-F238E27FC236}">
                <a16:creationId xmlns:a16="http://schemas.microsoft.com/office/drawing/2014/main" id="{FFF7027B-BBE9-CCB5-5461-CB31C994A68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30" y="2601306"/>
            <a:ext cx="2623540" cy="1948575"/>
          </a:xfrm>
          <a:prstGeom prst="rect">
            <a:avLst/>
          </a:prstGeom>
        </p:spPr>
      </p:pic>
      <p:pic>
        <p:nvPicPr>
          <p:cNvPr id="13314" name="Picture 2" descr="World Passenger Festival 2024 - Cities Today">
            <a:extLst>
              <a:ext uri="{FF2B5EF4-FFF2-40B4-BE49-F238E27FC236}">
                <a16:creationId xmlns:a16="http://schemas.microsoft.com/office/drawing/2014/main" id="{B8DAB7D8-0E5B-AF99-7AFB-69CA8FE70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17" y="4226085"/>
            <a:ext cx="1829290" cy="5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11385" y="1382474"/>
            <a:ext cx="5190522" cy="284242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sp>
        <p:nvSpPr>
          <p:cNvPr id="120" name="Google Shape;120;p48"/>
          <p:cNvSpPr txBox="1"/>
          <p:nvPr/>
        </p:nvSpPr>
        <p:spPr>
          <a:xfrm>
            <a:off x="364893" y="1112863"/>
            <a:ext cx="3104399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Make the shift to electric and increase the </a:t>
            </a:r>
            <a:r>
              <a:rPr lang="en-US" sz="1800" b="1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profitability</a:t>
            </a: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 of your </a:t>
            </a:r>
            <a:r>
              <a:rPr lang="en-US" sz="1800" b="1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transportation work</a:t>
            </a: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Our full lifecycle fleet electrification solutions </a:t>
            </a:r>
            <a:r>
              <a:rPr lang="en-US" sz="1800" b="1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increase</a:t>
            </a: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 revenue-generating </a:t>
            </a:r>
            <a:r>
              <a:rPr lang="en-US" sz="1800" b="1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utilization</a:t>
            </a: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, while </a:t>
            </a:r>
            <a:r>
              <a:rPr lang="en-US" sz="1800" b="1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lowering operating &amp; capital </a:t>
            </a:r>
            <a:r>
              <a:rPr lang="en-US" sz="1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costs.</a:t>
            </a:r>
            <a:endParaRPr sz="14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1" name="Google Shape;121;p48"/>
          <p:cNvSpPr txBox="1"/>
          <p:nvPr/>
        </p:nvSpPr>
        <p:spPr>
          <a:xfrm>
            <a:off x="457809" y="182601"/>
            <a:ext cx="583110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About WideSense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8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1"/>
          <p:cNvSpPr txBox="1"/>
          <p:nvPr/>
        </p:nvSpPr>
        <p:spPr>
          <a:xfrm>
            <a:off x="604544" y="3692737"/>
            <a:ext cx="8234070" cy="93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Operating an electric vehicle fleet is </a:t>
            </a:r>
            <a:endParaRPr sz="14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significantly more complex </a:t>
            </a:r>
            <a:r>
              <a:rPr lang="en-US" sz="2800" b="0" i="0" u="none" strike="noStrike" cap="none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than an ICE fleet.</a:t>
            </a:r>
            <a:endParaRPr sz="2000" b="0" i="0" u="none" strike="noStrike" cap="none">
              <a:solidFill>
                <a:srgbClr val="0033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3" name="Google Shape;183;p11"/>
          <p:cNvSpPr txBox="1"/>
          <p:nvPr/>
        </p:nvSpPr>
        <p:spPr>
          <a:xfrm>
            <a:off x="243943" y="4869082"/>
            <a:ext cx="5652033" cy="159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"/>
              <a:buFont typeface="Arial"/>
              <a:buNone/>
            </a:pPr>
            <a:r>
              <a:rPr lang="en-US" sz="585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This document is proprietary &amp; confidential. No part of this document may be disclosed to any Third Party without the express written consent of WideSense.</a:t>
            </a: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1"/>
          <p:cNvSpPr txBox="1"/>
          <p:nvPr/>
        </p:nvSpPr>
        <p:spPr>
          <a:xfrm>
            <a:off x="457809" y="697208"/>
            <a:ext cx="7606142" cy="48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Electrifying fleets efficiently is complex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1"/>
          <p:cNvSpPr txBox="1"/>
          <p:nvPr/>
        </p:nvSpPr>
        <p:spPr>
          <a:xfrm>
            <a:off x="337605" y="2776512"/>
            <a:ext cx="2073952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High variance in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fuel consumption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1"/>
          <p:cNvSpPr txBox="1"/>
          <p:nvPr/>
        </p:nvSpPr>
        <p:spPr>
          <a:xfrm>
            <a:off x="2419540" y="2809729"/>
            <a:ext cx="2232235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Fuel tank capacity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shrinkage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4659758" y="2776512"/>
            <a:ext cx="2083036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Long 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refueling times 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7139396" y="2776512"/>
            <a:ext cx="1435600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Fuel price 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complexity </a:t>
            </a: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1" name="Google Shape;19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96706" y="1598951"/>
            <a:ext cx="1120975" cy="101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0786" y="1755313"/>
            <a:ext cx="1120975" cy="84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87546" y="1755325"/>
            <a:ext cx="1096230" cy="8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4087" y="1755325"/>
            <a:ext cx="840975" cy="84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21;p48">
            <a:extLst>
              <a:ext uri="{FF2B5EF4-FFF2-40B4-BE49-F238E27FC236}">
                <a16:creationId xmlns:a16="http://schemas.microsoft.com/office/drawing/2014/main" id="{CDB19EB5-86C6-06D6-F964-CE7E63E4D1A2}"/>
              </a:ext>
            </a:extLst>
          </p:cNvPr>
          <p:cNvSpPr txBox="1"/>
          <p:nvPr/>
        </p:nvSpPr>
        <p:spPr>
          <a:xfrm>
            <a:off x="457809" y="182601"/>
            <a:ext cx="583110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Fleet Electrification Challenges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12"/>
          <p:cNvGrpSpPr/>
          <p:nvPr/>
        </p:nvGrpSpPr>
        <p:grpSpPr>
          <a:xfrm>
            <a:off x="129634" y="2472150"/>
            <a:ext cx="2904000" cy="1105906"/>
            <a:chOff x="0" y="-3"/>
            <a:chExt cx="3871999" cy="1474540"/>
          </a:xfrm>
        </p:grpSpPr>
        <p:pic>
          <p:nvPicPr>
            <p:cNvPr id="203" name="Google Shape;203;p12" descr="Google Shape;9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flipH="1">
              <a:off x="0" y="115661"/>
              <a:ext cx="2372781" cy="10428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12" descr="Google Shape;96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flipH="1">
              <a:off x="2405056" y="115661"/>
              <a:ext cx="1466943" cy="8877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12" descr="Google Shape;97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975240" y="383473"/>
              <a:ext cx="1730155" cy="8478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2" descr="Google Shape;98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955536" y="-3"/>
              <a:ext cx="1794321" cy="14745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12"/>
          <p:cNvSpPr txBox="1"/>
          <p:nvPr/>
        </p:nvSpPr>
        <p:spPr>
          <a:xfrm>
            <a:off x="578587" y="1446426"/>
            <a:ext cx="20061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INTRODUCE </a:t>
            </a:r>
            <a:endParaRPr sz="105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EVs</a:t>
            </a:r>
            <a:endParaRPr sz="105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3519722" y="1446426"/>
            <a:ext cx="1907775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FOLLOW ICE</a:t>
            </a:r>
            <a:br>
              <a:rPr lang="en-US" sz="225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25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SOPs</a:t>
            </a:r>
            <a:endParaRPr sz="105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3309468" y="2530432"/>
            <a:ext cx="389700" cy="8734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5248050" y="2530432"/>
            <a:ext cx="389700" cy="8734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12"/>
          <p:cNvGrpSpPr/>
          <p:nvPr/>
        </p:nvGrpSpPr>
        <p:grpSpPr>
          <a:xfrm>
            <a:off x="355882" y="4198664"/>
            <a:ext cx="8561925" cy="510750"/>
            <a:chOff x="-1" y="-1"/>
            <a:chExt cx="11415900" cy="681000"/>
          </a:xfrm>
        </p:grpSpPr>
        <p:sp>
          <p:nvSpPr>
            <p:cNvPr id="212" name="Google Shape;212;p12"/>
            <p:cNvSpPr/>
            <p:nvPr/>
          </p:nvSpPr>
          <p:spPr>
            <a:xfrm>
              <a:off x="-1" y="-1"/>
              <a:ext cx="11415900" cy="681000"/>
            </a:xfrm>
            <a:prstGeom prst="rect">
              <a:avLst/>
            </a:prstGeom>
            <a:noFill/>
            <a:ln w="57150" cap="flat" cmpd="sng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2"/>
            <p:cNvSpPr txBox="1"/>
            <p:nvPr/>
          </p:nvSpPr>
          <p:spPr>
            <a:xfrm>
              <a:off x="74299" y="28574"/>
              <a:ext cx="11267400" cy="584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50" tIns="34250" rIns="34250" bIns="34250" anchor="t" anchorCtr="0">
              <a:sp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dirty="0">
                  <a:solidFill>
                    <a:srgbClr val="003366"/>
                  </a:solidFill>
                </a:rPr>
                <a:t>but with AI optimization, </a:t>
              </a:r>
              <a:r>
                <a:rPr lang="en-US" sz="2400" b="1" dirty="0">
                  <a:solidFill>
                    <a:srgbClr val="00B0F0"/>
                  </a:solidFill>
                </a:rPr>
                <a:t>EV TCO OUTPERFORMS ICE</a:t>
              </a:r>
              <a:endParaRPr sz="1050" b="0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14" name="Google Shape;214;p12"/>
          <p:cNvGraphicFramePr/>
          <p:nvPr/>
        </p:nvGraphicFramePr>
        <p:xfrm>
          <a:off x="5804232" y="1972824"/>
          <a:ext cx="3147650" cy="1986715"/>
        </p:xfrm>
        <a:graphic>
          <a:graphicData uri="http://schemas.openxmlformats.org/drawingml/2006/table">
            <a:tbl>
              <a:tblPr>
                <a:noFill/>
                <a:tableStyleId>{1B5ACED5-C7C2-418E-BBB5-EED1AF1C657F}</a:tableStyleId>
              </a:tblPr>
              <a:tblGrid>
                <a:gridCol w="147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Vehicle by Vehicle Replacement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→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33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LOW Utilization</a:t>
                      </a:r>
                      <a:endParaRPr sz="1500" b="1" i="0" u="none" strike="noStrike" cap="none">
                        <a:solidFill>
                          <a:srgbClr val="0033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Route by Route Electrification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→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33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HIGH </a:t>
                      </a:r>
                      <a:br>
                        <a:rPr lang="en-US" sz="1400" b="1" i="0" u="none" strike="noStrike" cap="none">
                          <a:solidFill>
                            <a:srgbClr val="0033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400" b="1" i="0" u="none" strike="noStrike" cap="none">
                          <a:solidFill>
                            <a:srgbClr val="0033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 / mile</a:t>
                      </a:r>
                      <a:endParaRPr sz="1500" b="1" i="0" u="none" strike="noStrike" cap="none">
                        <a:solidFill>
                          <a:srgbClr val="0033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Overbuilt infrastructure + fleets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u="none" strike="noStrike" cap="none">
                          <a:solidFill>
                            <a:srgbClr val="00336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→</a:t>
                      </a:r>
                      <a:endParaRPr sz="1500" u="none" strike="noStrike" cap="none">
                        <a:solidFill>
                          <a:srgbClr val="00336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33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HIGH CAPEX</a:t>
                      </a:r>
                      <a:endParaRPr sz="1500" b="1" i="0" u="none" strike="noStrike" cap="none">
                        <a:solidFill>
                          <a:srgbClr val="0033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4425" marR="94425" marT="94425" marB="94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" name="Google Shape;215;p12"/>
          <p:cNvSpPr txBox="1"/>
          <p:nvPr/>
        </p:nvSpPr>
        <p:spPr>
          <a:xfrm>
            <a:off x="457405" y="692795"/>
            <a:ext cx="8352266" cy="48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EVs are introduced without adapting procedures to optimize performance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12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2"/>
          <p:cNvSpPr txBox="1"/>
          <p:nvPr/>
        </p:nvSpPr>
        <p:spPr>
          <a:xfrm>
            <a:off x="8601893" y="4802428"/>
            <a:ext cx="465075" cy="2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8" name="Google Shape;218;p12" descr="Error icon - Free download on Iconfinder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44902" y="1480415"/>
            <a:ext cx="481693" cy="48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2" descr="Settings gears - Free interface icon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77898" y="2370299"/>
            <a:ext cx="1159329" cy="11593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1;p48">
            <a:extLst>
              <a:ext uri="{FF2B5EF4-FFF2-40B4-BE49-F238E27FC236}">
                <a16:creationId xmlns:a16="http://schemas.microsoft.com/office/drawing/2014/main" id="{3A77A2D3-464E-209C-EFE7-BBFD38B30FCB}"/>
              </a:ext>
            </a:extLst>
          </p:cNvPr>
          <p:cNvSpPr txBox="1"/>
          <p:nvPr/>
        </p:nvSpPr>
        <p:spPr>
          <a:xfrm>
            <a:off x="457809" y="182601"/>
            <a:ext cx="7068786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Today’s Typical Electrification Approach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2e695995ede_0_35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2e695995ede_0_352" descr="Geography, hill, land, landscape, mountain, terrain, topography icon -  Download on Iconfinder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01808" y="644159"/>
            <a:ext cx="65775" cy="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2e695995ede_0_352"/>
          <p:cNvSpPr txBox="1"/>
          <p:nvPr/>
        </p:nvSpPr>
        <p:spPr>
          <a:xfrm>
            <a:off x="8601893" y="4802428"/>
            <a:ext cx="465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7" name="Google Shape;267;g2e695995ede_0_35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g2e695995ede_0_352"/>
          <p:cNvGrpSpPr/>
          <p:nvPr/>
        </p:nvGrpSpPr>
        <p:grpSpPr>
          <a:xfrm>
            <a:off x="676651" y="1123852"/>
            <a:ext cx="5454727" cy="3127646"/>
            <a:chOff x="243943" y="1155832"/>
            <a:chExt cx="5454727" cy="3127646"/>
          </a:xfrm>
        </p:grpSpPr>
        <p:pic>
          <p:nvPicPr>
            <p:cNvPr id="270" name="Google Shape;270;g2e695995ede_0_352" descr="A diagram of a smart device&#10;&#10;Description automatically generated with medium confidenc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43943" y="1155832"/>
              <a:ext cx="5454727" cy="31276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g2e695995ede_0_352" descr="A diagram of a computer&#10;&#10;Description automatically generated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94778" y="1271515"/>
              <a:ext cx="933090" cy="29120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g2e695995ede_0_352"/>
          <p:cNvSpPr/>
          <p:nvPr/>
        </p:nvSpPr>
        <p:spPr>
          <a:xfrm>
            <a:off x="6427860" y="1364830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e695995ede_0_352"/>
          <p:cNvSpPr/>
          <p:nvPr/>
        </p:nvSpPr>
        <p:spPr>
          <a:xfrm>
            <a:off x="6427860" y="2044217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SCHEDULING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2e695995ede_0_352"/>
          <p:cNvSpPr/>
          <p:nvPr/>
        </p:nvSpPr>
        <p:spPr>
          <a:xfrm>
            <a:off x="6427860" y="2777849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OPERATIONAL GUIDANCE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2e695995ede_0_352"/>
          <p:cNvSpPr/>
          <p:nvPr/>
        </p:nvSpPr>
        <p:spPr>
          <a:xfrm>
            <a:off x="6427860" y="3511481"/>
            <a:ext cx="17985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g2e695995ede_0_352"/>
          <p:cNvGrpSpPr/>
          <p:nvPr/>
        </p:nvGrpSpPr>
        <p:grpSpPr>
          <a:xfrm>
            <a:off x="8039303" y="1300677"/>
            <a:ext cx="609900" cy="609900"/>
            <a:chOff x="1164321" y="842982"/>
            <a:chExt cx="609900" cy="609900"/>
          </a:xfrm>
        </p:grpSpPr>
        <p:sp>
          <p:nvSpPr>
            <p:cNvPr id="277" name="Google Shape;277;g2e695995ede_0_352"/>
            <p:cNvSpPr/>
            <p:nvPr/>
          </p:nvSpPr>
          <p:spPr>
            <a:xfrm>
              <a:off x="1164321" y="84298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" name="Google Shape;278;g2e695995ede_0_352" descr="A truck and a building&#10;&#10;Description automatically generated with medium confidence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17036" y="913065"/>
              <a:ext cx="504436" cy="4637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g2e695995ede_0_352"/>
          <p:cNvGrpSpPr/>
          <p:nvPr/>
        </p:nvGrpSpPr>
        <p:grpSpPr>
          <a:xfrm>
            <a:off x="8039303" y="2716408"/>
            <a:ext cx="609900" cy="609900"/>
            <a:chOff x="5233253" y="841863"/>
            <a:chExt cx="609900" cy="609900"/>
          </a:xfrm>
        </p:grpSpPr>
        <p:sp>
          <p:nvSpPr>
            <p:cNvPr id="280" name="Google Shape;280;g2e695995ede_0_352"/>
            <p:cNvSpPr/>
            <p:nvPr/>
          </p:nvSpPr>
          <p:spPr>
            <a:xfrm>
              <a:off x="5233253" y="841863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1" name="Google Shape;281;g2e695995ede_0_352" descr="A black and white logo&#10;&#10;Description automatically generated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99535" y="971783"/>
              <a:ext cx="530494" cy="36666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2" name="Google Shape;282;g2e695995ede_0_352"/>
          <p:cNvGrpSpPr/>
          <p:nvPr/>
        </p:nvGrpSpPr>
        <p:grpSpPr>
          <a:xfrm>
            <a:off x="8039303" y="3448197"/>
            <a:ext cx="609900" cy="609900"/>
            <a:chOff x="7244237" y="848912"/>
            <a:chExt cx="609900" cy="609900"/>
          </a:xfrm>
        </p:grpSpPr>
        <p:sp>
          <p:nvSpPr>
            <p:cNvPr id="283" name="Google Shape;283;g2e695995ede_0_352"/>
            <p:cNvSpPr/>
            <p:nvPr/>
          </p:nvSpPr>
          <p:spPr>
            <a:xfrm>
              <a:off x="7244237" y="84891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4" name="Google Shape;284;g2e695995ede_0_352" descr="A black background with a black square&#10;&#10;Description automatically generated with medium confidence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4245" y="959089"/>
              <a:ext cx="425039" cy="4250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g2e695995ede_0_352"/>
          <p:cNvGrpSpPr/>
          <p:nvPr/>
        </p:nvGrpSpPr>
        <p:grpSpPr>
          <a:xfrm>
            <a:off x="8039303" y="1976476"/>
            <a:ext cx="609900" cy="609900"/>
            <a:chOff x="3205259" y="842982"/>
            <a:chExt cx="609900" cy="609900"/>
          </a:xfrm>
        </p:grpSpPr>
        <p:sp>
          <p:nvSpPr>
            <p:cNvPr id="286" name="Google Shape;286;g2e695995ede_0_352"/>
            <p:cNvSpPr/>
            <p:nvPr/>
          </p:nvSpPr>
          <p:spPr>
            <a:xfrm>
              <a:off x="3205259" y="84298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7" name="Google Shape;287;g2e695995ede_0_352" descr="Bus schedule - Free travel icons"/>
            <p:cNvPicPr preferRelativeResize="0"/>
            <p:nvPr/>
          </p:nvPicPr>
          <p:blipFill rotWithShape="1"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3292158" y="928762"/>
              <a:ext cx="436068" cy="4360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121;p48">
            <a:extLst>
              <a:ext uri="{FF2B5EF4-FFF2-40B4-BE49-F238E27FC236}">
                <a16:creationId xmlns:a16="http://schemas.microsoft.com/office/drawing/2014/main" id="{4B9CB7AA-00C5-A9EE-5063-DC5F419D7497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Platform for Optimized Transport Electrification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g2e695995ede_0_380"/>
          <p:cNvGrpSpPr/>
          <p:nvPr/>
        </p:nvGrpSpPr>
        <p:grpSpPr>
          <a:xfrm>
            <a:off x="7682517" y="4784142"/>
            <a:ext cx="1384376" cy="255028"/>
            <a:chOff x="7682517" y="4784142"/>
            <a:chExt cx="1384376" cy="255028"/>
          </a:xfrm>
        </p:grpSpPr>
        <p:pic>
          <p:nvPicPr>
            <p:cNvPr id="295" name="Google Shape;295;g2e695995ede_0_380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2517" y="4784142"/>
              <a:ext cx="946590" cy="255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g2e695995ede_0_380"/>
            <p:cNvSpPr txBox="1"/>
            <p:nvPr/>
          </p:nvSpPr>
          <p:spPr>
            <a:xfrm>
              <a:off x="8601893" y="4802428"/>
              <a:ext cx="465000" cy="2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| </a:t>
              </a:r>
              <a:fld id="{00000000-1234-1234-1234-123412341234}" type="slidenum"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fld>
              <a:endParaRPr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8" name="Google Shape;298;g2e695995ede_0_380"/>
          <p:cNvSpPr/>
          <p:nvPr/>
        </p:nvSpPr>
        <p:spPr>
          <a:xfrm>
            <a:off x="577049" y="1240814"/>
            <a:ext cx="1784400" cy="3461700"/>
          </a:xfrm>
          <a:prstGeom prst="rect">
            <a:avLst/>
          </a:prstGeom>
          <a:noFill/>
          <a:ln w="9525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2e695995ede_0_380"/>
          <p:cNvSpPr/>
          <p:nvPr/>
        </p:nvSpPr>
        <p:spPr>
          <a:xfrm>
            <a:off x="577049" y="1575737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2e695995ede_0_380"/>
          <p:cNvSpPr txBox="1"/>
          <p:nvPr/>
        </p:nvSpPr>
        <p:spPr>
          <a:xfrm>
            <a:off x="577049" y="2400189"/>
            <a:ext cx="17844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-114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AI-powered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plan generation,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optimized for your KPIs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Bottom-up modeling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of your EVs, chargers, depot dynamics, and depot power limits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Dynamically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simulated as a system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at scale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1" name="Google Shape;301;g2e695995ede_0_380"/>
          <p:cNvGrpSpPr/>
          <p:nvPr/>
        </p:nvGrpSpPr>
        <p:grpSpPr>
          <a:xfrm>
            <a:off x="1164321" y="842982"/>
            <a:ext cx="609900" cy="609900"/>
            <a:chOff x="1164321" y="842982"/>
            <a:chExt cx="609900" cy="609900"/>
          </a:xfrm>
        </p:grpSpPr>
        <p:sp>
          <p:nvSpPr>
            <p:cNvPr id="302" name="Google Shape;302;g2e695995ede_0_380"/>
            <p:cNvSpPr/>
            <p:nvPr/>
          </p:nvSpPr>
          <p:spPr>
            <a:xfrm>
              <a:off x="1164321" y="84298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3" name="Google Shape;303;g2e695995ede_0_380" descr="A truck and a building&#10;&#10;Description automatically generated with medium confidence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17036" y="913065"/>
              <a:ext cx="504436" cy="4637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g2e695995ede_0_380"/>
          <p:cNvSpPr/>
          <p:nvPr/>
        </p:nvSpPr>
        <p:spPr>
          <a:xfrm>
            <a:off x="4633037" y="1240814"/>
            <a:ext cx="1784400" cy="3461700"/>
          </a:xfrm>
          <a:prstGeom prst="rect">
            <a:avLst/>
          </a:prstGeom>
          <a:noFill/>
          <a:ln w="9525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2e695995ede_0_380"/>
          <p:cNvSpPr/>
          <p:nvPr/>
        </p:nvSpPr>
        <p:spPr>
          <a:xfrm>
            <a:off x="4645981" y="1569786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OPERATIONAL GUIDANCE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2e695995ede_0_380"/>
          <p:cNvSpPr txBox="1"/>
          <p:nvPr/>
        </p:nvSpPr>
        <p:spPr>
          <a:xfrm>
            <a:off x="4645981" y="2349033"/>
            <a:ext cx="1784400" cy="21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-114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Easy-to-follow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decision support for daily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trip and charge operations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Yard and charge management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integration for accuracy</a:t>
            </a:r>
            <a:endParaRPr sz="1100" b="0" i="0" u="none" strike="noStrike" cap="none">
              <a:solidFill>
                <a:srgbClr val="00B0F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Improved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schedule adherence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for better operational and financial performance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7" name="Google Shape;307;g2e695995ede_0_380"/>
          <p:cNvGrpSpPr/>
          <p:nvPr/>
        </p:nvGrpSpPr>
        <p:grpSpPr>
          <a:xfrm>
            <a:off x="5233253" y="841863"/>
            <a:ext cx="609900" cy="609900"/>
            <a:chOff x="5233253" y="841863"/>
            <a:chExt cx="609900" cy="609900"/>
          </a:xfrm>
        </p:grpSpPr>
        <p:sp>
          <p:nvSpPr>
            <p:cNvPr id="308" name="Google Shape;308;g2e695995ede_0_380"/>
            <p:cNvSpPr/>
            <p:nvPr/>
          </p:nvSpPr>
          <p:spPr>
            <a:xfrm>
              <a:off x="5233253" y="841863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9" name="Google Shape;309;g2e695995ede_0_380" descr="A black and white logo&#10;&#10;Description automatically generated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99535" y="971783"/>
              <a:ext cx="530494" cy="3666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0" name="Google Shape;310;g2e695995ede_0_380"/>
          <p:cNvSpPr/>
          <p:nvPr/>
        </p:nvSpPr>
        <p:spPr>
          <a:xfrm>
            <a:off x="6654559" y="1240815"/>
            <a:ext cx="1784400" cy="3461700"/>
          </a:xfrm>
          <a:prstGeom prst="rect">
            <a:avLst/>
          </a:prstGeom>
          <a:noFill/>
          <a:ln w="9525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2e695995ede_0_380"/>
          <p:cNvSpPr/>
          <p:nvPr/>
        </p:nvSpPr>
        <p:spPr>
          <a:xfrm>
            <a:off x="6654559" y="1569786"/>
            <a:ext cx="17985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2e695995ede_0_380"/>
          <p:cNvSpPr txBox="1"/>
          <p:nvPr/>
        </p:nvSpPr>
        <p:spPr>
          <a:xfrm>
            <a:off x="6668616" y="2164093"/>
            <a:ext cx="1784400" cy="25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-114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Real-time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contextual warnings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and alerts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Component health with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degradation forecasts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Event prediction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based on your schedules - less noise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and more time to act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before disruptions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Dashboards for your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financial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operational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, and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sustainability KPIs</a:t>
            </a:r>
            <a:endParaRPr sz="11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13" name="Google Shape;313;g2e695995ede_0_380"/>
          <p:cNvGrpSpPr/>
          <p:nvPr/>
        </p:nvGrpSpPr>
        <p:grpSpPr>
          <a:xfrm>
            <a:off x="7244237" y="848912"/>
            <a:ext cx="609900" cy="609900"/>
            <a:chOff x="7244237" y="848912"/>
            <a:chExt cx="609900" cy="609900"/>
          </a:xfrm>
        </p:grpSpPr>
        <p:sp>
          <p:nvSpPr>
            <p:cNvPr id="314" name="Google Shape;314;g2e695995ede_0_380"/>
            <p:cNvSpPr/>
            <p:nvPr/>
          </p:nvSpPr>
          <p:spPr>
            <a:xfrm>
              <a:off x="7244237" y="84891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5" name="Google Shape;315;g2e695995ede_0_380" descr="A black background with a black square&#10;&#10;Description automatically generated with medium confidence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4245" y="959089"/>
              <a:ext cx="425039" cy="4250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" name="Google Shape;316;g2e695995ede_0_380"/>
          <p:cNvSpPr/>
          <p:nvPr/>
        </p:nvSpPr>
        <p:spPr>
          <a:xfrm>
            <a:off x="2611515" y="1240815"/>
            <a:ext cx="1784400" cy="3461700"/>
          </a:xfrm>
          <a:prstGeom prst="rect">
            <a:avLst/>
          </a:prstGeom>
          <a:noFill/>
          <a:ln w="9525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2e695995ede_0_380"/>
          <p:cNvSpPr/>
          <p:nvPr/>
        </p:nvSpPr>
        <p:spPr>
          <a:xfrm>
            <a:off x="2611515" y="1569786"/>
            <a:ext cx="1784400" cy="483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SCHEDULING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e695995ede_0_380"/>
          <p:cNvSpPr txBox="1"/>
          <p:nvPr/>
        </p:nvSpPr>
        <p:spPr>
          <a:xfrm>
            <a:off x="2617987" y="2348474"/>
            <a:ext cx="1784400" cy="21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-114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Optimized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trip organization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EV assignment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, and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charging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schedules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Real-time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EV SoC, energy tariffs, and load-balancing algorithms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-1143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Built on fleet, depot, and charging </a:t>
            </a:r>
            <a:r>
              <a:rPr lang="en-US" sz="1100" b="0" i="0" u="none" strike="noStrike" cap="none">
                <a:solidFill>
                  <a:srgbClr val="00B0F0"/>
                </a:solidFill>
                <a:latin typeface="Avenir"/>
                <a:ea typeface="Avenir"/>
                <a:cs typeface="Avenir"/>
                <a:sym typeface="Avenir"/>
              </a:rPr>
              <a:t>feasibility assessments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9" name="Google Shape;319;g2e695995ede_0_380"/>
          <p:cNvGrpSpPr/>
          <p:nvPr/>
        </p:nvGrpSpPr>
        <p:grpSpPr>
          <a:xfrm>
            <a:off x="3205259" y="842982"/>
            <a:ext cx="609900" cy="609900"/>
            <a:chOff x="3205259" y="842982"/>
            <a:chExt cx="609900" cy="609900"/>
          </a:xfrm>
        </p:grpSpPr>
        <p:sp>
          <p:nvSpPr>
            <p:cNvPr id="320" name="Google Shape;320;g2e695995ede_0_380"/>
            <p:cNvSpPr/>
            <p:nvPr/>
          </p:nvSpPr>
          <p:spPr>
            <a:xfrm>
              <a:off x="3205259" y="842982"/>
              <a:ext cx="609900" cy="6099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1" name="Google Shape;321;g2e695995ede_0_380" descr="Bus schedule - Free travel icons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3292158" y="928762"/>
              <a:ext cx="436068" cy="4360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121;p48">
            <a:extLst>
              <a:ext uri="{FF2B5EF4-FFF2-40B4-BE49-F238E27FC236}">
                <a16:creationId xmlns:a16="http://schemas.microsoft.com/office/drawing/2014/main" id="{1FB45947-7763-F86E-F111-3CB5DEE0CB2E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Where is Public Transport using WideSense AI?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5525"/>
            <a:ext cx="9130534" cy="512797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1" name="Google Shape;301;p5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3467" y="0"/>
            <a:ext cx="9144000" cy="5150142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57"/>
          <p:cNvSpPr txBox="1"/>
          <p:nvPr/>
        </p:nvSpPr>
        <p:spPr>
          <a:xfrm>
            <a:off x="8601893" y="4802428"/>
            <a:ext cx="465075" cy="21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lang="en-US" sz="975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975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fld>
            <a:endParaRPr sz="975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5" name="Google Shape;305;p5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20;g2e695995ede_0_118">
            <a:extLst>
              <a:ext uri="{FF2B5EF4-FFF2-40B4-BE49-F238E27FC236}">
                <a16:creationId xmlns:a16="http://schemas.microsoft.com/office/drawing/2014/main" id="{004C610C-BFB7-FCC6-5EB1-9A9483FAD64B}"/>
              </a:ext>
            </a:extLst>
          </p:cNvPr>
          <p:cNvSpPr txBox="1"/>
          <p:nvPr/>
        </p:nvSpPr>
        <p:spPr>
          <a:xfrm>
            <a:off x="538898" y="1289981"/>
            <a:ext cx="3681873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Instead of using fixed values for eBus energy consumption, battery capacity, and charging behavior we learn digital twins from real eBus and charger behavioral data over time.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21;g2e695995ede_0_118">
            <a:extLst>
              <a:ext uri="{FF2B5EF4-FFF2-40B4-BE49-F238E27FC236}">
                <a16:creationId xmlns:a16="http://schemas.microsoft.com/office/drawing/2014/main" id="{143E78C0-53EF-228C-E365-1575E7A0A01B}"/>
              </a:ext>
            </a:extLst>
          </p:cNvPr>
          <p:cNvSpPr txBox="1"/>
          <p:nvPr/>
        </p:nvSpPr>
        <p:spPr>
          <a:xfrm>
            <a:off x="545271" y="883424"/>
            <a:ext cx="288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Bottom-Up Modeling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g2e695995ede_0_118">
            <a:extLst>
              <a:ext uri="{FF2B5EF4-FFF2-40B4-BE49-F238E27FC236}">
                <a16:creationId xmlns:a16="http://schemas.microsoft.com/office/drawing/2014/main" id="{DB597DD8-610D-48B2-8153-F934450CF6CC}"/>
              </a:ext>
            </a:extLst>
          </p:cNvPr>
          <p:cNvSpPr txBox="1"/>
          <p:nvPr/>
        </p:nvSpPr>
        <p:spPr>
          <a:xfrm>
            <a:off x="4963721" y="1289981"/>
            <a:ext cx="3483236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Real-time charge optimization based on tariff structure and load-balancing algorithms create charge strategies that reduces energy costs without compromising service.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5;g2e695995ede_0_118">
            <a:extLst>
              <a:ext uri="{FF2B5EF4-FFF2-40B4-BE49-F238E27FC236}">
                <a16:creationId xmlns:a16="http://schemas.microsoft.com/office/drawing/2014/main" id="{DD4E8848-FEBB-8E7F-8997-550093F108E9}"/>
              </a:ext>
            </a:extLst>
          </p:cNvPr>
          <p:cNvSpPr txBox="1"/>
          <p:nvPr/>
        </p:nvSpPr>
        <p:spPr>
          <a:xfrm>
            <a:off x="4963721" y="883424"/>
            <a:ext cx="3483235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Energy Optimization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60;p53">
            <a:extLst>
              <a:ext uri="{FF2B5EF4-FFF2-40B4-BE49-F238E27FC236}">
                <a16:creationId xmlns:a16="http://schemas.microsoft.com/office/drawing/2014/main" id="{EA2F41FF-5E86-2B7F-A627-75EA1DB38E01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3722" y="2534275"/>
            <a:ext cx="3339137" cy="2090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2362FC8-0F8E-AD19-4FEA-AE0BB3E7120C}"/>
              </a:ext>
            </a:extLst>
          </p:cNvPr>
          <p:cNvGrpSpPr/>
          <p:nvPr/>
        </p:nvGrpSpPr>
        <p:grpSpPr>
          <a:xfrm>
            <a:off x="1416100" y="3088735"/>
            <a:ext cx="3159000" cy="1800651"/>
            <a:chOff x="1413000" y="3221152"/>
            <a:chExt cx="3159000" cy="1800651"/>
          </a:xfrm>
        </p:grpSpPr>
        <p:pic>
          <p:nvPicPr>
            <p:cNvPr id="10" name="Google Shape;694;g2e6283b5fc0_0_79">
              <a:extLst>
                <a:ext uri="{FF2B5EF4-FFF2-40B4-BE49-F238E27FC236}">
                  <a16:creationId xmlns:a16="http://schemas.microsoft.com/office/drawing/2014/main" id="{20595861-3C9B-AAB6-7823-5E3EC0765EAB}"/>
                </a:ext>
              </a:extLst>
            </p:cNvPr>
            <p:cNvPicPr preferRelativeResize="0"/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3000" y="3221152"/>
              <a:ext cx="3159000" cy="180065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1" name="Google Shape;695;g2e6283b5fc0_0_79">
              <a:extLst>
                <a:ext uri="{FF2B5EF4-FFF2-40B4-BE49-F238E27FC236}">
                  <a16:creationId xmlns:a16="http://schemas.microsoft.com/office/drawing/2014/main" id="{A09A411E-359F-709F-D8CD-CE351BA9045B}"/>
                </a:ext>
              </a:extLst>
            </p:cNvPr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3851" y="4466965"/>
              <a:ext cx="255524" cy="255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oogle Shape;417;g2e695995ede_0_118">
            <a:extLst>
              <a:ext uri="{FF2B5EF4-FFF2-40B4-BE49-F238E27FC236}">
                <a16:creationId xmlns:a16="http://schemas.microsoft.com/office/drawing/2014/main" id="{F4F56B75-D85C-D3B5-5E6D-D6AD59D85F88}"/>
              </a:ext>
            </a:extLst>
          </p:cNvPr>
          <p:cNvGrpSpPr/>
          <p:nvPr/>
        </p:nvGrpSpPr>
        <p:grpSpPr>
          <a:xfrm>
            <a:off x="545271" y="2340629"/>
            <a:ext cx="2541995" cy="1462461"/>
            <a:chOff x="384843" y="2284951"/>
            <a:chExt cx="3681873" cy="2118256"/>
          </a:xfrm>
        </p:grpSpPr>
        <p:pic>
          <p:nvPicPr>
            <p:cNvPr id="3" name="Google Shape;418;g2e695995ede_0_118" descr="A graph showing the growth of a stock market&#10;&#10;Description automatically generated with medium confidence">
              <a:extLst>
                <a:ext uri="{FF2B5EF4-FFF2-40B4-BE49-F238E27FC236}">
                  <a16:creationId xmlns:a16="http://schemas.microsoft.com/office/drawing/2014/main" id="{0533FB5B-5CF0-9F47-F97D-40E5CACD06E8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4843" y="2284951"/>
              <a:ext cx="3681873" cy="21182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" name="Google Shape;419;g2e695995ede_0_118">
              <a:extLst>
                <a:ext uri="{FF2B5EF4-FFF2-40B4-BE49-F238E27FC236}">
                  <a16:creationId xmlns:a16="http://schemas.microsoft.com/office/drawing/2014/main" id="{0ACAE8CC-8854-7B56-F930-1172080ACAD8}"/>
                </a:ext>
              </a:extLst>
            </p:cNvPr>
            <p:cNvSpPr txBox="1"/>
            <p:nvPr/>
          </p:nvSpPr>
          <p:spPr>
            <a:xfrm>
              <a:off x="3265285" y="2432261"/>
              <a:ext cx="316130" cy="6777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Arial"/>
                <a:buNone/>
              </a:pPr>
              <a:r>
                <a:rPr lang="en-US" sz="300" b="1" i="0" u="none" strike="noStrike" cap="none" dirty="0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WS Model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121;p48">
            <a:extLst>
              <a:ext uri="{FF2B5EF4-FFF2-40B4-BE49-F238E27FC236}">
                <a16:creationId xmlns:a16="http://schemas.microsoft.com/office/drawing/2014/main" id="{464A945B-F52A-363F-6BB2-4655CE7E71BE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Examples : Planning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79;g2e6696beaca_0_312">
            <a:extLst>
              <a:ext uri="{FF2B5EF4-FFF2-40B4-BE49-F238E27FC236}">
                <a16:creationId xmlns:a16="http://schemas.microsoft.com/office/drawing/2014/main" id="{8509EF33-6C5F-7899-D540-0364BEA66D9A}"/>
              </a:ext>
            </a:extLst>
          </p:cNvPr>
          <p:cNvSpPr txBox="1"/>
          <p:nvPr/>
        </p:nvSpPr>
        <p:spPr>
          <a:xfrm>
            <a:off x="302362" y="4199758"/>
            <a:ext cx="1717367" cy="761301"/>
          </a:xfrm>
          <a:prstGeom prst="rect">
            <a:avLst/>
          </a:prstGeom>
          <a:solidFill>
            <a:srgbClr val="00336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B0F0"/>
                </a:solidFill>
                <a:latin typeface="Roboto Black"/>
                <a:ea typeface="Roboto Black"/>
                <a:cs typeface="Roboto Black"/>
                <a:sym typeface="Roboto Black"/>
              </a:rPr>
              <a:t>low-SoC events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84AFBCC-5441-BA83-DDD0-9BC8E8DC7569}"/>
              </a:ext>
            </a:extLst>
          </p:cNvPr>
          <p:cNvSpPr/>
          <p:nvPr/>
        </p:nvSpPr>
        <p:spPr>
          <a:xfrm>
            <a:off x="358974" y="4318030"/>
            <a:ext cx="349076" cy="543086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479;g2e6696beaca_0_312">
            <a:extLst>
              <a:ext uri="{FF2B5EF4-FFF2-40B4-BE49-F238E27FC236}">
                <a16:creationId xmlns:a16="http://schemas.microsoft.com/office/drawing/2014/main" id="{AEF71586-15C7-F4D4-74DC-DA5C17E5646C}"/>
              </a:ext>
            </a:extLst>
          </p:cNvPr>
          <p:cNvSpPr txBox="1"/>
          <p:nvPr/>
        </p:nvSpPr>
        <p:spPr>
          <a:xfrm>
            <a:off x="5624423" y="2704692"/>
            <a:ext cx="1889185" cy="761301"/>
          </a:xfrm>
          <a:prstGeom prst="rect">
            <a:avLst/>
          </a:prstGeom>
          <a:solidFill>
            <a:srgbClr val="00336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B0F0"/>
                </a:solidFill>
                <a:latin typeface="Roboto Black"/>
                <a:ea typeface="Roboto Black"/>
                <a:cs typeface="Roboto Black"/>
                <a:sym typeface="Roboto Black"/>
              </a:rPr>
              <a:t>depot and charger max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16C19585-F89D-2094-E5A4-9C6C7FD3E46D}"/>
              </a:ext>
            </a:extLst>
          </p:cNvPr>
          <p:cNvSpPr/>
          <p:nvPr/>
        </p:nvSpPr>
        <p:spPr>
          <a:xfrm>
            <a:off x="5688838" y="2813799"/>
            <a:ext cx="349076" cy="543086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F709425-EF5E-E3D0-6033-8DF7BBE10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9825" y="1740993"/>
            <a:ext cx="4015519" cy="30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6;g2e695995ede_0_352">
            <a:extLst>
              <a:ext uri="{FF2B5EF4-FFF2-40B4-BE49-F238E27FC236}">
                <a16:creationId xmlns:a16="http://schemas.microsoft.com/office/drawing/2014/main" id="{63C8CECF-6C00-3EDE-D9B6-2C004B41E8AA}"/>
              </a:ext>
            </a:extLst>
          </p:cNvPr>
          <p:cNvSpPr txBox="1"/>
          <p:nvPr/>
        </p:nvSpPr>
        <p:spPr>
          <a:xfrm>
            <a:off x="8601893" y="4802428"/>
            <a:ext cx="465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fld id="{00000000-1234-1234-1234-123412341234}" type="slidenum">
              <a:rPr lang="en-US"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fld>
            <a:endParaRPr sz="1000" b="0" i="0" u="none" strike="noStrike" cap="none">
              <a:solidFill>
                <a:srgbClr val="AEABA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" name="Google Shape;267;g2e695995ede_0_352">
            <a:extLst>
              <a:ext uri="{FF2B5EF4-FFF2-40B4-BE49-F238E27FC236}">
                <a16:creationId xmlns:a16="http://schemas.microsoft.com/office/drawing/2014/main" id="{CFDD37C8-543F-7F65-D272-8C30D4B69DA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517" y="4784142"/>
            <a:ext cx="946590" cy="255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DCB7918-5DAF-ECF7-C83E-783684371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83"/>
          <a:stretch/>
        </p:blipFill>
        <p:spPr bwMode="auto">
          <a:xfrm>
            <a:off x="481531" y="2735705"/>
            <a:ext cx="4015519" cy="202715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420;g2e695995ede_0_118">
            <a:extLst>
              <a:ext uri="{FF2B5EF4-FFF2-40B4-BE49-F238E27FC236}">
                <a16:creationId xmlns:a16="http://schemas.microsoft.com/office/drawing/2014/main" id="{F5F2CE46-FF4E-15BC-3063-BD5439501353}"/>
              </a:ext>
            </a:extLst>
          </p:cNvPr>
          <p:cNvSpPr txBox="1"/>
          <p:nvPr/>
        </p:nvSpPr>
        <p:spPr>
          <a:xfrm>
            <a:off x="538897" y="1252724"/>
            <a:ext cx="3681873" cy="1014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Streamline </a:t>
            </a:r>
            <a:r>
              <a:rPr lang="en-US" sz="1300" b="0" i="0" u="none" strike="noStrike" cap="none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runcutting</a:t>
            </a:r>
            <a:r>
              <a:rPr lang="en-US" sz="1300" dirty="0">
                <a:solidFill>
                  <a:srgbClr val="595959"/>
                </a:solidFill>
              </a:rPr>
              <a:t> by optimizing operator assignments from vehicle blocks to reduce the number of runs while adhering to work rules and ensuring efficient use of operator time.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1;g2e695995ede_0_118">
            <a:extLst>
              <a:ext uri="{FF2B5EF4-FFF2-40B4-BE49-F238E27FC236}">
                <a16:creationId xmlns:a16="http://schemas.microsoft.com/office/drawing/2014/main" id="{FFA27FBF-CBF2-CC36-CFA8-36BA59217A3A}"/>
              </a:ext>
            </a:extLst>
          </p:cNvPr>
          <p:cNvSpPr txBox="1"/>
          <p:nvPr/>
        </p:nvSpPr>
        <p:spPr>
          <a:xfrm>
            <a:off x="545271" y="883424"/>
            <a:ext cx="288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Labor Optimization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g2e695995ede_0_118">
            <a:extLst>
              <a:ext uri="{FF2B5EF4-FFF2-40B4-BE49-F238E27FC236}">
                <a16:creationId xmlns:a16="http://schemas.microsoft.com/office/drawing/2014/main" id="{E73A06D5-AB8A-83D1-B463-013F2B23FCA2}"/>
              </a:ext>
            </a:extLst>
          </p:cNvPr>
          <p:cNvSpPr txBox="1"/>
          <p:nvPr/>
        </p:nvSpPr>
        <p:spPr>
          <a:xfrm>
            <a:off x="4923231" y="632821"/>
            <a:ext cx="3762960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Create efficient block combinations that optimize work and charging, and minimize the number of eBuses, while respecting constraints in schedule requirements and service levels.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25;g2e695995ede_0_118">
            <a:extLst>
              <a:ext uri="{FF2B5EF4-FFF2-40B4-BE49-F238E27FC236}">
                <a16:creationId xmlns:a16="http://schemas.microsoft.com/office/drawing/2014/main" id="{EE8EB07E-A7C6-19CE-2309-C8E88E07BB68}"/>
              </a:ext>
            </a:extLst>
          </p:cNvPr>
          <p:cNvSpPr txBox="1"/>
          <p:nvPr/>
        </p:nvSpPr>
        <p:spPr>
          <a:xfrm>
            <a:off x="4923231" y="226264"/>
            <a:ext cx="37058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Block Schedule Optimization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79;g2e6696beaca_0_312">
            <a:extLst>
              <a:ext uri="{FF2B5EF4-FFF2-40B4-BE49-F238E27FC236}">
                <a16:creationId xmlns:a16="http://schemas.microsoft.com/office/drawing/2014/main" id="{8E819876-1B95-E10D-6231-711039185AE8}"/>
              </a:ext>
            </a:extLst>
          </p:cNvPr>
          <p:cNvSpPr txBox="1"/>
          <p:nvPr/>
        </p:nvSpPr>
        <p:spPr>
          <a:xfrm>
            <a:off x="481530" y="2300990"/>
            <a:ext cx="4015519" cy="379830"/>
          </a:xfrm>
          <a:prstGeom prst="rect">
            <a:avLst/>
          </a:prstGeom>
          <a:solidFill>
            <a:srgbClr val="003366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B0F0"/>
                </a:solidFill>
                <a:latin typeface="Roboto Black"/>
                <a:ea typeface="Roboto Black"/>
                <a:cs typeface="Roboto Black"/>
                <a:sym typeface="Roboto Black"/>
              </a:rPr>
              <a:t>46% more driver productivity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12B136A0-6DD0-12DB-E144-D53987EE0E95}"/>
              </a:ext>
            </a:extLst>
          </p:cNvPr>
          <p:cNvSpPr/>
          <p:nvPr/>
        </p:nvSpPr>
        <p:spPr>
          <a:xfrm rot="10800000">
            <a:off x="697042" y="2332704"/>
            <a:ext cx="202367" cy="314839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21;p48">
            <a:extLst>
              <a:ext uri="{FF2B5EF4-FFF2-40B4-BE49-F238E27FC236}">
                <a16:creationId xmlns:a16="http://schemas.microsoft.com/office/drawing/2014/main" id="{707923A2-4886-C521-A289-D8259B01A5E6}"/>
              </a:ext>
            </a:extLst>
          </p:cNvPr>
          <p:cNvSpPr txBox="1"/>
          <p:nvPr/>
        </p:nvSpPr>
        <p:spPr>
          <a:xfrm>
            <a:off x="457809" y="182601"/>
            <a:ext cx="446542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Examples : Scheduling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836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6C8CFD-BAD4-D1C2-7312-A1B6238DFA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597" y="2300990"/>
            <a:ext cx="3770026" cy="2400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10D153-7520-0722-4582-5DA77DB92A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0325" y="2300990"/>
            <a:ext cx="3770027" cy="2400702"/>
          </a:xfrm>
          <a:prstGeom prst="rect">
            <a:avLst/>
          </a:prstGeom>
        </p:spPr>
      </p:pic>
      <p:sp>
        <p:nvSpPr>
          <p:cNvPr id="9" name="Google Shape;420;g2e695995ede_0_118">
            <a:extLst>
              <a:ext uri="{FF2B5EF4-FFF2-40B4-BE49-F238E27FC236}">
                <a16:creationId xmlns:a16="http://schemas.microsoft.com/office/drawing/2014/main" id="{327ED1D7-EECD-B3BD-BF15-B35C00DF68E4}"/>
              </a:ext>
            </a:extLst>
          </p:cNvPr>
          <p:cNvSpPr txBox="1"/>
          <p:nvPr/>
        </p:nvSpPr>
        <p:spPr>
          <a:xfrm>
            <a:off x="538898" y="1289981"/>
            <a:ext cx="3681873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Dynamic adjustment and alignment of eBus assignments to meet real-time demands considering current vehicle, work, and environmental conditions.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1;g2e695995ede_0_118">
            <a:extLst>
              <a:ext uri="{FF2B5EF4-FFF2-40B4-BE49-F238E27FC236}">
                <a16:creationId xmlns:a16="http://schemas.microsoft.com/office/drawing/2014/main" id="{20931224-2BB0-6A6A-B5A3-E95D2AAC80CE}"/>
              </a:ext>
            </a:extLst>
          </p:cNvPr>
          <p:cNvSpPr txBox="1"/>
          <p:nvPr/>
        </p:nvSpPr>
        <p:spPr>
          <a:xfrm>
            <a:off x="545271" y="883424"/>
            <a:ext cx="288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Continuous Optimization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0;g2e695995ede_0_118">
            <a:extLst>
              <a:ext uri="{FF2B5EF4-FFF2-40B4-BE49-F238E27FC236}">
                <a16:creationId xmlns:a16="http://schemas.microsoft.com/office/drawing/2014/main" id="{646BCF41-22D0-4C4C-4823-E98F3E4584E0}"/>
              </a:ext>
            </a:extLst>
          </p:cNvPr>
          <p:cNvSpPr txBox="1"/>
          <p:nvPr/>
        </p:nvSpPr>
        <p:spPr>
          <a:xfrm>
            <a:off x="4970325" y="1289981"/>
            <a:ext cx="3681873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Precise eBus-level work assignments including real-time handing of exceptions to ensure state of charge and operational requirements are managed to maintain service reliability.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1;g2e695995ede_0_118">
            <a:extLst>
              <a:ext uri="{FF2B5EF4-FFF2-40B4-BE49-F238E27FC236}">
                <a16:creationId xmlns:a16="http://schemas.microsoft.com/office/drawing/2014/main" id="{EB642FFE-9E19-114A-0D78-B30D7F98786A}"/>
              </a:ext>
            </a:extLst>
          </p:cNvPr>
          <p:cNvSpPr txBox="1"/>
          <p:nvPr/>
        </p:nvSpPr>
        <p:spPr>
          <a:xfrm>
            <a:off x="4976698" y="883424"/>
            <a:ext cx="33503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eBus-level Work Assignment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294;g2e695995ede_0_380">
            <a:extLst>
              <a:ext uri="{FF2B5EF4-FFF2-40B4-BE49-F238E27FC236}">
                <a16:creationId xmlns:a16="http://schemas.microsoft.com/office/drawing/2014/main" id="{7FBC8229-D0ED-297C-5473-1ED2ACE1B95D}"/>
              </a:ext>
            </a:extLst>
          </p:cNvPr>
          <p:cNvGrpSpPr/>
          <p:nvPr/>
        </p:nvGrpSpPr>
        <p:grpSpPr>
          <a:xfrm>
            <a:off x="7682517" y="4784142"/>
            <a:ext cx="1384376" cy="255028"/>
            <a:chOff x="7682517" y="4784142"/>
            <a:chExt cx="1384376" cy="255028"/>
          </a:xfrm>
        </p:grpSpPr>
        <p:pic>
          <p:nvPicPr>
            <p:cNvPr id="14" name="Google Shape;295;g2e695995ede_0_380">
              <a:extLst>
                <a:ext uri="{FF2B5EF4-FFF2-40B4-BE49-F238E27FC236}">
                  <a16:creationId xmlns:a16="http://schemas.microsoft.com/office/drawing/2014/main" id="{2585F9FB-D941-DD68-5313-04626A9ED46D}"/>
                </a:ext>
              </a:extLst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2517" y="4784142"/>
              <a:ext cx="946590" cy="255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6;g2e695995ede_0_380">
              <a:extLst>
                <a:ext uri="{FF2B5EF4-FFF2-40B4-BE49-F238E27FC236}">
                  <a16:creationId xmlns:a16="http://schemas.microsoft.com/office/drawing/2014/main" id="{B48D17DF-7994-EACE-654B-270E6243A4D1}"/>
                </a:ext>
              </a:extLst>
            </p:cNvPr>
            <p:cNvSpPr txBox="1"/>
            <p:nvPr/>
          </p:nvSpPr>
          <p:spPr>
            <a:xfrm>
              <a:off x="8601893" y="4802428"/>
              <a:ext cx="465000" cy="2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| </a:t>
              </a:r>
              <a:fld id="{00000000-1234-1234-1234-123412341234}" type="slidenum"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9</a:t>
              </a:fld>
              <a:endParaRPr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6" name="Google Shape;121;p48">
            <a:extLst>
              <a:ext uri="{FF2B5EF4-FFF2-40B4-BE49-F238E27FC236}">
                <a16:creationId xmlns:a16="http://schemas.microsoft.com/office/drawing/2014/main" id="{D7084298-0B03-EC29-FDBE-CFD30C305F30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Examples : Daily Operations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05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1E22E9-0F52-B4DC-39F7-0E3D3DFA3D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944" y="2224968"/>
            <a:ext cx="2409748" cy="1536149"/>
          </a:xfrm>
          <a:prstGeom prst="rect">
            <a:avLst/>
          </a:prstGeom>
        </p:spPr>
      </p:pic>
      <p:grpSp>
        <p:nvGrpSpPr>
          <p:cNvPr id="6" name="Google Shape;294;g2e695995ede_0_380">
            <a:extLst>
              <a:ext uri="{FF2B5EF4-FFF2-40B4-BE49-F238E27FC236}">
                <a16:creationId xmlns:a16="http://schemas.microsoft.com/office/drawing/2014/main" id="{C304D9AF-DA4A-C376-8CE7-5D821A8E4B2A}"/>
              </a:ext>
            </a:extLst>
          </p:cNvPr>
          <p:cNvGrpSpPr/>
          <p:nvPr/>
        </p:nvGrpSpPr>
        <p:grpSpPr>
          <a:xfrm>
            <a:off x="7682517" y="4784142"/>
            <a:ext cx="1384376" cy="255028"/>
            <a:chOff x="7682517" y="4784142"/>
            <a:chExt cx="1384376" cy="255028"/>
          </a:xfrm>
        </p:grpSpPr>
        <p:pic>
          <p:nvPicPr>
            <p:cNvPr id="8" name="Google Shape;295;g2e695995ede_0_380">
              <a:extLst>
                <a:ext uri="{FF2B5EF4-FFF2-40B4-BE49-F238E27FC236}">
                  <a16:creationId xmlns:a16="http://schemas.microsoft.com/office/drawing/2014/main" id="{D76F0DDB-6EE7-8405-EF74-32CBAB9F2CA8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2517" y="4784142"/>
              <a:ext cx="946590" cy="255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296;g2e695995ede_0_380">
              <a:extLst>
                <a:ext uri="{FF2B5EF4-FFF2-40B4-BE49-F238E27FC236}">
                  <a16:creationId xmlns:a16="http://schemas.microsoft.com/office/drawing/2014/main" id="{43F0784E-F178-2F96-FFAD-0B2C2A6BF373}"/>
                </a:ext>
              </a:extLst>
            </p:cNvPr>
            <p:cNvSpPr txBox="1"/>
            <p:nvPr/>
          </p:nvSpPr>
          <p:spPr>
            <a:xfrm>
              <a:off x="8601893" y="4802428"/>
              <a:ext cx="465000" cy="2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| </a:t>
              </a:r>
              <a:fld id="{00000000-1234-1234-1234-123412341234}" type="slidenum"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10</a:t>
              </a:fld>
              <a:endParaRPr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" name="Google Shape;121;p48">
            <a:extLst>
              <a:ext uri="{FF2B5EF4-FFF2-40B4-BE49-F238E27FC236}">
                <a16:creationId xmlns:a16="http://schemas.microsoft.com/office/drawing/2014/main" id="{5F3DBA38-32E6-F105-421B-A028166158A2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Examples : Monitoring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0;g2e695995ede_0_118">
            <a:extLst>
              <a:ext uri="{FF2B5EF4-FFF2-40B4-BE49-F238E27FC236}">
                <a16:creationId xmlns:a16="http://schemas.microsoft.com/office/drawing/2014/main" id="{D6999F44-0F34-99FE-9914-48850891BF67}"/>
              </a:ext>
            </a:extLst>
          </p:cNvPr>
          <p:cNvSpPr txBox="1"/>
          <p:nvPr/>
        </p:nvSpPr>
        <p:spPr>
          <a:xfrm>
            <a:off x="340944" y="1140586"/>
            <a:ext cx="3681873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Monitor and detect eBus battery issues in real time to ensure reliable daily operations by identifying and addressing potential problems before they affect service.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1;g2e695995ede_0_118">
            <a:extLst>
              <a:ext uri="{FF2B5EF4-FFF2-40B4-BE49-F238E27FC236}">
                <a16:creationId xmlns:a16="http://schemas.microsoft.com/office/drawing/2014/main" id="{19802650-DE07-410A-BADD-290C0ED4B7A6}"/>
              </a:ext>
            </a:extLst>
          </p:cNvPr>
          <p:cNvSpPr txBox="1"/>
          <p:nvPr/>
        </p:nvSpPr>
        <p:spPr>
          <a:xfrm>
            <a:off x="340944" y="771286"/>
            <a:ext cx="288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Anomaly Detection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660;g273b1c9444d_0_1587">
            <a:extLst>
              <a:ext uri="{FF2B5EF4-FFF2-40B4-BE49-F238E27FC236}">
                <a16:creationId xmlns:a16="http://schemas.microsoft.com/office/drawing/2014/main" id="{9D5B9747-D6F7-53C8-408C-AC5770EDCCA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3231" y="2237785"/>
            <a:ext cx="3836727" cy="246453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4" name="Google Shape;677;g273b1c9444d_0_1587">
            <a:extLst>
              <a:ext uri="{FF2B5EF4-FFF2-40B4-BE49-F238E27FC236}">
                <a16:creationId xmlns:a16="http://schemas.microsoft.com/office/drawing/2014/main" id="{F6160655-D106-9EEA-46BE-70B220DF61FA}"/>
              </a:ext>
            </a:extLst>
          </p:cNvPr>
          <p:cNvSpPr/>
          <p:nvPr/>
        </p:nvSpPr>
        <p:spPr>
          <a:xfrm>
            <a:off x="7030528" y="3261274"/>
            <a:ext cx="1729430" cy="117269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" name="Google Shape;678;g273b1c9444d_0_1587">
            <a:extLst>
              <a:ext uri="{FF2B5EF4-FFF2-40B4-BE49-F238E27FC236}">
                <a16:creationId xmlns:a16="http://schemas.microsoft.com/office/drawing/2014/main" id="{89370C2D-169C-070A-56BE-A7D6041168B8}"/>
              </a:ext>
            </a:extLst>
          </p:cNvPr>
          <p:cNvCxnSpPr>
            <a:cxnSpLocks/>
          </p:cNvCxnSpPr>
          <p:nvPr/>
        </p:nvCxnSpPr>
        <p:spPr>
          <a:xfrm>
            <a:off x="5275294" y="3265987"/>
            <a:ext cx="3506397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Google Shape;420;g2e695995ede_0_118">
            <a:extLst>
              <a:ext uri="{FF2B5EF4-FFF2-40B4-BE49-F238E27FC236}">
                <a16:creationId xmlns:a16="http://schemas.microsoft.com/office/drawing/2014/main" id="{260FF4F0-C23A-3903-917B-D8C0268364B9}"/>
              </a:ext>
            </a:extLst>
          </p:cNvPr>
          <p:cNvSpPr txBox="1"/>
          <p:nvPr/>
        </p:nvSpPr>
        <p:spPr>
          <a:xfrm>
            <a:off x="4923231" y="1118691"/>
            <a:ext cx="3858460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dirty="0">
                <a:solidFill>
                  <a:srgbClr val="595959"/>
                </a:solidFill>
              </a:rPr>
              <a:t>F</a:t>
            </a:r>
            <a:r>
              <a:rPr lang="en-US" sz="13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orecasts battery health and degradation to enable proactive adjustments to schedules and eBus requirements, to maintain optimal performance and service reliability.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421;g2e695995ede_0_118">
            <a:extLst>
              <a:ext uri="{FF2B5EF4-FFF2-40B4-BE49-F238E27FC236}">
                <a16:creationId xmlns:a16="http://schemas.microsoft.com/office/drawing/2014/main" id="{54774F2E-C164-2A31-A82C-EA7FF47860B0}"/>
              </a:ext>
            </a:extLst>
          </p:cNvPr>
          <p:cNvSpPr txBox="1"/>
          <p:nvPr/>
        </p:nvSpPr>
        <p:spPr>
          <a:xfrm>
            <a:off x="4923231" y="749391"/>
            <a:ext cx="288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Forecasting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D188AE5-8001-9595-2674-00FCF200AF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83"/>
          <a:stretch/>
        </p:blipFill>
        <p:spPr>
          <a:xfrm>
            <a:off x="1483743" y="3070949"/>
            <a:ext cx="2561871" cy="16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9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47EB43-D9A7-863F-93C1-1148507BE6EE}"/>
              </a:ext>
            </a:extLst>
          </p:cNvPr>
          <p:cNvGrpSpPr/>
          <p:nvPr/>
        </p:nvGrpSpPr>
        <p:grpSpPr>
          <a:xfrm>
            <a:off x="650067" y="828860"/>
            <a:ext cx="7271995" cy="1229474"/>
            <a:chOff x="650067" y="971265"/>
            <a:chExt cx="7271995" cy="1229474"/>
          </a:xfrm>
        </p:grpSpPr>
        <p:sp>
          <p:nvSpPr>
            <p:cNvPr id="3" name="Google Shape;623;g2e6696beaca_1_24">
              <a:extLst>
                <a:ext uri="{FF2B5EF4-FFF2-40B4-BE49-F238E27FC236}">
                  <a16:creationId xmlns:a16="http://schemas.microsoft.com/office/drawing/2014/main" id="{A62C3EB5-824A-E221-BF02-FA2D70DE65DB}"/>
                </a:ext>
              </a:extLst>
            </p:cNvPr>
            <p:cNvSpPr/>
            <p:nvPr/>
          </p:nvSpPr>
          <p:spPr>
            <a:xfrm>
              <a:off x="656491" y="971265"/>
              <a:ext cx="7265571" cy="1229474"/>
            </a:xfrm>
            <a:prstGeom prst="rect">
              <a:avLst/>
            </a:prstGeom>
            <a:solidFill>
              <a:srgbClr val="D9DBDE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40" tIns="0" rIns="0" bIns="0" anchor="ctr" anchorCtr="0">
              <a:noAutofit/>
            </a:bodyPr>
            <a:lstStyle/>
            <a:p>
              <a:pPr marL="635000" marR="0" lvl="0" algn="l" rtl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3366"/>
                </a:buClr>
                <a:buSzPts val="1000"/>
              </a:pPr>
              <a:r>
                <a:rPr lang="en-US" sz="1800" b="1" i="0" u="none" strike="noStrike" cap="none" dirty="0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TENDER RESPONSE</a:t>
              </a:r>
            </a:p>
            <a:p>
              <a:pPr marL="858838" indent="-223838">
                <a:spcBef>
                  <a:spcPts val="400"/>
                </a:spcBef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</a:pPr>
              <a:r>
                <a:rPr lang="en-US" b="0" i="0" u="none" strike="noStrike" cap="none" dirty="0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Improve </a:t>
              </a:r>
              <a:r>
                <a:rPr lang="en-US" dirty="0">
                  <a:solidFill>
                    <a:srgbClr val="003366"/>
                  </a:solidFill>
                </a:rPr>
                <a:t>confidence, eliminate padding</a:t>
              </a:r>
            </a:p>
            <a:p>
              <a:pPr marL="858838" indent="-223838">
                <a:spcBef>
                  <a:spcPts val="400"/>
                </a:spcBef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</a:pPr>
              <a:r>
                <a:rPr lang="en-US" b="0" i="0" u="none" strike="noStrike" cap="none" dirty="0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Deliver more competitive responses, faster</a:t>
              </a:r>
            </a:p>
          </p:txBody>
        </p:sp>
        <p:sp>
          <p:nvSpPr>
            <p:cNvPr id="4" name="Google Shape;624;g2e6696beaca_1_24">
              <a:extLst>
                <a:ext uri="{FF2B5EF4-FFF2-40B4-BE49-F238E27FC236}">
                  <a16:creationId xmlns:a16="http://schemas.microsoft.com/office/drawing/2014/main" id="{EEB67E74-05CC-B1F7-F0D2-9585843B0618}"/>
                </a:ext>
              </a:extLst>
            </p:cNvPr>
            <p:cNvSpPr/>
            <p:nvPr/>
          </p:nvSpPr>
          <p:spPr>
            <a:xfrm rot="5400000">
              <a:off x="351126" y="1270206"/>
              <a:ext cx="1229474" cy="631592"/>
            </a:xfrm>
            <a:prstGeom prst="triangle">
              <a:avLst>
                <a:gd name="adj" fmla="val 51813"/>
              </a:avLst>
            </a:prstGeom>
            <a:solidFill>
              <a:srgbClr val="5BB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03BE5A6-52B2-5203-8490-3241EF80AB3C}"/>
              </a:ext>
            </a:extLst>
          </p:cNvPr>
          <p:cNvGrpSpPr/>
          <p:nvPr/>
        </p:nvGrpSpPr>
        <p:grpSpPr>
          <a:xfrm>
            <a:off x="656491" y="2185620"/>
            <a:ext cx="7271995" cy="1229474"/>
            <a:chOff x="650067" y="971265"/>
            <a:chExt cx="7271995" cy="1229474"/>
          </a:xfrm>
        </p:grpSpPr>
        <p:sp>
          <p:nvSpPr>
            <p:cNvPr id="9" name="Google Shape;623;g2e6696beaca_1_24">
              <a:extLst>
                <a:ext uri="{FF2B5EF4-FFF2-40B4-BE49-F238E27FC236}">
                  <a16:creationId xmlns:a16="http://schemas.microsoft.com/office/drawing/2014/main" id="{B4946137-D76D-3ED3-BB9E-0B6F30A1D5AA}"/>
                </a:ext>
              </a:extLst>
            </p:cNvPr>
            <p:cNvSpPr/>
            <p:nvPr/>
          </p:nvSpPr>
          <p:spPr>
            <a:xfrm>
              <a:off x="656491" y="971265"/>
              <a:ext cx="7265571" cy="1229474"/>
            </a:xfrm>
            <a:prstGeom prst="rect">
              <a:avLst/>
            </a:prstGeom>
            <a:solidFill>
              <a:srgbClr val="D9DBDE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635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3366"/>
                </a:buClr>
                <a:buSzPts val="10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PLANNING AND SCHEDULING</a:t>
              </a:r>
            </a:p>
            <a:p>
              <a:pPr marL="858838" marR="0" lvl="0" indent="-223838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Right-size fleet, charger, and labor requirements</a:t>
              </a:r>
            </a:p>
            <a:p>
              <a:pPr marL="858838" marR="0" lvl="0" indent="-223838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Maximize revenue miles and minimize fuel costs</a:t>
              </a:r>
            </a:p>
          </p:txBody>
        </p:sp>
        <p:sp>
          <p:nvSpPr>
            <p:cNvPr id="10" name="Google Shape;624;g2e6696beaca_1_24">
              <a:extLst>
                <a:ext uri="{FF2B5EF4-FFF2-40B4-BE49-F238E27FC236}">
                  <a16:creationId xmlns:a16="http://schemas.microsoft.com/office/drawing/2014/main" id="{623966C9-92DA-CCCD-90CC-E7B02F1022E2}"/>
                </a:ext>
              </a:extLst>
            </p:cNvPr>
            <p:cNvSpPr/>
            <p:nvPr/>
          </p:nvSpPr>
          <p:spPr>
            <a:xfrm rot="5400000">
              <a:off x="351126" y="1270206"/>
              <a:ext cx="1229474" cy="631592"/>
            </a:xfrm>
            <a:prstGeom prst="triangle">
              <a:avLst>
                <a:gd name="adj" fmla="val 51813"/>
              </a:avLst>
            </a:prstGeom>
            <a:solidFill>
              <a:srgbClr val="5BB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39D0B9-5710-AB28-FA60-53B6C370FD4D}"/>
              </a:ext>
            </a:extLst>
          </p:cNvPr>
          <p:cNvGrpSpPr/>
          <p:nvPr/>
        </p:nvGrpSpPr>
        <p:grpSpPr>
          <a:xfrm>
            <a:off x="662915" y="3542380"/>
            <a:ext cx="7271995" cy="1229474"/>
            <a:chOff x="650067" y="971265"/>
            <a:chExt cx="7271995" cy="1229474"/>
          </a:xfrm>
        </p:grpSpPr>
        <p:sp>
          <p:nvSpPr>
            <p:cNvPr id="12" name="Google Shape;623;g2e6696beaca_1_24">
              <a:extLst>
                <a:ext uri="{FF2B5EF4-FFF2-40B4-BE49-F238E27FC236}">
                  <a16:creationId xmlns:a16="http://schemas.microsoft.com/office/drawing/2014/main" id="{D379EF51-A729-8B69-8CDC-72BBFB8636D3}"/>
                </a:ext>
              </a:extLst>
            </p:cNvPr>
            <p:cNvSpPr/>
            <p:nvPr/>
          </p:nvSpPr>
          <p:spPr>
            <a:xfrm>
              <a:off x="656491" y="971265"/>
              <a:ext cx="7265571" cy="1229474"/>
            </a:xfrm>
            <a:prstGeom prst="rect">
              <a:avLst/>
            </a:prstGeom>
            <a:solidFill>
              <a:srgbClr val="D9DBDE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635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3366"/>
                </a:buClr>
                <a:buSzPts val="10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REAL-TIME OPERATIONS &amp; ADHERENCE</a:t>
              </a:r>
            </a:p>
            <a:p>
              <a:pPr marL="858838" marR="0" lvl="0" indent="-223838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Augment decision making and awareness</a:t>
              </a:r>
            </a:p>
            <a:p>
              <a:pPr marL="858838" marR="0" lvl="0" indent="-223838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3366"/>
                </a:buClr>
                <a:buSzPct val="85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Maximize </a:t>
              </a:r>
              <a:r>
                <a:rPr lang="en-US" dirty="0">
                  <a:solidFill>
                    <a:srgbClr val="003366"/>
                  </a:solidFill>
                </a:rPr>
                <a:t>asset revenue utilization and service reliability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624;g2e6696beaca_1_24">
              <a:extLst>
                <a:ext uri="{FF2B5EF4-FFF2-40B4-BE49-F238E27FC236}">
                  <a16:creationId xmlns:a16="http://schemas.microsoft.com/office/drawing/2014/main" id="{5157E693-1916-6B54-322D-D099CD75068A}"/>
                </a:ext>
              </a:extLst>
            </p:cNvPr>
            <p:cNvSpPr/>
            <p:nvPr/>
          </p:nvSpPr>
          <p:spPr>
            <a:xfrm rot="5400000">
              <a:off x="351126" y="1270206"/>
              <a:ext cx="1229474" cy="631592"/>
            </a:xfrm>
            <a:prstGeom prst="triangle">
              <a:avLst>
                <a:gd name="adj" fmla="val 51813"/>
              </a:avLst>
            </a:prstGeom>
            <a:solidFill>
              <a:srgbClr val="5BB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294;g2e695995ede_0_380">
            <a:extLst>
              <a:ext uri="{FF2B5EF4-FFF2-40B4-BE49-F238E27FC236}">
                <a16:creationId xmlns:a16="http://schemas.microsoft.com/office/drawing/2014/main" id="{4F145793-9AE4-22A0-ABC4-BB9310FE8423}"/>
              </a:ext>
            </a:extLst>
          </p:cNvPr>
          <p:cNvGrpSpPr/>
          <p:nvPr/>
        </p:nvGrpSpPr>
        <p:grpSpPr>
          <a:xfrm>
            <a:off x="7682517" y="4784142"/>
            <a:ext cx="1384376" cy="255028"/>
            <a:chOff x="7682517" y="4784142"/>
            <a:chExt cx="1384376" cy="255028"/>
          </a:xfrm>
        </p:grpSpPr>
        <p:pic>
          <p:nvPicPr>
            <p:cNvPr id="15" name="Google Shape;295;g2e695995ede_0_380">
              <a:extLst>
                <a:ext uri="{FF2B5EF4-FFF2-40B4-BE49-F238E27FC236}">
                  <a16:creationId xmlns:a16="http://schemas.microsoft.com/office/drawing/2014/main" id="{5E375D02-8DEB-C1F3-DB72-D7F735A1E7A6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2517" y="4784142"/>
              <a:ext cx="946590" cy="255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296;g2e695995ede_0_380">
              <a:extLst>
                <a:ext uri="{FF2B5EF4-FFF2-40B4-BE49-F238E27FC236}">
                  <a16:creationId xmlns:a16="http://schemas.microsoft.com/office/drawing/2014/main" id="{96A7A408-2FFD-E28F-757B-EA8F9CF4D729}"/>
                </a:ext>
              </a:extLst>
            </p:cNvPr>
            <p:cNvSpPr txBox="1"/>
            <p:nvPr/>
          </p:nvSpPr>
          <p:spPr>
            <a:xfrm>
              <a:off x="8601893" y="4802428"/>
              <a:ext cx="465000" cy="2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| </a:t>
              </a:r>
              <a:fld id="{00000000-1234-1234-1234-123412341234}" type="slidenum">
                <a:rPr lang="en-US" sz="1000" b="0" i="0" u="none" strike="noStrike" cap="none">
                  <a:solidFill>
                    <a:srgbClr val="AEABAB"/>
                  </a:solidFill>
                  <a:latin typeface="Open Sans"/>
                  <a:ea typeface="Open Sans"/>
                  <a:cs typeface="Open Sans"/>
                  <a:sym typeface="Open Sans"/>
                </a:rPr>
                <a:t>11</a:t>
              </a:fld>
              <a:endParaRPr sz="1000" b="0" i="0" u="none" strike="noStrike" cap="none">
                <a:solidFill>
                  <a:srgbClr val="AEABA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7" name="Google Shape;121;p48">
            <a:extLst>
              <a:ext uri="{FF2B5EF4-FFF2-40B4-BE49-F238E27FC236}">
                <a16:creationId xmlns:a16="http://schemas.microsoft.com/office/drawing/2014/main" id="{703BA9D7-6C83-3933-B776-95FA5C64E130}"/>
              </a:ext>
            </a:extLst>
          </p:cNvPr>
          <p:cNvSpPr txBox="1"/>
          <p:nvPr/>
        </p:nvSpPr>
        <p:spPr>
          <a:xfrm>
            <a:off x="457809" y="182601"/>
            <a:ext cx="832388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How can WideSense AI help PTOs, today?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745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g2e6696beaca_0_402" descr="A map of a cit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g2e6696beaca_0_40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1428" y="291814"/>
            <a:ext cx="4316179" cy="116285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g2e6696beaca_0_402"/>
          <p:cNvSpPr txBox="1"/>
          <p:nvPr/>
        </p:nvSpPr>
        <p:spPr>
          <a:xfrm>
            <a:off x="5703047" y="2742839"/>
            <a:ext cx="302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003366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3750" b="1" i="0" u="none" strike="noStrike" cap="none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3750" b="1" i="0" u="none" strike="noStrike" cap="none" dirty="0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77A48C-D9FA-3520-130F-0994AD8FF6B9}"/>
              </a:ext>
            </a:extLst>
          </p:cNvPr>
          <p:cNvSpPr txBox="1"/>
          <p:nvPr/>
        </p:nvSpPr>
        <p:spPr>
          <a:xfrm>
            <a:off x="4153847" y="336908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 err="1">
                <a:solidFill>
                  <a:schemeClr val="bg2"/>
                </a:solidFill>
              </a:rPr>
              <a:t>heikki.laine@widesense.net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EE29DB-857F-41A2-9B9D-51DF71872F55}"/>
</file>

<file path=customXml/itemProps2.xml><?xml version="1.0" encoding="utf-8"?>
<ds:datastoreItem xmlns:ds="http://schemas.openxmlformats.org/officeDocument/2006/customXml" ds:itemID="{922AE29F-BA79-455B-8CEA-DAB1744F2585}"/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645</Words>
  <Application>Microsoft Macintosh PowerPoint</Application>
  <PresentationFormat>On-screen Show (16:9)</PresentationFormat>
  <Paragraphs>107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Avenir</vt:lpstr>
      <vt:lpstr>Calibri</vt:lpstr>
      <vt:lpstr>Roboto Black</vt:lpstr>
      <vt:lpstr>Open Sans</vt:lpstr>
      <vt:lpstr>Arial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Francesco Borrelli</dc:creator>
  <cp:keywords/>
  <dc:description/>
  <cp:lastModifiedBy>Heikki LAINE</cp:lastModifiedBy>
  <cp:revision>9</cp:revision>
  <dcterms:modified xsi:type="dcterms:W3CDTF">2024-06-20T20:07:35Z</dcterms:modified>
  <cp:category/>
</cp:coreProperties>
</file>