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tags/tag3.xml" ContentType="application/vnd.openxmlformats-officedocument.presentationml.tags+xml"/>
  <Override PartName="/ppt/slideLayouts/slideLayout55.xml" ContentType="application/vnd.openxmlformats-officedocument.presentationml.slideLayout+xml"/>
  <Override PartName="/ppt/theme/theme9.xml" ContentType="application/vnd.openxmlformats-officedocument.theme+xml"/>
  <Override PartName="/ppt/tags/tag4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0.xml" ContentType="application/vnd.openxmlformats-officedocument.theme+xml"/>
  <Override PartName="/ppt/tags/tag5.xml" ContentType="application/vnd.openxmlformats-officedocument.presentationml.tags+xml"/>
  <Override PartName="/ppt/slideLayouts/slideLayout62.xml" ContentType="application/vnd.openxmlformats-officedocument.presentationml.slideLayout+xml"/>
  <Override PartName="/ppt/theme/theme11.xml" ContentType="application/vnd.openxmlformats-officedocument.theme+xml"/>
  <Override PartName="/ppt/tags/tag6.xml" ContentType="application/vnd.openxmlformats-officedocument.presentationml.tags+xml"/>
  <Override PartName="/ppt/slideLayouts/slideLayout63.xml" ContentType="application/vnd.openxmlformats-officedocument.presentationml.slideLayout+xml"/>
  <Override PartName="/ppt/theme/theme12.xml" ContentType="application/vnd.openxmlformats-officedocument.theme+xml"/>
  <Override PartName="/ppt/tags/tag7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3.xml" ContentType="application/vnd.openxmlformats-officedocument.theme+xml"/>
  <Override PartName="/ppt/tags/tag8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4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5.xml" ContentType="application/vnd.openxmlformats-officedocument.theme+xml"/>
  <Override PartName="/ppt/tags/tag9.xml" ContentType="application/vnd.openxmlformats-officedocument.presentationml.tags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4"/>
    <p:sldMasterId id="2147483801" r:id="rId5"/>
    <p:sldMasterId id="2147483804" r:id="rId6"/>
    <p:sldMasterId id="2147483803" r:id="rId7"/>
    <p:sldMasterId id="2147483709" r:id="rId8"/>
    <p:sldMasterId id="2147483797" r:id="rId9"/>
    <p:sldMasterId id="2147483676" r:id="rId10"/>
    <p:sldMasterId id="2147483767" r:id="rId11"/>
    <p:sldMasterId id="2147483772" r:id="rId12"/>
    <p:sldMasterId id="2147483775" r:id="rId13"/>
    <p:sldMasterId id="2147483782" r:id="rId14"/>
    <p:sldMasterId id="2147483648" r:id="rId15"/>
    <p:sldMasterId id="2147483666" r:id="rId16"/>
    <p:sldMasterId id="2147483717" r:id="rId17"/>
    <p:sldMasterId id="2147483688" r:id="rId18"/>
  </p:sldMasterIdLst>
  <p:notesMasterIdLst>
    <p:notesMasterId r:id="rId53"/>
  </p:notesMasterIdLst>
  <p:handoutMasterIdLst>
    <p:handoutMasterId r:id="rId54"/>
  </p:handoutMasterIdLst>
  <p:sldIdLst>
    <p:sldId id="335" r:id="rId19"/>
    <p:sldId id="2147378167" r:id="rId20"/>
    <p:sldId id="2147378170" r:id="rId21"/>
    <p:sldId id="2147378175" r:id="rId22"/>
    <p:sldId id="2147378176" r:id="rId23"/>
    <p:sldId id="2147378177" r:id="rId24"/>
    <p:sldId id="2147378178" r:id="rId25"/>
    <p:sldId id="2147378179" r:id="rId26"/>
    <p:sldId id="2147378180" r:id="rId27"/>
    <p:sldId id="2147378181" r:id="rId28"/>
    <p:sldId id="2147378182" r:id="rId29"/>
    <p:sldId id="2147378201" r:id="rId30"/>
    <p:sldId id="2147378192" r:id="rId31"/>
    <p:sldId id="340" r:id="rId32"/>
    <p:sldId id="337" r:id="rId33"/>
    <p:sldId id="338" r:id="rId34"/>
    <p:sldId id="339" r:id="rId35"/>
    <p:sldId id="2147378193" r:id="rId36"/>
    <p:sldId id="2147378187" r:id="rId37"/>
    <p:sldId id="2147378188" r:id="rId38"/>
    <p:sldId id="2147378202" r:id="rId39"/>
    <p:sldId id="2147378194" r:id="rId40"/>
    <p:sldId id="2147378207" r:id="rId41"/>
    <p:sldId id="2147378203" r:id="rId42"/>
    <p:sldId id="2147378171" r:id="rId43"/>
    <p:sldId id="2147378172" r:id="rId44"/>
    <p:sldId id="2147378173" r:id="rId45"/>
    <p:sldId id="2147378174" r:id="rId46"/>
    <p:sldId id="2147378204" r:id="rId47"/>
    <p:sldId id="2147378212" r:id="rId48"/>
    <p:sldId id="2147378209" r:id="rId49"/>
    <p:sldId id="341" r:id="rId50"/>
    <p:sldId id="2147378214" r:id="rId51"/>
    <p:sldId id="2147378205" r:id="rId52"/>
  </p:sldIdLst>
  <p:sldSz cx="12192000" cy="6858000"/>
  <p:notesSz cx="7315200" cy="96012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9536BD1C-77FE-4058-93C0-42FF877909CD}">
          <p14:sldIdLst>
            <p14:sldId id="335"/>
          </p14:sldIdLst>
        </p14:section>
        <p14:section name="Clean technologies accelerating competitiveness in JTF regions" id="{222314B1-F853-4553-B790-215B0842E249}">
          <p14:sldIdLst>
            <p14:sldId id="2147378167"/>
          </p14:sldIdLst>
        </p14:section>
        <p14:section name="Ruben Maximiano" id="{A72E6262-AE25-4A67-B435-E559413776E5}">
          <p14:sldIdLst>
            <p14:sldId id="2147378170"/>
            <p14:sldId id="2147378175"/>
            <p14:sldId id="2147378176"/>
            <p14:sldId id="2147378177"/>
            <p14:sldId id="2147378178"/>
            <p14:sldId id="2147378179"/>
            <p14:sldId id="2147378180"/>
            <p14:sldId id="2147378181"/>
            <p14:sldId id="2147378182"/>
          </p14:sldIdLst>
        </p14:section>
        <p14:section name="All speakers slide" id="{C1F0AE20-8495-4BAA-92E3-DB23AF12C470}">
          <p14:sldIdLst>
            <p14:sldId id="2147378201"/>
          </p14:sldIdLst>
        </p14:section>
        <p14:section name="Albert van Pabst" id="{CDF3FDD1-232F-46B9-9A38-88620C540248}">
          <p14:sldIdLst>
            <p14:sldId id="2147378192"/>
            <p14:sldId id="340"/>
            <p14:sldId id="337"/>
            <p14:sldId id="338"/>
            <p14:sldId id="339"/>
            <p14:sldId id="2147378193"/>
          </p14:sldIdLst>
        </p14:section>
        <p14:section name="Lisa" id="{551CC84D-5AC0-482A-91A9-4DE060CA2A2C}">
          <p14:sldIdLst>
            <p14:sldId id="2147378187"/>
            <p14:sldId id="2147378188"/>
          </p14:sldIdLst>
        </p14:section>
        <p14:section name="All speaker slide" id="{6309528D-790B-4463-ACD3-22A8DA4FD762}">
          <p14:sldIdLst>
            <p14:sldId id="2147378202"/>
          </p14:sldIdLst>
        </p14:section>
        <p14:section name="Katarzyna Faruga" id="{BD9E1488-E070-44A8-8F68-EEDE92033FBB}">
          <p14:sldIdLst>
            <p14:sldId id="2147378194"/>
            <p14:sldId id="2147378207"/>
          </p14:sldIdLst>
        </p14:section>
        <p14:section name="All speakers slide" id="{07F4DCA5-D799-49B7-A395-961AD79151DF}">
          <p14:sldIdLst>
            <p14:sldId id="2147378203"/>
          </p14:sldIdLst>
        </p14:section>
        <p14:section name="Robert Dominko" id="{C6A0DEF5-CFAC-43F9-BF88-67B6F9F47F52}">
          <p14:sldIdLst>
            <p14:sldId id="2147378171"/>
            <p14:sldId id="2147378172"/>
            <p14:sldId id="2147378173"/>
            <p14:sldId id="2147378174"/>
          </p14:sldIdLst>
        </p14:section>
        <p14:section name="All speakers slide" id="{8F7B6B98-398B-4F63-924B-FF669F7E4556}">
          <p14:sldIdLst>
            <p14:sldId id="2147378204"/>
          </p14:sldIdLst>
        </p14:section>
        <p14:section name="Rumyana Grozeva" id="{E6DBF55E-8F5F-4C41-9A55-FDDE2E0DE0E8}">
          <p14:sldIdLst>
            <p14:sldId id="2147378212"/>
            <p14:sldId id="2147378209"/>
            <p14:sldId id="341"/>
            <p14:sldId id="2147378214"/>
          </p14:sldIdLst>
        </p14:section>
        <p14:section name="All speakers slide" id="{36CC174B-191C-4445-A42F-E28977EA5532}">
          <p14:sldIdLst>
            <p14:sldId id="2147378205"/>
          </p14:sldIdLst>
        </p14:section>
        <p14:section name="Networking drinks" id="{B4513DF6-D113-4917-ADD4-3441C78D4C3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11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88850B-5BF5-31A1-7181-C9EE3567864D}" name="Linnéa Cullman" initials="LC" userId="S::linnea.cullman@ecorys.com::5ba83e75-f86d-42b1-8cbb-7c715cba611a" providerId="AD"/>
  <p188:author id="{9E208619-A823-9C1A-807C-732AB06149CA}" name="Veronika Muller" initials="VM" userId="S::Veronika.Muller@ecorys.com::d6be923a-e582-4aa6-a91b-781f90045088" providerId="AD"/>
  <p188:author id="{FB335A2B-5FB1-A175-A78D-1455725389CE}" name="Marie Lammens" initials="ML" userId="5a5d69205827e243" providerId="Windows Live"/>
  <p188:author id="{D8CB0A33-5BFB-C72C-AEE8-444B55CA4B78}" name="Clara Dassonville" initials="CD" userId="S::clara.dassonville@ecorys.com::6c560cee-3614-4860-8a9d-4339c06ed9e4" providerId="AD"/>
  <p188:author id="{443CF43D-57F1-43B3-0E55-1B36E8AE4E77}" name="Bolanle Hammed" initials="BH" userId="S::bolanle.hammed@ecorys.com::68af017b-f9a4-48be-a8be-c4ea7d40daa5" providerId="AD"/>
  <p188:author id="{8A63AC5B-FE00-B2BE-AD12-88754BA5C1DF}" name="Linnéa Cullman" initials="" userId="S::Linnea.Cullman@ecorys.com::5ba83e75-f86d-42b1-8cbb-7c715cba611a" providerId="AD"/>
  <p188:author id="{68C5C274-5546-60BD-9910-3A441B9ED08D}" name="Margherita Coltri" initials="MC" userId="S::Margherita.Coltri@ecorys.com::e605ca39-28ac-458e-9613-6dfec078e88d" providerId="AD"/>
  <p188:author id="{BD8A1B77-67CB-F00C-1C9C-1186DD4948E0}" name="marie@lets-events.com" initials="ma" userId="S::urn:spo:guest#marie@lets-events.com::" providerId="AD"/>
  <p188:author id="{F4BD5C92-6F76-02E5-FBB7-9038F148A4B6}" name="Clara Dassonville" initials="CD" userId="S::Clara.Dassonville@ecorys.com::6c560cee-3614-4860-8a9d-4339c06ed9e4" providerId="AD"/>
  <p188:author id="{2EAE1E9D-EB0E-B22D-FEC2-9050F02C371C}" name="Marta Kulesza" initials="MK" userId="S::Marta.Kulesza@ecorys.com::d0ccafab-f563-45d5-9c40-30ad0b39b1d3" providerId="AD"/>
  <p188:author id="{AC7D19A5-EE6F-40C6-29AA-83107E0DA44E}" name="Marta Kulesza" initials="MK" userId="S::marta.kulesza@ecorys.com::d0ccafab-f563-45d5-9c40-30ad0b39b1d3" providerId="AD"/>
  <p188:author id="{CF6E09B5-EFB7-160A-E51E-C381C704BA51}" name="Marina Monciatti" initials="MM" userId="S::marina.monciatti@ecorys.com::b19d9a57-9e56-4630-b8e2-48e2a9adee5a" providerId="AD"/>
  <p188:author id="{AE6D9FBF-ED91-13CA-EBD6-C29CA05B2C59}" name="Irene Patregnani" initials="IP" userId="S::Irene.Patregnani@ecorys.com::f8933bd4-60b1-40b4-99bb-c0b4a348c601" providerId="AD"/>
  <p188:author id="{E6A905D7-7042-B8D9-02B4-33762B965E69}" name="Irene Patregnani" initials="IP" userId="S::irene.patregnani@ecorys.com::f8933bd4-60b1-40b4-99bb-c0b4a348c601" providerId="AD"/>
  <p188:author id="{CFE13ADD-62D7-00C1-082A-7B44E8F96F02}" name="Julie Bourneix" initials="" userId="S::Julie.Bourneix@ecorys.com::0615ee42-e54d-4be6-9e52-ef0259260e0e" providerId="AD"/>
  <p188:author id="{E43DF5EC-7AE4-061D-D866-F7C3E4ECD389}" name="Marina Monciatti" initials="MM" userId="S::Marina.Monciatti@ecorys.com::b19d9a57-9e56-4630-b8e2-48e2a9adee5a" providerId="AD"/>
  <p188:author id="{284DB8F2-A271-7CCC-BFAF-0BB34E0D8DA7}" name="George Stiff" initials="GS" userId="S::george.stiff_iclei-europe.org#ext#@ecorys.onmicrosoft.com::44a470c3-47ca-4f33-8ecc-efc8c9e7e82f" providerId="AD"/>
  <p188:author id="{A9413CF8-2F2B-3556-F035-E8F86DBD89BD}" name="Bolanle Hammed" initials="" userId="S::Bolanle.Hammed@ecorys.com::68af017b-f9a4-48be-a8be-c4ea7d40daa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Cowell" initials="JC" lastIdx="2" clrIdx="0">
    <p:extLst>
      <p:ext uri="{19B8F6BF-5375-455C-9EA6-DF929625EA0E}">
        <p15:presenceInfo xmlns:p15="http://schemas.microsoft.com/office/powerpoint/2012/main" userId="S::James.Cowell@ecorys.com::027ee51c-0b89-401a-9bc0-2fa09597aa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  <a:srgbClr val="754685"/>
    <a:srgbClr val="E9E9E9"/>
    <a:srgbClr val="E77E1B"/>
    <a:srgbClr val="D0D0D0"/>
    <a:srgbClr val="D0E8F4"/>
    <a:srgbClr val="EBF6FB"/>
    <a:srgbClr val="1E858B"/>
    <a:srgbClr val="FFFFFF"/>
    <a:srgbClr val="ED8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5DB89F-8876-6B24-F4A8-557F21D7AC90}" v="43" dt="2025-10-30T14:44:01.7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162"/>
        <p:guide pos="1118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tags" Target="tags/tag1.xml"/><Relationship Id="rId63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notesMaster" Target="notesMasters/notesMaster1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microsoft.com/office/2016/11/relationships/changesInfo" Target="changesInfos/changesInfo1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3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theme" Target="theme/theme1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handoutMaster" Target="handoutMasters/handoutMaster1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a Dassonville" userId="S::clara.dassonville@ecorys.com::6c560cee-3614-4860-8a9d-4339c06ed9e4" providerId="AD" clId="Web-{275DB89F-8876-6B24-F4A8-557F21D7AC90}"/>
    <pc:docChg chg="delSld delSection modSection">
      <pc:chgData name="Clara Dassonville" userId="S::clara.dassonville@ecorys.com::6c560cee-3614-4860-8a9d-4339c06ed9e4" providerId="AD" clId="Web-{275DB89F-8876-6B24-F4A8-557F21D7AC90}" dt="2025-10-30T14:44:01.744" v="42"/>
      <pc:docMkLst>
        <pc:docMk/>
      </pc:docMkLst>
      <pc:sldChg chg="del">
        <pc:chgData name="Clara Dassonville" userId="S::clara.dassonville@ecorys.com::6c560cee-3614-4860-8a9d-4339c06ed9e4" providerId="AD" clId="Web-{275DB89F-8876-6B24-F4A8-557F21D7AC90}" dt="2025-10-30T14:43:58.166" v="40"/>
        <pc:sldMkLst>
          <pc:docMk/>
          <pc:sldMk cId="1190645901" sldId="417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15.132" v="0"/>
        <pc:sldMkLst>
          <pc:docMk/>
          <pc:sldMk cId="3186852157" sldId="2147378074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39.290" v="17"/>
        <pc:sldMkLst>
          <pc:docMk/>
          <pc:sldMk cId="4068046929" sldId="2147378124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39.305" v="25"/>
        <pc:sldMkLst>
          <pc:docMk/>
          <pc:sldMk cId="990597756" sldId="2147378125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39.305" v="27"/>
        <pc:sldMkLst>
          <pc:docMk/>
          <pc:sldMk cId="2385237402" sldId="2147378127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39.290" v="19"/>
        <pc:sldMkLst>
          <pc:docMk/>
          <pc:sldMk cId="3675493678" sldId="2147378134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20.054" v="14"/>
        <pc:sldMkLst>
          <pc:docMk/>
          <pc:sldMk cId="3605535390" sldId="2147378139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20.054" v="13"/>
        <pc:sldMkLst>
          <pc:docMk/>
          <pc:sldMk cId="1544087374" sldId="2147378140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20.054" v="12"/>
        <pc:sldMkLst>
          <pc:docMk/>
          <pc:sldMk cId="2155570898" sldId="2147378141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20.054" v="11"/>
        <pc:sldMkLst>
          <pc:docMk/>
          <pc:sldMk cId="1861955596" sldId="2147378142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20.039" v="10"/>
        <pc:sldMkLst>
          <pc:docMk/>
          <pc:sldMk cId="1204719389" sldId="2147378143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20.039" v="9"/>
        <pc:sldMkLst>
          <pc:docMk/>
          <pc:sldMk cId="3254002474" sldId="2147378144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20.039" v="8"/>
        <pc:sldMkLst>
          <pc:docMk/>
          <pc:sldMk cId="1590237941" sldId="2147378145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20.039" v="7"/>
        <pc:sldMkLst>
          <pc:docMk/>
          <pc:sldMk cId="817330473" sldId="2147378146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20.039" v="6"/>
        <pc:sldMkLst>
          <pc:docMk/>
          <pc:sldMk cId="3293476402" sldId="2147378147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20.039" v="5"/>
        <pc:sldMkLst>
          <pc:docMk/>
          <pc:sldMk cId="3003143900" sldId="2147378148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20.039" v="4"/>
        <pc:sldMkLst>
          <pc:docMk/>
          <pc:sldMk cId="2515985396" sldId="2147378149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20.039" v="3"/>
        <pc:sldMkLst>
          <pc:docMk/>
          <pc:sldMk cId="2144586126" sldId="2147378150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20.023" v="2"/>
        <pc:sldMkLst>
          <pc:docMk/>
          <pc:sldMk cId="2017379983" sldId="2147378151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39.321" v="33"/>
        <pc:sldMkLst>
          <pc:docMk/>
          <pc:sldMk cId="3902036345" sldId="2147378152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39.290" v="21"/>
        <pc:sldMkLst>
          <pc:docMk/>
          <pc:sldMk cId="2052907312" sldId="2147378153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39.321" v="32"/>
        <pc:sldMkLst>
          <pc:docMk/>
          <pc:sldMk cId="3244915512" sldId="2147378156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39.321" v="31"/>
        <pc:sldMkLst>
          <pc:docMk/>
          <pc:sldMk cId="3892259358" sldId="2147378157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39.321" v="30"/>
        <pc:sldMkLst>
          <pc:docMk/>
          <pc:sldMk cId="2719565488" sldId="2147378158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39.321" v="29"/>
        <pc:sldMkLst>
          <pc:docMk/>
          <pc:sldMk cId="1521051787" sldId="2147378159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39.305" v="28"/>
        <pc:sldMkLst>
          <pc:docMk/>
          <pc:sldMk cId="3890263260" sldId="2147378160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39.290" v="18"/>
        <pc:sldMkLst>
          <pc:docMk/>
          <pc:sldMk cId="1779979458" sldId="2147378161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39.305" v="23"/>
        <pc:sldMkLst>
          <pc:docMk/>
          <pc:sldMk cId="3085323082" sldId="2147378162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39.305" v="26"/>
        <pc:sldMkLst>
          <pc:docMk/>
          <pc:sldMk cId="2469708348" sldId="2147378166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15.710" v="1"/>
        <pc:sldMkLst>
          <pc:docMk/>
          <pc:sldMk cId="109857222" sldId="2147378189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39.305" v="24"/>
        <pc:sldMkLst>
          <pc:docMk/>
          <pc:sldMk cId="1551935021" sldId="2147378190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39.290" v="22"/>
        <pc:sldMkLst>
          <pc:docMk/>
          <pc:sldMk cId="1346714189" sldId="2147378191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4:01.744" v="42"/>
        <pc:sldMkLst>
          <pc:docMk/>
          <pc:sldMk cId="1678798491" sldId="2147378195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59.853" v="41"/>
        <pc:sldMkLst>
          <pc:docMk/>
          <pc:sldMk cId="1414015533" sldId="2147378206"/>
        </pc:sldMkLst>
      </pc:sldChg>
      <pc:sldChg chg="del">
        <pc:chgData name="Clara Dassonville" userId="S::clara.dassonville@ecorys.com::6c560cee-3614-4860-8a9d-4339c06ed9e4" providerId="AD" clId="Web-{275DB89F-8876-6B24-F4A8-557F21D7AC90}" dt="2025-10-30T14:43:39.290" v="20"/>
        <pc:sldMkLst>
          <pc:docMk/>
          <pc:sldMk cId="2578180922" sldId="214737821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dssep.sharepoint.com/sites/SDSSeperationTechnologyB.V/Gedeelde%20documenten/General/03%20S&amp;M/02%20Marketing/12%20PMCs/CC/Bottum%20up%20market%20analysis/SDS%20market%20via%20EU%20registry%20verified_emissions_2023_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Locations for EU emitters  &lt;100kT in 2030</a:t>
            </a:r>
          </a:p>
        </c:rich>
      </c:tx>
      <c:layout>
        <c:manualLayout>
          <c:xMode val="edge"/>
          <c:yMode val="edge"/>
          <c:x val="0.2008420576971168"/>
          <c:y val="0.117503967125599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8333604770754365E-2"/>
          <c:y val="8.2068133662321963E-2"/>
          <c:w val="0.94333279045849128"/>
          <c:h val="0.520208950569156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'EU + UK top down&lt;100kT'!$AF$5</c:f>
              <c:strCache>
                <c:ptCount val="1"/>
                <c:pt idx="0">
                  <c:v>Locations 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4472C4"/>
                </a:fgClr>
                <a:bgClr>
                  <a:srgbClr val="39B54A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91-4EEB-9252-426D1224EBE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91-4EEB-9252-426D1224EBE1}"/>
              </c:ext>
            </c:extLst>
          </c:dPt>
          <c:dPt>
            <c:idx val="3"/>
            <c:invertIfNegative val="0"/>
            <c:bubble3D val="0"/>
            <c:spPr>
              <a:solidFill>
                <a:srgbClr val="39B54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091-4EEB-9252-426D1224EBE1}"/>
              </c:ext>
            </c:extLst>
          </c:dPt>
          <c:dPt>
            <c:idx val="4"/>
            <c:invertIfNegative val="0"/>
            <c:bubble3D val="0"/>
            <c:spPr>
              <a:solidFill>
                <a:srgbClr val="39B54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091-4EEB-9252-426D1224EBE1}"/>
              </c:ext>
            </c:extLst>
          </c:dPt>
          <c:dPt>
            <c:idx val="5"/>
            <c:invertIfNegative val="0"/>
            <c:bubble3D val="0"/>
            <c:spPr>
              <a:solidFill>
                <a:srgbClr val="39B54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091-4EEB-9252-426D1224EB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 + UK top down&lt;100kT'!$AD$6:$AD$18</c:f>
              <c:strCache>
                <c:ptCount val="13"/>
                <c:pt idx="0">
                  <c:v>Combustion</c:v>
                </c:pt>
                <c:pt idx="1">
                  <c:v>Ceramics</c:v>
                </c:pt>
                <c:pt idx="2">
                  <c:v>Steel</c:v>
                </c:pt>
                <c:pt idx="3">
                  <c:v>Pulp, paper &amp; board</c:v>
                </c:pt>
                <c:pt idx="4">
                  <c:v>Glass</c:v>
                </c:pt>
                <c:pt idx="5">
                  <c:v>Chemicals</c:v>
                </c:pt>
                <c:pt idx="6">
                  <c:v>Cement</c:v>
                </c:pt>
                <c:pt idx="7">
                  <c:v>Aircraft operator</c:v>
                </c:pt>
                <c:pt idx="8">
                  <c:v>Building products</c:v>
                </c:pt>
                <c:pt idx="9">
                  <c:v>Aluminium</c:v>
                </c:pt>
                <c:pt idx="10">
                  <c:v>Refinery</c:v>
                </c:pt>
                <c:pt idx="11">
                  <c:v>Synthesis gas</c:v>
                </c:pt>
                <c:pt idx="12">
                  <c:v>Other</c:v>
                </c:pt>
              </c:strCache>
            </c:strRef>
          </c:cat>
          <c:val>
            <c:numRef>
              <c:f>'EU + UK top down&lt;100kT'!$AF$6:$AF$18</c:f>
              <c:numCache>
                <c:formatCode>0</c:formatCode>
                <c:ptCount val="13"/>
                <c:pt idx="0">
                  <c:v>892.80000000000007</c:v>
                </c:pt>
                <c:pt idx="1">
                  <c:v>270</c:v>
                </c:pt>
                <c:pt idx="2">
                  <c:v>178.2</c:v>
                </c:pt>
                <c:pt idx="3">
                  <c:v>177.20000000000002</c:v>
                </c:pt>
                <c:pt idx="4">
                  <c:v>117.72</c:v>
                </c:pt>
                <c:pt idx="5">
                  <c:v>100.98</c:v>
                </c:pt>
                <c:pt idx="6">
                  <c:v>67.5</c:v>
                </c:pt>
                <c:pt idx="7">
                  <c:v>51.84</c:v>
                </c:pt>
                <c:pt idx="8">
                  <c:v>33.480000000000004</c:v>
                </c:pt>
                <c:pt idx="9">
                  <c:v>17.82</c:v>
                </c:pt>
                <c:pt idx="10">
                  <c:v>9.18</c:v>
                </c:pt>
                <c:pt idx="11">
                  <c:v>8.64</c:v>
                </c:pt>
                <c:pt idx="12">
                  <c:v>6.75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091-4EEB-9252-426D1224E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0252416"/>
        <c:axId val="1070252896"/>
      </c:barChart>
      <c:catAx>
        <c:axId val="107025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0252896"/>
        <c:crosses val="autoZero"/>
        <c:auto val="1"/>
        <c:lblAlgn val="ctr"/>
        <c:lblOffset val="100"/>
        <c:noMultiLvlLbl val="0"/>
      </c:catAx>
      <c:valAx>
        <c:axId val="107025289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07025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61056-1777-494A-AA39-F61E9954410A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23BDCA4-C529-4001-9338-371B6C196D78}">
      <dgm:prSet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EU targets depend on </a:t>
          </a:r>
          <a:r>
            <a:rPr lang="en-US" b="1" i="0" baseline="0"/>
            <a:t>regional &amp; local delivery</a:t>
          </a:r>
          <a:endParaRPr lang="en-US"/>
        </a:p>
      </dgm:t>
    </dgm:pt>
    <dgm:pt modelId="{36CBA555-DDD5-4CDC-A1B8-930BA8C35514}" type="parTrans" cxnId="{38C930AC-F10C-4025-ACCC-A61ACA6E48DD}">
      <dgm:prSet/>
      <dgm:spPr/>
      <dgm:t>
        <a:bodyPr/>
        <a:lstStyle/>
        <a:p>
          <a:endParaRPr lang="en-US"/>
        </a:p>
      </dgm:t>
    </dgm:pt>
    <dgm:pt modelId="{3727668E-994D-48D7-A085-2B2FC19EFD39}" type="sibTrans" cxnId="{38C930AC-F10C-4025-ACCC-A61ACA6E48DD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endParaRPr lang="en-US"/>
        </a:p>
      </dgm:t>
    </dgm:pt>
    <dgm:pt modelId="{82370D91-0C09-42FC-895F-7EFCE3820BAD}">
      <dgm:prSet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Permits, zoning, and grid approvals mostly </a:t>
          </a:r>
          <a:r>
            <a:rPr lang="en-US" b="1" i="0" baseline="0"/>
            <a:t>sub-national competences</a:t>
          </a:r>
          <a:endParaRPr lang="en-US"/>
        </a:p>
      </dgm:t>
    </dgm:pt>
    <dgm:pt modelId="{8284C4B0-6E7D-4E6B-BF23-30C255E14179}" type="parTrans" cxnId="{25A9F91F-A596-412F-9A79-C9753340B9E9}">
      <dgm:prSet/>
      <dgm:spPr/>
      <dgm:t>
        <a:bodyPr/>
        <a:lstStyle/>
        <a:p>
          <a:endParaRPr lang="en-US"/>
        </a:p>
      </dgm:t>
    </dgm:pt>
    <dgm:pt modelId="{FCCE9F56-B632-4407-B460-595BB68C7A13}" type="sibTrans" cxnId="{25A9F91F-A596-412F-9A79-C9753340B9E9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endParaRPr lang="en-US"/>
        </a:p>
      </dgm:t>
    </dgm:pt>
    <dgm:pt modelId="{DB4113C9-DA2C-487A-86E7-319C299192DE}">
      <dgm:prSet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Apulia (Italy):</a:t>
          </a:r>
          <a:r>
            <a:rPr lang="en-US" b="0" i="0" baseline="0"/>
            <a:t> Overlapping competences cause delays</a:t>
          </a:r>
          <a:endParaRPr lang="en-US"/>
        </a:p>
      </dgm:t>
    </dgm:pt>
    <dgm:pt modelId="{84B9EC05-75C0-45BB-B356-6BF075450504}" type="parTrans" cxnId="{115C97BE-340A-4940-AF82-903F1F2174F3}">
      <dgm:prSet/>
      <dgm:spPr/>
      <dgm:t>
        <a:bodyPr/>
        <a:lstStyle/>
        <a:p>
          <a:endParaRPr lang="en-US"/>
        </a:p>
      </dgm:t>
    </dgm:pt>
    <dgm:pt modelId="{367C3D88-DBF8-469A-9A46-0EFFD1EBF8D4}" type="sibTrans" cxnId="{115C97BE-340A-4940-AF82-903F1F2174F3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endParaRPr lang="en-US"/>
        </a:p>
      </dgm:t>
    </dgm:pt>
    <dgm:pt modelId="{AA4EB1A2-793F-4710-88F9-6AAEF1DCE257}">
      <dgm:prSet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Algarve (Portugal):</a:t>
          </a:r>
          <a:r>
            <a:rPr lang="en-US" b="0" i="0" baseline="0"/>
            <a:t> Outdated spatial plan (2007) stalls projects</a:t>
          </a:r>
          <a:endParaRPr lang="en-US"/>
        </a:p>
      </dgm:t>
    </dgm:pt>
    <dgm:pt modelId="{6AA71C2A-2814-436C-935D-57B5729451BA}" type="parTrans" cxnId="{7F02043E-7250-4825-909D-DAE149B6C26D}">
      <dgm:prSet/>
      <dgm:spPr/>
      <dgm:t>
        <a:bodyPr/>
        <a:lstStyle/>
        <a:p>
          <a:endParaRPr lang="en-US"/>
        </a:p>
      </dgm:t>
    </dgm:pt>
    <dgm:pt modelId="{F0539192-091B-4288-856D-6E381403232E}" type="sibTrans" cxnId="{7F02043E-7250-4825-909D-DAE149B6C26D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endParaRPr lang="en-US"/>
        </a:p>
      </dgm:t>
    </dgm:pt>
    <dgm:pt modelId="{FE641A16-815D-4D7C-9625-1A69E0D91E52}">
      <dgm:prSet/>
      <dgm:spPr>
        <a:solidFill>
          <a:schemeClr val="accent1"/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en-US" b="0" i="1" baseline="0"/>
            <a:t>Transition success will be decided in </a:t>
          </a:r>
          <a:r>
            <a:rPr lang="en-US" b="1" i="1" baseline="0"/>
            <a:t>town halls and regions</a:t>
          </a:r>
          <a:endParaRPr lang="en-US" i="1"/>
        </a:p>
      </dgm:t>
    </dgm:pt>
    <dgm:pt modelId="{A34B1AC5-DDA3-49E7-9821-C5AEB856CBC2}" type="parTrans" cxnId="{DF2D21F2-E95A-443F-AABB-2B4F44303AAB}">
      <dgm:prSet/>
      <dgm:spPr/>
      <dgm:t>
        <a:bodyPr/>
        <a:lstStyle/>
        <a:p>
          <a:endParaRPr lang="en-US"/>
        </a:p>
      </dgm:t>
    </dgm:pt>
    <dgm:pt modelId="{A902CD47-3271-4E53-91A5-69758BD45B2C}" type="sibTrans" cxnId="{DF2D21F2-E95A-443F-AABB-2B4F44303AAB}">
      <dgm:prSet/>
      <dgm:spPr/>
      <dgm:t>
        <a:bodyPr/>
        <a:lstStyle/>
        <a:p>
          <a:endParaRPr lang="en-US"/>
        </a:p>
      </dgm:t>
    </dgm:pt>
    <dgm:pt modelId="{0F051CC8-03A2-4DE4-BBF6-4E47B5981FCE}" type="pres">
      <dgm:prSet presAssocID="{ED661056-1777-494A-AA39-F61E9954410A}" presName="outerComposite" presStyleCnt="0">
        <dgm:presLayoutVars>
          <dgm:chMax val="5"/>
          <dgm:dir/>
          <dgm:resizeHandles val="exact"/>
        </dgm:presLayoutVars>
      </dgm:prSet>
      <dgm:spPr/>
    </dgm:pt>
    <dgm:pt modelId="{677C15CA-9A4C-4698-809A-28A653299080}" type="pres">
      <dgm:prSet presAssocID="{ED661056-1777-494A-AA39-F61E9954410A}" presName="dummyMaxCanvas" presStyleCnt="0">
        <dgm:presLayoutVars/>
      </dgm:prSet>
      <dgm:spPr/>
    </dgm:pt>
    <dgm:pt modelId="{FB8A3119-5F80-4381-AC11-9CFFB7106370}" type="pres">
      <dgm:prSet presAssocID="{ED661056-1777-494A-AA39-F61E9954410A}" presName="FiveNodes_1" presStyleLbl="node1" presStyleIdx="0" presStyleCnt="5">
        <dgm:presLayoutVars>
          <dgm:bulletEnabled val="1"/>
        </dgm:presLayoutVars>
      </dgm:prSet>
      <dgm:spPr/>
    </dgm:pt>
    <dgm:pt modelId="{28E33B37-0903-42CD-9624-10FA20F0FCC7}" type="pres">
      <dgm:prSet presAssocID="{ED661056-1777-494A-AA39-F61E9954410A}" presName="FiveNodes_2" presStyleLbl="node1" presStyleIdx="1" presStyleCnt="5" custScaleY="100001" custLinFactNeighborY="3501">
        <dgm:presLayoutVars>
          <dgm:bulletEnabled val="1"/>
        </dgm:presLayoutVars>
      </dgm:prSet>
      <dgm:spPr/>
    </dgm:pt>
    <dgm:pt modelId="{2E36966F-D981-401C-BA8A-D41FD55D545B}" type="pres">
      <dgm:prSet presAssocID="{ED661056-1777-494A-AA39-F61E9954410A}" presName="FiveNodes_3" presStyleLbl="node1" presStyleIdx="2" presStyleCnt="5">
        <dgm:presLayoutVars>
          <dgm:bulletEnabled val="1"/>
        </dgm:presLayoutVars>
      </dgm:prSet>
      <dgm:spPr/>
    </dgm:pt>
    <dgm:pt modelId="{21E59FB9-6241-444B-BA84-1A9BFC2BC681}" type="pres">
      <dgm:prSet presAssocID="{ED661056-1777-494A-AA39-F61E9954410A}" presName="FiveNodes_4" presStyleLbl="node1" presStyleIdx="3" presStyleCnt="5">
        <dgm:presLayoutVars>
          <dgm:bulletEnabled val="1"/>
        </dgm:presLayoutVars>
      </dgm:prSet>
      <dgm:spPr/>
    </dgm:pt>
    <dgm:pt modelId="{C65ECFD4-9EEF-4207-A7A0-4C9105121988}" type="pres">
      <dgm:prSet presAssocID="{ED661056-1777-494A-AA39-F61E9954410A}" presName="FiveNodes_5" presStyleLbl="node1" presStyleIdx="4" presStyleCnt="5">
        <dgm:presLayoutVars>
          <dgm:bulletEnabled val="1"/>
        </dgm:presLayoutVars>
      </dgm:prSet>
      <dgm:spPr/>
    </dgm:pt>
    <dgm:pt modelId="{23B191DE-9109-4A4F-A7AB-A7541044C875}" type="pres">
      <dgm:prSet presAssocID="{ED661056-1777-494A-AA39-F61E9954410A}" presName="FiveConn_1-2" presStyleLbl="fgAccFollowNode1" presStyleIdx="0" presStyleCnt="4">
        <dgm:presLayoutVars>
          <dgm:bulletEnabled val="1"/>
        </dgm:presLayoutVars>
      </dgm:prSet>
      <dgm:spPr/>
    </dgm:pt>
    <dgm:pt modelId="{CC9CB396-E66F-4F0B-A164-772FCAEF3E13}" type="pres">
      <dgm:prSet presAssocID="{ED661056-1777-494A-AA39-F61E9954410A}" presName="FiveConn_2-3" presStyleLbl="fgAccFollowNode1" presStyleIdx="1" presStyleCnt="4">
        <dgm:presLayoutVars>
          <dgm:bulletEnabled val="1"/>
        </dgm:presLayoutVars>
      </dgm:prSet>
      <dgm:spPr/>
    </dgm:pt>
    <dgm:pt modelId="{EFFEE48C-ECE5-41D2-8CD1-1C24682F2A1F}" type="pres">
      <dgm:prSet presAssocID="{ED661056-1777-494A-AA39-F61E9954410A}" presName="FiveConn_3-4" presStyleLbl="fgAccFollowNode1" presStyleIdx="2" presStyleCnt="4">
        <dgm:presLayoutVars>
          <dgm:bulletEnabled val="1"/>
        </dgm:presLayoutVars>
      </dgm:prSet>
      <dgm:spPr/>
    </dgm:pt>
    <dgm:pt modelId="{6ABE12C6-C2D7-4D46-92EE-88C989DF2DF8}" type="pres">
      <dgm:prSet presAssocID="{ED661056-1777-494A-AA39-F61E9954410A}" presName="FiveConn_4-5" presStyleLbl="fgAccFollowNode1" presStyleIdx="3" presStyleCnt="4">
        <dgm:presLayoutVars>
          <dgm:bulletEnabled val="1"/>
        </dgm:presLayoutVars>
      </dgm:prSet>
      <dgm:spPr/>
    </dgm:pt>
    <dgm:pt modelId="{F0B3A18D-1684-444E-BFE0-4C4CBA5D0EE7}" type="pres">
      <dgm:prSet presAssocID="{ED661056-1777-494A-AA39-F61E9954410A}" presName="FiveNodes_1_text" presStyleLbl="node1" presStyleIdx="4" presStyleCnt="5">
        <dgm:presLayoutVars>
          <dgm:bulletEnabled val="1"/>
        </dgm:presLayoutVars>
      </dgm:prSet>
      <dgm:spPr/>
    </dgm:pt>
    <dgm:pt modelId="{DAB9ACA5-8351-4AF5-A2AB-2E7348CF5E26}" type="pres">
      <dgm:prSet presAssocID="{ED661056-1777-494A-AA39-F61E9954410A}" presName="FiveNodes_2_text" presStyleLbl="node1" presStyleIdx="4" presStyleCnt="5">
        <dgm:presLayoutVars>
          <dgm:bulletEnabled val="1"/>
        </dgm:presLayoutVars>
      </dgm:prSet>
      <dgm:spPr/>
    </dgm:pt>
    <dgm:pt modelId="{4A24024E-00FB-4D09-B92A-B8B4331EF1FF}" type="pres">
      <dgm:prSet presAssocID="{ED661056-1777-494A-AA39-F61E9954410A}" presName="FiveNodes_3_text" presStyleLbl="node1" presStyleIdx="4" presStyleCnt="5">
        <dgm:presLayoutVars>
          <dgm:bulletEnabled val="1"/>
        </dgm:presLayoutVars>
      </dgm:prSet>
      <dgm:spPr/>
    </dgm:pt>
    <dgm:pt modelId="{E7CF6BEB-20AF-496E-867F-5B8C4B5966EF}" type="pres">
      <dgm:prSet presAssocID="{ED661056-1777-494A-AA39-F61E9954410A}" presName="FiveNodes_4_text" presStyleLbl="node1" presStyleIdx="4" presStyleCnt="5">
        <dgm:presLayoutVars>
          <dgm:bulletEnabled val="1"/>
        </dgm:presLayoutVars>
      </dgm:prSet>
      <dgm:spPr/>
    </dgm:pt>
    <dgm:pt modelId="{46C55490-E600-4C60-949B-B3513B484EDF}" type="pres">
      <dgm:prSet presAssocID="{ED661056-1777-494A-AA39-F61E9954410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F923201-4829-4906-B06D-448CC3B63EAA}" type="presOf" srcId="{FCCE9F56-B632-4407-B460-595BB68C7A13}" destId="{CC9CB396-E66F-4F0B-A164-772FCAEF3E13}" srcOrd="0" destOrd="0" presId="urn:microsoft.com/office/officeart/2005/8/layout/vProcess5"/>
    <dgm:cxn modelId="{0B70A017-643A-4A55-B8F6-D3F6AC6BE500}" type="presOf" srcId="{DB4113C9-DA2C-487A-86E7-319C299192DE}" destId="{4A24024E-00FB-4D09-B92A-B8B4331EF1FF}" srcOrd="1" destOrd="0" presId="urn:microsoft.com/office/officeart/2005/8/layout/vProcess5"/>
    <dgm:cxn modelId="{25A9F91F-A596-412F-9A79-C9753340B9E9}" srcId="{ED661056-1777-494A-AA39-F61E9954410A}" destId="{82370D91-0C09-42FC-895F-7EFCE3820BAD}" srcOrd="1" destOrd="0" parTransId="{8284C4B0-6E7D-4E6B-BF23-30C255E14179}" sibTransId="{FCCE9F56-B632-4407-B460-595BB68C7A13}"/>
    <dgm:cxn modelId="{EA43AA23-4290-4E5B-9F92-29735817CE56}" type="presOf" srcId="{367C3D88-DBF8-469A-9A46-0EFFD1EBF8D4}" destId="{EFFEE48C-ECE5-41D2-8CD1-1C24682F2A1F}" srcOrd="0" destOrd="0" presId="urn:microsoft.com/office/officeart/2005/8/layout/vProcess5"/>
    <dgm:cxn modelId="{A1344B2B-0A47-410C-BD3C-E57A498FA404}" type="presOf" srcId="{ED661056-1777-494A-AA39-F61E9954410A}" destId="{0F051CC8-03A2-4DE4-BBF6-4E47B5981FCE}" srcOrd="0" destOrd="0" presId="urn:microsoft.com/office/officeart/2005/8/layout/vProcess5"/>
    <dgm:cxn modelId="{7F02043E-7250-4825-909D-DAE149B6C26D}" srcId="{ED661056-1777-494A-AA39-F61E9954410A}" destId="{AA4EB1A2-793F-4710-88F9-6AAEF1DCE257}" srcOrd="3" destOrd="0" parTransId="{6AA71C2A-2814-436C-935D-57B5729451BA}" sibTransId="{F0539192-091B-4288-856D-6E381403232E}"/>
    <dgm:cxn modelId="{2E57D164-AD04-4488-84E6-9FD6467675B7}" type="presOf" srcId="{AA4EB1A2-793F-4710-88F9-6AAEF1DCE257}" destId="{21E59FB9-6241-444B-BA84-1A9BFC2BC681}" srcOrd="0" destOrd="0" presId="urn:microsoft.com/office/officeart/2005/8/layout/vProcess5"/>
    <dgm:cxn modelId="{DE8B7870-A805-4077-B279-CAEFA6C1EEDE}" type="presOf" srcId="{DB4113C9-DA2C-487A-86E7-319C299192DE}" destId="{2E36966F-D981-401C-BA8A-D41FD55D545B}" srcOrd="0" destOrd="0" presId="urn:microsoft.com/office/officeart/2005/8/layout/vProcess5"/>
    <dgm:cxn modelId="{41367950-C1F3-4B57-892A-30C9338FF264}" type="presOf" srcId="{823BDCA4-C529-4001-9338-371B6C196D78}" destId="{FB8A3119-5F80-4381-AC11-9CFFB7106370}" srcOrd="0" destOrd="0" presId="urn:microsoft.com/office/officeart/2005/8/layout/vProcess5"/>
    <dgm:cxn modelId="{26B59685-249B-447D-842C-E0BC185CF53E}" type="presOf" srcId="{F0539192-091B-4288-856D-6E381403232E}" destId="{6ABE12C6-C2D7-4D46-92EE-88C989DF2DF8}" srcOrd="0" destOrd="0" presId="urn:microsoft.com/office/officeart/2005/8/layout/vProcess5"/>
    <dgm:cxn modelId="{B1E6178A-0646-4AC0-A8B2-288FC6487983}" type="presOf" srcId="{AA4EB1A2-793F-4710-88F9-6AAEF1DCE257}" destId="{E7CF6BEB-20AF-496E-867F-5B8C4B5966EF}" srcOrd="1" destOrd="0" presId="urn:microsoft.com/office/officeart/2005/8/layout/vProcess5"/>
    <dgm:cxn modelId="{BFE8088C-102D-464F-BA7F-F074BAB2FD6B}" type="presOf" srcId="{823BDCA4-C529-4001-9338-371B6C196D78}" destId="{F0B3A18D-1684-444E-BFE0-4C4CBA5D0EE7}" srcOrd="1" destOrd="0" presId="urn:microsoft.com/office/officeart/2005/8/layout/vProcess5"/>
    <dgm:cxn modelId="{D1FE1A92-5B63-4C24-A537-5C9E6865E06E}" type="presOf" srcId="{82370D91-0C09-42FC-895F-7EFCE3820BAD}" destId="{DAB9ACA5-8351-4AF5-A2AB-2E7348CF5E26}" srcOrd="1" destOrd="0" presId="urn:microsoft.com/office/officeart/2005/8/layout/vProcess5"/>
    <dgm:cxn modelId="{9E8B6D93-30B5-42AE-97D9-CDC250855785}" type="presOf" srcId="{82370D91-0C09-42FC-895F-7EFCE3820BAD}" destId="{28E33B37-0903-42CD-9624-10FA20F0FCC7}" srcOrd="0" destOrd="0" presId="urn:microsoft.com/office/officeart/2005/8/layout/vProcess5"/>
    <dgm:cxn modelId="{38C930AC-F10C-4025-ACCC-A61ACA6E48DD}" srcId="{ED661056-1777-494A-AA39-F61E9954410A}" destId="{823BDCA4-C529-4001-9338-371B6C196D78}" srcOrd="0" destOrd="0" parTransId="{36CBA555-DDD5-4CDC-A1B8-930BA8C35514}" sibTransId="{3727668E-994D-48D7-A085-2B2FC19EFD39}"/>
    <dgm:cxn modelId="{115C97BE-340A-4940-AF82-903F1F2174F3}" srcId="{ED661056-1777-494A-AA39-F61E9954410A}" destId="{DB4113C9-DA2C-487A-86E7-319C299192DE}" srcOrd="2" destOrd="0" parTransId="{84B9EC05-75C0-45BB-B356-6BF075450504}" sibTransId="{367C3D88-DBF8-469A-9A46-0EFFD1EBF8D4}"/>
    <dgm:cxn modelId="{878A70D8-2BB5-4ACA-A588-392CEA4786C4}" type="presOf" srcId="{3727668E-994D-48D7-A085-2B2FC19EFD39}" destId="{23B191DE-9109-4A4F-A7AB-A7541044C875}" srcOrd="0" destOrd="0" presId="urn:microsoft.com/office/officeart/2005/8/layout/vProcess5"/>
    <dgm:cxn modelId="{9A21EDE9-85E3-46D5-877A-6476E8386C97}" type="presOf" srcId="{FE641A16-815D-4D7C-9625-1A69E0D91E52}" destId="{C65ECFD4-9EEF-4207-A7A0-4C9105121988}" srcOrd="0" destOrd="0" presId="urn:microsoft.com/office/officeart/2005/8/layout/vProcess5"/>
    <dgm:cxn modelId="{DF2D21F2-E95A-443F-AABB-2B4F44303AAB}" srcId="{ED661056-1777-494A-AA39-F61E9954410A}" destId="{FE641A16-815D-4D7C-9625-1A69E0D91E52}" srcOrd="4" destOrd="0" parTransId="{A34B1AC5-DDA3-49E7-9821-C5AEB856CBC2}" sibTransId="{A902CD47-3271-4E53-91A5-69758BD45B2C}"/>
    <dgm:cxn modelId="{D0242BF4-4305-4FD5-AA59-E94A999688DB}" type="presOf" srcId="{FE641A16-815D-4D7C-9625-1A69E0D91E52}" destId="{46C55490-E600-4C60-949B-B3513B484EDF}" srcOrd="1" destOrd="0" presId="urn:microsoft.com/office/officeart/2005/8/layout/vProcess5"/>
    <dgm:cxn modelId="{363F4AA8-F97E-4B59-847B-A59B8880F0E5}" type="presParOf" srcId="{0F051CC8-03A2-4DE4-BBF6-4E47B5981FCE}" destId="{677C15CA-9A4C-4698-809A-28A653299080}" srcOrd="0" destOrd="0" presId="urn:microsoft.com/office/officeart/2005/8/layout/vProcess5"/>
    <dgm:cxn modelId="{0B785C8A-0E24-42AA-B4A9-4E27AF30F7D6}" type="presParOf" srcId="{0F051CC8-03A2-4DE4-BBF6-4E47B5981FCE}" destId="{FB8A3119-5F80-4381-AC11-9CFFB7106370}" srcOrd="1" destOrd="0" presId="urn:microsoft.com/office/officeart/2005/8/layout/vProcess5"/>
    <dgm:cxn modelId="{818FCD70-C517-499F-BE7F-029D9A72E4FD}" type="presParOf" srcId="{0F051CC8-03A2-4DE4-BBF6-4E47B5981FCE}" destId="{28E33B37-0903-42CD-9624-10FA20F0FCC7}" srcOrd="2" destOrd="0" presId="urn:microsoft.com/office/officeart/2005/8/layout/vProcess5"/>
    <dgm:cxn modelId="{89255505-860B-42D9-81B3-03C7679E4657}" type="presParOf" srcId="{0F051CC8-03A2-4DE4-BBF6-4E47B5981FCE}" destId="{2E36966F-D981-401C-BA8A-D41FD55D545B}" srcOrd="3" destOrd="0" presId="urn:microsoft.com/office/officeart/2005/8/layout/vProcess5"/>
    <dgm:cxn modelId="{0D122EFB-0457-474B-B0ED-95E6CF365422}" type="presParOf" srcId="{0F051CC8-03A2-4DE4-BBF6-4E47B5981FCE}" destId="{21E59FB9-6241-444B-BA84-1A9BFC2BC681}" srcOrd="4" destOrd="0" presId="urn:microsoft.com/office/officeart/2005/8/layout/vProcess5"/>
    <dgm:cxn modelId="{E85AAC79-3ABB-474F-962D-869761A9B89D}" type="presParOf" srcId="{0F051CC8-03A2-4DE4-BBF6-4E47B5981FCE}" destId="{C65ECFD4-9EEF-4207-A7A0-4C9105121988}" srcOrd="5" destOrd="0" presId="urn:microsoft.com/office/officeart/2005/8/layout/vProcess5"/>
    <dgm:cxn modelId="{7A49B49F-D442-4251-BD99-9D203D832A3E}" type="presParOf" srcId="{0F051CC8-03A2-4DE4-BBF6-4E47B5981FCE}" destId="{23B191DE-9109-4A4F-A7AB-A7541044C875}" srcOrd="6" destOrd="0" presId="urn:microsoft.com/office/officeart/2005/8/layout/vProcess5"/>
    <dgm:cxn modelId="{2A26D88D-601D-4AD0-B932-8E7B66A5A6BB}" type="presParOf" srcId="{0F051CC8-03A2-4DE4-BBF6-4E47B5981FCE}" destId="{CC9CB396-E66F-4F0B-A164-772FCAEF3E13}" srcOrd="7" destOrd="0" presId="urn:microsoft.com/office/officeart/2005/8/layout/vProcess5"/>
    <dgm:cxn modelId="{1ADCD49D-604B-483C-87E4-A7A0185B2C7C}" type="presParOf" srcId="{0F051CC8-03A2-4DE4-BBF6-4E47B5981FCE}" destId="{EFFEE48C-ECE5-41D2-8CD1-1C24682F2A1F}" srcOrd="8" destOrd="0" presId="urn:microsoft.com/office/officeart/2005/8/layout/vProcess5"/>
    <dgm:cxn modelId="{6799A899-57D8-4FD0-9F9F-81FE838685EC}" type="presParOf" srcId="{0F051CC8-03A2-4DE4-BBF6-4E47B5981FCE}" destId="{6ABE12C6-C2D7-4D46-92EE-88C989DF2DF8}" srcOrd="9" destOrd="0" presId="urn:microsoft.com/office/officeart/2005/8/layout/vProcess5"/>
    <dgm:cxn modelId="{57648A0E-86FD-4DE4-BC03-BA8CC238C0F0}" type="presParOf" srcId="{0F051CC8-03A2-4DE4-BBF6-4E47B5981FCE}" destId="{F0B3A18D-1684-444E-BFE0-4C4CBA5D0EE7}" srcOrd="10" destOrd="0" presId="urn:microsoft.com/office/officeart/2005/8/layout/vProcess5"/>
    <dgm:cxn modelId="{1046886F-73BB-4351-A9C8-9013148A4682}" type="presParOf" srcId="{0F051CC8-03A2-4DE4-BBF6-4E47B5981FCE}" destId="{DAB9ACA5-8351-4AF5-A2AB-2E7348CF5E26}" srcOrd="11" destOrd="0" presId="urn:microsoft.com/office/officeart/2005/8/layout/vProcess5"/>
    <dgm:cxn modelId="{8A248622-4A76-432B-9ACF-8008700A95BE}" type="presParOf" srcId="{0F051CC8-03A2-4DE4-BBF6-4E47B5981FCE}" destId="{4A24024E-00FB-4D09-B92A-B8B4331EF1FF}" srcOrd="12" destOrd="0" presId="urn:microsoft.com/office/officeart/2005/8/layout/vProcess5"/>
    <dgm:cxn modelId="{A7B10583-CDBD-4634-A7A6-164881467E4D}" type="presParOf" srcId="{0F051CC8-03A2-4DE4-BBF6-4E47B5981FCE}" destId="{E7CF6BEB-20AF-496E-867F-5B8C4B5966EF}" srcOrd="13" destOrd="0" presId="urn:microsoft.com/office/officeart/2005/8/layout/vProcess5"/>
    <dgm:cxn modelId="{76C6768D-B4DF-4D39-9044-E2FB96783490}" type="presParOf" srcId="{0F051CC8-03A2-4DE4-BBF6-4E47B5981FCE}" destId="{46C55490-E600-4C60-949B-B3513B484ED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144319-5E88-4A4B-8EF7-B3B4EDE4FA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84B2AC-8A6B-49A4-8040-6BA16644F596}">
      <dgm:prSet/>
      <dgm:spPr/>
      <dgm:t>
        <a:bodyPr/>
        <a:lstStyle/>
        <a:p>
          <a:r>
            <a:rPr lang="en-US" b="0" i="0" baseline="0"/>
            <a:t>Outdated or silent local plans block renewable projects</a:t>
          </a:r>
          <a:endParaRPr lang="en-US"/>
        </a:p>
      </dgm:t>
    </dgm:pt>
    <dgm:pt modelId="{95337D33-20E5-47E8-B0CF-CBD103E998A9}" type="parTrans" cxnId="{9914D6D3-B46F-48F2-8FBA-C18833FC5E4A}">
      <dgm:prSet/>
      <dgm:spPr/>
      <dgm:t>
        <a:bodyPr/>
        <a:lstStyle/>
        <a:p>
          <a:endParaRPr lang="en-US"/>
        </a:p>
      </dgm:t>
    </dgm:pt>
    <dgm:pt modelId="{B29B1085-14D6-4588-B019-01EE3540FBD9}" type="sibTrans" cxnId="{9914D6D3-B46F-48F2-8FBA-C18833FC5E4A}">
      <dgm:prSet/>
      <dgm:spPr/>
      <dgm:t>
        <a:bodyPr/>
        <a:lstStyle/>
        <a:p>
          <a:endParaRPr lang="en-US"/>
        </a:p>
      </dgm:t>
    </dgm:pt>
    <dgm:pt modelId="{5B9991D3-C42D-43A0-B5AE-2A46FF0D4DD3}">
      <dgm:prSet/>
      <dgm:spPr/>
      <dgm:t>
        <a:bodyPr/>
        <a:lstStyle/>
        <a:p>
          <a:r>
            <a:rPr lang="en-US" b="0" i="0" baseline="0"/>
            <a:t>Few regions designate </a:t>
          </a:r>
          <a:r>
            <a:rPr lang="en-US" b="1" i="0" baseline="0"/>
            <a:t>suitable areas</a:t>
          </a:r>
          <a:r>
            <a:rPr lang="en-US" b="0" i="0" baseline="0"/>
            <a:t> for wind/solar</a:t>
          </a:r>
          <a:endParaRPr lang="en-US"/>
        </a:p>
      </dgm:t>
    </dgm:pt>
    <dgm:pt modelId="{3C837BF9-6BD4-4AF0-94B0-26D087E6F7E5}" type="parTrans" cxnId="{0CF5326D-8CDC-4BB5-9D8A-942B56E36E7F}">
      <dgm:prSet/>
      <dgm:spPr/>
      <dgm:t>
        <a:bodyPr/>
        <a:lstStyle/>
        <a:p>
          <a:endParaRPr lang="en-US"/>
        </a:p>
      </dgm:t>
    </dgm:pt>
    <dgm:pt modelId="{C713A38E-9C26-4253-A023-9B5E1A17AA1E}" type="sibTrans" cxnId="{0CF5326D-8CDC-4BB5-9D8A-942B56E36E7F}">
      <dgm:prSet/>
      <dgm:spPr/>
      <dgm:t>
        <a:bodyPr/>
        <a:lstStyle/>
        <a:p>
          <a:endParaRPr lang="en-US"/>
        </a:p>
      </dgm:t>
    </dgm:pt>
    <dgm:pt modelId="{CCEF380F-6469-4455-8D16-41EE4E176D76}">
      <dgm:prSet/>
      <dgm:spPr/>
      <dgm:t>
        <a:bodyPr/>
        <a:lstStyle/>
        <a:p>
          <a:r>
            <a:rPr lang="en-US" b="0" i="0" baseline="0"/>
            <a:t>Misalignment with </a:t>
          </a:r>
          <a:r>
            <a:rPr lang="en-US" b="1" i="0" baseline="0"/>
            <a:t>grid expansion</a:t>
          </a:r>
          <a:r>
            <a:rPr lang="en-US" b="0" i="0" baseline="0"/>
            <a:t> and national targets</a:t>
          </a:r>
          <a:endParaRPr lang="en-US"/>
        </a:p>
      </dgm:t>
    </dgm:pt>
    <dgm:pt modelId="{79E808FA-CCF1-407A-B573-736BCC4B5C97}" type="parTrans" cxnId="{B545B009-A8CD-47E8-AAEE-2E384CC17605}">
      <dgm:prSet/>
      <dgm:spPr/>
      <dgm:t>
        <a:bodyPr/>
        <a:lstStyle/>
        <a:p>
          <a:endParaRPr lang="en-US"/>
        </a:p>
      </dgm:t>
    </dgm:pt>
    <dgm:pt modelId="{5E9D1A29-3927-4EA6-A25A-44F1337B7528}" type="sibTrans" cxnId="{B545B009-A8CD-47E8-AAEE-2E384CC17605}">
      <dgm:prSet/>
      <dgm:spPr/>
      <dgm:t>
        <a:bodyPr/>
        <a:lstStyle/>
        <a:p>
          <a:endParaRPr lang="en-US"/>
        </a:p>
      </dgm:t>
    </dgm:pt>
    <dgm:pt modelId="{AD4F27A6-5B5B-4CC8-986E-950D8995F125}">
      <dgm:prSet/>
      <dgm:spPr/>
      <dgm:t>
        <a:bodyPr/>
        <a:lstStyle/>
        <a:p>
          <a:r>
            <a:rPr lang="en-US" b="0" i="0" baseline="0"/>
            <a:t>Example: Algarve regional plan </a:t>
          </a:r>
          <a:r>
            <a:rPr lang="en-US" b="0" i="0" baseline="0" err="1"/>
            <a:t>prioritised</a:t>
          </a:r>
          <a:r>
            <a:rPr lang="en-US" b="0" i="0" baseline="0"/>
            <a:t> tourism, nothing on energy</a:t>
          </a:r>
          <a:endParaRPr lang="en-US"/>
        </a:p>
      </dgm:t>
    </dgm:pt>
    <dgm:pt modelId="{F61076EA-8ACB-43ED-AB89-A54DB09151E8}" type="parTrans" cxnId="{6E2EE8BA-5E0C-4812-B261-B9E85D54561F}">
      <dgm:prSet/>
      <dgm:spPr/>
      <dgm:t>
        <a:bodyPr/>
        <a:lstStyle/>
        <a:p>
          <a:endParaRPr lang="en-US"/>
        </a:p>
      </dgm:t>
    </dgm:pt>
    <dgm:pt modelId="{E252F494-851F-4463-A165-FD88C762C010}" type="sibTrans" cxnId="{6E2EE8BA-5E0C-4812-B261-B9E85D54561F}">
      <dgm:prSet/>
      <dgm:spPr/>
      <dgm:t>
        <a:bodyPr/>
        <a:lstStyle/>
        <a:p>
          <a:endParaRPr lang="en-US"/>
        </a:p>
      </dgm:t>
    </dgm:pt>
    <dgm:pt modelId="{8FF95CC3-B74F-420F-A55D-9C85D9E098C9}" type="pres">
      <dgm:prSet presAssocID="{55144319-5E88-4A4B-8EF7-B3B4EDE4FAC7}" presName="diagram" presStyleCnt="0">
        <dgm:presLayoutVars>
          <dgm:dir/>
          <dgm:resizeHandles val="exact"/>
        </dgm:presLayoutVars>
      </dgm:prSet>
      <dgm:spPr/>
    </dgm:pt>
    <dgm:pt modelId="{E20D5D34-4D9D-48D1-B683-4232754570F9}" type="pres">
      <dgm:prSet presAssocID="{5684B2AC-8A6B-49A4-8040-6BA16644F596}" presName="node" presStyleLbl="node1" presStyleIdx="0" presStyleCnt="4">
        <dgm:presLayoutVars>
          <dgm:bulletEnabled val="1"/>
        </dgm:presLayoutVars>
      </dgm:prSet>
      <dgm:spPr/>
    </dgm:pt>
    <dgm:pt modelId="{F4750B9D-CE4E-4973-B96F-E9DB40B3720F}" type="pres">
      <dgm:prSet presAssocID="{B29B1085-14D6-4588-B019-01EE3540FBD9}" presName="sibTrans" presStyleCnt="0"/>
      <dgm:spPr/>
    </dgm:pt>
    <dgm:pt modelId="{D4E0422F-E2C8-448A-A38F-5C277F6F64EE}" type="pres">
      <dgm:prSet presAssocID="{5B9991D3-C42D-43A0-B5AE-2A46FF0D4DD3}" presName="node" presStyleLbl="node1" presStyleIdx="1" presStyleCnt="4">
        <dgm:presLayoutVars>
          <dgm:bulletEnabled val="1"/>
        </dgm:presLayoutVars>
      </dgm:prSet>
      <dgm:spPr/>
    </dgm:pt>
    <dgm:pt modelId="{300C7397-E627-4365-B447-90E8DE6B6F09}" type="pres">
      <dgm:prSet presAssocID="{C713A38E-9C26-4253-A023-9B5E1A17AA1E}" presName="sibTrans" presStyleCnt="0"/>
      <dgm:spPr/>
    </dgm:pt>
    <dgm:pt modelId="{C5B07379-E7ED-4D1C-82C4-837BF413E5D0}" type="pres">
      <dgm:prSet presAssocID="{CCEF380F-6469-4455-8D16-41EE4E176D76}" presName="node" presStyleLbl="node1" presStyleIdx="2" presStyleCnt="4">
        <dgm:presLayoutVars>
          <dgm:bulletEnabled val="1"/>
        </dgm:presLayoutVars>
      </dgm:prSet>
      <dgm:spPr/>
    </dgm:pt>
    <dgm:pt modelId="{58E7D617-DDF1-4389-8763-AE5E1336EFD1}" type="pres">
      <dgm:prSet presAssocID="{5E9D1A29-3927-4EA6-A25A-44F1337B7528}" presName="sibTrans" presStyleCnt="0"/>
      <dgm:spPr/>
    </dgm:pt>
    <dgm:pt modelId="{246B20EA-70AE-4518-BE06-62468DB9CC4F}" type="pres">
      <dgm:prSet presAssocID="{AD4F27A6-5B5B-4CC8-986E-950D8995F125}" presName="node" presStyleLbl="node1" presStyleIdx="3" presStyleCnt="4">
        <dgm:presLayoutVars>
          <dgm:bulletEnabled val="1"/>
        </dgm:presLayoutVars>
      </dgm:prSet>
      <dgm:spPr/>
    </dgm:pt>
  </dgm:ptLst>
  <dgm:cxnLst>
    <dgm:cxn modelId="{B545B009-A8CD-47E8-AAEE-2E384CC17605}" srcId="{55144319-5E88-4A4B-8EF7-B3B4EDE4FAC7}" destId="{CCEF380F-6469-4455-8D16-41EE4E176D76}" srcOrd="2" destOrd="0" parTransId="{79E808FA-CCF1-407A-B573-736BCC4B5C97}" sibTransId="{5E9D1A29-3927-4EA6-A25A-44F1337B7528}"/>
    <dgm:cxn modelId="{6E5DAB1C-4A20-4E63-8C3F-DB83B5545F98}" type="presOf" srcId="{AD4F27A6-5B5B-4CC8-986E-950D8995F125}" destId="{246B20EA-70AE-4518-BE06-62468DB9CC4F}" srcOrd="0" destOrd="0" presId="urn:microsoft.com/office/officeart/2005/8/layout/default"/>
    <dgm:cxn modelId="{AE3B042A-A016-42D1-9229-3785F9E3A5E1}" type="presOf" srcId="{55144319-5E88-4A4B-8EF7-B3B4EDE4FAC7}" destId="{8FF95CC3-B74F-420F-A55D-9C85D9E098C9}" srcOrd="0" destOrd="0" presId="urn:microsoft.com/office/officeart/2005/8/layout/default"/>
    <dgm:cxn modelId="{0CF5326D-8CDC-4BB5-9D8A-942B56E36E7F}" srcId="{55144319-5E88-4A4B-8EF7-B3B4EDE4FAC7}" destId="{5B9991D3-C42D-43A0-B5AE-2A46FF0D4DD3}" srcOrd="1" destOrd="0" parTransId="{3C837BF9-6BD4-4AF0-94B0-26D087E6F7E5}" sibTransId="{C713A38E-9C26-4253-A023-9B5E1A17AA1E}"/>
    <dgm:cxn modelId="{39B13598-C316-471B-9F7F-A2E195F92666}" type="presOf" srcId="{5B9991D3-C42D-43A0-B5AE-2A46FF0D4DD3}" destId="{D4E0422F-E2C8-448A-A38F-5C277F6F64EE}" srcOrd="0" destOrd="0" presId="urn:microsoft.com/office/officeart/2005/8/layout/default"/>
    <dgm:cxn modelId="{6E2EE8BA-5E0C-4812-B261-B9E85D54561F}" srcId="{55144319-5E88-4A4B-8EF7-B3B4EDE4FAC7}" destId="{AD4F27A6-5B5B-4CC8-986E-950D8995F125}" srcOrd="3" destOrd="0" parTransId="{F61076EA-8ACB-43ED-AB89-A54DB09151E8}" sibTransId="{E252F494-851F-4463-A165-FD88C762C010}"/>
    <dgm:cxn modelId="{74771FC0-9E1A-4CC0-90E8-3F969BA854C3}" type="presOf" srcId="{5684B2AC-8A6B-49A4-8040-6BA16644F596}" destId="{E20D5D34-4D9D-48D1-B683-4232754570F9}" srcOrd="0" destOrd="0" presId="urn:microsoft.com/office/officeart/2005/8/layout/default"/>
    <dgm:cxn modelId="{71D563CC-146E-4C55-9B56-A3208F7ADFF0}" type="presOf" srcId="{CCEF380F-6469-4455-8D16-41EE4E176D76}" destId="{C5B07379-E7ED-4D1C-82C4-837BF413E5D0}" srcOrd="0" destOrd="0" presId="urn:microsoft.com/office/officeart/2005/8/layout/default"/>
    <dgm:cxn modelId="{9914D6D3-B46F-48F2-8FBA-C18833FC5E4A}" srcId="{55144319-5E88-4A4B-8EF7-B3B4EDE4FAC7}" destId="{5684B2AC-8A6B-49A4-8040-6BA16644F596}" srcOrd="0" destOrd="0" parTransId="{95337D33-20E5-47E8-B0CF-CBD103E998A9}" sibTransId="{B29B1085-14D6-4588-B019-01EE3540FBD9}"/>
    <dgm:cxn modelId="{83CB2A01-ED20-45F8-9634-52B5DDE08994}" type="presParOf" srcId="{8FF95CC3-B74F-420F-A55D-9C85D9E098C9}" destId="{E20D5D34-4D9D-48D1-B683-4232754570F9}" srcOrd="0" destOrd="0" presId="urn:microsoft.com/office/officeart/2005/8/layout/default"/>
    <dgm:cxn modelId="{5957E1D6-45FE-4242-8170-E624D0A9E4BC}" type="presParOf" srcId="{8FF95CC3-B74F-420F-A55D-9C85D9E098C9}" destId="{F4750B9D-CE4E-4973-B96F-E9DB40B3720F}" srcOrd="1" destOrd="0" presId="urn:microsoft.com/office/officeart/2005/8/layout/default"/>
    <dgm:cxn modelId="{CBA18C18-B16F-4EC6-A31B-7B112E2C7FDF}" type="presParOf" srcId="{8FF95CC3-B74F-420F-A55D-9C85D9E098C9}" destId="{D4E0422F-E2C8-448A-A38F-5C277F6F64EE}" srcOrd="2" destOrd="0" presId="urn:microsoft.com/office/officeart/2005/8/layout/default"/>
    <dgm:cxn modelId="{363C1C74-4A60-4CDD-98C6-463B9261B429}" type="presParOf" srcId="{8FF95CC3-B74F-420F-A55D-9C85D9E098C9}" destId="{300C7397-E627-4365-B447-90E8DE6B6F09}" srcOrd="3" destOrd="0" presId="urn:microsoft.com/office/officeart/2005/8/layout/default"/>
    <dgm:cxn modelId="{3F29976A-135E-451A-A375-B545D45F92B8}" type="presParOf" srcId="{8FF95CC3-B74F-420F-A55D-9C85D9E098C9}" destId="{C5B07379-E7ED-4D1C-82C4-837BF413E5D0}" srcOrd="4" destOrd="0" presId="urn:microsoft.com/office/officeart/2005/8/layout/default"/>
    <dgm:cxn modelId="{8E8AE0B4-7021-481E-B1EF-4BD84456611E}" type="presParOf" srcId="{8FF95CC3-B74F-420F-A55D-9C85D9E098C9}" destId="{58E7D617-DDF1-4389-8763-AE5E1336EFD1}" srcOrd="5" destOrd="0" presId="urn:microsoft.com/office/officeart/2005/8/layout/default"/>
    <dgm:cxn modelId="{744337FE-035F-4ACD-9A54-DABEFE9EAC5D}" type="presParOf" srcId="{8FF95CC3-B74F-420F-A55D-9C85D9E098C9}" destId="{246B20EA-70AE-4518-BE06-62468DB9CC4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A6D7C8-7B8F-497B-A607-1CE91FA79878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45A68F-5D6E-49D4-A7EB-78EF02858D7E}">
      <dgm:prSet custT="1"/>
      <dgm:spPr/>
      <dgm:t>
        <a:bodyPr/>
        <a:lstStyle/>
        <a:p>
          <a:r>
            <a:rPr lang="en-US" sz="2000" b="1" i="0" baseline="0"/>
            <a:t>Fragmented, sequential approvals</a:t>
          </a:r>
          <a:r>
            <a:rPr lang="en-US" sz="2000" b="0" i="0" baseline="0"/>
            <a:t> across authorities</a:t>
          </a:r>
          <a:endParaRPr lang="en-US" sz="2000"/>
        </a:p>
      </dgm:t>
    </dgm:pt>
    <dgm:pt modelId="{965129C5-B3F5-4DA5-8FAE-9EAF8D277C43}" type="parTrans" cxnId="{06A68BB3-B15C-48A1-A62A-5B366E0BF20C}">
      <dgm:prSet/>
      <dgm:spPr/>
      <dgm:t>
        <a:bodyPr/>
        <a:lstStyle/>
        <a:p>
          <a:endParaRPr lang="en-US"/>
        </a:p>
      </dgm:t>
    </dgm:pt>
    <dgm:pt modelId="{B70F6416-516F-4FDE-B30B-EF56DB2521CD}" type="sibTrans" cxnId="{06A68BB3-B15C-48A1-A62A-5B366E0BF20C}">
      <dgm:prSet/>
      <dgm:spPr/>
      <dgm:t>
        <a:bodyPr/>
        <a:lstStyle/>
        <a:p>
          <a:endParaRPr lang="en-US"/>
        </a:p>
      </dgm:t>
    </dgm:pt>
    <dgm:pt modelId="{D38F15CC-2EA1-467B-8C66-679370C37037}">
      <dgm:prSet custT="1"/>
      <dgm:spPr/>
      <dgm:t>
        <a:bodyPr/>
        <a:lstStyle/>
        <a:p>
          <a:r>
            <a:rPr lang="en-US" sz="2000" b="0" i="0" baseline="0"/>
            <a:t>Lack of Spatial planning means more resources, lack of single contact points; weak or unenforced timelines</a:t>
          </a:r>
          <a:endParaRPr lang="en-US" sz="2000"/>
        </a:p>
      </dgm:t>
    </dgm:pt>
    <dgm:pt modelId="{79682351-BDE8-4E15-A404-8591043E1668}" type="parTrans" cxnId="{E12B39B7-02F8-45E1-B004-C9599D6AC87F}">
      <dgm:prSet/>
      <dgm:spPr/>
      <dgm:t>
        <a:bodyPr/>
        <a:lstStyle/>
        <a:p>
          <a:endParaRPr lang="en-US"/>
        </a:p>
      </dgm:t>
    </dgm:pt>
    <dgm:pt modelId="{53E88FA6-1389-4AED-90ED-176CC5524BC6}" type="sibTrans" cxnId="{E12B39B7-02F8-45E1-B004-C9599D6AC87F}">
      <dgm:prSet/>
      <dgm:spPr/>
      <dgm:t>
        <a:bodyPr/>
        <a:lstStyle/>
        <a:p>
          <a:endParaRPr lang="en-US"/>
        </a:p>
      </dgm:t>
    </dgm:pt>
    <dgm:pt modelId="{5B9E62A8-ACAE-454C-9985-6CA55D7FC758}">
      <dgm:prSet custT="1"/>
      <dgm:spPr/>
      <dgm:t>
        <a:bodyPr/>
        <a:lstStyle/>
        <a:p>
          <a:r>
            <a:rPr lang="en-US" sz="2000" b="0" i="0" baseline="0"/>
            <a:t>Municipalities often lack </a:t>
          </a:r>
          <a:r>
            <a:rPr lang="en-US" sz="2000" b="1" i="0" baseline="0"/>
            <a:t>capacity/expertise</a:t>
          </a:r>
          <a:endParaRPr lang="en-US" sz="2000"/>
        </a:p>
      </dgm:t>
    </dgm:pt>
    <dgm:pt modelId="{515D007D-8224-4E0E-A48E-D122BB3C4DB2}" type="parTrans" cxnId="{36ABEFC2-3C0E-4B61-87D1-63A143E88FFD}">
      <dgm:prSet/>
      <dgm:spPr/>
      <dgm:t>
        <a:bodyPr/>
        <a:lstStyle/>
        <a:p>
          <a:endParaRPr lang="en-US"/>
        </a:p>
      </dgm:t>
    </dgm:pt>
    <dgm:pt modelId="{075105C1-6733-4109-B326-7789C7A88F51}" type="sibTrans" cxnId="{36ABEFC2-3C0E-4B61-87D1-63A143E88FFD}">
      <dgm:prSet/>
      <dgm:spPr/>
      <dgm:t>
        <a:bodyPr/>
        <a:lstStyle/>
        <a:p>
          <a:endParaRPr lang="en-US"/>
        </a:p>
      </dgm:t>
    </dgm:pt>
    <dgm:pt modelId="{89037F48-44CD-6746-AF26-788AB95A8B3F}">
      <dgm:prSet custT="1"/>
      <dgm:spPr/>
      <dgm:t>
        <a:bodyPr/>
        <a:lstStyle/>
        <a:p>
          <a:r>
            <a:rPr lang="en-US" sz="2000" b="0" i="0" baseline="0"/>
            <a:t>Uncertainty is what deters investors</a:t>
          </a:r>
          <a:endParaRPr lang="en-US" sz="2000"/>
        </a:p>
      </dgm:t>
    </dgm:pt>
    <dgm:pt modelId="{CC6EF51D-1D4A-854D-8487-6D8BEA603034}" type="parTrans" cxnId="{666699AA-B2BD-43A6-8279-F387978DF389}">
      <dgm:prSet/>
      <dgm:spPr/>
      <dgm:t>
        <a:bodyPr/>
        <a:lstStyle/>
        <a:p>
          <a:endParaRPr lang="en-GB"/>
        </a:p>
      </dgm:t>
    </dgm:pt>
    <dgm:pt modelId="{E71FB701-9B6E-BD49-8806-8D4D1A025AEB}" type="sibTrans" cxnId="{666699AA-B2BD-43A6-8279-F387978DF389}">
      <dgm:prSet/>
      <dgm:spPr/>
      <dgm:t>
        <a:bodyPr/>
        <a:lstStyle/>
        <a:p>
          <a:endParaRPr lang="en-GB"/>
        </a:p>
      </dgm:t>
    </dgm:pt>
    <dgm:pt modelId="{C19C82BF-513A-4280-BF19-B4402596C125}" type="pres">
      <dgm:prSet presAssocID="{C4A6D7C8-7B8F-497B-A607-1CE91FA79878}" presName="linear" presStyleCnt="0">
        <dgm:presLayoutVars>
          <dgm:animLvl val="lvl"/>
          <dgm:resizeHandles val="exact"/>
        </dgm:presLayoutVars>
      </dgm:prSet>
      <dgm:spPr/>
    </dgm:pt>
    <dgm:pt modelId="{CE1D3499-1868-4023-AAB3-F39A8FD9251B}" type="pres">
      <dgm:prSet presAssocID="{3645A68F-5D6E-49D4-A7EB-78EF02858D7E}" presName="parentText" presStyleLbl="node1" presStyleIdx="0" presStyleCnt="4" custLinFactY="-1375" custLinFactNeighborX="-964" custLinFactNeighborY="-100000">
        <dgm:presLayoutVars>
          <dgm:chMax val="0"/>
          <dgm:bulletEnabled val="1"/>
        </dgm:presLayoutVars>
      </dgm:prSet>
      <dgm:spPr/>
    </dgm:pt>
    <dgm:pt modelId="{7247898C-630D-4FC6-8E78-723737EC33EA}" type="pres">
      <dgm:prSet presAssocID="{B70F6416-516F-4FDE-B30B-EF56DB2521CD}" presName="spacer" presStyleCnt="0"/>
      <dgm:spPr/>
    </dgm:pt>
    <dgm:pt modelId="{CA6CEC21-5909-4F4B-8867-FC982F3C33B0}" type="pres">
      <dgm:prSet presAssocID="{89037F48-44CD-6746-AF26-788AB95A8B3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F161755-79D1-4443-8F36-0797ADAAECDC}" type="pres">
      <dgm:prSet presAssocID="{E71FB701-9B6E-BD49-8806-8D4D1A025AEB}" presName="spacer" presStyleCnt="0"/>
      <dgm:spPr/>
    </dgm:pt>
    <dgm:pt modelId="{94D821D9-A4E1-426A-AC83-2B7024AA859E}" type="pres">
      <dgm:prSet presAssocID="{D38F15CC-2EA1-467B-8C66-679370C3703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FF13B92-2AF3-46A2-AF3A-F5C06DB44D2D}" type="pres">
      <dgm:prSet presAssocID="{53E88FA6-1389-4AED-90ED-176CC5524BC6}" presName="spacer" presStyleCnt="0"/>
      <dgm:spPr/>
    </dgm:pt>
    <dgm:pt modelId="{90AC9832-E83F-4710-B3F1-934587C9AD41}" type="pres">
      <dgm:prSet presAssocID="{5B9E62A8-ACAE-454C-9985-6CA55D7FC75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FE07B1C-3742-4914-B188-92830016A2ED}" type="presOf" srcId="{D38F15CC-2EA1-467B-8C66-679370C37037}" destId="{94D821D9-A4E1-426A-AC83-2B7024AA859E}" srcOrd="0" destOrd="0" presId="urn:microsoft.com/office/officeart/2005/8/layout/vList2"/>
    <dgm:cxn modelId="{E7B1B035-33E1-45A4-AFFD-1C01FB3D9BF7}" type="presOf" srcId="{C4A6D7C8-7B8F-497B-A607-1CE91FA79878}" destId="{C19C82BF-513A-4280-BF19-B4402596C125}" srcOrd="0" destOrd="0" presId="urn:microsoft.com/office/officeart/2005/8/layout/vList2"/>
    <dgm:cxn modelId="{30BDDE69-C619-413B-A7C4-829D57CA059B}" type="presOf" srcId="{89037F48-44CD-6746-AF26-788AB95A8B3F}" destId="{CA6CEC21-5909-4F4B-8867-FC982F3C33B0}" srcOrd="0" destOrd="0" presId="urn:microsoft.com/office/officeart/2005/8/layout/vList2"/>
    <dgm:cxn modelId="{6BD2018F-76D7-4471-9092-F61B1FEF5573}" type="presOf" srcId="{5B9E62A8-ACAE-454C-9985-6CA55D7FC758}" destId="{90AC9832-E83F-4710-B3F1-934587C9AD41}" srcOrd="0" destOrd="0" presId="urn:microsoft.com/office/officeart/2005/8/layout/vList2"/>
    <dgm:cxn modelId="{666699AA-B2BD-43A6-8279-F387978DF389}" srcId="{C4A6D7C8-7B8F-497B-A607-1CE91FA79878}" destId="{89037F48-44CD-6746-AF26-788AB95A8B3F}" srcOrd="1" destOrd="0" parTransId="{CC6EF51D-1D4A-854D-8487-6D8BEA603034}" sibTransId="{E71FB701-9B6E-BD49-8806-8D4D1A025AEB}"/>
    <dgm:cxn modelId="{06A68BB3-B15C-48A1-A62A-5B366E0BF20C}" srcId="{C4A6D7C8-7B8F-497B-A607-1CE91FA79878}" destId="{3645A68F-5D6E-49D4-A7EB-78EF02858D7E}" srcOrd="0" destOrd="0" parTransId="{965129C5-B3F5-4DA5-8FAE-9EAF8D277C43}" sibTransId="{B70F6416-516F-4FDE-B30B-EF56DB2521CD}"/>
    <dgm:cxn modelId="{E12B39B7-02F8-45E1-B004-C9599D6AC87F}" srcId="{C4A6D7C8-7B8F-497B-A607-1CE91FA79878}" destId="{D38F15CC-2EA1-467B-8C66-679370C37037}" srcOrd="2" destOrd="0" parTransId="{79682351-BDE8-4E15-A404-8591043E1668}" sibTransId="{53E88FA6-1389-4AED-90ED-176CC5524BC6}"/>
    <dgm:cxn modelId="{36ABEFC2-3C0E-4B61-87D1-63A143E88FFD}" srcId="{C4A6D7C8-7B8F-497B-A607-1CE91FA79878}" destId="{5B9E62A8-ACAE-454C-9985-6CA55D7FC758}" srcOrd="3" destOrd="0" parTransId="{515D007D-8224-4E0E-A48E-D122BB3C4DB2}" sibTransId="{075105C1-6733-4109-B326-7789C7A88F51}"/>
    <dgm:cxn modelId="{90A439D5-777D-49C8-9F86-A00EA850260C}" type="presOf" srcId="{3645A68F-5D6E-49D4-A7EB-78EF02858D7E}" destId="{CE1D3499-1868-4023-AAB3-F39A8FD9251B}" srcOrd="0" destOrd="0" presId="urn:microsoft.com/office/officeart/2005/8/layout/vList2"/>
    <dgm:cxn modelId="{72F91DBD-F3E9-4EDB-8549-DF0B5B126E04}" type="presParOf" srcId="{C19C82BF-513A-4280-BF19-B4402596C125}" destId="{CE1D3499-1868-4023-AAB3-F39A8FD9251B}" srcOrd="0" destOrd="0" presId="urn:microsoft.com/office/officeart/2005/8/layout/vList2"/>
    <dgm:cxn modelId="{F2992FF7-BCAD-4A09-9B93-1632BCA9E9AD}" type="presParOf" srcId="{C19C82BF-513A-4280-BF19-B4402596C125}" destId="{7247898C-630D-4FC6-8E78-723737EC33EA}" srcOrd="1" destOrd="0" presId="urn:microsoft.com/office/officeart/2005/8/layout/vList2"/>
    <dgm:cxn modelId="{8A4C4923-548B-48CA-882F-34A165131F25}" type="presParOf" srcId="{C19C82BF-513A-4280-BF19-B4402596C125}" destId="{CA6CEC21-5909-4F4B-8867-FC982F3C33B0}" srcOrd="2" destOrd="0" presId="urn:microsoft.com/office/officeart/2005/8/layout/vList2"/>
    <dgm:cxn modelId="{06A77BA2-2539-4EEB-A394-49B36EB52E6A}" type="presParOf" srcId="{C19C82BF-513A-4280-BF19-B4402596C125}" destId="{FF161755-79D1-4443-8F36-0797ADAAECDC}" srcOrd="3" destOrd="0" presId="urn:microsoft.com/office/officeart/2005/8/layout/vList2"/>
    <dgm:cxn modelId="{E8830C62-DF52-4E70-A482-A0EEC9599D61}" type="presParOf" srcId="{C19C82BF-513A-4280-BF19-B4402596C125}" destId="{94D821D9-A4E1-426A-AC83-2B7024AA859E}" srcOrd="4" destOrd="0" presId="urn:microsoft.com/office/officeart/2005/8/layout/vList2"/>
    <dgm:cxn modelId="{2B29E13C-3E46-4EC1-ACB5-A9D7C1473521}" type="presParOf" srcId="{C19C82BF-513A-4280-BF19-B4402596C125}" destId="{1FF13B92-2AF3-46A2-AF3A-F5C06DB44D2D}" srcOrd="5" destOrd="0" presId="urn:microsoft.com/office/officeart/2005/8/layout/vList2"/>
    <dgm:cxn modelId="{F83D81D5-E94F-4E64-8A6E-114F0DD0DD92}" type="presParOf" srcId="{C19C82BF-513A-4280-BF19-B4402596C125}" destId="{90AC9832-E83F-4710-B3F1-934587C9AD4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A3119-5F80-4381-AC11-9CFFB7106370}">
      <dsp:nvSpPr>
        <dsp:cNvPr id="0" name=""/>
        <dsp:cNvSpPr/>
      </dsp:nvSpPr>
      <dsp:spPr>
        <a:xfrm>
          <a:off x="0" y="0"/>
          <a:ext cx="3989832" cy="78324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EU targets depend on </a:t>
          </a:r>
          <a:r>
            <a:rPr lang="en-US" sz="1500" b="1" i="0" kern="1200" baseline="0"/>
            <a:t>regional &amp; local delivery</a:t>
          </a:r>
          <a:endParaRPr lang="en-US" sz="1500" kern="1200"/>
        </a:p>
      </dsp:txBody>
      <dsp:txXfrm>
        <a:off x="22940" y="22940"/>
        <a:ext cx="3053015" cy="737360"/>
      </dsp:txXfrm>
    </dsp:sp>
    <dsp:sp modelId="{28E33B37-0903-42CD-9624-10FA20F0FCC7}">
      <dsp:nvSpPr>
        <dsp:cNvPr id="0" name=""/>
        <dsp:cNvSpPr/>
      </dsp:nvSpPr>
      <dsp:spPr>
        <a:xfrm>
          <a:off x="297942" y="919441"/>
          <a:ext cx="3989832" cy="78324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Permits, zoning, and grid approvals mostly </a:t>
          </a:r>
          <a:r>
            <a:rPr lang="en-US" sz="1500" b="1" i="0" kern="1200" baseline="0"/>
            <a:t>sub-national competences</a:t>
          </a:r>
          <a:endParaRPr lang="en-US" sz="1500" kern="1200"/>
        </a:p>
      </dsp:txBody>
      <dsp:txXfrm>
        <a:off x="320883" y="942382"/>
        <a:ext cx="3136901" cy="737366"/>
      </dsp:txXfrm>
    </dsp:sp>
    <dsp:sp modelId="{2E36966F-D981-401C-BA8A-D41FD55D545B}">
      <dsp:nvSpPr>
        <dsp:cNvPr id="0" name=""/>
        <dsp:cNvSpPr/>
      </dsp:nvSpPr>
      <dsp:spPr>
        <a:xfrm>
          <a:off x="595883" y="1784048"/>
          <a:ext cx="3989832" cy="78324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baseline="0"/>
            <a:t>Apulia (Italy):</a:t>
          </a:r>
          <a:r>
            <a:rPr lang="en-US" sz="1500" b="0" i="0" kern="1200" baseline="0"/>
            <a:t> Overlapping competences cause delays</a:t>
          </a:r>
          <a:endParaRPr lang="en-US" sz="1500" kern="1200"/>
        </a:p>
      </dsp:txBody>
      <dsp:txXfrm>
        <a:off x="618823" y="1806988"/>
        <a:ext cx="3136903" cy="737360"/>
      </dsp:txXfrm>
    </dsp:sp>
    <dsp:sp modelId="{21E59FB9-6241-444B-BA84-1A9BFC2BC681}">
      <dsp:nvSpPr>
        <dsp:cNvPr id="0" name=""/>
        <dsp:cNvSpPr/>
      </dsp:nvSpPr>
      <dsp:spPr>
        <a:xfrm>
          <a:off x="893826" y="2676072"/>
          <a:ext cx="3989832" cy="78324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baseline="0"/>
            <a:t>Algarve (Portugal):</a:t>
          </a:r>
          <a:r>
            <a:rPr lang="en-US" sz="1500" b="0" i="0" kern="1200" baseline="0"/>
            <a:t> Outdated spatial plan (2007) stalls projects</a:t>
          </a:r>
          <a:endParaRPr lang="en-US" sz="1500" kern="1200"/>
        </a:p>
      </dsp:txBody>
      <dsp:txXfrm>
        <a:off x="916766" y="2699012"/>
        <a:ext cx="3136903" cy="737360"/>
      </dsp:txXfrm>
    </dsp:sp>
    <dsp:sp modelId="{C65ECFD4-9EEF-4207-A7A0-4C9105121988}">
      <dsp:nvSpPr>
        <dsp:cNvPr id="0" name=""/>
        <dsp:cNvSpPr/>
      </dsp:nvSpPr>
      <dsp:spPr>
        <a:xfrm>
          <a:off x="1191767" y="3568097"/>
          <a:ext cx="3989832" cy="78324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1" kern="1200" baseline="0"/>
            <a:t>Transition success will be decided in </a:t>
          </a:r>
          <a:r>
            <a:rPr lang="en-US" sz="1500" b="1" i="1" kern="1200" baseline="0"/>
            <a:t>town halls and regions</a:t>
          </a:r>
          <a:endParaRPr lang="en-US" sz="1500" i="1" kern="1200"/>
        </a:p>
      </dsp:txBody>
      <dsp:txXfrm>
        <a:off x="1214707" y="3591037"/>
        <a:ext cx="3136903" cy="737360"/>
      </dsp:txXfrm>
    </dsp:sp>
    <dsp:sp modelId="{23B191DE-9109-4A4F-A7AB-A7541044C875}">
      <dsp:nvSpPr>
        <dsp:cNvPr id="0" name=""/>
        <dsp:cNvSpPr/>
      </dsp:nvSpPr>
      <dsp:spPr>
        <a:xfrm>
          <a:off x="348072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3595274" y="572200"/>
        <a:ext cx="280008" cy="383102"/>
      </dsp:txXfrm>
    </dsp:sp>
    <dsp:sp modelId="{CC9CB396-E66F-4F0B-A164-772FCAEF3E13}">
      <dsp:nvSpPr>
        <dsp:cNvPr id="0" name=""/>
        <dsp:cNvSpPr/>
      </dsp:nvSpPr>
      <dsp:spPr>
        <a:xfrm>
          <a:off x="3778667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3893216" y="1464225"/>
        <a:ext cx="280008" cy="383102"/>
      </dsp:txXfrm>
    </dsp:sp>
    <dsp:sp modelId="{EFFEE48C-ECE5-41D2-8CD1-1C24682F2A1F}">
      <dsp:nvSpPr>
        <dsp:cNvPr id="0" name=""/>
        <dsp:cNvSpPr/>
      </dsp:nvSpPr>
      <dsp:spPr>
        <a:xfrm>
          <a:off x="407660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191158" y="2343195"/>
        <a:ext cx="280008" cy="383102"/>
      </dsp:txXfrm>
    </dsp:sp>
    <dsp:sp modelId="{6ABE12C6-C2D7-4D46-92EE-88C989DF2DF8}">
      <dsp:nvSpPr>
        <dsp:cNvPr id="0" name=""/>
        <dsp:cNvSpPr/>
      </dsp:nvSpPr>
      <dsp:spPr>
        <a:xfrm>
          <a:off x="4374551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489100" y="3243922"/>
        <a:ext cx="280008" cy="383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D5D34-4D9D-48D1-B683-4232754570F9}">
      <dsp:nvSpPr>
        <dsp:cNvPr id="0" name=""/>
        <dsp:cNvSpPr/>
      </dsp:nvSpPr>
      <dsp:spPr>
        <a:xfrm>
          <a:off x="632" y="572231"/>
          <a:ext cx="2466826" cy="1480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/>
            <a:t>Outdated or silent local plans block renewable projects</a:t>
          </a:r>
          <a:endParaRPr lang="en-US" sz="2200" kern="1200"/>
        </a:p>
      </dsp:txBody>
      <dsp:txXfrm>
        <a:off x="632" y="572231"/>
        <a:ext cx="2466826" cy="1480095"/>
      </dsp:txXfrm>
    </dsp:sp>
    <dsp:sp modelId="{D4E0422F-E2C8-448A-A38F-5C277F6F64EE}">
      <dsp:nvSpPr>
        <dsp:cNvPr id="0" name=""/>
        <dsp:cNvSpPr/>
      </dsp:nvSpPr>
      <dsp:spPr>
        <a:xfrm>
          <a:off x="2714141" y="572231"/>
          <a:ext cx="2466826" cy="1480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/>
            <a:t>Few regions designate </a:t>
          </a:r>
          <a:r>
            <a:rPr lang="en-US" sz="2200" b="1" i="0" kern="1200" baseline="0"/>
            <a:t>suitable areas</a:t>
          </a:r>
          <a:r>
            <a:rPr lang="en-US" sz="2200" b="0" i="0" kern="1200" baseline="0"/>
            <a:t> for wind/solar</a:t>
          </a:r>
          <a:endParaRPr lang="en-US" sz="2200" kern="1200"/>
        </a:p>
      </dsp:txBody>
      <dsp:txXfrm>
        <a:off x="2714141" y="572231"/>
        <a:ext cx="2466826" cy="1480095"/>
      </dsp:txXfrm>
    </dsp:sp>
    <dsp:sp modelId="{C5B07379-E7ED-4D1C-82C4-837BF413E5D0}">
      <dsp:nvSpPr>
        <dsp:cNvPr id="0" name=""/>
        <dsp:cNvSpPr/>
      </dsp:nvSpPr>
      <dsp:spPr>
        <a:xfrm>
          <a:off x="632" y="2299010"/>
          <a:ext cx="2466826" cy="1480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/>
            <a:t>Misalignment with </a:t>
          </a:r>
          <a:r>
            <a:rPr lang="en-US" sz="2200" b="1" i="0" kern="1200" baseline="0"/>
            <a:t>grid expansion</a:t>
          </a:r>
          <a:r>
            <a:rPr lang="en-US" sz="2200" b="0" i="0" kern="1200" baseline="0"/>
            <a:t> and national targets</a:t>
          </a:r>
          <a:endParaRPr lang="en-US" sz="2200" kern="1200"/>
        </a:p>
      </dsp:txBody>
      <dsp:txXfrm>
        <a:off x="632" y="2299010"/>
        <a:ext cx="2466826" cy="1480095"/>
      </dsp:txXfrm>
    </dsp:sp>
    <dsp:sp modelId="{246B20EA-70AE-4518-BE06-62468DB9CC4F}">
      <dsp:nvSpPr>
        <dsp:cNvPr id="0" name=""/>
        <dsp:cNvSpPr/>
      </dsp:nvSpPr>
      <dsp:spPr>
        <a:xfrm>
          <a:off x="2714141" y="2299010"/>
          <a:ext cx="2466826" cy="1480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/>
            <a:t>Example: Algarve regional plan </a:t>
          </a:r>
          <a:r>
            <a:rPr lang="en-US" sz="2200" b="0" i="0" kern="1200" baseline="0" err="1"/>
            <a:t>prioritised</a:t>
          </a:r>
          <a:r>
            <a:rPr lang="en-US" sz="2200" b="0" i="0" kern="1200" baseline="0"/>
            <a:t> tourism, nothing on energy</a:t>
          </a:r>
          <a:endParaRPr lang="en-US" sz="2200" kern="1200"/>
        </a:p>
      </dsp:txBody>
      <dsp:txXfrm>
        <a:off x="2714141" y="2299010"/>
        <a:ext cx="2466826" cy="14800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D3499-1868-4023-AAB3-F39A8FD9251B}">
      <dsp:nvSpPr>
        <dsp:cNvPr id="0" name=""/>
        <dsp:cNvSpPr/>
      </dsp:nvSpPr>
      <dsp:spPr>
        <a:xfrm>
          <a:off x="0" y="0"/>
          <a:ext cx="6811553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/>
            <a:t>Fragmented, sequential approvals</a:t>
          </a:r>
          <a:r>
            <a:rPr lang="en-US" sz="2000" b="0" i="0" kern="1200" baseline="0"/>
            <a:t> across authorities</a:t>
          </a:r>
          <a:endParaRPr lang="en-US" sz="2000" kern="1200"/>
        </a:p>
      </dsp:txBody>
      <dsp:txXfrm>
        <a:off x="47519" y="47519"/>
        <a:ext cx="6716515" cy="878402"/>
      </dsp:txXfrm>
    </dsp:sp>
    <dsp:sp modelId="{CA6CEC21-5909-4F4B-8867-FC982F3C33B0}">
      <dsp:nvSpPr>
        <dsp:cNvPr id="0" name=""/>
        <dsp:cNvSpPr/>
      </dsp:nvSpPr>
      <dsp:spPr>
        <a:xfrm>
          <a:off x="0" y="1127349"/>
          <a:ext cx="6811553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/>
            <a:t>Uncertainty is what deters investors</a:t>
          </a:r>
          <a:endParaRPr lang="en-US" sz="2000" kern="1200"/>
        </a:p>
      </dsp:txBody>
      <dsp:txXfrm>
        <a:off x="47519" y="1174868"/>
        <a:ext cx="6716515" cy="878402"/>
      </dsp:txXfrm>
    </dsp:sp>
    <dsp:sp modelId="{94D821D9-A4E1-426A-AC83-2B7024AA859E}">
      <dsp:nvSpPr>
        <dsp:cNvPr id="0" name=""/>
        <dsp:cNvSpPr/>
      </dsp:nvSpPr>
      <dsp:spPr>
        <a:xfrm>
          <a:off x="0" y="2250549"/>
          <a:ext cx="6811553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/>
            <a:t>Lack of Spatial planning means more resources, lack of single contact points; weak or unenforced timelines</a:t>
          </a:r>
          <a:endParaRPr lang="en-US" sz="2000" kern="1200"/>
        </a:p>
      </dsp:txBody>
      <dsp:txXfrm>
        <a:off x="47519" y="2298068"/>
        <a:ext cx="6716515" cy="878402"/>
      </dsp:txXfrm>
    </dsp:sp>
    <dsp:sp modelId="{90AC9832-E83F-4710-B3F1-934587C9AD41}">
      <dsp:nvSpPr>
        <dsp:cNvPr id="0" name=""/>
        <dsp:cNvSpPr/>
      </dsp:nvSpPr>
      <dsp:spPr>
        <a:xfrm>
          <a:off x="0" y="3373749"/>
          <a:ext cx="6811553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/>
            <a:t>Municipalities often lack </a:t>
          </a:r>
          <a:r>
            <a:rPr lang="en-US" sz="2000" b="1" i="0" kern="1200" baseline="0"/>
            <a:t>capacity/expertise</a:t>
          </a:r>
          <a:endParaRPr lang="en-US" sz="2000" kern="1200"/>
        </a:p>
      </dsp:txBody>
      <dsp:txXfrm>
        <a:off x="47519" y="3421268"/>
        <a:ext cx="6716515" cy="878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A939EFE-0303-44F6-9A16-FD3B5E015DB1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B926D1-0013-4A80-B64E-9D824EE65210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61038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748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EE410-1529-7739-B840-C9C9DE414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80A025-664A-6D7F-A9B1-03D5C823E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560C14-3BE7-34A5-846B-1E3AC072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10FBA-C4E8-5AE4-A072-F9712CD0F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1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7FB82-D0B8-729D-21FB-160BF48F3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D8FB7C-C2EF-108E-328C-B22CA80243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712A85-F553-ABB9-5923-719173029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91694-9785-A582-F776-F86E23555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60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268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C695-D3DE-4EE7-A20D-C4D1D27E383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C695-D3DE-4EE7-A20D-C4D1D27E383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05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F687B-9519-C3E2-E118-EA3544348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5AF461-8DE7-7EC2-B55A-2CA1012FD2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1D7C1A-F207-B86A-8F7F-7FA0ABF3A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0969B-9F30-7C73-217F-2EB206027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715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F8EB0-FD1D-B107-CCE0-D25087F37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6CC5EA-1BF7-49FE-9D0A-721A43A35B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44424D-CA45-2707-95E2-A18055142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C5C9B-1F54-3A57-AB24-3472E35AAD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513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8A333-7645-6A5F-69EE-8C14A1D4E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FD2D91-8751-F3BF-E5A7-5ED47F964C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1108F8-B6E8-E54B-E151-A14E812D6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9CFE4-EADC-BD9A-6904-1288B9436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76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4C291-527F-3008-6D6C-0BFD18024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C389DF-8585-DFF9-5720-A5972D7800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E142F3-6CDD-D764-18D8-A24348CCC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0F43F-32D4-B08E-31BE-C1760FEBC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57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1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9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0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2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1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41FE1205-241A-4F4F-800E-FC306325E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0F082F-F3FE-40CD-94EF-5FB645E4BB01}"/>
              </a:ext>
            </a:extLst>
          </p:cNvPr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73D899-83CA-449B-B851-41269B31D0C9}"/>
              </a:ext>
            </a:extLst>
          </p:cNvPr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C0BFA-9AE3-42D2-8E7D-75282BBA20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C4D28CB8-FF3B-4957-A51A-39C3146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90" y="2653785"/>
            <a:ext cx="6568536" cy="2137988"/>
          </a:xfrm>
        </p:spPr>
        <p:txBody>
          <a:bodyPr anchor="t"/>
          <a:lstStyle>
            <a:lvl1pPr>
              <a:lnSpc>
                <a:spcPts val="3900"/>
              </a:lnSpc>
              <a:defRPr lang="en-GB" sz="4000" b="1" kern="1200" dirty="0">
                <a:solidFill>
                  <a:srgbClr val="024B9C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 - 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BDB015-2547-4378-886E-A11884AE7DC2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D0E8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F7BAD5B-9DF5-4C86-A67B-B568F3C7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11266296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411E622-BB98-484A-927E-01CE59BE16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11266296" cy="4035425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11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2839D0D-AC10-4B3E-B54B-7F1C739992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C559F4-9275-4942-9528-64A31AD433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E4420C8-DDA2-4E06-B1F4-73566FF2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9212802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4CEAF21-9B9C-4A14-BDF8-6E346982B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9212802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40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305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čátek prezentac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2">
            <a:extLst>
              <a:ext uri="{FF2B5EF4-FFF2-40B4-BE49-F238E27FC236}">
                <a16:creationId xmlns:a16="http://schemas.microsoft.com/office/drawing/2014/main" id="{305C9221-AC78-4605-A403-2A7A93DD1A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907" y="245"/>
            <a:ext cx="12199814" cy="685751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AB022E8-A89D-4F65-9CEB-3E33AC653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4996" y="1759294"/>
            <a:ext cx="7382005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cs-CZ"/>
              <a:t>Kliknutím lze upravit styl.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D8D8F9C-BFAF-4902-875F-08FE1C5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057" y="694763"/>
            <a:ext cx="2527364" cy="114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16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 sek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95FE7-C13B-4AE5-9995-450421F09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6"/>
            <a:ext cx="7772400" cy="1175576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312783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C5480F-CEA6-4FC4-A45F-44E9A391A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398" y="1825625"/>
            <a:ext cx="7772401" cy="4351338"/>
          </a:xfrm>
        </p:spPr>
        <p:txBody>
          <a:bodyPr/>
          <a:lstStyle>
            <a:lvl1pPr>
              <a:defRPr sz="2000">
                <a:solidFill>
                  <a:srgbClr val="312783"/>
                </a:solidFill>
                <a:latin typeface="+mj-lt"/>
              </a:defRPr>
            </a:lvl1pPr>
            <a:lvl2pPr>
              <a:defRPr sz="1800">
                <a:solidFill>
                  <a:srgbClr val="312783"/>
                </a:solidFill>
                <a:latin typeface="+mj-lt"/>
              </a:defRPr>
            </a:lvl2pPr>
            <a:lvl3pPr>
              <a:defRPr>
                <a:solidFill>
                  <a:srgbClr val="312783"/>
                </a:solidFill>
              </a:defRPr>
            </a:lvl3pPr>
            <a:lvl4pPr>
              <a:defRPr sz="1600">
                <a:solidFill>
                  <a:srgbClr val="312783"/>
                </a:solidFill>
                <a:latin typeface="+mj-lt"/>
              </a:defRPr>
            </a:lvl4pPr>
            <a:lvl5pPr>
              <a:defRPr sz="1400">
                <a:solidFill>
                  <a:srgbClr val="312783"/>
                </a:solidFill>
                <a:latin typeface="+mj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BA9466C-14FE-4D30-AE19-44AC557C8C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" y="0"/>
            <a:ext cx="3144172" cy="6858000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BA1826D7-93C7-48FD-B419-E93BC4CFA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045" y="1206386"/>
            <a:ext cx="2527364" cy="114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66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nec prezentac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2">
            <a:extLst>
              <a:ext uri="{FF2B5EF4-FFF2-40B4-BE49-F238E27FC236}">
                <a16:creationId xmlns:a16="http://schemas.microsoft.com/office/drawing/2014/main" id="{305C9221-AC78-4605-A403-2A7A93DD1A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907" y="245"/>
            <a:ext cx="12199814" cy="685751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AB022E8-A89D-4F65-9CEB-3E33AC653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057" y="3016239"/>
            <a:ext cx="7382005" cy="889344"/>
          </a:xfrm>
        </p:spPr>
        <p:txBody>
          <a:bodyPr anchor="b"/>
          <a:lstStyle>
            <a:lvl1pPr algn="ctr">
              <a:defRPr sz="4400" b="1"/>
            </a:lvl1pPr>
          </a:lstStyle>
          <a:p>
            <a:r>
              <a:rPr lang="cs-CZ"/>
              <a:t>Kliknutím lze upravit styl.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D8D8F9C-BFAF-4902-875F-08FE1C5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057" y="694763"/>
            <a:ext cx="2527364" cy="1147992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7BF80E50-8AA9-401E-97CA-681B4085C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920" y="4232538"/>
            <a:ext cx="1970836" cy="8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69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een, sign&#10;&#10;Description automatically generated">
            <a:extLst>
              <a:ext uri="{FF2B5EF4-FFF2-40B4-BE49-F238E27FC236}">
                <a16:creationId xmlns:a16="http://schemas.microsoft.com/office/drawing/2014/main" id="{D2F40CEA-D8FB-419A-9581-E2BBD70D58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16F936E6-3069-4900-81EF-0000AF98B148}"/>
              </a:ext>
            </a:extLst>
          </p:cNvPr>
          <p:cNvSpPr/>
          <p:nvPr userDrawn="1"/>
        </p:nvSpPr>
        <p:spPr>
          <a:xfrm rot="5400000">
            <a:off x="995238" y="-3964181"/>
            <a:ext cx="6402029" cy="5988939"/>
          </a:xfrm>
          <a:prstGeom prst="hexagon">
            <a:avLst/>
          </a:prstGeom>
          <a:noFill/>
          <a:ln w="38100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4747BAA4-D1FE-4735-9627-661B19230CD9}"/>
              </a:ext>
            </a:extLst>
          </p:cNvPr>
          <p:cNvSpPr/>
          <p:nvPr userDrawn="1"/>
        </p:nvSpPr>
        <p:spPr>
          <a:xfrm rot="5400000">
            <a:off x="9073206" y="1288996"/>
            <a:ext cx="1639463" cy="1533677"/>
          </a:xfrm>
          <a:prstGeom prst="hexagon">
            <a:avLst/>
          </a:prstGeom>
          <a:noFill/>
          <a:ln w="38100">
            <a:solidFill>
              <a:srgbClr val="FFFFFF">
                <a:alpha val="4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D06DFC18-8957-46F4-AAA1-574142F96F65}"/>
              </a:ext>
            </a:extLst>
          </p:cNvPr>
          <p:cNvSpPr/>
          <p:nvPr userDrawn="1"/>
        </p:nvSpPr>
        <p:spPr>
          <a:xfrm rot="5400000">
            <a:off x="5505675" y="4345347"/>
            <a:ext cx="5745152" cy="5374447"/>
          </a:xfrm>
          <a:prstGeom prst="hexagon">
            <a:avLst/>
          </a:prstGeom>
          <a:noFill/>
          <a:ln w="38100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\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7BA378B-41B3-4A88-85F4-7A08A92C96E3}"/>
              </a:ext>
            </a:extLst>
          </p:cNvPr>
          <p:cNvSpPr/>
          <p:nvPr userDrawn="1"/>
        </p:nvSpPr>
        <p:spPr>
          <a:xfrm rot="5400000">
            <a:off x="1467621" y="4717983"/>
            <a:ext cx="1639463" cy="1533677"/>
          </a:xfrm>
          <a:prstGeom prst="hexagon">
            <a:avLst/>
          </a:prstGeom>
          <a:noFill/>
          <a:ln w="38100">
            <a:solidFill>
              <a:srgbClr val="FFFFFF">
                <a:alpha val="4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7EF34BA-F5A3-4689-96B9-5956AEDD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508" y="2663502"/>
            <a:ext cx="7185803" cy="1461988"/>
          </a:xfrm>
        </p:spPr>
        <p:txBody>
          <a:bodyPr anchor="t"/>
          <a:lstStyle>
            <a:lvl1pPr>
              <a:lnSpc>
                <a:spcPts val="39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60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7DBB4F4-57F6-4A58-9418-0DCFE055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127C5959-C6DA-4105-8B76-C27C4116923F}"/>
              </a:ext>
            </a:extLst>
          </p:cNvPr>
          <p:cNvSpPr/>
          <p:nvPr/>
        </p:nvSpPr>
        <p:spPr>
          <a:xfrm rot="5400000">
            <a:off x="7885712" y="4100937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ACC77D9D-709D-4C94-93CB-55170CEE1E1F}"/>
              </a:ext>
            </a:extLst>
          </p:cNvPr>
          <p:cNvSpPr/>
          <p:nvPr/>
        </p:nvSpPr>
        <p:spPr>
          <a:xfrm rot="5400000">
            <a:off x="8178165" y="1141636"/>
            <a:ext cx="4750576" cy="4444047"/>
          </a:xfrm>
          <a:prstGeom prst="hexagon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621EA4A7-7C67-4151-AEB4-F9F43E4D1314}"/>
              </a:ext>
            </a:extLst>
          </p:cNvPr>
          <p:cNvSpPr/>
          <p:nvPr/>
        </p:nvSpPr>
        <p:spPr>
          <a:xfrm rot="5400000">
            <a:off x="7537455" y="1376253"/>
            <a:ext cx="1639463" cy="1533677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5EB1D010-C7C4-4105-939B-A7C3FDA65D8A}"/>
              </a:ext>
            </a:extLst>
          </p:cNvPr>
          <p:cNvSpPr/>
          <p:nvPr/>
        </p:nvSpPr>
        <p:spPr>
          <a:xfrm rot="5400000">
            <a:off x="10526979" y="200400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69B9963D-ADBA-48CB-B3D9-5B913DFBC351}"/>
              </a:ext>
            </a:extLst>
          </p:cNvPr>
          <p:cNvSpPr/>
          <p:nvPr/>
        </p:nvSpPr>
        <p:spPr>
          <a:xfrm rot="5400000">
            <a:off x="11415801" y="733655"/>
            <a:ext cx="613810" cy="574204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DA9E50-67D0-424C-A2C4-159D468C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9194319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B9172D4-F1FC-4A76-A052-51F71862E5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6702515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52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7DBB4F4-57F6-4A58-9418-0DCFE055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74F45626-90BE-4B45-B5A8-5C15427840F0}"/>
              </a:ext>
            </a:extLst>
          </p:cNvPr>
          <p:cNvSpPr/>
          <p:nvPr userDrawn="1"/>
        </p:nvSpPr>
        <p:spPr>
          <a:xfrm rot="5400000">
            <a:off x="7885712" y="4100937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059C191D-95FD-4F43-8749-16C97A4901BA}"/>
              </a:ext>
            </a:extLst>
          </p:cNvPr>
          <p:cNvSpPr/>
          <p:nvPr userDrawn="1"/>
        </p:nvSpPr>
        <p:spPr>
          <a:xfrm rot="5400000">
            <a:off x="10526979" y="200400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7A57A0E4-37C4-47D5-BFB6-FF8A50E88050}"/>
              </a:ext>
            </a:extLst>
          </p:cNvPr>
          <p:cNvSpPr/>
          <p:nvPr userDrawn="1"/>
        </p:nvSpPr>
        <p:spPr>
          <a:xfrm rot="5400000">
            <a:off x="11415801" y="733655"/>
            <a:ext cx="613810" cy="574204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36B503C2-9E8E-464C-A5B2-8ADF356A98EA}"/>
              </a:ext>
            </a:extLst>
          </p:cNvPr>
          <p:cNvSpPr/>
          <p:nvPr userDrawn="1"/>
        </p:nvSpPr>
        <p:spPr>
          <a:xfrm rot="5400000">
            <a:off x="8176844" y="1159053"/>
            <a:ext cx="4750576" cy="4444048"/>
          </a:xfrm>
          <a:prstGeom prst="hexagon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6ACBDBD2-3E99-484F-ACCB-BED5256800A0}"/>
              </a:ext>
            </a:extLst>
          </p:cNvPr>
          <p:cNvSpPr/>
          <p:nvPr userDrawn="1"/>
        </p:nvSpPr>
        <p:spPr>
          <a:xfrm rot="5400000">
            <a:off x="7537455" y="1376253"/>
            <a:ext cx="1639463" cy="1533677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B8D187E-5034-4338-8417-423411C35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9194319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7440133-A6EA-4F43-A389-27D22567F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6702515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97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7DBB4F4-57F6-4A58-9418-0DCFE055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72201F06-6BD5-40CE-9E69-AE5BCBE657EE}"/>
              </a:ext>
            </a:extLst>
          </p:cNvPr>
          <p:cNvSpPr/>
          <p:nvPr userDrawn="1"/>
        </p:nvSpPr>
        <p:spPr>
          <a:xfrm rot="5400000">
            <a:off x="7885712" y="4100937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F47CB69-C66B-4100-A0BE-67A133D08D30}"/>
              </a:ext>
            </a:extLst>
          </p:cNvPr>
          <p:cNvSpPr/>
          <p:nvPr userDrawn="1"/>
        </p:nvSpPr>
        <p:spPr>
          <a:xfrm rot="5400000">
            <a:off x="10526979" y="200400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304992FE-99BC-4351-A27B-37A78969AAC6}"/>
              </a:ext>
            </a:extLst>
          </p:cNvPr>
          <p:cNvSpPr/>
          <p:nvPr userDrawn="1"/>
        </p:nvSpPr>
        <p:spPr>
          <a:xfrm rot="5400000">
            <a:off x="11415801" y="733655"/>
            <a:ext cx="613810" cy="574204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FB20DF3A-3085-425C-90FC-8AAA24474ADB}"/>
              </a:ext>
            </a:extLst>
          </p:cNvPr>
          <p:cNvSpPr/>
          <p:nvPr userDrawn="1"/>
        </p:nvSpPr>
        <p:spPr>
          <a:xfrm rot="5400000">
            <a:off x="8203922" y="1139608"/>
            <a:ext cx="4750577" cy="4444049"/>
          </a:xfrm>
          <a:prstGeom prst="hexagon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BC6EEA2B-1935-4008-A516-5349ECB7755F}"/>
              </a:ext>
            </a:extLst>
          </p:cNvPr>
          <p:cNvSpPr/>
          <p:nvPr userDrawn="1"/>
        </p:nvSpPr>
        <p:spPr>
          <a:xfrm rot="5400000">
            <a:off x="7537455" y="1376253"/>
            <a:ext cx="1639463" cy="1533677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1C14DF6-818A-424A-99F2-5075E626C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9194319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B72F769F-CCF1-4A20-BEC8-D8FFCEDEA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6702515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30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02 - 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7DBB4F4-57F6-4A58-9418-0DCFE055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F7BAD5B-9DF5-4C86-A67B-B568F3C7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11266296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411E622-BB98-484A-927E-01CE59BE16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11266296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169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7DBB4F4-57F6-4A58-9418-0DCFE055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2625FFF1-FE91-4166-8619-50D9A9473852}"/>
              </a:ext>
            </a:extLst>
          </p:cNvPr>
          <p:cNvSpPr/>
          <p:nvPr userDrawn="1"/>
        </p:nvSpPr>
        <p:spPr>
          <a:xfrm rot="5400000">
            <a:off x="7885713" y="4100937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F9974B16-9CFD-45A0-A0CB-42975B99206A}"/>
              </a:ext>
            </a:extLst>
          </p:cNvPr>
          <p:cNvSpPr/>
          <p:nvPr userDrawn="1"/>
        </p:nvSpPr>
        <p:spPr>
          <a:xfrm rot="5400000">
            <a:off x="10526981" y="200400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FC3A502C-6376-46BD-80E1-4CB2162D6A14}"/>
              </a:ext>
            </a:extLst>
          </p:cNvPr>
          <p:cNvSpPr/>
          <p:nvPr userDrawn="1"/>
        </p:nvSpPr>
        <p:spPr>
          <a:xfrm rot="5400000">
            <a:off x="11415795" y="733655"/>
            <a:ext cx="613810" cy="574204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6D5DC2C0-7FB1-4067-BF78-832F6FEA6D99}"/>
              </a:ext>
            </a:extLst>
          </p:cNvPr>
          <p:cNvSpPr/>
          <p:nvPr userDrawn="1"/>
        </p:nvSpPr>
        <p:spPr>
          <a:xfrm rot="5400000">
            <a:off x="8178165" y="1141634"/>
            <a:ext cx="4750577" cy="4444049"/>
          </a:xfrm>
          <a:prstGeom prst="hexagon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B0495A1F-F36A-4146-9BE6-7F94874BE98A}"/>
              </a:ext>
            </a:extLst>
          </p:cNvPr>
          <p:cNvSpPr/>
          <p:nvPr userDrawn="1"/>
        </p:nvSpPr>
        <p:spPr>
          <a:xfrm rot="5400000">
            <a:off x="7537457" y="1376253"/>
            <a:ext cx="1639463" cy="1533678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8965C4A-BC76-4F88-BE10-3F82B1183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9194319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A608ACD-B7FF-4850-A459-E4FA95F262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6702515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510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7DBB4F4-57F6-4A58-9418-0DCFE055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7D65018D-08F0-4A25-8B72-BA1110B8AE97}"/>
              </a:ext>
            </a:extLst>
          </p:cNvPr>
          <p:cNvSpPr/>
          <p:nvPr userDrawn="1"/>
        </p:nvSpPr>
        <p:spPr>
          <a:xfrm rot="5400000">
            <a:off x="7885712" y="4100937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BFFCBA53-FE2B-4FE8-8A70-0275F992EE3B}"/>
              </a:ext>
            </a:extLst>
          </p:cNvPr>
          <p:cNvSpPr/>
          <p:nvPr userDrawn="1"/>
        </p:nvSpPr>
        <p:spPr>
          <a:xfrm rot="5400000">
            <a:off x="10526979" y="200400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3713F357-28AD-40ED-90F6-E94DF02FE1EE}"/>
              </a:ext>
            </a:extLst>
          </p:cNvPr>
          <p:cNvSpPr/>
          <p:nvPr userDrawn="1"/>
        </p:nvSpPr>
        <p:spPr>
          <a:xfrm rot="5400000">
            <a:off x="11415801" y="733655"/>
            <a:ext cx="613810" cy="574204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EB0AAB60-E3DF-4AB7-9E18-9EB10A8566B2}"/>
              </a:ext>
            </a:extLst>
          </p:cNvPr>
          <p:cNvSpPr/>
          <p:nvPr userDrawn="1"/>
        </p:nvSpPr>
        <p:spPr>
          <a:xfrm rot="5400000">
            <a:off x="8175715" y="1139186"/>
            <a:ext cx="4753108" cy="4446416"/>
          </a:xfrm>
          <a:prstGeom prst="hexagon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C95083DD-448E-48D1-A0A5-EA6EF5E74F7A}"/>
              </a:ext>
            </a:extLst>
          </p:cNvPr>
          <p:cNvSpPr/>
          <p:nvPr userDrawn="1"/>
        </p:nvSpPr>
        <p:spPr>
          <a:xfrm rot="5400000">
            <a:off x="7537455" y="1376253"/>
            <a:ext cx="1639463" cy="1533677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2B6E052-D868-4EE7-BEBA-FB0C3E16B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9194319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7814B8B-6CD0-46A7-A6AF-2EA79B4A2E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6702515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556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7DBB4F4-57F6-4A58-9418-0DCFE055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1EF8CE47-7426-49AC-82E1-9E61C27F56A6}"/>
              </a:ext>
            </a:extLst>
          </p:cNvPr>
          <p:cNvSpPr/>
          <p:nvPr userDrawn="1"/>
        </p:nvSpPr>
        <p:spPr>
          <a:xfrm rot="5400000">
            <a:off x="7885712" y="4100937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8E5932C6-AC6E-4D04-8BF8-1E6D90E52B7E}"/>
              </a:ext>
            </a:extLst>
          </p:cNvPr>
          <p:cNvSpPr/>
          <p:nvPr userDrawn="1"/>
        </p:nvSpPr>
        <p:spPr>
          <a:xfrm rot="5400000">
            <a:off x="10526979" y="200400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20A60FF7-A606-41F6-9400-C36EFEDD0DD3}"/>
              </a:ext>
            </a:extLst>
          </p:cNvPr>
          <p:cNvSpPr/>
          <p:nvPr userDrawn="1"/>
        </p:nvSpPr>
        <p:spPr>
          <a:xfrm rot="5400000">
            <a:off x="11415801" y="733655"/>
            <a:ext cx="613810" cy="574204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B63FA574-36E3-4390-A206-C70E16974C28}"/>
              </a:ext>
            </a:extLst>
          </p:cNvPr>
          <p:cNvSpPr/>
          <p:nvPr userDrawn="1"/>
        </p:nvSpPr>
        <p:spPr>
          <a:xfrm rot="5400000">
            <a:off x="8156812" y="1141638"/>
            <a:ext cx="4750576" cy="4444047"/>
          </a:xfrm>
          <a:prstGeom prst="hexagon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13615BBA-FA40-449F-A859-5B2DCECF10CC}"/>
              </a:ext>
            </a:extLst>
          </p:cNvPr>
          <p:cNvSpPr/>
          <p:nvPr userDrawn="1"/>
        </p:nvSpPr>
        <p:spPr>
          <a:xfrm rot="5400000">
            <a:off x="7537455" y="1376253"/>
            <a:ext cx="1639463" cy="1533677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3AFF135-AEFC-438D-8A7F-3D8B07C2C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9194319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33564F6-3ECD-4743-9E35-D25F9D6873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6702515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177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7DBB4F4-57F6-4A58-9418-0DCFE055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79F8A78D-42E6-45CE-82E3-BC7FA3D80232}"/>
              </a:ext>
            </a:extLst>
          </p:cNvPr>
          <p:cNvSpPr/>
          <p:nvPr userDrawn="1"/>
        </p:nvSpPr>
        <p:spPr>
          <a:xfrm rot="5400000">
            <a:off x="7885712" y="4100937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8DB9F461-D406-4EF5-9E30-3B014D757DD2}"/>
              </a:ext>
            </a:extLst>
          </p:cNvPr>
          <p:cNvSpPr/>
          <p:nvPr userDrawn="1"/>
        </p:nvSpPr>
        <p:spPr>
          <a:xfrm rot="5400000">
            <a:off x="10526979" y="200400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2B30B16-319C-4F88-98DB-3394B8DE8A26}"/>
              </a:ext>
            </a:extLst>
          </p:cNvPr>
          <p:cNvSpPr/>
          <p:nvPr userDrawn="1"/>
        </p:nvSpPr>
        <p:spPr>
          <a:xfrm rot="5400000">
            <a:off x="11415801" y="733655"/>
            <a:ext cx="613810" cy="574204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40EC6FE7-39A2-454A-8DF4-B25B65FB9E26}"/>
              </a:ext>
            </a:extLst>
          </p:cNvPr>
          <p:cNvSpPr/>
          <p:nvPr userDrawn="1"/>
        </p:nvSpPr>
        <p:spPr>
          <a:xfrm rot="5400000">
            <a:off x="8186076" y="1150732"/>
            <a:ext cx="4751684" cy="4445084"/>
          </a:xfrm>
          <a:prstGeom prst="hexagon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4D2292B3-BAF9-4335-93ED-09745B48DDDB}"/>
              </a:ext>
            </a:extLst>
          </p:cNvPr>
          <p:cNvSpPr/>
          <p:nvPr userDrawn="1"/>
        </p:nvSpPr>
        <p:spPr>
          <a:xfrm rot="5400000">
            <a:off x="7537455" y="1376253"/>
            <a:ext cx="1639463" cy="1533677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32943D6-533B-4A1E-80A9-EAA70D03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9194319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2EA3799-8CD5-4DA1-819B-9905A2AA11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6702515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907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7DBB4F4-57F6-4A58-9418-0DCFE055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5BAE7E0-FCC0-4E40-BAF2-1955509CD90A}"/>
              </a:ext>
            </a:extLst>
          </p:cNvPr>
          <p:cNvSpPr/>
          <p:nvPr userDrawn="1"/>
        </p:nvSpPr>
        <p:spPr>
          <a:xfrm rot="5400000">
            <a:off x="7885712" y="4100937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222C8BF3-E87D-4B5D-90D7-7B4F75F4310E}"/>
              </a:ext>
            </a:extLst>
          </p:cNvPr>
          <p:cNvSpPr/>
          <p:nvPr userDrawn="1"/>
        </p:nvSpPr>
        <p:spPr>
          <a:xfrm rot="5400000">
            <a:off x="10526979" y="200400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BAC99BE3-3480-4A20-A58C-A13CC02F0763}"/>
              </a:ext>
            </a:extLst>
          </p:cNvPr>
          <p:cNvSpPr/>
          <p:nvPr userDrawn="1"/>
        </p:nvSpPr>
        <p:spPr>
          <a:xfrm rot="5400000">
            <a:off x="11415801" y="733655"/>
            <a:ext cx="613810" cy="574204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76AD1731-CEAF-458D-811F-CBA93E6FA6EB}"/>
              </a:ext>
            </a:extLst>
          </p:cNvPr>
          <p:cNvSpPr/>
          <p:nvPr userDrawn="1"/>
        </p:nvSpPr>
        <p:spPr>
          <a:xfrm rot="5400000">
            <a:off x="8162730" y="1126202"/>
            <a:ext cx="4750578" cy="4474916"/>
          </a:xfrm>
          <a:prstGeom prst="hexagon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93D11E17-D2DD-4833-9862-861B1C258A52}"/>
              </a:ext>
            </a:extLst>
          </p:cNvPr>
          <p:cNvSpPr/>
          <p:nvPr userDrawn="1"/>
        </p:nvSpPr>
        <p:spPr>
          <a:xfrm rot="5400000">
            <a:off x="7537455" y="1376253"/>
            <a:ext cx="1639463" cy="1533677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38F7AE8-13E6-4546-BC0A-071048D6A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9194319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DCB8AEF-299D-45C6-9545-245FDCA19A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6702515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99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7DBB4F4-57F6-4A58-9418-0DCFE055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C6DE0224-EBFB-4D94-A807-EADA64711332}"/>
              </a:ext>
            </a:extLst>
          </p:cNvPr>
          <p:cNvSpPr/>
          <p:nvPr userDrawn="1"/>
        </p:nvSpPr>
        <p:spPr>
          <a:xfrm rot="5400000">
            <a:off x="7885712" y="4100937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81693DE4-6653-415A-BCD5-4AE9370D97E5}"/>
              </a:ext>
            </a:extLst>
          </p:cNvPr>
          <p:cNvSpPr/>
          <p:nvPr userDrawn="1"/>
        </p:nvSpPr>
        <p:spPr>
          <a:xfrm rot="5400000">
            <a:off x="10526979" y="200400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3D664D37-62B5-4F0D-9D39-C195F9286416}"/>
              </a:ext>
            </a:extLst>
          </p:cNvPr>
          <p:cNvSpPr/>
          <p:nvPr userDrawn="1"/>
        </p:nvSpPr>
        <p:spPr>
          <a:xfrm rot="5400000">
            <a:off x="11415801" y="733655"/>
            <a:ext cx="613810" cy="574204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53FF4EF9-5AD6-486C-8870-09A00D66C02D}"/>
              </a:ext>
            </a:extLst>
          </p:cNvPr>
          <p:cNvSpPr/>
          <p:nvPr userDrawn="1"/>
        </p:nvSpPr>
        <p:spPr>
          <a:xfrm rot="5400000">
            <a:off x="8203922" y="1141635"/>
            <a:ext cx="4750575" cy="4444047"/>
          </a:xfrm>
          <a:prstGeom prst="hexagon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F76C70CB-A8AE-41F2-AC98-B3F4D5541030}"/>
              </a:ext>
            </a:extLst>
          </p:cNvPr>
          <p:cNvSpPr/>
          <p:nvPr userDrawn="1"/>
        </p:nvSpPr>
        <p:spPr>
          <a:xfrm rot="5400000">
            <a:off x="7537455" y="1376253"/>
            <a:ext cx="1639463" cy="1533677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3018206-558A-48CE-B956-33E9D829F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9194319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D85CD56-DD46-45F6-9397-6D249DBA7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6702515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286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7DBB4F4-57F6-4A58-9418-0DCFE055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E922DB81-8628-44A8-89DF-214079A94039}"/>
              </a:ext>
            </a:extLst>
          </p:cNvPr>
          <p:cNvSpPr/>
          <p:nvPr userDrawn="1"/>
        </p:nvSpPr>
        <p:spPr>
          <a:xfrm rot="5400000">
            <a:off x="7885712" y="4100937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FCC40427-E898-423A-8B83-62CB9AB0B5C0}"/>
              </a:ext>
            </a:extLst>
          </p:cNvPr>
          <p:cNvSpPr/>
          <p:nvPr userDrawn="1"/>
        </p:nvSpPr>
        <p:spPr>
          <a:xfrm rot="5400000">
            <a:off x="10526979" y="200400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F2B1CFF5-9128-4AC9-9AA3-05C14A159C6C}"/>
              </a:ext>
            </a:extLst>
          </p:cNvPr>
          <p:cNvSpPr/>
          <p:nvPr userDrawn="1"/>
        </p:nvSpPr>
        <p:spPr>
          <a:xfrm rot="5400000">
            <a:off x="11415801" y="733655"/>
            <a:ext cx="613810" cy="574204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120DC2FA-CA48-4E31-A368-B264A76BEB52}"/>
              </a:ext>
            </a:extLst>
          </p:cNvPr>
          <p:cNvSpPr/>
          <p:nvPr userDrawn="1"/>
        </p:nvSpPr>
        <p:spPr>
          <a:xfrm rot="5400000">
            <a:off x="8203922" y="1141635"/>
            <a:ext cx="4750575" cy="4444047"/>
          </a:xfrm>
          <a:prstGeom prst="hexagon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21B8CE1E-AB36-4B76-9856-3E7BC1DFE80B}"/>
              </a:ext>
            </a:extLst>
          </p:cNvPr>
          <p:cNvSpPr/>
          <p:nvPr userDrawn="1"/>
        </p:nvSpPr>
        <p:spPr>
          <a:xfrm rot="5400000">
            <a:off x="7537455" y="1376253"/>
            <a:ext cx="1639463" cy="1533677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18A5A5-B74D-4D03-87B7-195EE0FF6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9194319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D34B13B-BDDC-4374-BA39-EBABE5495E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6702515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569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7DBB4F4-57F6-4A58-9418-0DCFE055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E922DB81-8628-44A8-89DF-214079A94039}"/>
              </a:ext>
            </a:extLst>
          </p:cNvPr>
          <p:cNvSpPr/>
          <p:nvPr userDrawn="1"/>
        </p:nvSpPr>
        <p:spPr>
          <a:xfrm rot="5400000">
            <a:off x="7885712" y="4100937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FCC40427-E898-423A-8B83-62CB9AB0B5C0}"/>
              </a:ext>
            </a:extLst>
          </p:cNvPr>
          <p:cNvSpPr/>
          <p:nvPr userDrawn="1"/>
        </p:nvSpPr>
        <p:spPr>
          <a:xfrm rot="5400000">
            <a:off x="10526979" y="200400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F2B1CFF5-9128-4AC9-9AA3-05C14A159C6C}"/>
              </a:ext>
            </a:extLst>
          </p:cNvPr>
          <p:cNvSpPr/>
          <p:nvPr userDrawn="1"/>
        </p:nvSpPr>
        <p:spPr>
          <a:xfrm rot="5400000">
            <a:off x="11415801" y="733655"/>
            <a:ext cx="613810" cy="574204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120DC2FA-CA48-4E31-A368-B264A76BEB52}"/>
              </a:ext>
            </a:extLst>
          </p:cNvPr>
          <p:cNvSpPr/>
          <p:nvPr userDrawn="1"/>
        </p:nvSpPr>
        <p:spPr>
          <a:xfrm rot="5400000">
            <a:off x="8203922" y="1141635"/>
            <a:ext cx="4750575" cy="4444047"/>
          </a:xfrm>
          <a:prstGeom prst="hexagon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21B8CE1E-AB36-4B76-9856-3E7BC1DFE80B}"/>
              </a:ext>
            </a:extLst>
          </p:cNvPr>
          <p:cNvSpPr/>
          <p:nvPr userDrawn="1"/>
        </p:nvSpPr>
        <p:spPr>
          <a:xfrm rot="5400000">
            <a:off x="7537455" y="1376253"/>
            <a:ext cx="1639463" cy="1533677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18A5A5-B74D-4D03-87B7-195EE0FF6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9194319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D34B13B-BDDC-4374-BA39-EBABE5495E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6702515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541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7DBB4F4-57F6-4A58-9418-0DCFE055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E922DB81-8628-44A8-89DF-214079A94039}"/>
              </a:ext>
            </a:extLst>
          </p:cNvPr>
          <p:cNvSpPr/>
          <p:nvPr userDrawn="1"/>
        </p:nvSpPr>
        <p:spPr>
          <a:xfrm rot="5400000">
            <a:off x="7885712" y="4100937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FCC40427-E898-423A-8B83-62CB9AB0B5C0}"/>
              </a:ext>
            </a:extLst>
          </p:cNvPr>
          <p:cNvSpPr/>
          <p:nvPr userDrawn="1"/>
        </p:nvSpPr>
        <p:spPr>
          <a:xfrm rot="5400000">
            <a:off x="10526979" y="200400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F2B1CFF5-9128-4AC9-9AA3-05C14A159C6C}"/>
              </a:ext>
            </a:extLst>
          </p:cNvPr>
          <p:cNvSpPr/>
          <p:nvPr userDrawn="1"/>
        </p:nvSpPr>
        <p:spPr>
          <a:xfrm rot="5400000">
            <a:off x="11415801" y="733655"/>
            <a:ext cx="613810" cy="574204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120DC2FA-CA48-4E31-A368-B264A76BEB52}"/>
              </a:ext>
            </a:extLst>
          </p:cNvPr>
          <p:cNvSpPr/>
          <p:nvPr userDrawn="1"/>
        </p:nvSpPr>
        <p:spPr>
          <a:xfrm rot="5400000">
            <a:off x="8203922" y="1141635"/>
            <a:ext cx="4750575" cy="4444047"/>
          </a:xfrm>
          <a:prstGeom prst="hexagon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21B8CE1E-AB36-4B76-9856-3E7BC1DFE80B}"/>
              </a:ext>
            </a:extLst>
          </p:cNvPr>
          <p:cNvSpPr/>
          <p:nvPr userDrawn="1"/>
        </p:nvSpPr>
        <p:spPr>
          <a:xfrm rot="5400000">
            <a:off x="7537455" y="1376253"/>
            <a:ext cx="1639463" cy="1533677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18A5A5-B74D-4D03-87B7-195EE0FF6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9194319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D34B13B-BDDC-4374-BA39-EBABE5495E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6702515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699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7DBB4F4-57F6-4A58-9418-0DCFE055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E922DB81-8628-44A8-89DF-214079A94039}"/>
              </a:ext>
            </a:extLst>
          </p:cNvPr>
          <p:cNvSpPr/>
          <p:nvPr userDrawn="1"/>
        </p:nvSpPr>
        <p:spPr>
          <a:xfrm rot="5400000">
            <a:off x="7885712" y="4100937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FCC40427-E898-423A-8B83-62CB9AB0B5C0}"/>
              </a:ext>
            </a:extLst>
          </p:cNvPr>
          <p:cNvSpPr/>
          <p:nvPr userDrawn="1"/>
        </p:nvSpPr>
        <p:spPr>
          <a:xfrm rot="5400000">
            <a:off x="10526979" y="200400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F2B1CFF5-9128-4AC9-9AA3-05C14A159C6C}"/>
              </a:ext>
            </a:extLst>
          </p:cNvPr>
          <p:cNvSpPr/>
          <p:nvPr userDrawn="1"/>
        </p:nvSpPr>
        <p:spPr>
          <a:xfrm rot="5400000">
            <a:off x="11415801" y="733655"/>
            <a:ext cx="613810" cy="574204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120DC2FA-CA48-4E31-A368-B264A76BEB52}"/>
              </a:ext>
            </a:extLst>
          </p:cNvPr>
          <p:cNvSpPr/>
          <p:nvPr userDrawn="1"/>
        </p:nvSpPr>
        <p:spPr>
          <a:xfrm rot="5400000">
            <a:off x="8203922" y="1141635"/>
            <a:ext cx="4750575" cy="4444047"/>
          </a:xfrm>
          <a:prstGeom prst="hexagon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21B8CE1E-AB36-4B76-9856-3E7BC1DFE80B}"/>
              </a:ext>
            </a:extLst>
          </p:cNvPr>
          <p:cNvSpPr/>
          <p:nvPr userDrawn="1"/>
        </p:nvSpPr>
        <p:spPr>
          <a:xfrm rot="5400000">
            <a:off x="7537455" y="1376253"/>
            <a:ext cx="1639463" cy="1533677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18A5A5-B74D-4D03-87B7-195EE0FF6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9194319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D34B13B-BDDC-4374-BA39-EBABE5495E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6702515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7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B11C761-1987-4B54-9A7E-A837C280A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1EE866-AACC-4C36-8F99-86285C614C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35DDDDF-1BBE-4268-A8B6-76FD77C4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9221428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2C7E4DF-2940-406D-AEB9-7074B6A98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9221428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71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7DBB4F4-57F6-4A58-9418-0DCFE055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E922DB81-8628-44A8-89DF-214079A94039}"/>
              </a:ext>
            </a:extLst>
          </p:cNvPr>
          <p:cNvSpPr/>
          <p:nvPr userDrawn="1"/>
        </p:nvSpPr>
        <p:spPr>
          <a:xfrm rot="5400000">
            <a:off x="7885712" y="4100937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FCC40427-E898-423A-8B83-62CB9AB0B5C0}"/>
              </a:ext>
            </a:extLst>
          </p:cNvPr>
          <p:cNvSpPr/>
          <p:nvPr userDrawn="1"/>
        </p:nvSpPr>
        <p:spPr>
          <a:xfrm rot="5400000">
            <a:off x="10526979" y="200400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F2B1CFF5-9128-4AC9-9AA3-05C14A159C6C}"/>
              </a:ext>
            </a:extLst>
          </p:cNvPr>
          <p:cNvSpPr/>
          <p:nvPr userDrawn="1"/>
        </p:nvSpPr>
        <p:spPr>
          <a:xfrm rot="5400000">
            <a:off x="11415801" y="733655"/>
            <a:ext cx="613810" cy="574204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120DC2FA-CA48-4E31-A368-B264A76BEB52}"/>
              </a:ext>
            </a:extLst>
          </p:cNvPr>
          <p:cNvSpPr/>
          <p:nvPr userDrawn="1"/>
        </p:nvSpPr>
        <p:spPr>
          <a:xfrm rot="5400000">
            <a:off x="8203922" y="1141635"/>
            <a:ext cx="4750575" cy="4444047"/>
          </a:xfrm>
          <a:prstGeom prst="hexagon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21B8CE1E-AB36-4B76-9856-3E7BC1DFE80B}"/>
              </a:ext>
            </a:extLst>
          </p:cNvPr>
          <p:cNvSpPr/>
          <p:nvPr userDrawn="1"/>
        </p:nvSpPr>
        <p:spPr>
          <a:xfrm rot="5400000">
            <a:off x="7537455" y="1376253"/>
            <a:ext cx="1639463" cy="1533677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18A5A5-B74D-4D03-87B7-195EE0FF6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9194319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D34B13B-BDDC-4374-BA39-EBABE5495E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6702515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388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7DBB4F4-57F6-4A58-9418-0DCFE055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E922DB81-8628-44A8-89DF-214079A94039}"/>
              </a:ext>
            </a:extLst>
          </p:cNvPr>
          <p:cNvSpPr/>
          <p:nvPr userDrawn="1"/>
        </p:nvSpPr>
        <p:spPr>
          <a:xfrm rot="5400000">
            <a:off x="7885712" y="4100937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FCC40427-E898-423A-8B83-62CB9AB0B5C0}"/>
              </a:ext>
            </a:extLst>
          </p:cNvPr>
          <p:cNvSpPr/>
          <p:nvPr userDrawn="1"/>
        </p:nvSpPr>
        <p:spPr>
          <a:xfrm rot="5400000">
            <a:off x="10526979" y="200400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F2B1CFF5-9128-4AC9-9AA3-05C14A159C6C}"/>
              </a:ext>
            </a:extLst>
          </p:cNvPr>
          <p:cNvSpPr/>
          <p:nvPr userDrawn="1"/>
        </p:nvSpPr>
        <p:spPr>
          <a:xfrm rot="5400000">
            <a:off x="11415801" y="733655"/>
            <a:ext cx="613810" cy="574204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120DC2FA-CA48-4E31-A368-B264A76BEB52}"/>
              </a:ext>
            </a:extLst>
          </p:cNvPr>
          <p:cNvSpPr/>
          <p:nvPr userDrawn="1"/>
        </p:nvSpPr>
        <p:spPr>
          <a:xfrm rot="5400000">
            <a:off x="8203922" y="1141635"/>
            <a:ext cx="4750575" cy="4444047"/>
          </a:xfrm>
          <a:prstGeom prst="hexagon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21B8CE1E-AB36-4B76-9856-3E7BC1DFE80B}"/>
              </a:ext>
            </a:extLst>
          </p:cNvPr>
          <p:cNvSpPr/>
          <p:nvPr userDrawn="1"/>
        </p:nvSpPr>
        <p:spPr>
          <a:xfrm rot="5400000">
            <a:off x="7537455" y="1376253"/>
            <a:ext cx="1639463" cy="1533677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18A5A5-B74D-4D03-87B7-195EE0FF6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9194319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D34B13B-BDDC-4374-BA39-EBABE5495E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6702515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124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7DBB4F4-57F6-4A58-9418-0DCFE055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E922DB81-8628-44A8-89DF-214079A94039}"/>
              </a:ext>
            </a:extLst>
          </p:cNvPr>
          <p:cNvSpPr/>
          <p:nvPr userDrawn="1"/>
        </p:nvSpPr>
        <p:spPr>
          <a:xfrm rot="5400000">
            <a:off x="7885712" y="4100937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FCC40427-E898-423A-8B83-62CB9AB0B5C0}"/>
              </a:ext>
            </a:extLst>
          </p:cNvPr>
          <p:cNvSpPr/>
          <p:nvPr userDrawn="1"/>
        </p:nvSpPr>
        <p:spPr>
          <a:xfrm rot="5400000">
            <a:off x="10526979" y="200400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F2B1CFF5-9128-4AC9-9AA3-05C14A159C6C}"/>
              </a:ext>
            </a:extLst>
          </p:cNvPr>
          <p:cNvSpPr/>
          <p:nvPr userDrawn="1"/>
        </p:nvSpPr>
        <p:spPr>
          <a:xfrm rot="5400000">
            <a:off x="11415801" y="733655"/>
            <a:ext cx="613810" cy="574204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120DC2FA-CA48-4E31-A368-B264A76BEB52}"/>
              </a:ext>
            </a:extLst>
          </p:cNvPr>
          <p:cNvSpPr/>
          <p:nvPr userDrawn="1"/>
        </p:nvSpPr>
        <p:spPr>
          <a:xfrm rot="5400000">
            <a:off x="8203922" y="1141635"/>
            <a:ext cx="4750575" cy="4444047"/>
          </a:xfrm>
          <a:prstGeom prst="hexagon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21B8CE1E-AB36-4B76-9856-3E7BC1DFE80B}"/>
              </a:ext>
            </a:extLst>
          </p:cNvPr>
          <p:cNvSpPr/>
          <p:nvPr userDrawn="1"/>
        </p:nvSpPr>
        <p:spPr>
          <a:xfrm rot="5400000">
            <a:off x="7537455" y="1376253"/>
            <a:ext cx="1639463" cy="1533677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18A5A5-B74D-4D03-87B7-195EE0FF6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9194319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D34B13B-BDDC-4374-BA39-EBABE5495E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6702515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561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7DBB4F4-57F6-4A58-9418-0DCFE055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2" y="165462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127C5959-C6DA-4105-8B76-C27C4116923F}"/>
              </a:ext>
            </a:extLst>
          </p:cNvPr>
          <p:cNvSpPr/>
          <p:nvPr/>
        </p:nvSpPr>
        <p:spPr>
          <a:xfrm rot="5400000">
            <a:off x="182323" y="4100938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ACC77D9D-709D-4C94-93CB-55170CEE1E1F}"/>
              </a:ext>
            </a:extLst>
          </p:cNvPr>
          <p:cNvSpPr/>
          <p:nvPr userDrawn="1"/>
        </p:nvSpPr>
        <p:spPr>
          <a:xfrm rot="5400000">
            <a:off x="474776" y="1141637"/>
            <a:ext cx="4750576" cy="4444047"/>
          </a:xfrm>
          <a:prstGeom prst="hexagon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621EA4A7-7C67-4151-AEB4-F9F43E4D1314}"/>
              </a:ext>
            </a:extLst>
          </p:cNvPr>
          <p:cNvSpPr/>
          <p:nvPr/>
        </p:nvSpPr>
        <p:spPr>
          <a:xfrm rot="5400000">
            <a:off x="-165934" y="1376254"/>
            <a:ext cx="1639463" cy="1533677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5EB1D010-C7C4-4105-939B-A7C3FDA65D8A}"/>
              </a:ext>
            </a:extLst>
          </p:cNvPr>
          <p:cNvSpPr/>
          <p:nvPr/>
        </p:nvSpPr>
        <p:spPr>
          <a:xfrm rot="5400000">
            <a:off x="2823590" y="200401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69B9963D-ADBA-48CB-B3D9-5B913DFBC351}"/>
              </a:ext>
            </a:extLst>
          </p:cNvPr>
          <p:cNvSpPr/>
          <p:nvPr/>
        </p:nvSpPr>
        <p:spPr>
          <a:xfrm rot="5400000">
            <a:off x="3712412" y="733656"/>
            <a:ext cx="613810" cy="574204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DA9E50-67D0-424C-A2C4-159D468C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390" y="456978"/>
            <a:ext cx="6332196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B9172D4-F1FC-4A76-A052-51F71862E5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7389" y="1647467"/>
            <a:ext cx="6332196" cy="40354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0F62B-D946-311C-3F9C-D941EE545E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30313" y="3074988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4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7DBB4F4-57F6-4A58-9418-0DCFE055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127C5959-C6DA-4105-8B76-C27C4116923F}"/>
              </a:ext>
            </a:extLst>
          </p:cNvPr>
          <p:cNvSpPr/>
          <p:nvPr/>
        </p:nvSpPr>
        <p:spPr>
          <a:xfrm rot="5400000">
            <a:off x="182323" y="4100938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ACC77D9D-709D-4C94-93CB-55170CEE1E1F}"/>
              </a:ext>
            </a:extLst>
          </p:cNvPr>
          <p:cNvSpPr/>
          <p:nvPr/>
        </p:nvSpPr>
        <p:spPr>
          <a:xfrm rot="5400000">
            <a:off x="474776" y="1141637"/>
            <a:ext cx="4750576" cy="4444047"/>
          </a:xfrm>
          <a:prstGeom prst="hexagon">
            <a:avLst/>
          </a:prstGeom>
          <a:blipFill dpi="0" rotWithShape="0">
            <a:blip r:embed="rId4"/>
            <a:srcRect/>
            <a:stretch>
              <a:fillRect l="-1000" r="-1000"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621EA4A7-7C67-4151-AEB4-F9F43E4D1314}"/>
              </a:ext>
            </a:extLst>
          </p:cNvPr>
          <p:cNvSpPr/>
          <p:nvPr/>
        </p:nvSpPr>
        <p:spPr>
          <a:xfrm rot="5400000">
            <a:off x="-165934" y="1376254"/>
            <a:ext cx="1639463" cy="1533677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5EB1D010-C7C4-4105-939B-A7C3FDA65D8A}"/>
              </a:ext>
            </a:extLst>
          </p:cNvPr>
          <p:cNvSpPr/>
          <p:nvPr/>
        </p:nvSpPr>
        <p:spPr>
          <a:xfrm rot="5400000">
            <a:off x="2823590" y="200401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69B9963D-ADBA-48CB-B3D9-5B913DFBC351}"/>
              </a:ext>
            </a:extLst>
          </p:cNvPr>
          <p:cNvSpPr/>
          <p:nvPr/>
        </p:nvSpPr>
        <p:spPr>
          <a:xfrm rot="5400000">
            <a:off x="3712412" y="733656"/>
            <a:ext cx="613810" cy="574204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DA9E50-67D0-424C-A2C4-159D468C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390" y="456978"/>
            <a:ext cx="6332196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B9172D4-F1FC-4A76-A052-51F71862E5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7389" y="1647467"/>
            <a:ext cx="6332196" cy="40354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733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7DBB4F4-57F6-4A58-9418-0DCFE055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127C5959-C6DA-4105-8B76-C27C4116923F}"/>
              </a:ext>
            </a:extLst>
          </p:cNvPr>
          <p:cNvSpPr/>
          <p:nvPr/>
        </p:nvSpPr>
        <p:spPr>
          <a:xfrm rot="5400000">
            <a:off x="182323" y="4100938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ACC77D9D-709D-4C94-93CB-55170CEE1E1F}"/>
              </a:ext>
            </a:extLst>
          </p:cNvPr>
          <p:cNvSpPr/>
          <p:nvPr/>
        </p:nvSpPr>
        <p:spPr>
          <a:xfrm rot="5400000">
            <a:off x="474776" y="1141637"/>
            <a:ext cx="4750576" cy="4444047"/>
          </a:xfrm>
          <a:prstGeom prst="hexagon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621EA4A7-7C67-4151-AEB4-F9F43E4D1314}"/>
              </a:ext>
            </a:extLst>
          </p:cNvPr>
          <p:cNvSpPr/>
          <p:nvPr/>
        </p:nvSpPr>
        <p:spPr>
          <a:xfrm rot="5400000">
            <a:off x="-165934" y="1376254"/>
            <a:ext cx="1639463" cy="1533677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5EB1D010-C7C4-4105-939B-A7C3FDA65D8A}"/>
              </a:ext>
            </a:extLst>
          </p:cNvPr>
          <p:cNvSpPr/>
          <p:nvPr/>
        </p:nvSpPr>
        <p:spPr>
          <a:xfrm rot="5400000">
            <a:off x="2823590" y="200401"/>
            <a:ext cx="1082961" cy="1013083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69B9963D-ADBA-48CB-B3D9-5B913DFBC351}"/>
              </a:ext>
            </a:extLst>
          </p:cNvPr>
          <p:cNvSpPr/>
          <p:nvPr/>
        </p:nvSpPr>
        <p:spPr>
          <a:xfrm rot="5400000">
            <a:off x="3712412" y="733656"/>
            <a:ext cx="613810" cy="574204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DA9E50-67D0-424C-A2C4-159D468C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390" y="456978"/>
            <a:ext cx="6332196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B9172D4-F1FC-4A76-A052-51F71862E5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7389" y="1647467"/>
            <a:ext cx="6332196" cy="40354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662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74BE8B-7CC0-487C-BE6D-34EB813E0F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F177A0-943A-407D-8F0D-EF93605D904B}"/>
              </a:ext>
            </a:extLst>
          </p:cNvPr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C37658-3460-4577-9CC7-EE27C967083C}"/>
              </a:ext>
            </a:extLst>
          </p:cNvPr>
          <p:cNvGrpSpPr/>
          <p:nvPr userDrawn="1"/>
        </p:nvGrpSpPr>
        <p:grpSpPr>
          <a:xfrm>
            <a:off x="6002814" y="1499447"/>
            <a:ext cx="5689223" cy="4731165"/>
            <a:chOff x="5411097" y="1222173"/>
            <a:chExt cx="6517610" cy="5420053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0796416D-E4A5-405F-917F-30D40F557467}"/>
                </a:ext>
              </a:extLst>
            </p:cNvPr>
            <p:cNvSpPr/>
            <p:nvPr/>
          </p:nvSpPr>
          <p:spPr>
            <a:xfrm rot="5400000">
              <a:off x="9211028" y="1517228"/>
              <a:ext cx="551121" cy="515561"/>
            </a:xfrm>
            <a:prstGeom prst="hexagon">
              <a:avLst/>
            </a:prstGeom>
            <a:noFill/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3564806B-CF92-4590-849E-E60857F93EA4}"/>
                </a:ext>
              </a:extLst>
            </p:cNvPr>
            <p:cNvSpPr/>
            <p:nvPr/>
          </p:nvSpPr>
          <p:spPr>
            <a:xfrm rot="5400000">
              <a:off x="7866880" y="3502221"/>
              <a:ext cx="551121" cy="515561"/>
            </a:xfrm>
            <a:prstGeom prst="hexagon">
              <a:avLst/>
            </a:prstGeom>
            <a:noFill/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29E6E694-596D-4409-A891-FB6FBA77A2B2}"/>
                </a:ext>
              </a:extLst>
            </p:cNvPr>
            <p:cNvSpPr/>
            <p:nvPr/>
          </p:nvSpPr>
          <p:spPr>
            <a:xfrm rot="5400000">
              <a:off x="9663351" y="1788602"/>
              <a:ext cx="312370" cy="292214"/>
            </a:xfrm>
            <a:prstGeom prst="hexagon">
              <a:avLst/>
            </a:prstGeom>
            <a:noFill/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881461B1-4EC0-4F8D-A905-2F4DBFC793F7}"/>
                </a:ext>
              </a:extLst>
            </p:cNvPr>
            <p:cNvSpPr/>
            <p:nvPr/>
          </p:nvSpPr>
          <p:spPr>
            <a:xfrm rot="5400000">
              <a:off x="8019736" y="2000854"/>
              <a:ext cx="2418144" cy="2262114"/>
            </a:xfrm>
            <a:prstGeom prst="hexagon">
              <a:avLst/>
            </a:prstGeom>
            <a:blipFill dpi="0" rotWithShape="0">
              <a:blip r:embed="rId3"/>
              <a:srcRect/>
              <a:stretch>
                <a:fillRect l="-33892" t="-2738" r="-66384" b="-3852"/>
              </a:stretch>
            </a:blipFill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D0AD8DB6-4696-48FB-B84F-B86F08B4CD92}"/>
                </a:ext>
              </a:extLst>
            </p:cNvPr>
            <p:cNvSpPr/>
            <p:nvPr/>
          </p:nvSpPr>
          <p:spPr>
            <a:xfrm rot="5400000">
              <a:off x="7689651" y="2115622"/>
              <a:ext cx="834327" cy="780492"/>
            </a:xfrm>
            <a:prstGeom prst="hexagon">
              <a:avLst/>
            </a:prstGeom>
            <a:noFill/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323A4698-3996-4F10-ACDE-90FE1A251603}"/>
                </a:ext>
              </a:extLst>
            </p:cNvPr>
            <p:cNvSpPr/>
            <p:nvPr/>
          </p:nvSpPr>
          <p:spPr>
            <a:xfrm rot="5400000">
              <a:off x="9158648" y="3830161"/>
              <a:ext cx="2418146" cy="2277827"/>
            </a:xfrm>
            <a:prstGeom prst="hexagon">
              <a:avLst/>
            </a:prstGeom>
            <a:blipFill dpi="0" rotWithShape="0">
              <a:blip r:embed="rId4"/>
              <a:srcRect/>
              <a:stretch>
                <a:fillRect l="-90290" t="-16124" r="-28114" b="-114"/>
              </a:stretch>
            </a:blipFill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4FDD47B2-121F-425F-B5A2-14A3C93EEA3E}"/>
                </a:ext>
              </a:extLst>
            </p:cNvPr>
            <p:cNvSpPr/>
            <p:nvPr/>
          </p:nvSpPr>
          <p:spPr>
            <a:xfrm rot="5400000">
              <a:off x="6167094" y="2413506"/>
              <a:ext cx="1604938" cy="1501380"/>
            </a:xfrm>
            <a:prstGeom prst="hexagon">
              <a:avLst/>
            </a:prstGeom>
            <a:blipFill dpi="0" rotWithShape="0">
              <a:blip r:embed="rId5"/>
              <a:srcRect/>
              <a:stretch>
                <a:fillRect l="-61704" t="-43142" r="-131421" b="-12864"/>
              </a:stretch>
            </a:blipFill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97933844-44B5-41AC-A6CC-356A9BE24AE2}"/>
                </a:ext>
              </a:extLst>
            </p:cNvPr>
            <p:cNvSpPr/>
            <p:nvPr/>
          </p:nvSpPr>
          <p:spPr>
            <a:xfrm rot="5400000">
              <a:off x="6436221" y="1951089"/>
              <a:ext cx="551121" cy="515561"/>
            </a:xfrm>
            <a:prstGeom prst="hexagon">
              <a:avLst/>
            </a:prstGeom>
            <a:noFill/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2C7519D9-6B2A-4A78-848C-8A059230B251}"/>
                </a:ext>
              </a:extLst>
            </p:cNvPr>
            <p:cNvSpPr/>
            <p:nvPr/>
          </p:nvSpPr>
          <p:spPr>
            <a:xfrm rot="5400000">
              <a:off x="5685531" y="3192275"/>
              <a:ext cx="551121" cy="515561"/>
            </a:xfrm>
            <a:prstGeom prst="hexagon">
              <a:avLst/>
            </a:prstGeom>
            <a:noFill/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D2A58D3A-E606-4E19-9B1E-B0237C7972D5}"/>
                </a:ext>
              </a:extLst>
            </p:cNvPr>
            <p:cNvSpPr/>
            <p:nvPr/>
          </p:nvSpPr>
          <p:spPr>
            <a:xfrm rot="5400000">
              <a:off x="6146624" y="1825487"/>
              <a:ext cx="312370" cy="292214"/>
            </a:xfrm>
            <a:prstGeom prst="hexagon">
              <a:avLst/>
            </a:prstGeom>
            <a:noFill/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2F85CE14-B6A4-438E-AF54-28F001F9B467}"/>
                </a:ext>
              </a:extLst>
            </p:cNvPr>
            <p:cNvSpPr/>
            <p:nvPr/>
          </p:nvSpPr>
          <p:spPr>
            <a:xfrm rot="5400000">
              <a:off x="5401019" y="3096576"/>
              <a:ext cx="312370" cy="292214"/>
            </a:xfrm>
            <a:prstGeom prst="hexagon">
              <a:avLst/>
            </a:prstGeom>
            <a:noFill/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650143E9-870C-4A7F-8239-48DE075B05CD}"/>
                </a:ext>
              </a:extLst>
            </p:cNvPr>
            <p:cNvSpPr/>
            <p:nvPr/>
          </p:nvSpPr>
          <p:spPr>
            <a:xfrm rot="5400000">
              <a:off x="11524618" y="2776815"/>
              <a:ext cx="312370" cy="292214"/>
            </a:xfrm>
            <a:prstGeom prst="hexagon">
              <a:avLst/>
            </a:prstGeom>
            <a:noFill/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BE297315-03BC-4B0D-9B5B-2A12CEB37DD5}"/>
                </a:ext>
              </a:extLst>
            </p:cNvPr>
            <p:cNvSpPr/>
            <p:nvPr/>
          </p:nvSpPr>
          <p:spPr>
            <a:xfrm rot="5400000">
              <a:off x="10604133" y="2984687"/>
              <a:ext cx="834327" cy="780492"/>
            </a:xfrm>
            <a:prstGeom prst="hexagon">
              <a:avLst/>
            </a:prstGeom>
            <a:noFill/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FA8B4479-95EB-453B-B317-D95F5EA81DA2}"/>
                </a:ext>
              </a:extLst>
            </p:cNvPr>
            <p:cNvSpPr/>
            <p:nvPr/>
          </p:nvSpPr>
          <p:spPr>
            <a:xfrm rot="5400000">
              <a:off x="11121297" y="5146081"/>
              <a:ext cx="834327" cy="780492"/>
            </a:xfrm>
            <a:prstGeom prst="hexagon">
              <a:avLst/>
            </a:prstGeom>
            <a:noFill/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C188C4EE-E4FF-4DB8-BADA-C890349A369A}"/>
                </a:ext>
              </a:extLst>
            </p:cNvPr>
            <p:cNvSpPr/>
            <p:nvPr/>
          </p:nvSpPr>
          <p:spPr>
            <a:xfrm rot="5400000">
              <a:off x="8989754" y="5952700"/>
              <a:ext cx="551121" cy="515561"/>
            </a:xfrm>
            <a:prstGeom prst="hexagon">
              <a:avLst/>
            </a:prstGeom>
            <a:noFill/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3EF8569D-8C63-412F-8F88-3C5464B1CE4D}"/>
                </a:ext>
              </a:extLst>
            </p:cNvPr>
            <p:cNvSpPr/>
            <p:nvPr/>
          </p:nvSpPr>
          <p:spPr>
            <a:xfrm rot="5400000">
              <a:off x="9734291" y="6339934"/>
              <a:ext cx="312370" cy="292214"/>
            </a:xfrm>
            <a:prstGeom prst="hexagon">
              <a:avLst/>
            </a:prstGeom>
            <a:noFill/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95E5F25B-571E-4736-A6B0-F234142B8263}"/>
                </a:ext>
              </a:extLst>
            </p:cNvPr>
            <p:cNvSpPr/>
            <p:nvPr/>
          </p:nvSpPr>
          <p:spPr>
            <a:xfrm rot="5400000">
              <a:off x="10491869" y="1266680"/>
              <a:ext cx="1379547" cy="1290533"/>
            </a:xfrm>
            <a:prstGeom prst="hexagon">
              <a:avLst/>
            </a:prstGeom>
            <a:blipFill dpi="0" rotWithShape="0">
              <a:blip r:embed="rId6"/>
              <a:srcRect/>
              <a:stretch>
                <a:fillRect l="-21450" t="-4030" r="-73652" b="194"/>
              </a:stretch>
            </a:blipFill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853697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5180545-4CE1-2F49-9B26-FD7D67AD14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20115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Bitte ein Hintergrundbild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4918" y="1509184"/>
            <a:ext cx="9779229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4267"/>
              </a:lnSpc>
              <a:defRPr sz="4267" b="1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r>
              <a:rPr lang="de-DE"/>
              <a:t>Hier steht eine Überschrift</a:t>
            </a:r>
            <a:br>
              <a:rPr lang="de-DE"/>
            </a:br>
            <a:r>
              <a:rPr lang="de-DE"/>
              <a:t>gern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8" y="2792420"/>
            <a:ext cx="9779229" cy="20324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667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de-DE">
                <a:latin typeface="Arial"/>
                <a:cs typeface="Arial"/>
              </a:rPr>
              <a:t>Hier steht die Unterüberschrift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54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-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36B91D99-305D-664C-AA8B-111D4FFCAC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2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19DED3D-FC65-7D4F-8C7B-12787540AF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4918" y="6481787"/>
            <a:ext cx="4168764" cy="2868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LEAG |  Autor  |  Datum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E897ECD-72B4-564B-BCBD-2489D104B5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18" y="1509184"/>
            <a:ext cx="9779229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4267"/>
              </a:lnSpc>
              <a:defRPr sz="4267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de-DE"/>
              <a:t>Hier steht eine Überschrift</a:t>
            </a:r>
            <a:br>
              <a:rPr lang="de-DE"/>
            </a:br>
            <a:r>
              <a:rPr lang="de-DE"/>
              <a:t>gern zweizeilig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E113748C-4543-A941-B46E-B7EBCDDF7E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4918" y="2792420"/>
            <a:ext cx="9779229" cy="20324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667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de-DE">
                <a:latin typeface="Arial"/>
                <a:cs typeface="Arial"/>
              </a:rPr>
              <a:t>Hier steht die Unterüberschrift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9F65D6-DE3A-4F04-B4A9-9707D9434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9167" y="6481788"/>
            <a:ext cx="842448" cy="28683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r">
              <a:defRPr sz="1067">
                <a:solidFill>
                  <a:srgbClr val="FFFFFF"/>
                </a:solidFill>
              </a:defRPr>
            </a:lvl1pPr>
          </a:lstStyle>
          <a:p>
            <a:fld id="{CA15109E-CA50-2547-B517-C0D1834A9677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B45D92E-F74A-08C0-190E-AAB3772BAAF6}"/>
              </a:ext>
            </a:extLst>
          </p:cNvPr>
          <p:cNvGrpSpPr/>
          <p:nvPr userDrawn="1"/>
        </p:nvGrpSpPr>
        <p:grpSpPr>
          <a:xfrm>
            <a:off x="10476275" y="5706644"/>
            <a:ext cx="1724892" cy="758336"/>
            <a:chOff x="3416970" y="2863695"/>
            <a:chExt cx="1293669" cy="56875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0E59A3C3-14B9-D6FD-970E-850D1EF63BC7}"/>
                </a:ext>
              </a:extLst>
            </p:cNvPr>
            <p:cNvSpPr/>
            <p:nvPr userDrawn="1"/>
          </p:nvSpPr>
          <p:spPr>
            <a:xfrm>
              <a:off x="4616368" y="2863695"/>
              <a:ext cx="94271" cy="5687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pic>
          <p:nvPicPr>
            <p:cNvPr id="13" name="Grafik 12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id="{689BFC87-D733-9FF5-9804-2AF9129BC2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6970" y="3040057"/>
              <a:ext cx="954124" cy="19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969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-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92BFE1C0-6F5F-4447-90BE-28B995A2B7D2}"/>
              </a:ext>
            </a:extLst>
          </p:cNvPr>
          <p:cNvSpPr/>
          <p:nvPr userDrawn="1"/>
        </p:nvSpPr>
        <p:spPr>
          <a:xfrm>
            <a:off x="-9153" y="-9152"/>
            <a:ext cx="12201153" cy="6928937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19DED3D-FC65-7D4F-8C7B-12787540AF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4918" y="6481787"/>
            <a:ext cx="4168764" cy="2868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LEAG |  Autor  |  Datum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E897ECD-72B4-564B-BCBD-2489D104B5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18" y="1509184"/>
            <a:ext cx="9779229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4267"/>
              </a:lnSpc>
              <a:defRPr sz="4267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de-DE"/>
              <a:t>Hier steht eine Überschrift</a:t>
            </a:r>
            <a:br>
              <a:rPr lang="de-DE"/>
            </a:br>
            <a:r>
              <a:rPr lang="de-DE"/>
              <a:t>gern zweizeilig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E113748C-4543-A941-B46E-B7EBCDDF7E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4918" y="2792420"/>
            <a:ext cx="9779229" cy="20324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667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de-DE">
                <a:latin typeface="Arial"/>
                <a:cs typeface="Arial"/>
              </a:rPr>
              <a:t>Hier steht die Unterüberschrift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4A00CC-F967-454F-AAAF-97A13A2BC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1788"/>
            <a:ext cx="842448" cy="28683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r">
              <a:defRPr sz="1067">
                <a:solidFill>
                  <a:srgbClr val="FFFFFF"/>
                </a:solidFill>
              </a:defRPr>
            </a:lvl1pPr>
          </a:lstStyle>
          <a:p>
            <a:fld id="{CA15109E-CA50-2547-B517-C0D1834A9677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2B18FF9-A1F4-272C-8A22-E0708F7F18A2}"/>
              </a:ext>
            </a:extLst>
          </p:cNvPr>
          <p:cNvGrpSpPr/>
          <p:nvPr userDrawn="1"/>
        </p:nvGrpSpPr>
        <p:grpSpPr>
          <a:xfrm>
            <a:off x="10476275" y="5706644"/>
            <a:ext cx="1724892" cy="758336"/>
            <a:chOff x="3416970" y="2863695"/>
            <a:chExt cx="1293669" cy="568752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5F0E1010-15A6-D087-1460-1952A8274405}"/>
                </a:ext>
              </a:extLst>
            </p:cNvPr>
            <p:cNvSpPr/>
            <p:nvPr userDrawn="1"/>
          </p:nvSpPr>
          <p:spPr>
            <a:xfrm>
              <a:off x="4616368" y="2863695"/>
              <a:ext cx="94271" cy="5687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pic>
          <p:nvPicPr>
            <p:cNvPr id="5" name="Grafik 4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id="{C3E59F18-D540-C16C-2C0A-91930BFA9C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6970" y="3040057"/>
              <a:ext cx="954124" cy="19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751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EDCB56-DF9D-6FF0-890E-4B4E022695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9" r="175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497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ennfolie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19DED3D-FC65-7D4F-8C7B-12787540AF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4918" y="6481787"/>
            <a:ext cx="4168764" cy="286832"/>
          </a:xfrm>
        </p:spPr>
        <p:txBody>
          <a:bodyPr/>
          <a:lstStyle/>
          <a:p>
            <a:r>
              <a:rPr lang="de-DE"/>
              <a:t>LEAG |  Autor  | 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9236A1-5315-4B63-8144-97445EA69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1788"/>
            <a:ext cx="842448" cy="28683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CA15109E-CA50-2547-B517-C0D1834A967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F1FEDC4-771D-738C-71FC-A26EE66BA4BB}"/>
              </a:ext>
            </a:extLst>
          </p:cNvPr>
          <p:cNvSpPr/>
          <p:nvPr userDrawn="1"/>
        </p:nvSpPr>
        <p:spPr>
          <a:xfrm>
            <a:off x="3515361" y="0"/>
            <a:ext cx="867663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E897ECD-72B4-564B-BCBD-2489D104B5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3533" y="1729192"/>
            <a:ext cx="7012947" cy="604681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6133"/>
              </a:lnSpc>
              <a:defRPr sz="5867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de-DE"/>
              <a:t>HIER STEHT EINE KERNBOTSCHAFT, DIE BIS ZU VIER ZEILEN LANG SEIN KANN.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BEFFE3A-D914-53E8-F29B-5EFE09A7CB95}"/>
              </a:ext>
            </a:extLst>
          </p:cNvPr>
          <p:cNvGrpSpPr/>
          <p:nvPr userDrawn="1"/>
        </p:nvGrpSpPr>
        <p:grpSpPr>
          <a:xfrm>
            <a:off x="10476275" y="5706644"/>
            <a:ext cx="1724892" cy="758336"/>
            <a:chOff x="3416970" y="2863695"/>
            <a:chExt cx="1293669" cy="568752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48772EB7-5181-8D9C-F247-8589FD8F27DF}"/>
                </a:ext>
              </a:extLst>
            </p:cNvPr>
            <p:cNvSpPr/>
            <p:nvPr userDrawn="1"/>
          </p:nvSpPr>
          <p:spPr>
            <a:xfrm>
              <a:off x="4616368" y="2863695"/>
              <a:ext cx="94271" cy="5687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pic>
          <p:nvPicPr>
            <p:cNvPr id="5" name="Grafik 4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id="{3CCB87A7-C842-F172-B751-A04439A9C3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6970" y="3040057"/>
              <a:ext cx="954124" cy="194400"/>
            </a:xfrm>
            <a:prstGeom prst="rect">
              <a:avLst/>
            </a:prstGeom>
          </p:spPr>
        </p:pic>
      </p:grp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81A37E44-278C-12CA-6DA5-5DF50DCF5E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925" y="769715"/>
            <a:ext cx="2315355" cy="20324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667" b="1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de-DE">
                <a:latin typeface="Arial"/>
                <a:cs typeface="Arial"/>
              </a:rPr>
              <a:t>Hier steht eine kurze Überschrift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13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39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ennfolie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>
            <a:extLst>
              <a:ext uri="{FF2B5EF4-FFF2-40B4-BE49-F238E27FC236}">
                <a16:creationId xmlns:a16="http://schemas.microsoft.com/office/drawing/2014/main" id="{FB443B5B-CA0E-CE4A-A7F1-1112C922B5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3515360" cy="68580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Bitte ein Hintergrundbild einfügen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19DED3D-FC65-7D4F-8C7B-12787540AF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4918" y="6481787"/>
            <a:ext cx="4168764" cy="286832"/>
          </a:xfrm>
        </p:spPr>
        <p:txBody>
          <a:bodyPr/>
          <a:lstStyle/>
          <a:p>
            <a:r>
              <a:rPr lang="de-DE"/>
              <a:t>LEAG |  Autor  | 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9236A1-5315-4B63-8144-97445EA69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1788"/>
            <a:ext cx="842448" cy="28683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r"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A15109E-CA50-2547-B517-C0D1834A967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F1FEDC4-771D-738C-71FC-A26EE66BA4BB}"/>
              </a:ext>
            </a:extLst>
          </p:cNvPr>
          <p:cNvSpPr/>
          <p:nvPr userDrawn="1"/>
        </p:nvSpPr>
        <p:spPr>
          <a:xfrm>
            <a:off x="3515361" y="0"/>
            <a:ext cx="867663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E897ECD-72B4-564B-BCBD-2489D104B5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3533" y="1729192"/>
            <a:ext cx="7012947" cy="604681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6133"/>
              </a:lnSpc>
              <a:defRPr sz="5867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de-DE"/>
              <a:t>HIER STEHT EINE KERNBOTSCHAFT, DIE BIS ZU VIER ZEILEN LANG SEIN KANN.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BEFFE3A-D914-53E8-F29B-5EFE09A7CB95}"/>
              </a:ext>
            </a:extLst>
          </p:cNvPr>
          <p:cNvGrpSpPr/>
          <p:nvPr userDrawn="1"/>
        </p:nvGrpSpPr>
        <p:grpSpPr>
          <a:xfrm>
            <a:off x="10476275" y="5706644"/>
            <a:ext cx="1724892" cy="758336"/>
            <a:chOff x="3416970" y="2863695"/>
            <a:chExt cx="1293669" cy="568752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48772EB7-5181-8D9C-F247-8589FD8F27DF}"/>
                </a:ext>
              </a:extLst>
            </p:cNvPr>
            <p:cNvSpPr/>
            <p:nvPr userDrawn="1"/>
          </p:nvSpPr>
          <p:spPr>
            <a:xfrm>
              <a:off x="4616368" y="2863695"/>
              <a:ext cx="94271" cy="5687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pic>
          <p:nvPicPr>
            <p:cNvPr id="5" name="Grafik 4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id="{3CCB87A7-C842-F172-B751-A04439A9C3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6970" y="3040057"/>
              <a:ext cx="954124" cy="19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460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39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ennfolie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>
            <a:extLst>
              <a:ext uri="{FF2B5EF4-FFF2-40B4-BE49-F238E27FC236}">
                <a16:creationId xmlns:a16="http://schemas.microsoft.com/office/drawing/2014/main" id="{FB443B5B-CA0E-CE4A-A7F1-1112C922B5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3515360" cy="68580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Bitte ein Hintergrundbild einfügen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19DED3D-FC65-7D4F-8C7B-12787540AF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4918" y="6481787"/>
            <a:ext cx="4168764" cy="286832"/>
          </a:xfrm>
        </p:spPr>
        <p:txBody>
          <a:bodyPr/>
          <a:lstStyle/>
          <a:p>
            <a:r>
              <a:rPr lang="de-DE"/>
              <a:t>LEAG |  Autor  | 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9236A1-5315-4B63-8144-97445EA69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1788"/>
            <a:ext cx="842448" cy="28683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r"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A15109E-CA50-2547-B517-C0D1834A967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F1FEDC4-771D-738C-71FC-A26EE66BA4BB}"/>
              </a:ext>
            </a:extLst>
          </p:cNvPr>
          <p:cNvSpPr/>
          <p:nvPr userDrawn="1"/>
        </p:nvSpPr>
        <p:spPr>
          <a:xfrm>
            <a:off x="3515361" y="0"/>
            <a:ext cx="867663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E897ECD-72B4-564B-BCBD-2489D104B5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3533" y="1729192"/>
            <a:ext cx="7012947" cy="604681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6133"/>
              </a:lnSpc>
              <a:defRPr sz="5867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de-DE"/>
              <a:t>HIER STEHT EINE KERNBOTSCHAFT, DIE BIS ZU VIER ZEILEN LANG SEIN KANN.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196F65F-5B1F-033D-C1C0-F1BB3ADAEB02}"/>
              </a:ext>
            </a:extLst>
          </p:cNvPr>
          <p:cNvGrpSpPr/>
          <p:nvPr userDrawn="1"/>
        </p:nvGrpSpPr>
        <p:grpSpPr>
          <a:xfrm>
            <a:off x="10212265" y="5718156"/>
            <a:ext cx="1987303" cy="768000"/>
            <a:chOff x="7659198" y="4288617"/>
            <a:chExt cx="1490477" cy="576000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F8FBEEED-6EA0-BE40-840B-1F7FE42C7A00}"/>
                </a:ext>
              </a:extLst>
            </p:cNvPr>
            <p:cNvSpPr/>
            <p:nvPr userDrawn="1"/>
          </p:nvSpPr>
          <p:spPr>
            <a:xfrm>
              <a:off x="9056075" y="4288617"/>
              <a:ext cx="93600" cy="57272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F1CDC0AF-5751-040F-A5B0-67055796E0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9198" y="4288617"/>
              <a:ext cx="1319570" cy="57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769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39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rennfolie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>
            <a:extLst>
              <a:ext uri="{FF2B5EF4-FFF2-40B4-BE49-F238E27FC236}">
                <a16:creationId xmlns:a16="http://schemas.microsoft.com/office/drawing/2014/main" id="{FB443B5B-CA0E-CE4A-A7F1-1112C922B5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3515360" cy="68580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Bitte ein Hintergrundbild einfügen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19DED3D-FC65-7D4F-8C7B-12787540AF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4918" y="6481787"/>
            <a:ext cx="4168764" cy="286832"/>
          </a:xfrm>
        </p:spPr>
        <p:txBody>
          <a:bodyPr/>
          <a:lstStyle/>
          <a:p>
            <a:r>
              <a:rPr lang="de-DE"/>
              <a:t>LEAG |  Autor  | 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9236A1-5315-4B63-8144-97445EA69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1788"/>
            <a:ext cx="842448" cy="28683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r"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A15109E-CA50-2547-B517-C0D1834A967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F1FEDC4-771D-738C-71FC-A26EE66BA4BB}"/>
              </a:ext>
            </a:extLst>
          </p:cNvPr>
          <p:cNvSpPr/>
          <p:nvPr userDrawn="1"/>
        </p:nvSpPr>
        <p:spPr>
          <a:xfrm>
            <a:off x="3515361" y="0"/>
            <a:ext cx="8676639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E897ECD-72B4-564B-BCBD-2489D104B5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3533" y="1729192"/>
            <a:ext cx="7012947" cy="604681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6133"/>
              </a:lnSpc>
              <a:defRPr sz="5867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de-DE"/>
              <a:t>HIER STEHT EINE KERNBOTSCHAFT, DIE BIS ZU VIER ZEILEN LANG SEIN KANN.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58EDBBC-2C65-5076-0322-AF2E92210E58}"/>
              </a:ext>
            </a:extLst>
          </p:cNvPr>
          <p:cNvGrpSpPr/>
          <p:nvPr userDrawn="1"/>
        </p:nvGrpSpPr>
        <p:grpSpPr>
          <a:xfrm>
            <a:off x="10212265" y="5718156"/>
            <a:ext cx="1987303" cy="768000"/>
            <a:chOff x="7659198" y="4288617"/>
            <a:chExt cx="1490477" cy="576000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B68EEEC-3E03-81D2-DFDA-6DC8A1B94F3D}"/>
                </a:ext>
              </a:extLst>
            </p:cNvPr>
            <p:cNvSpPr/>
            <p:nvPr userDrawn="1"/>
          </p:nvSpPr>
          <p:spPr>
            <a:xfrm>
              <a:off x="9056075" y="4288617"/>
              <a:ext cx="93600" cy="57272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E1468360-6109-AE60-8719-151435EFD3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9198" y="4288617"/>
              <a:ext cx="1319570" cy="57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924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39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rennfolie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>
            <a:extLst>
              <a:ext uri="{FF2B5EF4-FFF2-40B4-BE49-F238E27FC236}">
                <a16:creationId xmlns:a16="http://schemas.microsoft.com/office/drawing/2014/main" id="{FB443B5B-CA0E-CE4A-A7F1-1112C922B5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3515360" cy="68580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Bitte ein Hintergrundbild einfügen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19DED3D-FC65-7D4F-8C7B-12787540AF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4918" y="6481787"/>
            <a:ext cx="4168764" cy="286832"/>
          </a:xfrm>
        </p:spPr>
        <p:txBody>
          <a:bodyPr/>
          <a:lstStyle/>
          <a:p>
            <a:r>
              <a:rPr lang="de-DE"/>
              <a:t>LEAG |  Autor  | 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9236A1-5315-4B63-8144-97445EA69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1788"/>
            <a:ext cx="842448" cy="28683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r"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A15109E-CA50-2547-B517-C0D1834A967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F1FEDC4-771D-738C-71FC-A26EE66BA4BB}"/>
              </a:ext>
            </a:extLst>
          </p:cNvPr>
          <p:cNvSpPr/>
          <p:nvPr userDrawn="1"/>
        </p:nvSpPr>
        <p:spPr>
          <a:xfrm>
            <a:off x="3515361" y="0"/>
            <a:ext cx="8676639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E897ECD-72B4-564B-BCBD-2489D104B5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3533" y="1729192"/>
            <a:ext cx="7012947" cy="604681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6133"/>
              </a:lnSpc>
              <a:defRPr sz="5867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de-DE"/>
              <a:t>HIER STEHT EINE KERNBOTSCHAFT, DIE BIS ZU VIER ZEILEN LANG SEIN KANN.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58EDBBC-2C65-5076-0322-AF2E92210E58}"/>
              </a:ext>
            </a:extLst>
          </p:cNvPr>
          <p:cNvGrpSpPr/>
          <p:nvPr userDrawn="1"/>
        </p:nvGrpSpPr>
        <p:grpSpPr>
          <a:xfrm>
            <a:off x="10212265" y="5718156"/>
            <a:ext cx="1987303" cy="768000"/>
            <a:chOff x="7659198" y="4288617"/>
            <a:chExt cx="1490477" cy="576000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B68EEEC-3E03-81D2-DFDA-6DC8A1B94F3D}"/>
                </a:ext>
              </a:extLst>
            </p:cNvPr>
            <p:cNvSpPr/>
            <p:nvPr userDrawn="1"/>
          </p:nvSpPr>
          <p:spPr>
            <a:xfrm>
              <a:off x="9056075" y="4288617"/>
              <a:ext cx="93600" cy="57272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E1468360-6109-AE60-8719-151435EFD3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9198" y="4288617"/>
              <a:ext cx="1319570" cy="57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052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39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rennfolie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>
            <a:extLst>
              <a:ext uri="{FF2B5EF4-FFF2-40B4-BE49-F238E27FC236}">
                <a16:creationId xmlns:a16="http://schemas.microsoft.com/office/drawing/2014/main" id="{FB443B5B-CA0E-CE4A-A7F1-1112C922B5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3515360" cy="68580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Bitte ein Hintergrundbild einfügen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19DED3D-FC65-7D4F-8C7B-12787540AF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4918" y="6481787"/>
            <a:ext cx="4168764" cy="286832"/>
          </a:xfrm>
        </p:spPr>
        <p:txBody>
          <a:bodyPr/>
          <a:lstStyle/>
          <a:p>
            <a:r>
              <a:rPr lang="de-DE"/>
              <a:t>LEAG |  Autor  | 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9236A1-5315-4B63-8144-97445EA69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1788"/>
            <a:ext cx="842448" cy="28683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r"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A15109E-CA50-2547-B517-C0D1834A967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F1FEDC4-771D-738C-71FC-A26EE66BA4BB}"/>
              </a:ext>
            </a:extLst>
          </p:cNvPr>
          <p:cNvSpPr/>
          <p:nvPr userDrawn="1"/>
        </p:nvSpPr>
        <p:spPr>
          <a:xfrm>
            <a:off x="3515361" y="0"/>
            <a:ext cx="867663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E897ECD-72B4-564B-BCBD-2489D104B5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3533" y="1729192"/>
            <a:ext cx="7012947" cy="604681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6133"/>
              </a:lnSpc>
              <a:defRPr sz="5867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de-DE"/>
              <a:t>HIER STEHT EINE KERNBOTSCHAFT, DIE BIS ZU VIER ZEILEN LANG SEIN KANN.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58EDBBC-2C65-5076-0322-AF2E92210E58}"/>
              </a:ext>
            </a:extLst>
          </p:cNvPr>
          <p:cNvGrpSpPr/>
          <p:nvPr userDrawn="1"/>
        </p:nvGrpSpPr>
        <p:grpSpPr>
          <a:xfrm>
            <a:off x="10212265" y="5718156"/>
            <a:ext cx="1987303" cy="768000"/>
            <a:chOff x="7659198" y="4288617"/>
            <a:chExt cx="1490477" cy="576000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B68EEEC-3E03-81D2-DFDA-6DC8A1B94F3D}"/>
                </a:ext>
              </a:extLst>
            </p:cNvPr>
            <p:cNvSpPr/>
            <p:nvPr userDrawn="1"/>
          </p:nvSpPr>
          <p:spPr>
            <a:xfrm>
              <a:off x="9056075" y="4288617"/>
              <a:ext cx="93600" cy="57272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E1468360-6109-AE60-8719-151435EFD3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9198" y="4288617"/>
              <a:ext cx="1319570" cy="57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313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39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>
            <a:extLst>
              <a:ext uri="{FF2B5EF4-FFF2-40B4-BE49-F238E27FC236}">
                <a16:creationId xmlns:a16="http://schemas.microsoft.com/office/drawing/2014/main" id="{FB443B5B-CA0E-CE4A-A7F1-1112C922B5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201152" cy="506976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Bitte ein Hintergrundbild einfügen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19DED3D-FC65-7D4F-8C7B-12787540AF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4918" y="6481787"/>
            <a:ext cx="4168764" cy="286832"/>
          </a:xfrm>
        </p:spPr>
        <p:txBody>
          <a:bodyPr/>
          <a:lstStyle/>
          <a:p>
            <a:r>
              <a:rPr lang="de-DE"/>
              <a:t>LEAG |  Autor  |  Datum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E897ECD-72B4-564B-BCBD-2489D104B5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18" y="5508301"/>
            <a:ext cx="10608733" cy="604681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4267"/>
              </a:lnSpc>
              <a:defRPr sz="4267" b="1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r>
              <a:rPr lang="de-DE"/>
              <a:t>Hier steht eine einzeilige Überschrift</a:t>
            </a:r>
          </a:p>
        </p:txBody>
      </p:sp>
      <p:pic>
        <p:nvPicPr>
          <p:cNvPr id="13" name="Bild 5">
            <a:extLst>
              <a:ext uri="{FF2B5EF4-FFF2-40B4-BE49-F238E27FC236}">
                <a16:creationId xmlns:a16="http://schemas.microsoft.com/office/drawing/2014/main" id="{0944CF4C-B5EF-0148-B970-B47C8F354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47" y="4709145"/>
            <a:ext cx="651140" cy="668223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9236A1-5315-4B63-8144-97445EA69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1788"/>
            <a:ext cx="842448" cy="28683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CA15109E-CA50-2547-B517-C0D1834A967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97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39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 -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4917" y="456926"/>
            <a:ext cx="5179483" cy="105226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33"/>
              </a:lnSpc>
              <a:defRPr sz="3733" b="1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de-DE"/>
              <a:t>Hier steht eine Überschrift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19DED3D-FC65-7D4F-8C7B-12787540AF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4919" y="6481787"/>
            <a:ext cx="4168764" cy="286832"/>
          </a:xfrm>
        </p:spPr>
        <p:txBody>
          <a:bodyPr/>
          <a:lstStyle/>
          <a:p>
            <a:r>
              <a:rPr lang="de-DE"/>
              <a:t>LEAG |  Autor  |  Datum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28B13F9A-7F3A-9D49-AFFA-8C4D8BFEF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4917" y="1701802"/>
            <a:ext cx="5179483" cy="3790951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AD9F13DC-DA43-2941-853A-762296809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935" y="1701802"/>
            <a:ext cx="5183717" cy="3790951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C1E9A87-FA58-4F49-9AB6-350735E6A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1788"/>
            <a:ext cx="842448" cy="28683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r"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A15109E-CA50-2547-B517-C0D1834A967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68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35">
          <p15:clr>
            <a:srgbClr val="FBAE40"/>
          </p15:clr>
        </p15:guide>
        <p15:guide id="2" pos="2948">
          <p15:clr>
            <a:srgbClr val="FBAE40"/>
          </p15:clr>
        </p15:guide>
        <p15:guide id="3" orient="horz" pos="80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4918" y="456925"/>
            <a:ext cx="10608733" cy="105226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33"/>
              </a:lnSpc>
              <a:defRPr sz="3733" b="1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de-DE"/>
              <a:t>Hier steht eine Überschrift</a:t>
            </a:r>
            <a:br>
              <a:rPr lang="de-DE"/>
            </a:br>
            <a:r>
              <a:rPr lang="de-DE"/>
              <a:t>gern zweizeilig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19DED3D-FC65-7D4F-8C7B-12787540AF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4918" y="6481787"/>
            <a:ext cx="4168764" cy="286832"/>
          </a:xfrm>
        </p:spPr>
        <p:txBody>
          <a:bodyPr/>
          <a:lstStyle/>
          <a:p>
            <a:r>
              <a:rPr lang="de-DE"/>
              <a:t>LEAG |  Autor  |  Datum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3168AA4-963D-9F48-991C-E8B645385F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918" y="1701801"/>
            <a:ext cx="10608733" cy="3790951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34DFB2-6104-494E-998B-D4C3B6F00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1788"/>
            <a:ext cx="842448" cy="28683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CA15109E-CA50-2547-B517-C0D1834A967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0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 - Text 3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4918" y="456925"/>
            <a:ext cx="10608733" cy="105226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33"/>
              </a:lnSpc>
              <a:defRPr sz="3733" b="1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r>
              <a:rPr lang="de-DE"/>
              <a:t>Hier steht eine Überschrift</a:t>
            </a:r>
            <a:br>
              <a:rPr lang="de-DE"/>
            </a:br>
            <a:r>
              <a:rPr lang="de-DE"/>
              <a:t>gern zweizeilig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19DED3D-FC65-7D4F-8C7B-12787540AF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4918" y="6481787"/>
            <a:ext cx="4168764" cy="286832"/>
          </a:xfrm>
        </p:spPr>
        <p:txBody>
          <a:bodyPr/>
          <a:lstStyle/>
          <a:p>
            <a:r>
              <a:rPr lang="de-DE"/>
              <a:t>LEAG |  Autor  |  Datum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28B13F9A-7F3A-9D49-AFFA-8C4D8BFEF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4919" y="4122475"/>
            <a:ext cx="3368955" cy="1370276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A9F13BEA-902D-E243-BAEF-39BE86CFB00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34806" y="4122475"/>
            <a:ext cx="3368956" cy="1370275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E9254894-0B6D-8F43-807A-1DC91A3B76A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54695" y="4122475"/>
            <a:ext cx="3368956" cy="1370275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58A4A8A1-F184-F04B-ADE8-25B4BF5146A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4917" y="1701801"/>
            <a:ext cx="3361267" cy="22364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9AE0CBB4-4C3C-3A42-BD83-E32C1EA4E8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15367" y="1701801"/>
            <a:ext cx="3361267" cy="22364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B1AC47EC-1FDA-7A49-B64D-9249B12342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64500" y="1697590"/>
            <a:ext cx="3361267" cy="22364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5030460D-8F9D-4B99-B24E-F22596B75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1788"/>
            <a:ext cx="842448" cy="28683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CA15109E-CA50-2547-B517-C0D1834A967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12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73">
          <p15:clr>
            <a:srgbClr val="FBAE40"/>
          </p15:clr>
        </p15:guide>
        <p15:guide id="2" pos="2086">
          <p15:clr>
            <a:srgbClr val="FBAE40"/>
          </p15:clr>
        </p15:guide>
        <p15:guide id="4" pos="3696">
          <p15:clr>
            <a:srgbClr val="FBAE40"/>
          </p15:clr>
        </p15:guide>
        <p15:guide id="5" pos="3810">
          <p15:clr>
            <a:srgbClr val="FBAE40"/>
          </p15:clr>
        </p15:guide>
        <p15:guide id="6" orient="horz" pos="8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een, sign&#10;&#10;Description automatically generated">
            <a:extLst>
              <a:ext uri="{FF2B5EF4-FFF2-40B4-BE49-F238E27FC236}">
                <a16:creationId xmlns:a16="http://schemas.microsoft.com/office/drawing/2014/main" id="{D2F40CEA-D8FB-419A-9581-E2BBD70D58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16F936E6-3069-4900-81EF-0000AF98B148}"/>
              </a:ext>
            </a:extLst>
          </p:cNvPr>
          <p:cNvSpPr/>
          <p:nvPr userDrawn="1"/>
        </p:nvSpPr>
        <p:spPr>
          <a:xfrm rot="5400000">
            <a:off x="995238" y="-3964181"/>
            <a:ext cx="6402029" cy="5988939"/>
          </a:xfrm>
          <a:prstGeom prst="hexagon">
            <a:avLst/>
          </a:prstGeom>
          <a:noFill/>
          <a:ln w="38100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4747BAA4-D1FE-4735-9627-661B19230CD9}"/>
              </a:ext>
            </a:extLst>
          </p:cNvPr>
          <p:cNvSpPr/>
          <p:nvPr userDrawn="1"/>
        </p:nvSpPr>
        <p:spPr>
          <a:xfrm rot="5400000">
            <a:off x="9073206" y="1288996"/>
            <a:ext cx="1639463" cy="1533677"/>
          </a:xfrm>
          <a:prstGeom prst="hexagon">
            <a:avLst/>
          </a:prstGeom>
          <a:noFill/>
          <a:ln w="38100">
            <a:solidFill>
              <a:srgbClr val="FFFFFF">
                <a:alpha val="4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D06DFC18-8957-46F4-AAA1-574142F96F65}"/>
              </a:ext>
            </a:extLst>
          </p:cNvPr>
          <p:cNvSpPr/>
          <p:nvPr userDrawn="1"/>
        </p:nvSpPr>
        <p:spPr>
          <a:xfrm rot="5400000">
            <a:off x="5505675" y="4345347"/>
            <a:ext cx="5745152" cy="5374447"/>
          </a:xfrm>
          <a:prstGeom prst="hexagon">
            <a:avLst/>
          </a:prstGeom>
          <a:noFill/>
          <a:ln w="38100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\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7BA378B-41B3-4A88-85F4-7A08A92C96E3}"/>
              </a:ext>
            </a:extLst>
          </p:cNvPr>
          <p:cNvSpPr/>
          <p:nvPr userDrawn="1"/>
        </p:nvSpPr>
        <p:spPr>
          <a:xfrm rot="5400000">
            <a:off x="1467621" y="4717983"/>
            <a:ext cx="1639463" cy="1533677"/>
          </a:xfrm>
          <a:prstGeom prst="hexagon">
            <a:avLst/>
          </a:prstGeom>
          <a:noFill/>
          <a:ln w="38100">
            <a:solidFill>
              <a:srgbClr val="FFFFFF">
                <a:alpha val="4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7EF34BA-F5A3-4689-96B9-5956AEDD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508" y="2663502"/>
            <a:ext cx="7185803" cy="1461988"/>
          </a:xfrm>
        </p:spPr>
        <p:txBody>
          <a:bodyPr anchor="t"/>
          <a:lstStyle>
            <a:lvl1pPr>
              <a:lnSpc>
                <a:spcPts val="39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890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41FE1205-241A-4F4F-800E-FC306325E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0F082F-F3FE-40CD-94EF-5FB645E4BB01}"/>
              </a:ext>
            </a:extLst>
          </p:cNvPr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73D899-83CA-449B-B851-41269B31D0C9}"/>
              </a:ext>
            </a:extLst>
          </p:cNvPr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C0BFA-9AE3-42D2-8E7D-75282BBA20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C4D28CB8-FF3B-4957-A51A-39C3146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90" y="2653785"/>
            <a:ext cx="6568536" cy="2137988"/>
          </a:xfrm>
        </p:spPr>
        <p:txBody>
          <a:bodyPr anchor="t"/>
          <a:lstStyle>
            <a:lvl1pPr>
              <a:lnSpc>
                <a:spcPts val="3900"/>
              </a:lnSpc>
              <a:defRPr lang="en-GB" sz="4000" b="1" kern="1200" dirty="0">
                <a:solidFill>
                  <a:srgbClr val="024B9C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408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B11C761-1987-4B54-9A7E-A837C280A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1EE866-AACC-4C36-8F99-86285C614C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35DDDDF-1BBE-4268-A8B6-76FD77C4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9221428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2C7E4DF-2940-406D-AEB9-7074B6A98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9221428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834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02 - 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7DBB4F4-57F6-4A58-9418-0DCFE055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F7BAD5B-9DF5-4C86-A67B-B568F3C7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11266296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411E622-BB98-484A-927E-01CE59BE16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11266296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4351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2839D0D-AC10-4B3E-B54B-7F1C739992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C559F4-9275-4942-9528-64A31AD433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E4420C8-DDA2-4E06-B1F4-73566FF2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9212802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4CEAF21-9B9C-4A14-BDF8-6E346982B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9212802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4683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een, sign&#10;&#10;Description automatically generated">
            <a:extLst>
              <a:ext uri="{FF2B5EF4-FFF2-40B4-BE49-F238E27FC236}">
                <a16:creationId xmlns:a16="http://schemas.microsoft.com/office/drawing/2014/main" id="{D2F40CEA-D8FB-419A-9581-E2BBD70D58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16F936E6-3069-4900-81EF-0000AF98B148}"/>
              </a:ext>
            </a:extLst>
          </p:cNvPr>
          <p:cNvSpPr/>
          <p:nvPr userDrawn="1"/>
        </p:nvSpPr>
        <p:spPr>
          <a:xfrm rot="5400000">
            <a:off x="995238" y="-3964181"/>
            <a:ext cx="6402029" cy="5988939"/>
          </a:xfrm>
          <a:prstGeom prst="hexagon">
            <a:avLst/>
          </a:prstGeom>
          <a:noFill/>
          <a:ln w="38100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4747BAA4-D1FE-4735-9627-661B19230CD9}"/>
              </a:ext>
            </a:extLst>
          </p:cNvPr>
          <p:cNvSpPr/>
          <p:nvPr userDrawn="1"/>
        </p:nvSpPr>
        <p:spPr>
          <a:xfrm rot="5400000">
            <a:off x="9073206" y="1288996"/>
            <a:ext cx="1639463" cy="1533677"/>
          </a:xfrm>
          <a:prstGeom prst="hexagon">
            <a:avLst/>
          </a:prstGeom>
          <a:noFill/>
          <a:ln w="38100">
            <a:solidFill>
              <a:srgbClr val="FFFFFF">
                <a:alpha val="4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D06DFC18-8957-46F4-AAA1-574142F96F65}"/>
              </a:ext>
            </a:extLst>
          </p:cNvPr>
          <p:cNvSpPr/>
          <p:nvPr userDrawn="1"/>
        </p:nvSpPr>
        <p:spPr>
          <a:xfrm rot="5400000">
            <a:off x="5505675" y="4345347"/>
            <a:ext cx="5745152" cy="5374447"/>
          </a:xfrm>
          <a:prstGeom prst="hexagon">
            <a:avLst/>
          </a:prstGeom>
          <a:noFill/>
          <a:ln w="38100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\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7BA378B-41B3-4A88-85F4-7A08A92C96E3}"/>
              </a:ext>
            </a:extLst>
          </p:cNvPr>
          <p:cNvSpPr/>
          <p:nvPr userDrawn="1"/>
        </p:nvSpPr>
        <p:spPr>
          <a:xfrm rot="5400000">
            <a:off x="1467621" y="4717983"/>
            <a:ext cx="1639463" cy="1533677"/>
          </a:xfrm>
          <a:prstGeom prst="hexagon">
            <a:avLst/>
          </a:prstGeom>
          <a:noFill/>
          <a:ln w="38100">
            <a:solidFill>
              <a:srgbClr val="FFFFFF">
                <a:alpha val="4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7EF34BA-F5A3-4689-96B9-5956AEDD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508" y="2663502"/>
            <a:ext cx="7185803" cy="1461988"/>
          </a:xfrm>
        </p:spPr>
        <p:txBody>
          <a:bodyPr anchor="t"/>
          <a:lstStyle>
            <a:lvl1pPr>
              <a:lnSpc>
                <a:spcPts val="39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446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een, sign&#10;&#10;Description automatically generated">
            <a:extLst>
              <a:ext uri="{FF2B5EF4-FFF2-40B4-BE49-F238E27FC236}">
                <a16:creationId xmlns:a16="http://schemas.microsoft.com/office/drawing/2014/main" id="{D2F40CEA-D8FB-419A-9581-E2BBD70D58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16F936E6-3069-4900-81EF-0000AF98B148}"/>
              </a:ext>
            </a:extLst>
          </p:cNvPr>
          <p:cNvSpPr/>
          <p:nvPr userDrawn="1"/>
        </p:nvSpPr>
        <p:spPr>
          <a:xfrm rot="5400000">
            <a:off x="995238" y="-3964181"/>
            <a:ext cx="6402029" cy="5988939"/>
          </a:xfrm>
          <a:prstGeom prst="hexagon">
            <a:avLst/>
          </a:prstGeom>
          <a:noFill/>
          <a:ln w="38100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4747BAA4-D1FE-4735-9627-661B19230CD9}"/>
              </a:ext>
            </a:extLst>
          </p:cNvPr>
          <p:cNvSpPr/>
          <p:nvPr userDrawn="1"/>
        </p:nvSpPr>
        <p:spPr>
          <a:xfrm rot="5400000">
            <a:off x="9073206" y="1288996"/>
            <a:ext cx="1639463" cy="1533677"/>
          </a:xfrm>
          <a:prstGeom prst="hexagon">
            <a:avLst/>
          </a:prstGeom>
          <a:noFill/>
          <a:ln w="38100">
            <a:solidFill>
              <a:srgbClr val="FFFFFF">
                <a:alpha val="4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D06DFC18-8957-46F4-AAA1-574142F96F65}"/>
              </a:ext>
            </a:extLst>
          </p:cNvPr>
          <p:cNvSpPr/>
          <p:nvPr userDrawn="1"/>
        </p:nvSpPr>
        <p:spPr>
          <a:xfrm rot="5400000">
            <a:off x="5505675" y="4345347"/>
            <a:ext cx="5745152" cy="5374447"/>
          </a:xfrm>
          <a:prstGeom prst="hexagon">
            <a:avLst/>
          </a:prstGeom>
          <a:noFill/>
          <a:ln w="38100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\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7BA378B-41B3-4A88-85F4-7A08A92C96E3}"/>
              </a:ext>
            </a:extLst>
          </p:cNvPr>
          <p:cNvSpPr/>
          <p:nvPr userDrawn="1"/>
        </p:nvSpPr>
        <p:spPr>
          <a:xfrm rot="5400000">
            <a:off x="1467621" y="4717983"/>
            <a:ext cx="1639463" cy="1533677"/>
          </a:xfrm>
          <a:prstGeom prst="hexagon">
            <a:avLst/>
          </a:prstGeom>
          <a:noFill/>
          <a:ln w="38100">
            <a:solidFill>
              <a:srgbClr val="FFFFFF">
                <a:alpha val="4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7EF34BA-F5A3-4689-96B9-5956AEDD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508" y="2663502"/>
            <a:ext cx="7185803" cy="1461988"/>
          </a:xfrm>
        </p:spPr>
        <p:txBody>
          <a:bodyPr anchor="t"/>
          <a:lstStyle>
            <a:lvl1pPr>
              <a:lnSpc>
                <a:spcPts val="39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081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B11C761-1987-4B54-9A7E-A837C280A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1EE866-AACC-4C36-8F99-86285C614C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35DDDDF-1BBE-4268-A8B6-76FD77C4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9221428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2C7E4DF-2940-406D-AEB9-7074B6A98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9221428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404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 - 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7DBB4F4-57F6-4A58-9418-0DCFE055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F7BAD5B-9DF5-4C86-A67B-B568F3C7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11266296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411E622-BB98-484A-927E-01CE59BE16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11266296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1937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 - 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7DBB4F4-57F6-4A58-9418-0DCFE055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F7BAD5B-9DF5-4C86-A67B-B568F3C7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11266296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411E622-BB98-484A-927E-01CE59BE16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11266296" cy="4035425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0367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 - 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BDB015-2547-4378-886E-A11884AE7DC2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D0E8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F7BAD5B-9DF5-4C86-A67B-B568F3C7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11266296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09FC94F-56B3-47AE-868E-E2470F4776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11266296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B11C761-1987-4B54-9A7E-A837C280A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1EE866-AACC-4C36-8F99-86285C614C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35DDDDF-1BBE-4268-A8B6-76FD77C4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9221428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2C7E4DF-2940-406D-AEB9-7074B6A98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9221428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574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 - 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BDB015-2547-4378-886E-A11884AE7DC2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D0E8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F7BAD5B-9DF5-4C86-A67B-B568F3C7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11266296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411E622-BB98-484A-927E-01CE59BE16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11266296" cy="4035425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444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2839D0D-AC10-4B3E-B54B-7F1C739992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C559F4-9275-4942-9528-64A31AD433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E4420C8-DDA2-4E06-B1F4-73566FF2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9212802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4CEAF21-9B9C-4A14-BDF8-6E346982B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9212802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5431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74BE8B-7CC0-487C-BE6D-34EB813E0F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F177A0-943A-407D-8F0D-EF93605D904B}"/>
              </a:ext>
            </a:extLst>
          </p:cNvPr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C37658-3460-4577-9CC7-EE27C967083C}"/>
              </a:ext>
            </a:extLst>
          </p:cNvPr>
          <p:cNvGrpSpPr/>
          <p:nvPr userDrawn="1"/>
        </p:nvGrpSpPr>
        <p:grpSpPr>
          <a:xfrm>
            <a:off x="6002814" y="1499447"/>
            <a:ext cx="5689223" cy="4731165"/>
            <a:chOff x="5411097" y="1222173"/>
            <a:chExt cx="6517610" cy="5420053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0796416D-E4A5-405F-917F-30D40F557467}"/>
                </a:ext>
              </a:extLst>
            </p:cNvPr>
            <p:cNvSpPr/>
            <p:nvPr/>
          </p:nvSpPr>
          <p:spPr>
            <a:xfrm rot="5400000">
              <a:off x="9211028" y="1517228"/>
              <a:ext cx="551121" cy="515561"/>
            </a:xfrm>
            <a:prstGeom prst="hexagon">
              <a:avLst/>
            </a:prstGeom>
            <a:noFill/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3564806B-CF92-4590-849E-E60857F93EA4}"/>
                </a:ext>
              </a:extLst>
            </p:cNvPr>
            <p:cNvSpPr/>
            <p:nvPr/>
          </p:nvSpPr>
          <p:spPr>
            <a:xfrm rot="5400000">
              <a:off x="7866880" y="3502221"/>
              <a:ext cx="551121" cy="515561"/>
            </a:xfrm>
            <a:prstGeom prst="hexagon">
              <a:avLst/>
            </a:prstGeom>
            <a:noFill/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29E6E694-596D-4409-A891-FB6FBA77A2B2}"/>
                </a:ext>
              </a:extLst>
            </p:cNvPr>
            <p:cNvSpPr/>
            <p:nvPr/>
          </p:nvSpPr>
          <p:spPr>
            <a:xfrm rot="5400000">
              <a:off x="9663351" y="1788602"/>
              <a:ext cx="312370" cy="292214"/>
            </a:xfrm>
            <a:prstGeom prst="hexagon">
              <a:avLst/>
            </a:prstGeom>
            <a:noFill/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881461B1-4EC0-4F8D-A905-2F4DBFC793F7}"/>
                </a:ext>
              </a:extLst>
            </p:cNvPr>
            <p:cNvSpPr/>
            <p:nvPr/>
          </p:nvSpPr>
          <p:spPr>
            <a:xfrm rot="5400000">
              <a:off x="8019736" y="2000854"/>
              <a:ext cx="2418144" cy="2262114"/>
            </a:xfrm>
            <a:prstGeom prst="hexagon">
              <a:avLst/>
            </a:prstGeom>
            <a:blipFill dpi="0" rotWithShape="0">
              <a:blip r:embed="rId3"/>
              <a:srcRect/>
              <a:stretch>
                <a:fillRect l="-33892" t="-2738" r="-66384" b="-3852"/>
              </a:stretch>
            </a:blipFill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D0AD8DB6-4696-48FB-B84F-B86F08B4CD92}"/>
                </a:ext>
              </a:extLst>
            </p:cNvPr>
            <p:cNvSpPr/>
            <p:nvPr/>
          </p:nvSpPr>
          <p:spPr>
            <a:xfrm rot="5400000">
              <a:off x="7689651" y="2115622"/>
              <a:ext cx="834327" cy="780492"/>
            </a:xfrm>
            <a:prstGeom prst="hexagon">
              <a:avLst/>
            </a:prstGeom>
            <a:noFill/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323A4698-3996-4F10-ACDE-90FE1A251603}"/>
                </a:ext>
              </a:extLst>
            </p:cNvPr>
            <p:cNvSpPr/>
            <p:nvPr/>
          </p:nvSpPr>
          <p:spPr>
            <a:xfrm rot="5400000">
              <a:off x="9158648" y="3830161"/>
              <a:ext cx="2418146" cy="2277827"/>
            </a:xfrm>
            <a:prstGeom prst="hexagon">
              <a:avLst/>
            </a:prstGeom>
            <a:blipFill dpi="0" rotWithShape="0">
              <a:blip r:embed="rId4"/>
              <a:srcRect/>
              <a:stretch>
                <a:fillRect l="-90290" t="-16124" r="-28114" b="-114"/>
              </a:stretch>
            </a:blipFill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4FDD47B2-121F-425F-B5A2-14A3C93EEA3E}"/>
                </a:ext>
              </a:extLst>
            </p:cNvPr>
            <p:cNvSpPr/>
            <p:nvPr/>
          </p:nvSpPr>
          <p:spPr>
            <a:xfrm rot="5400000">
              <a:off x="6167094" y="2413506"/>
              <a:ext cx="1604938" cy="1501380"/>
            </a:xfrm>
            <a:prstGeom prst="hexagon">
              <a:avLst/>
            </a:prstGeom>
            <a:blipFill dpi="0" rotWithShape="0">
              <a:blip r:embed="rId5"/>
              <a:srcRect/>
              <a:stretch>
                <a:fillRect l="-61704" t="-43142" r="-131421" b="-12864"/>
              </a:stretch>
            </a:blipFill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97933844-44B5-41AC-A6CC-356A9BE24AE2}"/>
                </a:ext>
              </a:extLst>
            </p:cNvPr>
            <p:cNvSpPr/>
            <p:nvPr/>
          </p:nvSpPr>
          <p:spPr>
            <a:xfrm rot="5400000">
              <a:off x="6436221" y="1951089"/>
              <a:ext cx="551121" cy="515561"/>
            </a:xfrm>
            <a:prstGeom prst="hexagon">
              <a:avLst/>
            </a:prstGeom>
            <a:noFill/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2C7519D9-6B2A-4A78-848C-8A059230B251}"/>
                </a:ext>
              </a:extLst>
            </p:cNvPr>
            <p:cNvSpPr/>
            <p:nvPr/>
          </p:nvSpPr>
          <p:spPr>
            <a:xfrm rot="5400000">
              <a:off x="5685531" y="3192275"/>
              <a:ext cx="551121" cy="515561"/>
            </a:xfrm>
            <a:prstGeom prst="hexagon">
              <a:avLst/>
            </a:prstGeom>
            <a:noFill/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D2A58D3A-E606-4E19-9B1E-B0237C7972D5}"/>
                </a:ext>
              </a:extLst>
            </p:cNvPr>
            <p:cNvSpPr/>
            <p:nvPr/>
          </p:nvSpPr>
          <p:spPr>
            <a:xfrm rot="5400000">
              <a:off x="6146624" y="1825487"/>
              <a:ext cx="312370" cy="292214"/>
            </a:xfrm>
            <a:prstGeom prst="hexagon">
              <a:avLst/>
            </a:prstGeom>
            <a:noFill/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2F85CE14-B6A4-438E-AF54-28F001F9B467}"/>
                </a:ext>
              </a:extLst>
            </p:cNvPr>
            <p:cNvSpPr/>
            <p:nvPr/>
          </p:nvSpPr>
          <p:spPr>
            <a:xfrm rot="5400000">
              <a:off x="5401019" y="3096576"/>
              <a:ext cx="312370" cy="292214"/>
            </a:xfrm>
            <a:prstGeom prst="hexagon">
              <a:avLst/>
            </a:prstGeom>
            <a:noFill/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650143E9-870C-4A7F-8239-48DE075B05CD}"/>
                </a:ext>
              </a:extLst>
            </p:cNvPr>
            <p:cNvSpPr/>
            <p:nvPr/>
          </p:nvSpPr>
          <p:spPr>
            <a:xfrm rot="5400000">
              <a:off x="11524618" y="2776815"/>
              <a:ext cx="312370" cy="292214"/>
            </a:xfrm>
            <a:prstGeom prst="hexagon">
              <a:avLst/>
            </a:prstGeom>
            <a:noFill/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BE297315-03BC-4B0D-9B5B-2A12CEB37DD5}"/>
                </a:ext>
              </a:extLst>
            </p:cNvPr>
            <p:cNvSpPr/>
            <p:nvPr/>
          </p:nvSpPr>
          <p:spPr>
            <a:xfrm rot="5400000">
              <a:off x="10604133" y="2984687"/>
              <a:ext cx="834327" cy="780492"/>
            </a:xfrm>
            <a:prstGeom prst="hexagon">
              <a:avLst/>
            </a:prstGeom>
            <a:noFill/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FA8B4479-95EB-453B-B317-D95F5EA81DA2}"/>
                </a:ext>
              </a:extLst>
            </p:cNvPr>
            <p:cNvSpPr/>
            <p:nvPr/>
          </p:nvSpPr>
          <p:spPr>
            <a:xfrm rot="5400000">
              <a:off x="11121297" y="5146081"/>
              <a:ext cx="834327" cy="780492"/>
            </a:xfrm>
            <a:prstGeom prst="hexagon">
              <a:avLst/>
            </a:prstGeom>
            <a:noFill/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C188C4EE-E4FF-4DB8-BADA-C890349A369A}"/>
                </a:ext>
              </a:extLst>
            </p:cNvPr>
            <p:cNvSpPr/>
            <p:nvPr/>
          </p:nvSpPr>
          <p:spPr>
            <a:xfrm rot="5400000">
              <a:off x="8989754" y="5952700"/>
              <a:ext cx="551121" cy="515561"/>
            </a:xfrm>
            <a:prstGeom prst="hexagon">
              <a:avLst/>
            </a:prstGeom>
            <a:noFill/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3EF8569D-8C63-412F-8F88-3C5464B1CE4D}"/>
                </a:ext>
              </a:extLst>
            </p:cNvPr>
            <p:cNvSpPr/>
            <p:nvPr/>
          </p:nvSpPr>
          <p:spPr>
            <a:xfrm rot="5400000">
              <a:off x="9734291" y="6339934"/>
              <a:ext cx="312370" cy="292214"/>
            </a:xfrm>
            <a:prstGeom prst="hexagon">
              <a:avLst/>
            </a:prstGeom>
            <a:noFill/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95E5F25B-571E-4736-A6B0-F234142B8263}"/>
                </a:ext>
              </a:extLst>
            </p:cNvPr>
            <p:cNvSpPr/>
            <p:nvPr/>
          </p:nvSpPr>
          <p:spPr>
            <a:xfrm rot="5400000">
              <a:off x="10491869" y="1266680"/>
              <a:ext cx="1379547" cy="1290533"/>
            </a:xfrm>
            <a:prstGeom prst="hexagon">
              <a:avLst/>
            </a:prstGeom>
            <a:blipFill dpi="0" rotWithShape="0">
              <a:blip r:embed="rId6"/>
              <a:srcRect/>
              <a:stretch>
                <a:fillRect l="-21450" t="-4030" r="-73652" b="194"/>
              </a:stretch>
            </a:blipFill>
            <a:ln w="38100">
              <a:solidFill>
                <a:srgbClr val="1E8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430926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41FE1205-241A-4F4F-800E-FC306325E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0F082F-F3FE-40CD-94EF-5FB645E4BB01}"/>
              </a:ext>
            </a:extLst>
          </p:cNvPr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73D899-83CA-449B-B851-41269B31D0C9}"/>
              </a:ext>
            </a:extLst>
          </p:cNvPr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C0BFA-9AE3-42D2-8E7D-75282BBA20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C4D28CB8-FF3B-4957-A51A-39C3146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90" y="2653785"/>
            <a:ext cx="6568536" cy="2137988"/>
          </a:xfrm>
        </p:spPr>
        <p:txBody>
          <a:bodyPr anchor="t"/>
          <a:lstStyle>
            <a:lvl1pPr>
              <a:lnSpc>
                <a:spcPts val="3900"/>
              </a:lnSpc>
              <a:defRPr lang="en-GB" sz="4000" b="1" kern="1200" dirty="0">
                <a:solidFill>
                  <a:srgbClr val="024B9C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B11C761-1987-4B54-9A7E-A837C280A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1EE866-AACC-4C36-8F99-86285C614C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35DDDDF-1BBE-4268-A8B6-76FD77C4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9221428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2C7E4DF-2940-406D-AEB9-7074B6A98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9221428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574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 - 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7DBB4F4-57F6-4A58-9418-0DCFE055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F7BAD5B-9DF5-4C86-A67B-B568F3C7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11266296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411E622-BB98-484A-927E-01CE59BE16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11266296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339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 - 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7DBB4F4-57F6-4A58-9418-0DCFE055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F7BAD5B-9DF5-4C86-A67B-B568F3C7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11266296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411E622-BB98-484A-927E-01CE59BE16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11266296" cy="4035425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1026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 - 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BDB015-2547-4378-886E-A11884AE7DC2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D0E8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F7BAD5B-9DF5-4C86-A67B-B568F3C7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11266296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09FC94F-56B3-47AE-868E-E2470F4776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11266296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8938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 - 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BDB015-2547-4378-886E-A11884AE7DC2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D0E8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F7BAD5B-9DF5-4C86-A67B-B568F3C7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11266296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411E622-BB98-484A-927E-01CE59BE16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11266296" cy="4035425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1151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2839D0D-AC10-4B3E-B54B-7F1C739992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C559F4-9275-4942-9528-64A31AD433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E4420C8-DDA2-4E06-B1F4-73566FF2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9212802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4CEAF21-9B9C-4A14-BDF8-6E346982B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9212802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4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 - 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7DBB4F4-57F6-4A58-9418-0DCFE055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F7BAD5B-9DF5-4C86-A67B-B568F3C7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11266296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411E622-BB98-484A-927E-01CE59BE16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11266296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339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066B-BF0D-6A37-B31C-39843030B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B6D97-3DEF-0DD6-BFD6-172AE7870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85E76-EAF9-3DE0-4E19-2E81837B1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30284-5112-C092-6675-7A73E9447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BE6B7-E4C3-D777-3D7C-003B44255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D9E1D-7DAB-FC17-233F-09825C28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48B7-AA97-4530-90E7-9B56D1E5C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794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89383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84015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83637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41480"/>
      </p:ext>
    </p:extLst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7252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54263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13081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7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1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06546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8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2" indent="0">
              <a:buNone/>
              <a:defRPr sz="1600"/>
            </a:lvl2pPr>
            <a:lvl3pPr marL="914363" indent="0">
              <a:buNone/>
              <a:defRPr sz="1600"/>
            </a:lvl3pPr>
            <a:lvl4pPr marL="1371545" indent="0">
              <a:buNone/>
              <a:defRPr sz="1600"/>
            </a:lvl4pPr>
            <a:lvl5pPr marL="1828727" indent="0">
              <a:buNone/>
              <a:defRPr sz="1600"/>
            </a:lvl5pPr>
            <a:lvl6pPr marL="2285909" indent="0">
              <a:buNone/>
              <a:defRPr sz="1600"/>
            </a:lvl6pPr>
            <a:lvl7pPr marL="2743090" indent="0">
              <a:buNone/>
              <a:defRPr sz="1600"/>
            </a:lvl7pPr>
            <a:lvl8pPr marL="3200272" indent="0">
              <a:buNone/>
              <a:defRPr sz="1600"/>
            </a:lvl8pPr>
            <a:lvl9pPr marL="3657454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513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 - 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7DBB4F4-57F6-4A58-9418-0DCFE055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F7BAD5B-9DF5-4C86-A67B-B568F3C7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11266296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411E622-BB98-484A-927E-01CE59BE16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11266296" cy="4035425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1026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2" indent="0">
              <a:buNone/>
              <a:defRPr sz="1600"/>
            </a:lvl2pPr>
            <a:lvl3pPr marL="914363" indent="0">
              <a:buNone/>
              <a:defRPr sz="1600"/>
            </a:lvl3pPr>
            <a:lvl4pPr marL="1371545" indent="0">
              <a:buNone/>
              <a:defRPr sz="1600"/>
            </a:lvl4pPr>
            <a:lvl5pPr marL="1828727" indent="0">
              <a:buNone/>
              <a:defRPr sz="1600"/>
            </a:lvl5pPr>
            <a:lvl6pPr marL="2285909" indent="0">
              <a:buNone/>
              <a:defRPr sz="1600"/>
            </a:lvl6pPr>
            <a:lvl7pPr marL="2743090" indent="0">
              <a:buNone/>
              <a:defRPr sz="1600"/>
            </a:lvl7pPr>
            <a:lvl8pPr marL="3200272" indent="0">
              <a:buNone/>
              <a:defRPr sz="1600"/>
            </a:lvl8pPr>
            <a:lvl9pPr marL="3657454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62337"/>
      </p:ext>
    </p:extLst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83452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2" y="1447801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1" y="3771175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8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1134384"/>
      </p:ext>
    </p:extLst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30664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8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0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27738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2" indent="0">
              <a:buNone/>
              <a:defRPr sz="1600"/>
            </a:lvl2pPr>
            <a:lvl3pPr marL="914363" indent="0">
              <a:buNone/>
              <a:defRPr sz="1600"/>
            </a:lvl3pPr>
            <a:lvl4pPr marL="1371545" indent="0">
              <a:buNone/>
              <a:defRPr sz="1600"/>
            </a:lvl4pPr>
            <a:lvl5pPr marL="1828727" indent="0">
              <a:buNone/>
              <a:defRPr sz="1600"/>
            </a:lvl5pPr>
            <a:lvl6pPr marL="2285909" indent="0">
              <a:buNone/>
              <a:defRPr sz="1600"/>
            </a:lvl6pPr>
            <a:lvl7pPr marL="2743090" indent="0">
              <a:buNone/>
              <a:defRPr sz="1600"/>
            </a:lvl7pPr>
            <a:lvl8pPr marL="3200272" indent="0">
              <a:buNone/>
              <a:defRPr sz="1600"/>
            </a:lvl8pPr>
            <a:lvl9pPr marL="3657454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2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2" indent="0">
              <a:buNone/>
              <a:defRPr sz="1600"/>
            </a:lvl2pPr>
            <a:lvl3pPr marL="914363" indent="0">
              <a:buNone/>
              <a:defRPr sz="1600"/>
            </a:lvl3pPr>
            <a:lvl4pPr marL="1371545" indent="0">
              <a:buNone/>
              <a:defRPr sz="1600"/>
            </a:lvl4pPr>
            <a:lvl5pPr marL="1828727" indent="0">
              <a:buNone/>
              <a:defRPr sz="1600"/>
            </a:lvl5pPr>
            <a:lvl6pPr marL="2285909" indent="0">
              <a:buNone/>
              <a:defRPr sz="1600"/>
            </a:lvl6pPr>
            <a:lvl7pPr marL="2743090" indent="0">
              <a:buNone/>
              <a:defRPr sz="1600"/>
            </a:lvl7pPr>
            <a:lvl8pPr marL="3200272" indent="0">
              <a:buNone/>
              <a:defRPr sz="1600"/>
            </a:lvl8pPr>
            <a:lvl9pPr marL="3657454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3" y="4827211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2" indent="0">
              <a:buNone/>
              <a:defRPr sz="1600"/>
            </a:lvl2pPr>
            <a:lvl3pPr marL="914363" indent="0">
              <a:buNone/>
              <a:defRPr sz="1600"/>
            </a:lvl3pPr>
            <a:lvl4pPr marL="1371545" indent="0">
              <a:buNone/>
              <a:defRPr sz="1600"/>
            </a:lvl4pPr>
            <a:lvl5pPr marL="1828727" indent="0">
              <a:buNone/>
              <a:defRPr sz="1600"/>
            </a:lvl5pPr>
            <a:lvl6pPr marL="2285909" indent="0">
              <a:buNone/>
              <a:defRPr sz="1600"/>
            </a:lvl6pPr>
            <a:lvl7pPr marL="2743090" indent="0">
              <a:buNone/>
              <a:defRPr sz="1600"/>
            </a:lvl7pPr>
            <a:lvl8pPr marL="3200272" indent="0">
              <a:buNone/>
              <a:defRPr sz="1600"/>
            </a:lvl8pPr>
            <a:lvl9pPr marL="3657454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09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83378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78082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5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15848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9417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a black background&#10;&#10;Description automatically generated">
            <a:extLst>
              <a:ext uri="{FF2B5EF4-FFF2-40B4-BE49-F238E27FC236}">
                <a16:creationId xmlns:a16="http://schemas.microsoft.com/office/drawing/2014/main" id="{4A45EA49-F80F-5F7E-975E-964D968D00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94" y="89421"/>
            <a:ext cx="2008184" cy="51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7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 - 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BDB015-2547-4378-886E-A11884AE7DC2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D0E8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674F9A-A5C6-4355-B729-0C448B381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F7BAD5B-9DF5-4C86-A67B-B568F3C7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11266296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09FC94F-56B3-47AE-868E-E2470F4776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11266296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8938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a black background&#10;&#10;Description automatically generated">
            <a:extLst>
              <a:ext uri="{FF2B5EF4-FFF2-40B4-BE49-F238E27FC236}">
                <a16:creationId xmlns:a16="http://schemas.microsoft.com/office/drawing/2014/main" id="{F4543EFC-CFAD-D956-2D4B-99ED52AB03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94" y="89421"/>
            <a:ext cx="2008184" cy="51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76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a black background&#10;&#10;Description automatically generated">
            <a:extLst>
              <a:ext uri="{FF2B5EF4-FFF2-40B4-BE49-F238E27FC236}">
                <a16:creationId xmlns:a16="http://schemas.microsoft.com/office/drawing/2014/main" id="{AE60B146-211C-9280-BE59-C98C85610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94" y="89421"/>
            <a:ext cx="2008184" cy="51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219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een, sign&#10;&#10;Description automatically generated">
            <a:extLst>
              <a:ext uri="{FF2B5EF4-FFF2-40B4-BE49-F238E27FC236}">
                <a16:creationId xmlns:a16="http://schemas.microsoft.com/office/drawing/2014/main" id="{D2F40CEA-D8FB-419A-9581-E2BBD70D58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16F936E6-3069-4900-81EF-0000AF98B148}"/>
              </a:ext>
            </a:extLst>
          </p:cNvPr>
          <p:cNvSpPr/>
          <p:nvPr userDrawn="1"/>
        </p:nvSpPr>
        <p:spPr>
          <a:xfrm rot="5400000">
            <a:off x="995238" y="-3964181"/>
            <a:ext cx="6402029" cy="5988939"/>
          </a:xfrm>
          <a:prstGeom prst="hexagon">
            <a:avLst/>
          </a:prstGeom>
          <a:noFill/>
          <a:ln w="38100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4747BAA4-D1FE-4735-9627-661B19230CD9}"/>
              </a:ext>
            </a:extLst>
          </p:cNvPr>
          <p:cNvSpPr/>
          <p:nvPr userDrawn="1"/>
        </p:nvSpPr>
        <p:spPr>
          <a:xfrm rot="5400000">
            <a:off x="9073206" y="1288996"/>
            <a:ext cx="1639463" cy="1533677"/>
          </a:xfrm>
          <a:prstGeom prst="hexagon">
            <a:avLst/>
          </a:prstGeom>
          <a:noFill/>
          <a:ln w="38100">
            <a:solidFill>
              <a:srgbClr val="FFFFFF">
                <a:alpha val="4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D06DFC18-8957-46F4-AAA1-574142F96F65}"/>
              </a:ext>
            </a:extLst>
          </p:cNvPr>
          <p:cNvSpPr/>
          <p:nvPr userDrawn="1"/>
        </p:nvSpPr>
        <p:spPr>
          <a:xfrm rot="5400000">
            <a:off x="5505675" y="4345347"/>
            <a:ext cx="5745152" cy="5374447"/>
          </a:xfrm>
          <a:prstGeom prst="hexagon">
            <a:avLst/>
          </a:prstGeom>
          <a:noFill/>
          <a:ln w="38100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\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7BA378B-41B3-4A88-85F4-7A08A92C96E3}"/>
              </a:ext>
            </a:extLst>
          </p:cNvPr>
          <p:cNvSpPr/>
          <p:nvPr userDrawn="1"/>
        </p:nvSpPr>
        <p:spPr>
          <a:xfrm rot="5400000">
            <a:off x="1467621" y="4717983"/>
            <a:ext cx="1639463" cy="1533677"/>
          </a:xfrm>
          <a:prstGeom prst="hexagon">
            <a:avLst/>
          </a:prstGeom>
          <a:noFill/>
          <a:ln w="38100">
            <a:solidFill>
              <a:srgbClr val="FFFFFF">
                <a:alpha val="4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7EF34BA-F5A3-4689-96B9-5956AEDD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508" y="2663502"/>
            <a:ext cx="7185803" cy="1461988"/>
          </a:xfrm>
        </p:spPr>
        <p:txBody>
          <a:bodyPr anchor="t"/>
          <a:lstStyle>
            <a:lvl1pPr>
              <a:lnSpc>
                <a:spcPts val="39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890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B11C761-1987-4B54-9A7E-A837C280A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1EE866-AACC-4C36-8F99-86285C614C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35DDDDF-1BBE-4268-A8B6-76FD77C4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9221428" cy="782357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2C7E4DF-2940-406D-AEB9-7074B6A98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9221428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79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10" Type="http://schemas.openxmlformats.org/officeDocument/2006/relationships/image" Target="../media/image43.emf"/><Relationship Id="rId4" Type="http://schemas.openxmlformats.org/officeDocument/2006/relationships/slideLayout" Target="../slideLayouts/slideLayout59.xml"/><Relationship Id="rId9" Type="http://schemas.openxmlformats.org/officeDocument/2006/relationships/oleObject" Target="../embeddings/oleObject4.bin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5.bin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6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43.emf"/><Relationship Id="rId5" Type="http://schemas.openxmlformats.org/officeDocument/2006/relationships/slideLayout" Target="../slideLayouts/slideLayout68.xml"/><Relationship Id="rId10" Type="http://schemas.openxmlformats.org/officeDocument/2006/relationships/oleObject" Target="../embeddings/oleObject4.bin"/><Relationship Id="rId4" Type="http://schemas.openxmlformats.org/officeDocument/2006/relationships/slideLayout" Target="../slideLayouts/slideLayout67.xml"/><Relationship Id="rId9" Type="http://schemas.openxmlformats.org/officeDocument/2006/relationships/tags" Target="../tags/tag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image" Target="../media/image48.png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image" Target="../media/image47.png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image" Target="../media/image46.png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image" Target="../media/image45.png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3.bin"/><Relationship Id="rId4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image" Target="../media/image40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39.emf"/><Relationship Id="rId2" Type="http://schemas.openxmlformats.org/officeDocument/2006/relationships/slideLayout" Target="../slideLayouts/slideLayout38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52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43.e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752" r:id="rId2"/>
    <p:sldLayoutId id="2147483786" r:id="rId3"/>
    <p:sldLayoutId id="2147483787" r:id="rId4"/>
  </p:sldLayoutIdLst>
  <p:hf sldNum="0" hdr="0" ftr="0" dt="0"/>
  <p:txStyles>
    <p:titleStyle>
      <a:lvl1pPr algn="l" defTabSz="914400" rtl="0" eaLnBrk="1" latinLnBrk="0" hangingPunct="1">
        <a:lnSpc>
          <a:spcPts val="3900"/>
        </a:lnSpc>
        <a:spcBef>
          <a:spcPct val="0"/>
        </a:spcBef>
        <a:buNone/>
        <a:defRPr sz="40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46C0479-8120-47EF-E6BD-A6D1A60067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6439031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5" imgH="416" progId="TCLayout.ActiveDocument.1">
                  <p:embed/>
                </p:oleObj>
              </mc:Choice>
              <mc:Fallback>
                <p:oleObj name="think-cell Slide" r:id="rId9" imgW="415" imgH="41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46C0479-8120-47EF-E6BD-A6D1A60067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4453" y="482860"/>
            <a:ext cx="10879347" cy="782357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453" y="1825625"/>
            <a:ext cx="10879347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03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</p:sldLayoutIdLst>
  <p:hf sldNum="0" hdr="0" ftr="0" dt="0"/>
  <p:txStyles>
    <p:titleStyle>
      <a:lvl1pPr algn="l" defTabSz="914400" rtl="0" eaLnBrk="1" latinLnBrk="0" hangingPunct="1">
        <a:lnSpc>
          <a:spcPts val="3900"/>
        </a:lnSpc>
        <a:spcBef>
          <a:spcPct val="0"/>
        </a:spcBef>
        <a:buNone/>
        <a:defRPr lang="en-GB" sz="3200" b="1" kern="1200" dirty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en-GB" sz="20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B70BE4A-FE2B-7704-F3C0-3CBBA5E45A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952012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B70BE4A-FE2B-7704-F3C0-3CBBA5E45A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614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66A19CA-A58C-09F4-9277-E37DDC9BF3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66A19CA-A58C-09F4-9277-E37DDC9BF3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hf sldNum="0" hdr="0" ftr="0" dt="0"/>
  <p:txStyles>
    <p:titleStyle>
      <a:lvl1pPr algn="l" defTabSz="914400" rtl="0" eaLnBrk="1" latinLnBrk="0" hangingPunct="1">
        <a:lnSpc>
          <a:spcPts val="3900"/>
        </a:lnSpc>
        <a:spcBef>
          <a:spcPct val="0"/>
        </a:spcBef>
        <a:buNone/>
        <a:defRPr sz="40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46C0479-8120-47EF-E6BD-A6D1A60067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5" imgH="416" progId="TCLayout.ActiveDocument.1">
                  <p:embed/>
                </p:oleObj>
              </mc:Choice>
              <mc:Fallback>
                <p:oleObj name="think-cell Slide" r:id="rId10" imgW="415" imgH="41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46C0479-8120-47EF-E6BD-A6D1A60067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4453" y="482860"/>
            <a:ext cx="10879347" cy="782357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453" y="1825625"/>
            <a:ext cx="10879347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33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6" r:id="rId2"/>
    <p:sldLayoutId id="2147483792" r:id="rId3"/>
    <p:sldLayoutId id="2147483793" r:id="rId4"/>
    <p:sldLayoutId id="2147483794" r:id="rId5"/>
    <p:sldLayoutId id="2147483687" r:id="rId6"/>
    <p:sldLayoutId id="2147483716" r:id="rId7"/>
  </p:sldLayoutIdLst>
  <p:hf sldNum="0" hdr="0" ftr="0" dt="0"/>
  <p:txStyles>
    <p:titleStyle>
      <a:lvl1pPr algn="l" defTabSz="914400" rtl="0" eaLnBrk="1" latinLnBrk="0" hangingPunct="1">
        <a:lnSpc>
          <a:spcPts val="3900"/>
        </a:lnSpc>
        <a:spcBef>
          <a:spcPct val="0"/>
        </a:spcBef>
        <a:buNone/>
        <a:defRPr lang="en-GB" sz="3200" b="1" kern="1200" dirty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en-GB" sz="20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1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2052919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0" y="1790702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1" y="295730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014FAF-63E2-C450-BB31-A4A5C2DA2E9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380303" y="6678084"/>
            <a:ext cx="1455208" cy="128177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33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Restricted Use - À usage restreint</a:t>
            </a:r>
          </a:p>
        </p:txBody>
      </p:sp>
    </p:spTree>
    <p:extLst>
      <p:ext uri="{BB962C8B-B14F-4D97-AF65-F5344CB8AC3E}">
        <p14:creationId xmlns:p14="http://schemas.microsoft.com/office/powerpoint/2010/main" val="1121625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</p:sldLayoutIdLst>
  <p:hf sldNum="0" hdr="0" ftr="0" dt="0"/>
  <p:txStyles>
    <p:titleStyle>
      <a:lvl1pPr algn="l" defTabSz="457182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86" indent="-342886" algn="l" defTabSz="457182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20" indent="-285739" algn="l" defTabSz="457182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954" indent="-228591" algn="l" defTabSz="457182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136" indent="-228591" algn="l" defTabSz="457182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318" indent="-228591" algn="l" defTabSz="457182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499" indent="-228591" algn="l" defTabSz="457182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681" indent="-228591" algn="l" defTabSz="457182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8863" indent="-228591" algn="l" defTabSz="457182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045" indent="-228591" algn="l" defTabSz="457182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C5C07DD-CC64-E2FE-09BF-5F276F84B0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5C07DD-CC64-E2FE-09BF-5F276F84B0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6C7E02-886B-0489-4B04-B2D23553B2B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237163" y="6642100"/>
            <a:ext cx="17462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FF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Restricted Use - À usage restreint</a:t>
            </a:r>
          </a:p>
        </p:txBody>
      </p:sp>
    </p:spTree>
    <p:extLst>
      <p:ext uri="{BB962C8B-B14F-4D97-AF65-F5344CB8AC3E}">
        <p14:creationId xmlns:p14="http://schemas.microsoft.com/office/powerpoint/2010/main" val="82274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809" r:id="rId2"/>
  </p:sldLayoutIdLst>
  <p:hf sldNum="0" hdr="0" ftr="0" dt="0"/>
  <p:txStyles>
    <p:titleStyle>
      <a:lvl1pPr algn="l" defTabSz="914400" rtl="0" eaLnBrk="1" latinLnBrk="0" hangingPunct="1">
        <a:lnSpc>
          <a:spcPts val="3900"/>
        </a:lnSpc>
        <a:spcBef>
          <a:spcPct val="0"/>
        </a:spcBef>
        <a:buNone/>
        <a:defRPr lang="en-GB" sz="4000" b="1" kern="1200" dirty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74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hf sldNum="0" hdr="0" ftr="0" dt="0"/>
  <p:txStyles>
    <p:titleStyle>
      <a:lvl1pPr algn="l" defTabSz="914400" rtl="0" eaLnBrk="1" latinLnBrk="0" hangingPunct="1">
        <a:lnSpc>
          <a:spcPts val="3900"/>
        </a:lnSpc>
        <a:spcBef>
          <a:spcPct val="0"/>
        </a:spcBef>
        <a:buNone/>
        <a:defRPr lang="en-GB" sz="4000" b="1" kern="1200" dirty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4453" y="482860"/>
            <a:ext cx="10879347" cy="782357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453" y="1825625"/>
            <a:ext cx="10879347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33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9" r:id="rId2"/>
    <p:sldLayoutId id="2147483702" r:id="rId3"/>
    <p:sldLayoutId id="2147483713" r:id="rId4"/>
    <p:sldLayoutId id="2147483714" r:id="rId5"/>
    <p:sldLayoutId id="2147483800" r:id="rId6"/>
    <p:sldLayoutId id="2147483739" r:id="rId7"/>
    <p:sldLayoutId id="2147483748" r:id="rId8"/>
    <p:sldLayoutId id="2147483749" r:id="rId9"/>
    <p:sldLayoutId id="2147483750" r:id="rId10"/>
    <p:sldLayoutId id="2147483810" r:id="rId11"/>
  </p:sldLayoutIdLst>
  <p:hf sldNum="0" hdr="0" ftr="0" dt="0"/>
  <p:txStyles>
    <p:titleStyle>
      <a:lvl1pPr algn="l" defTabSz="914400" rtl="0" eaLnBrk="1" latinLnBrk="0" hangingPunct="1">
        <a:lnSpc>
          <a:spcPts val="3900"/>
        </a:lnSpc>
        <a:spcBef>
          <a:spcPct val="0"/>
        </a:spcBef>
        <a:buNone/>
        <a:defRPr lang="en-GB" sz="3200" b="1" kern="1200" dirty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en-GB" sz="20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364B23E-F56F-4C43-AC25-94E92DFB1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53" y="482860"/>
            <a:ext cx="10879347" cy="782357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DF5A843-C0D6-45F7-93DA-2271EDDB0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453" y="1825625"/>
            <a:ext cx="10879347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51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hf sldNum="0" hdr="0" ftr="0" dt="0"/>
  <p:txStyles>
    <p:titleStyle>
      <a:lvl1pPr algn="l" defTabSz="914400" rtl="0" eaLnBrk="1" latinLnBrk="0" hangingPunct="1">
        <a:lnSpc>
          <a:spcPts val="3900"/>
        </a:lnSpc>
        <a:spcBef>
          <a:spcPct val="0"/>
        </a:spcBef>
        <a:buNone/>
        <a:defRPr lang="en-GB" sz="3200" b="1" kern="1200" dirty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en-GB" sz="20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364B23E-F56F-4C43-AC25-94E92DFB1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53" y="482860"/>
            <a:ext cx="10879347" cy="782357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DF5A843-C0D6-45F7-93DA-2271EDDB0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453" y="1825625"/>
            <a:ext cx="10879347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08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hf sldNum="0" hdr="0" ftr="0" dt="0"/>
  <p:txStyles>
    <p:titleStyle>
      <a:lvl1pPr algn="l" defTabSz="914400" rtl="0" eaLnBrk="1" latinLnBrk="0" hangingPunct="1">
        <a:lnSpc>
          <a:spcPts val="3900"/>
        </a:lnSpc>
        <a:spcBef>
          <a:spcPct val="0"/>
        </a:spcBef>
        <a:buNone/>
        <a:defRPr lang="en-GB" sz="3200" b="1" kern="1200" dirty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None/>
        <a:defRPr lang="en-US" sz="2000" b="1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None/>
        <a:defRPr lang="en-US" sz="2000" b="1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None/>
        <a:defRPr lang="en-US" sz="2000" b="1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None/>
        <a:defRPr lang="en-US" sz="2000" b="1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None/>
        <a:defRPr lang="en-GB" sz="2000" b="1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12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59930CF-D4E5-48FB-8278-CA5CBCA22A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906768898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6" imgW="270" imgH="270" progId="TCLayout.ActiveDocument.1">
                  <p:embed/>
                </p:oleObj>
              </mc:Choice>
              <mc:Fallback>
                <p:oleObj name="think-cell Folie" r:id="rId16" imgW="270" imgH="27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959930CF-D4E5-48FB-8278-CA5CBCA22A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377D087-9DD1-E04F-B343-672D5459B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4918" y="6481787"/>
            <a:ext cx="4168764" cy="28683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de-DE"/>
              <a:t>LEAG |  Autor  |  Datum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51B0D98A-E50F-488F-98B4-95261276A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1788"/>
            <a:ext cx="842448" cy="28683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CA15109E-CA50-2547-B517-C0D1834A9677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BE8A649-AD37-D3B1-DD01-CF2028CF6BC9}"/>
              </a:ext>
            </a:extLst>
          </p:cNvPr>
          <p:cNvGrpSpPr/>
          <p:nvPr userDrawn="1"/>
        </p:nvGrpSpPr>
        <p:grpSpPr>
          <a:xfrm>
            <a:off x="10212265" y="5718156"/>
            <a:ext cx="1987303" cy="768000"/>
            <a:chOff x="7659198" y="4288617"/>
            <a:chExt cx="1490477" cy="57600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A0EEDE94-0E4B-9A53-3EA5-CE7A6C8F460A}"/>
                </a:ext>
              </a:extLst>
            </p:cNvPr>
            <p:cNvSpPr/>
            <p:nvPr userDrawn="1"/>
          </p:nvSpPr>
          <p:spPr>
            <a:xfrm>
              <a:off x="9056075" y="4288617"/>
              <a:ext cx="93600" cy="57272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2173110A-2817-94FB-039A-5B28C76740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9198" y="4288617"/>
              <a:ext cx="1319570" cy="57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096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790" r:id="rId7"/>
    <p:sldLayoutId id="2147483684" r:id="rId8"/>
    <p:sldLayoutId id="2147483685" r:id="rId9"/>
    <p:sldLayoutId id="2147483791" r:id="rId10"/>
    <p:sldLayoutId id="2147483795" r:id="rId11"/>
    <p:sldLayoutId id="2147483805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9">
          <p15:clr>
            <a:srgbClr val="F26B43"/>
          </p15:clr>
        </p15:guide>
        <p15:guide id="2" pos="385">
          <p15:clr>
            <a:srgbClr val="F26B43"/>
          </p15:clr>
        </p15:guide>
        <p15:guide id="3" orient="horz" pos="713">
          <p15:clr>
            <a:srgbClr val="F26B43"/>
          </p15:clr>
        </p15:guide>
        <p15:guide id="4" pos="539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66A19CA-A58C-09F4-9277-E37DDC9BF3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482230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5" imgH="416" progId="TCLayout.ActiveDocument.1">
                  <p:embed/>
                </p:oleObj>
              </mc:Choice>
              <mc:Fallback>
                <p:oleObj name="think-cell Slide" r:id="rId8" imgW="415" imgH="41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66A19CA-A58C-09F4-9277-E37DDC9BF3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44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88" r:id="rId2"/>
    <p:sldLayoutId id="2147483806" r:id="rId3"/>
    <p:sldLayoutId id="2147483807" r:id="rId4"/>
    <p:sldLayoutId id="2147483808" r:id="rId5"/>
  </p:sldLayoutIdLst>
  <p:hf sldNum="0" hdr="0" ftr="0" dt="0"/>
  <p:txStyles>
    <p:titleStyle>
      <a:lvl1pPr algn="l" defTabSz="914400" rtl="0" eaLnBrk="1" latinLnBrk="0" hangingPunct="1">
        <a:lnSpc>
          <a:spcPts val="3900"/>
        </a:lnSpc>
        <a:spcBef>
          <a:spcPct val="0"/>
        </a:spcBef>
        <a:buNone/>
        <a:defRPr sz="40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C5C07DD-CC64-E2FE-09BF-5F276F84B0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934527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5C07DD-CC64-E2FE-09BF-5F276F84B0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16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hf sldNum="0" hdr="0" ftr="0" dt="0"/>
  <p:txStyles>
    <p:titleStyle>
      <a:lvl1pPr algn="l" defTabSz="914400" rtl="0" eaLnBrk="1" latinLnBrk="0" hangingPunct="1">
        <a:lnSpc>
          <a:spcPts val="3900"/>
        </a:lnSpc>
        <a:spcBef>
          <a:spcPct val="0"/>
        </a:spcBef>
        <a:buNone/>
        <a:defRPr lang="en-GB" sz="4000" b="1" kern="1200" dirty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1.png"/><Relationship Id="rId9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png"/><Relationship Id="rId7" Type="http://schemas.openxmlformats.org/officeDocument/2006/relationships/image" Target="../media/image70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10" Type="http://schemas.openxmlformats.org/officeDocument/2006/relationships/image" Target="../media/image73.jpe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1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75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74.png"/><Relationship Id="rId5" Type="http://schemas.microsoft.com/office/2007/relationships/hdphoto" Target="../media/hdphoto1.wdp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1.png"/><Relationship Id="rId9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microsoft.com/office/2007/relationships/hdphoto" Target="../media/hdphoto2.wdp"/><Relationship Id="rId7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Relationship Id="rId9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1.png"/><Relationship Id="rId9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8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88.emf"/><Relationship Id="rId4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88.emf"/><Relationship Id="rId4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88.emf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1.png"/><Relationship Id="rId9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dih-zagore.eu/en/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aJqviuMnGhim_SnXmCLtaZrNmTGFWO5H/view?usp=sharing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95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eda.eu/" TargetMode="External"/><Relationship Id="rId2" Type="http://schemas.openxmlformats.org/officeDocument/2006/relationships/hyperlink" Target="mailto:office@szeda.eu" TargetMode="Externa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3.png"/><Relationship Id="rId5" Type="http://schemas.openxmlformats.org/officeDocument/2006/relationships/hyperlink" Target="mailto:office@edih-zagore.eu" TargetMode="External"/><Relationship Id="rId4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1.png"/><Relationship Id="rId9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BF251B1-F74D-43A1-84DF-A02E9760F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>
                <a:latin typeface="Verdana"/>
                <a:ea typeface="Verdana"/>
              </a:rPr>
              <a:t>JTP Conference: 5th Anniversary of the Just Transition Platform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838110-0D34-4727-82C3-5F4124494167}"/>
              </a:ext>
            </a:extLst>
          </p:cNvPr>
          <p:cNvSpPr txBox="1">
            <a:spLocks/>
          </p:cNvSpPr>
          <p:nvPr/>
        </p:nvSpPr>
        <p:spPr>
          <a:xfrm>
            <a:off x="1669690" y="5639458"/>
            <a:ext cx="3847494" cy="31781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noProof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21-23 October 2025, Brussels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1D4989-7BE8-4B5E-92A1-FDB37A527CD9}"/>
              </a:ext>
            </a:extLst>
          </p:cNvPr>
          <p:cNvSpPr txBox="1">
            <a:spLocks/>
          </p:cNvSpPr>
          <p:nvPr/>
        </p:nvSpPr>
        <p:spPr>
          <a:xfrm>
            <a:off x="1669690" y="6007510"/>
            <a:ext cx="3847494" cy="31781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noProof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590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8B60F-06CB-DA39-BB22-39F0704E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>
                <a:latin typeface="Verdana"/>
                <a:ea typeface="Verdana"/>
              </a:rPr>
              <a:t>In a Nutshell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94FC9-7D31-F39F-B68A-84BA240F93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586" y="1647467"/>
            <a:ext cx="10211640" cy="403542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GB">
                <a:latin typeface="Verdana"/>
                <a:ea typeface="Verdana"/>
              </a:rPr>
              <a:t>The acceleration of renewables and meeting targets in Europe depends on how regions and municipalities handle </a:t>
            </a:r>
            <a:r>
              <a:rPr lang="en-GB" b="1">
                <a:latin typeface="Verdana"/>
                <a:ea typeface="Verdana"/>
              </a:rPr>
              <a:t>spatial planning, permitting, and grid connection rules</a:t>
            </a:r>
            <a:r>
              <a:rPr lang="en-GB">
                <a:latin typeface="Verdana"/>
                <a:ea typeface="Verdana"/>
              </a:rPr>
              <a:t> </a:t>
            </a:r>
            <a:endParaRPr lang="en-US">
              <a:latin typeface="Verdana"/>
              <a:ea typeface="Verdana"/>
            </a:endParaRPr>
          </a:p>
          <a:p>
            <a:pPr algn="just"/>
            <a:r>
              <a:rPr lang="en-GB">
                <a:latin typeface="Verdana"/>
                <a:ea typeface="Verdana"/>
              </a:rPr>
              <a:t>The OECD Diagnostic Tool gives us a way to </a:t>
            </a:r>
            <a:r>
              <a:rPr lang="en-GB" b="1">
                <a:latin typeface="Verdana"/>
                <a:ea typeface="Verdana"/>
              </a:rPr>
              <a:t>systematically identify</a:t>
            </a:r>
            <a:r>
              <a:rPr lang="en-GB">
                <a:latin typeface="Verdana"/>
                <a:ea typeface="Verdana"/>
              </a:rPr>
              <a:t> and fix these bottlenecks, modernising rules to a decentralised system made of many small generation plants </a:t>
            </a:r>
          </a:p>
          <a:p>
            <a:pPr algn="just"/>
            <a:r>
              <a:rPr lang="en-GB"/>
              <a:t>Regions can use it to </a:t>
            </a:r>
            <a:r>
              <a:rPr lang="en-GB" b="1"/>
              <a:t>self-assess their frameworks</a:t>
            </a:r>
            <a:r>
              <a:rPr lang="en-GB"/>
              <a:t>, benchmark against peers, and even design </a:t>
            </a:r>
            <a:r>
              <a:rPr lang="en-GB" b="1"/>
              <a:t>practical reform roadmaps</a:t>
            </a:r>
            <a:endParaRPr lang="en-GB"/>
          </a:p>
          <a:p>
            <a:pPr algn="just"/>
            <a:r>
              <a:rPr lang="en-GB"/>
              <a:t>In short, it’s a </a:t>
            </a:r>
            <a:r>
              <a:rPr lang="en-GB" b="1"/>
              <a:t>practical instrument</a:t>
            </a:r>
            <a:r>
              <a:rPr lang="en-GB"/>
              <a:t> to adapt rules to the new renewable technologies, speed up projects, and strengthen the regions’ voice in the energy transition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484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EF767-CA56-9073-7503-2B0096BE0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4" y="437226"/>
            <a:ext cx="7185803" cy="1461988"/>
          </a:xfrm>
        </p:spPr>
        <p:txBody>
          <a:bodyPr/>
          <a:lstStyle/>
          <a:p>
            <a:pPr algn="ctr"/>
            <a:r>
              <a:rPr lang="pt-PT" sz="3200" err="1">
                <a:latin typeface="Verdana"/>
                <a:ea typeface="Verdana"/>
              </a:rPr>
              <a:t>Looking</a:t>
            </a:r>
            <a:r>
              <a:rPr lang="pt-PT" sz="3200">
                <a:latin typeface="Verdana"/>
                <a:ea typeface="Verdana"/>
              </a:rPr>
              <a:t> </a:t>
            </a:r>
            <a:r>
              <a:rPr lang="pt-PT" sz="3200" err="1">
                <a:latin typeface="Verdana"/>
                <a:ea typeface="Verdana"/>
              </a:rPr>
              <a:t>forward</a:t>
            </a:r>
            <a:r>
              <a:rPr lang="pt-PT" sz="3200">
                <a:latin typeface="Verdana"/>
                <a:ea typeface="Verdana"/>
              </a:rPr>
              <a:t> to </a:t>
            </a:r>
            <a:r>
              <a:rPr lang="pt-PT" sz="3200" err="1">
                <a:latin typeface="Verdana"/>
                <a:ea typeface="Verdana"/>
              </a:rPr>
              <a:t>putting</a:t>
            </a:r>
            <a:r>
              <a:rPr lang="pt-PT" sz="3200">
                <a:latin typeface="Verdana"/>
                <a:ea typeface="Verdana"/>
              </a:rPr>
              <a:t> </a:t>
            </a:r>
            <a:br>
              <a:rPr lang="pt-PT" sz="3200"/>
            </a:br>
            <a:r>
              <a:rPr lang="pt-PT" sz="3200" err="1">
                <a:latin typeface="Verdana"/>
                <a:ea typeface="Verdana"/>
              </a:rPr>
              <a:t>the</a:t>
            </a:r>
            <a:r>
              <a:rPr lang="pt-PT" sz="3200">
                <a:latin typeface="Verdana"/>
                <a:ea typeface="Verdana"/>
              </a:rPr>
              <a:t> </a:t>
            </a:r>
            <a:r>
              <a:rPr lang="pt-PT" sz="3200" err="1">
                <a:latin typeface="Verdana"/>
                <a:ea typeface="Verdana"/>
              </a:rPr>
              <a:t>Diagnostic</a:t>
            </a:r>
            <a:r>
              <a:rPr lang="pt-PT" sz="3200">
                <a:latin typeface="Verdana"/>
                <a:ea typeface="Verdana"/>
              </a:rPr>
              <a:t> </a:t>
            </a:r>
            <a:r>
              <a:rPr lang="pt-PT" sz="3200" err="1">
                <a:latin typeface="Verdana"/>
                <a:ea typeface="Verdana"/>
              </a:rPr>
              <a:t>Tool</a:t>
            </a:r>
            <a:r>
              <a:rPr lang="pt-PT" sz="3200">
                <a:latin typeface="Verdana"/>
                <a:ea typeface="Verdana"/>
              </a:rPr>
              <a:t> to </a:t>
            </a:r>
            <a:r>
              <a:rPr lang="pt-PT" sz="3200" err="1">
                <a:latin typeface="Verdana"/>
                <a:ea typeface="Verdana"/>
              </a:rPr>
              <a:t>work</a:t>
            </a:r>
            <a:r>
              <a:rPr lang="pt-PT" sz="3200">
                <a:latin typeface="Verdana"/>
                <a:ea typeface="Verdana"/>
              </a:rPr>
              <a:t>!</a:t>
            </a:r>
            <a:endParaRPr lang="en-US" sz="3200">
              <a:latin typeface="Verdana"/>
              <a:ea typeface="Verdana"/>
            </a:endParaRP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CF929DAF-8B7D-3D00-97C3-ED0232F3D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87" y="1894514"/>
            <a:ext cx="3889393" cy="469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31BDFF-0051-4CA7-1027-9E51BB0ACBF6}"/>
              </a:ext>
            </a:extLst>
          </p:cNvPr>
          <p:cNvSpPr txBox="1"/>
          <p:nvPr/>
        </p:nvSpPr>
        <p:spPr>
          <a:xfrm>
            <a:off x="8265868" y="4084695"/>
            <a:ext cx="344284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b="1">
                <a:solidFill>
                  <a:srgbClr val="0070C0"/>
                </a:solidFill>
              </a:rPr>
              <a:t>Ruben Maximiano</a:t>
            </a:r>
            <a:endParaRPr lang="en-US"/>
          </a:p>
          <a:p>
            <a:pPr algn="ctr"/>
            <a:r>
              <a:rPr lang="en-GB" b="1">
                <a:solidFill>
                  <a:srgbClr val="0070C0"/>
                </a:solidFill>
              </a:rPr>
              <a:t>Senior Expert</a:t>
            </a:r>
            <a:endParaRPr lang="en-GB" b="1">
              <a:solidFill>
                <a:srgbClr val="0070C0"/>
              </a:solidFill>
              <a:cs typeface="Arial"/>
            </a:endParaRPr>
          </a:p>
          <a:p>
            <a:pPr algn="ctr"/>
            <a:r>
              <a:rPr lang="en-GB" b="1">
                <a:solidFill>
                  <a:srgbClr val="0070C0"/>
                </a:solidFill>
              </a:rPr>
              <a:t> Project Leader, OECD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8C14B3-3970-F501-2113-5595777BF868}"/>
              </a:ext>
            </a:extLst>
          </p:cNvPr>
          <p:cNvSpPr txBox="1"/>
          <p:nvPr/>
        </p:nvSpPr>
        <p:spPr>
          <a:xfrm>
            <a:off x="8769816" y="3438363"/>
            <a:ext cx="258398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PT" err="1"/>
              <a:t>Published</a:t>
            </a:r>
            <a:r>
              <a:rPr lang="pt-PT"/>
              <a:t> </a:t>
            </a:r>
            <a:r>
              <a:rPr lang="pt-PT" err="1"/>
              <a:t>on</a:t>
            </a:r>
            <a:r>
              <a:rPr lang="pt-PT"/>
              <a:t> 22 </a:t>
            </a:r>
            <a:r>
              <a:rPr lang="pt-PT" err="1"/>
              <a:t>October</a:t>
            </a:r>
            <a:r>
              <a:rPr lang="pt-PT"/>
              <a:t>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45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51003-CFE4-8569-36D9-2245CC182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947D-F325-4A8A-0FB7-581C8CE7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89" y="706135"/>
            <a:ext cx="9320330" cy="2291586"/>
          </a:xfrm>
        </p:spPr>
        <p:txBody>
          <a:bodyPr wrap="square"/>
          <a:lstStyle/>
          <a:p>
            <a:r>
              <a:rPr lang="en-GB" sz="3600"/>
              <a:t>Clean technologies accelerating competitiveness in JTF regions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E389BD-C504-08F1-DD47-E66FEAA27688}"/>
              </a:ext>
            </a:extLst>
          </p:cNvPr>
          <p:cNvSpPr txBox="1"/>
          <p:nvPr/>
        </p:nvSpPr>
        <p:spPr>
          <a:xfrm>
            <a:off x="633790" y="3900420"/>
            <a:ext cx="1495173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400" b="1">
                <a:latin typeface="Verdana"/>
                <a:ea typeface="Verdana"/>
              </a:rPr>
              <a:t>Wolfgang </a:t>
            </a:r>
            <a:r>
              <a:rPr lang="nl-NL" sz="1400" b="1" err="1">
                <a:latin typeface="Verdana"/>
                <a:ea typeface="Verdana"/>
              </a:rPr>
              <a:t>Munch</a:t>
            </a:r>
            <a:br>
              <a:rPr lang="nl-NL" sz="140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1400">
                <a:latin typeface="Verdana"/>
                <a:ea typeface="Verdana"/>
              </a:rPr>
              <a:t>Senior Expert, European </a:t>
            </a:r>
            <a:r>
              <a:rPr lang="nl-NL" sz="1400" err="1">
                <a:latin typeface="Verdana"/>
                <a:ea typeface="Verdana"/>
              </a:rPr>
              <a:t>Commission</a:t>
            </a:r>
            <a:endParaRPr lang="nl-NL" sz="1400" err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4FE8CC-247F-C1B8-F0A4-1FA6C69389D7}"/>
              </a:ext>
            </a:extLst>
          </p:cNvPr>
          <p:cNvSpPr txBox="1"/>
          <p:nvPr/>
        </p:nvSpPr>
        <p:spPr>
          <a:xfrm>
            <a:off x="3228231" y="159895"/>
            <a:ext cx="4244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#JustTransitionPlatform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7F5CE4-9C0D-2C47-9F03-523C8B969460}"/>
              </a:ext>
            </a:extLst>
          </p:cNvPr>
          <p:cNvSpPr txBox="1"/>
          <p:nvPr/>
        </p:nvSpPr>
        <p:spPr>
          <a:xfrm>
            <a:off x="2412228" y="4728308"/>
            <a:ext cx="1632006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>
                <a:latin typeface="Verdana"/>
                <a:ea typeface="Verdana"/>
              </a:rPr>
              <a:t>Ruben Maximiano</a:t>
            </a:r>
          </a:p>
          <a:p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Senior Policy Analyst and Competition Expert, OECD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D1E0F2-1C01-807D-E38A-F5A2CB588EA7}"/>
              </a:ext>
            </a:extLst>
          </p:cNvPr>
          <p:cNvSpPr txBox="1"/>
          <p:nvPr/>
        </p:nvSpPr>
        <p:spPr>
          <a:xfrm>
            <a:off x="8768504" y="4639842"/>
            <a:ext cx="13215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latin typeface="Verdana"/>
                <a:ea typeface="Verdana"/>
              </a:rPr>
              <a:t>Robert Dominko</a:t>
            </a:r>
          </a:p>
          <a:p>
            <a:r>
              <a:rPr lang="en-GB" sz="1400">
                <a:latin typeface="Verdana"/>
                <a:ea typeface="Verdana"/>
              </a:rPr>
              <a:t>Head, </a:t>
            </a:r>
          </a:p>
          <a:p>
            <a:r>
              <a:rPr lang="en-GB" sz="1400">
                <a:latin typeface="Verdana"/>
                <a:ea typeface="Verdana"/>
              </a:rPr>
              <a:t>Centre for Demonstration and Training in Carbon-Free Technologies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087B8D-7517-4DFD-8BEC-C6AC5FCB34E9}"/>
              </a:ext>
            </a:extLst>
          </p:cNvPr>
          <p:cNvSpPr txBox="1"/>
          <p:nvPr/>
        </p:nvSpPr>
        <p:spPr>
          <a:xfrm>
            <a:off x="3945720" y="3770333"/>
            <a:ext cx="1281159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>
                <a:latin typeface="Verdana"/>
                <a:ea typeface="Verdana"/>
              </a:rPr>
              <a:t>Albert van Pabst</a:t>
            </a:r>
          </a:p>
          <a:p>
            <a:r>
              <a:rPr lang="en-GB" sz="1400">
                <a:latin typeface="Verdana"/>
                <a:ea typeface="Verdana"/>
              </a:rPr>
              <a:t>CEO of SDS Separation Technology B.V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B9258B-3F01-4712-1E86-65A0F0A102F4}"/>
              </a:ext>
            </a:extLst>
          </p:cNvPr>
          <p:cNvSpPr txBox="1"/>
          <p:nvPr/>
        </p:nvSpPr>
        <p:spPr>
          <a:xfrm>
            <a:off x="7075575" y="3868822"/>
            <a:ext cx="1471979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>
                <a:latin typeface="Verdana"/>
                <a:ea typeface="Verdana"/>
              </a:rPr>
              <a:t>Katarzyna </a:t>
            </a:r>
            <a:r>
              <a:rPr lang="en-GB" sz="1400" b="1" err="1">
                <a:latin typeface="Verdana"/>
                <a:ea typeface="Verdana"/>
              </a:rPr>
              <a:t>Faruga</a:t>
            </a:r>
            <a:endParaRPr lang="en-GB" sz="1400" b="1">
              <a:latin typeface="Verdana"/>
              <a:ea typeface="Verdana"/>
            </a:endParaRPr>
          </a:p>
          <a:p>
            <a:r>
              <a:rPr lang="en-GB" sz="1400">
                <a:latin typeface="Verdana"/>
                <a:ea typeface="Verdana"/>
              </a:rPr>
              <a:t>Head of Network </a:t>
            </a: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Management CEE, </a:t>
            </a:r>
            <a:b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400" err="1">
                <a:latin typeface="Verdana" panose="020B0604030504040204" pitchFamily="34" charset="0"/>
                <a:ea typeface="Verdana" panose="020B0604030504040204" pitchFamily="34" charset="0"/>
              </a:rPr>
              <a:t>HZwo</a:t>
            </a: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 Hydrogen Innovation Cluster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8521F1-BACF-DBF3-A1DA-6F84B2A98C67}"/>
              </a:ext>
            </a:extLst>
          </p:cNvPr>
          <p:cNvSpPr txBox="1"/>
          <p:nvPr/>
        </p:nvSpPr>
        <p:spPr>
          <a:xfrm>
            <a:off x="10300323" y="3822687"/>
            <a:ext cx="197115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latin typeface="Verdana" panose="020B0604030504040204" pitchFamily="34" charset="0"/>
                <a:ea typeface="Verdana" panose="020B0604030504040204" pitchFamily="34" charset="0"/>
              </a:rPr>
              <a:t>Rumyana </a:t>
            </a:r>
            <a:r>
              <a:rPr lang="en-GB" sz="1400" b="1" err="1">
                <a:latin typeface="Verdana" panose="020B0604030504040204" pitchFamily="34" charset="0"/>
                <a:ea typeface="Verdana" panose="020B0604030504040204" pitchFamily="34" charset="0"/>
              </a:rPr>
              <a:t>Grozeva</a:t>
            </a:r>
            <a:r>
              <a:rPr lang="en-GB" sz="1400" b="1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Executive Director,</a:t>
            </a:r>
          </a:p>
          <a:p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Regional Economic Development Agency of Stara Zagora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AA31A17-C917-BD73-596B-D9730C2F0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0" y="2412220"/>
            <a:ext cx="1384995" cy="1384995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FDEFDF8-50A3-BD0D-231F-8D8A9929A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 bwMode="auto">
          <a:xfrm>
            <a:off x="2357826" y="3240107"/>
            <a:ext cx="1384996" cy="1384996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4BD9073D-68B4-D57B-A8F9-B247647E05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3380" r="-1166" b="29953"/>
          <a:stretch>
            <a:fillRect/>
          </a:stretch>
        </p:blipFill>
        <p:spPr bwMode="auto">
          <a:xfrm>
            <a:off x="3908872" y="2336958"/>
            <a:ext cx="1326233" cy="1326233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519AC686-132A-414E-424B-D0A28B65C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" b="2482"/>
          <a:stretch>
            <a:fillRect/>
          </a:stretch>
        </p:blipFill>
        <p:spPr bwMode="auto">
          <a:xfrm>
            <a:off x="8723198" y="3202366"/>
            <a:ext cx="1332911" cy="1332911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9148ACAB-C386-CD67-7049-7D759F7C5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92" y="2405901"/>
            <a:ext cx="1384995" cy="1384995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4">
            <a:extLst>
              <a:ext uri="{FF2B5EF4-FFF2-40B4-BE49-F238E27FC236}">
                <a16:creationId xmlns:a16="http://schemas.microsoft.com/office/drawing/2014/main" id="{093093D1-903E-98C2-F0E2-4ADB6477211C}"/>
              </a:ext>
            </a:extLst>
          </p:cNvPr>
          <p:cNvSpPr txBox="1"/>
          <p:nvPr/>
        </p:nvSpPr>
        <p:spPr>
          <a:xfrm>
            <a:off x="5511283" y="4661997"/>
            <a:ext cx="1444926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>
                <a:latin typeface="Verdana" panose="020B0604030504040204" pitchFamily="34" charset="0"/>
                <a:ea typeface="Verdana" panose="020B0604030504040204" pitchFamily="34" charset="0"/>
              </a:rPr>
              <a:t>Lisa Grasser</a:t>
            </a:r>
          </a:p>
          <a:p>
            <a:r>
              <a:rPr lang="en-GB" sz="1400">
                <a:latin typeface="Verdana"/>
                <a:ea typeface="Verdana"/>
              </a:rPr>
              <a:t>Program Director, </a:t>
            </a:r>
            <a:endParaRPr lang="en-GB" sz="1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400" err="1">
                <a:latin typeface="Verdana" panose="020B0604030504040204" pitchFamily="34" charset="0"/>
                <a:ea typeface="Verdana" panose="020B0604030504040204" pitchFamily="34" charset="0"/>
              </a:rPr>
              <a:t>Mecaware</a:t>
            </a: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F584D406-EF68-DB7F-90CD-B055DEDD8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74" y="3240107"/>
            <a:ext cx="1384995" cy="1384995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346DBB8C-7E2F-013E-2D27-7E3D86CBA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" b="18826"/>
          <a:stretch>
            <a:fillRect/>
          </a:stretch>
        </p:blipFill>
        <p:spPr bwMode="auto">
          <a:xfrm>
            <a:off x="10288582" y="2405901"/>
            <a:ext cx="1333500" cy="133350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2E0DD2-F855-61A0-FCF6-1B4E1D41F754}"/>
              </a:ext>
            </a:extLst>
          </p:cNvPr>
          <p:cNvSpPr txBox="1"/>
          <p:nvPr/>
        </p:nvSpPr>
        <p:spPr>
          <a:xfrm>
            <a:off x="541017" y="1967626"/>
            <a:ext cx="1587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>
                <a:latin typeface="Verdana" panose="020B0604030504040204" pitchFamily="34" charset="0"/>
                <a:ea typeface="Verdana" panose="020B0604030504040204" pitchFamily="34" charset="0"/>
              </a:rPr>
              <a:t>Moderator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525337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BF251B1-F74D-43A1-84DF-A02E9760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90" y="2653785"/>
            <a:ext cx="7753710" cy="2137988"/>
          </a:xfrm>
        </p:spPr>
        <p:txBody>
          <a:bodyPr/>
          <a:lstStyle/>
          <a:p>
            <a:r>
              <a:rPr lang="en-GB"/>
              <a:t>SDS Separation –</a:t>
            </a:r>
            <a:br>
              <a:rPr lang="en-GB"/>
            </a:br>
            <a:r>
              <a:rPr lang="en-GB"/>
              <a:t> </a:t>
            </a:r>
            <a:br>
              <a:rPr lang="en-GB"/>
            </a:br>
            <a:r>
              <a:rPr lang="en-NL">
                <a:solidFill>
                  <a:schemeClr val="bg1"/>
                </a:solidFill>
              </a:rPr>
              <a:t>The Compact</a:t>
            </a:r>
            <a:r>
              <a:rPr lang="en-GB">
                <a:solidFill>
                  <a:schemeClr val="bg1"/>
                </a:solidFill>
              </a:rPr>
              <a:t> </a:t>
            </a:r>
            <a:br>
              <a:rPr lang="en-NL">
                <a:solidFill>
                  <a:schemeClr val="bg1"/>
                </a:solidFill>
              </a:rPr>
            </a:br>
            <a:r>
              <a:rPr lang="en-NL">
                <a:solidFill>
                  <a:schemeClr val="bg1"/>
                </a:solidFill>
              </a:rPr>
              <a:t>Powerhouse for</a:t>
            </a:r>
            <a:br>
              <a:rPr lang="en-NL">
                <a:solidFill>
                  <a:schemeClr val="bg1"/>
                </a:solidFill>
              </a:rPr>
            </a:br>
            <a:r>
              <a:rPr lang="en-NL">
                <a:solidFill>
                  <a:schemeClr val="bg1"/>
                </a:solidFill>
              </a:rPr>
              <a:t>Carbon Capture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838110-0D34-4727-82C3-5F4124494167}"/>
              </a:ext>
            </a:extLst>
          </p:cNvPr>
          <p:cNvSpPr txBox="1">
            <a:spLocks/>
          </p:cNvSpPr>
          <p:nvPr/>
        </p:nvSpPr>
        <p:spPr>
          <a:xfrm>
            <a:off x="1669690" y="5639458"/>
            <a:ext cx="3847494" cy="31781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Albert van Pabst</a:t>
            </a:r>
            <a:endParaRPr lang="en-GB" sz="2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1D4989-7BE8-4B5E-92A1-FDB37A527CD9}"/>
              </a:ext>
            </a:extLst>
          </p:cNvPr>
          <p:cNvSpPr txBox="1">
            <a:spLocks/>
          </p:cNvSpPr>
          <p:nvPr/>
        </p:nvSpPr>
        <p:spPr>
          <a:xfrm>
            <a:off x="1669690" y="6007510"/>
            <a:ext cx="3847494" cy="31781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 October 2025</a:t>
            </a:r>
          </a:p>
        </p:txBody>
      </p:sp>
      <p:pic>
        <p:nvPicPr>
          <p:cNvPr id="4" name="Picture 3" descr="A black and blue logo&#10;&#10;AI-generated content may be incorrect.">
            <a:extLst>
              <a:ext uri="{FF2B5EF4-FFF2-40B4-BE49-F238E27FC236}">
                <a16:creationId xmlns:a16="http://schemas.microsoft.com/office/drawing/2014/main" id="{FBF4BBFC-CBAB-24C4-1561-F96DFA78E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635" y="2447788"/>
            <a:ext cx="1552792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49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C3E33-D279-D3F1-8859-4B66AAB11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C78B-F955-AA45-5395-EB8C524E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cs typeface="Catamaran" pitchFamily="2" charset="0"/>
              </a:rPr>
              <a:t>Urgent </a:t>
            </a:r>
            <a:r>
              <a:rPr lang="en-US" sz="2400" err="1">
                <a:cs typeface="Catamaran" pitchFamily="2" charset="0"/>
              </a:rPr>
              <a:t>decarbonisation</a:t>
            </a:r>
            <a:r>
              <a:rPr lang="en-US" sz="2400">
                <a:cs typeface="Catamaran" pitchFamily="2" charset="0"/>
              </a:rPr>
              <a:t> gap for mid-scale industry</a:t>
            </a:r>
            <a:endParaRPr lang="en-DE" sz="24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F657C0-918B-6C76-502E-7BF5D597EEBC}"/>
              </a:ext>
            </a:extLst>
          </p:cNvPr>
          <p:cNvSpPr txBox="1">
            <a:spLocks/>
          </p:cNvSpPr>
          <p:nvPr/>
        </p:nvSpPr>
        <p:spPr>
          <a:xfrm>
            <a:off x="-100389" y="886428"/>
            <a:ext cx="10649856" cy="527706"/>
          </a:xfrm>
          <a:prstGeom prst="rect">
            <a:avLst/>
          </a:prstGeom>
        </p:spPr>
        <p:txBody>
          <a:bodyPr vert="horz" wrap="none" lIns="91440" tIns="45720" rIns="91440" bIns="0" rtlCol="0" anchor="t" anchorCtr="0">
            <a:normAutofit/>
          </a:bodyPr>
          <a:lstStyle>
            <a:lvl1pPr algn="l" defTabSz="9144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lang="en-GB" sz="3200" b="1" kern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>
              <a:defRPr/>
            </a:pPr>
            <a:r>
              <a:rPr lang="en-US" sz="1400">
                <a:solidFill>
                  <a:schemeClr val="tx1"/>
                </a:solidFill>
                <a:cs typeface="Catamaran" pitchFamily="2" charset="0"/>
              </a:rPr>
              <a:t>EU climate goals demand rapid CCS adoption — but mid-scale emitters lack viable solutions</a:t>
            </a:r>
            <a:endParaRPr lang="en-NL" sz="1400">
              <a:solidFill>
                <a:schemeClr val="tx1"/>
              </a:solidFill>
              <a:cs typeface="Catamaran" pitchFamily="2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0518EC3-7C78-9E42-20CC-3CA45F0C0B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495814"/>
              </p:ext>
            </p:extLst>
          </p:nvPr>
        </p:nvGraphicFramePr>
        <p:xfrm>
          <a:off x="1436392" y="2092662"/>
          <a:ext cx="4930541" cy="218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B94B07-17BC-61D9-D28B-5A51568D1669}"/>
              </a:ext>
            </a:extLst>
          </p:cNvPr>
          <p:cNvSpPr txBox="1">
            <a:spLocks/>
          </p:cNvSpPr>
          <p:nvPr/>
        </p:nvSpPr>
        <p:spPr>
          <a:xfrm>
            <a:off x="6496973" y="2092662"/>
            <a:ext cx="3353904" cy="978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000"/>
              <a:t>&gt;2,200 sites emit 55 Mt CO₂ yearly in EU + UK.</a:t>
            </a:r>
          </a:p>
          <a:p>
            <a:pPr>
              <a:lnSpc>
                <a:spcPct val="150000"/>
              </a:lnSpc>
            </a:pPr>
            <a:r>
              <a:rPr lang="en-GB" sz="2000"/>
              <a:t>Mostly from burning fuels for heat.</a:t>
            </a:r>
          </a:p>
          <a:p>
            <a:pPr>
              <a:lnSpc>
                <a:spcPct val="150000"/>
              </a:lnSpc>
            </a:pPr>
            <a:r>
              <a:rPr lang="en-GB" sz="2000"/>
              <a:t>Many emissions are unavoidable in production.</a:t>
            </a:r>
          </a:p>
          <a:p>
            <a:pPr>
              <a:lnSpc>
                <a:spcPct val="150000"/>
              </a:lnSpc>
            </a:pPr>
            <a:r>
              <a:rPr lang="en-GB" sz="2000"/>
              <a:t>Electrification often isn’t an option.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C7C6C8-0277-CBC6-C399-B437E0A4490F}"/>
              </a:ext>
            </a:extLst>
          </p:cNvPr>
          <p:cNvSpPr txBox="1">
            <a:spLocks/>
          </p:cNvSpPr>
          <p:nvPr/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BE7F8D-9CB9-4153-A49D-5FFC372B9358}" type="slidenum">
              <a:rPr lang="en-NL" smtClean="0"/>
              <a:pPr/>
              <a:t>14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26580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6D940-E38A-E315-9F1A-5EBE18EC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34808"/>
            <a:ext cx="11266296" cy="782357"/>
          </a:xfrm>
        </p:spPr>
        <p:txBody>
          <a:bodyPr vert="horz" wrap="none" lIns="91440" tIns="45720" rIns="91440" bIns="0" rtlCol="0" anchor="t" anchorCtr="0">
            <a:noAutofit/>
          </a:bodyPr>
          <a:lstStyle/>
          <a:p>
            <a:r>
              <a:rPr lang="en-GB" sz="2400">
                <a:cs typeface="Catamaran" pitchFamily="2" charset="0"/>
              </a:rPr>
              <a:t>Why conventional ccs fails for mid-scale emitters…</a:t>
            </a:r>
            <a:br>
              <a:rPr lang="en-GB" sz="2400">
                <a:cs typeface="Catamaran" pitchFamily="2" charset="0"/>
              </a:rPr>
            </a:br>
            <a:endParaRPr lang="en-DE" sz="2400">
              <a:cs typeface="Catamaran" pitchFamily="2" charset="0"/>
            </a:endParaRPr>
          </a:p>
        </p:txBody>
      </p:sp>
      <p:pic>
        <p:nvPicPr>
          <p:cNvPr id="4" name="Picture 2" descr="Vanguard® Air Strippers &amp; Degassifiers | Delta Cooling Towers, Inc.">
            <a:extLst>
              <a:ext uri="{FF2B5EF4-FFF2-40B4-BE49-F238E27FC236}">
                <a16:creationId xmlns:a16="http://schemas.microsoft.com/office/drawing/2014/main" id="{3755524C-D910-A4F9-0364-48528FBFD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562087"/>
            <a:ext cx="3784961" cy="398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C7E56A6-0660-68D0-3529-752B7992A9AF}"/>
              </a:ext>
            </a:extLst>
          </p:cNvPr>
          <p:cNvSpPr txBox="1">
            <a:spLocks/>
          </p:cNvSpPr>
          <p:nvPr/>
        </p:nvSpPr>
        <p:spPr>
          <a:xfrm>
            <a:off x="733425" y="365125"/>
            <a:ext cx="11458575" cy="10239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lang="en-GB" sz="3200" b="1" kern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endParaRPr lang="en-GB" sz="2200">
              <a:solidFill>
                <a:schemeClr val="tx1"/>
              </a:solidFill>
              <a:cs typeface="Catamaran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51489D-9884-02D2-AFF2-C999B2FF308A}"/>
              </a:ext>
            </a:extLst>
          </p:cNvPr>
          <p:cNvSpPr/>
          <p:nvPr/>
        </p:nvSpPr>
        <p:spPr>
          <a:xfrm>
            <a:off x="2964465" y="2086163"/>
            <a:ext cx="1164174" cy="2118295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Straight Arrow Connector 10">
            <a:extLst>
              <a:ext uri="{FF2B5EF4-FFF2-40B4-BE49-F238E27FC236}">
                <a16:creationId xmlns:a16="http://schemas.microsoft.com/office/drawing/2014/main" id="{7B933D40-15B0-188B-FAA5-1A5AC9FC43FC}"/>
              </a:ext>
            </a:extLst>
          </p:cNvPr>
          <p:cNvCxnSpPr>
            <a:cxnSpLocks/>
          </p:cNvCxnSpPr>
          <p:nvPr/>
        </p:nvCxnSpPr>
        <p:spPr>
          <a:xfrm>
            <a:off x="3275831" y="3195077"/>
            <a:ext cx="2471826" cy="0"/>
          </a:xfrm>
          <a:prstGeom prst="straightConnector1">
            <a:avLst/>
          </a:prstGeom>
          <a:ln w="5715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Vermenigvuldigingsteken 21">
            <a:extLst>
              <a:ext uri="{FF2B5EF4-FFF2-40B4-BE49-F238E27FC236}">
                <a16:creationId xmlns:a16="http://schemas.microsoft.com/office/drawing/2014/main" id="{A04E8170-B15E-1EF8-06CD-17D95309ED32}"/>
              </a:ext>
            </a:extLst>
          </p:cNvPr>
          <p:cNvSpPr/>
          <p:nvPr/>
        </p:nvSpPr>
        <p:spPr>
          <a:xfrm>
            <a:off x="3227320" y="2668214"/>
            <a:ext cx="603273" cy="1061701"/>
          </a:xfrm>
          <a:prstGeom prst="mathMultiply">
            <a:avLst>
              <a:gd name="adj1" fmla="val 119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C6B3C60-3CB8-590F-DF68-71EAE7CA6F82}"/>
              </a:ext>
            </a:extLst>
          </p:cNvPr>
          <p:cNvSpPr txBox="1">
            <a:spLocks/>
          </p:cNvSpPr>
          <p:nvPr/>
        </p:nvSpPr>
        <p:spPr>
          <a:xfrm>
            <a:off x="6563531" y="2034014"/>
            <a:ext cx="4094138" cy="3005991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1800"/>
              <a:t>Oversized scrubbing towers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1800"/>
              <a:t>High CAPEX barrier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1800"/>
              <a:t>High OPEX burden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1800"/>
              <a:t>Inflexible &amp; immobile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1800"/>
              <a:t>Stranded asset risk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C69D3B-3A74-ABCB-8FDD-73523500307A}"/>
              </a:ext>
            </a:extLst>
          </p:cNvPr>
          <p:cNvCxnSpPr>
            <a:cxnSpLocks/>
          </p:cNvCxnSpPr>
          <p:nvPr/>
        </p:nvCxnSpPr>
        <p:spPr>
          <a:xfrm>
            <a:off x="1558759" y="1527764"/>
            <a:ext cx="0" cy="401849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4C67133-92EA-5F78-2395-5907E8DA8568}"/>
              </a:ext>
            </a:extLst>
          </p:cNvPr>
          <p:cNvSpPr txBox="1"/>
          <p:nvPr/>
        </p:nvSpPr>
        <p:spPr>
          <a:xfrm>
            <a:off x="1127957" y="2086163"/>
            <a:ext cx="826862" cy="49244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300">
                <a:latin typeface="Catamaran" pitchFamily="2" charset="0"/>
                <a:cs typeface="Catamaran" pitchFamily="2" charset="0"/>
              </a:rPr>
              <a:t>30 - 40 m height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D84D8A9-D902-A4F9-5C51-86DDFB0AFB35}"/>
              </a:ext>
            </a:extLst>
          </p:cNvPr>
          <p:cNvSpPr txBox="1">
            <a:spLocks/>
          </p:cNvSpPr>
          <p:nvPr/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BE7F8D-9CB9-4153-A49D-5FFC372B9358}" type="slidenum">
              <a:rPr lang="en-NL" smtClean="0"/>
              <a:pPr/>
              <a:t>15</a:t>
            </a:fld>
            <a:endParaRPr lang="en-NL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ECA36D3-1720-76D3-FD58-2E01DF83C30C}"/>
              </a:ext>
            </a:extLst>
          </p:cNvPr>
          <p:cNvSpPr txBox="1">
            <a:spLocks/>
          </p:cNvSpPr>
          <p:nvPr/>
        </p:nvSpPr>
        <p:spPr>
          <a:xfrm>
            <a:off x="-563662" y="775408"/>
            <a:ext cx="10649856" cy="527706"/>
          </a:xfrm>
          <a:prstGeom prst="rect">
            <a:avLst/>
          </a:prstGeom>
        </p:spPr>
        <p:txBody>
          <a:bodyPr vert="horz" wrap="none" lIns="91440" tIns="45720" rIns="91440" bIns="0" rtlCol="0" anchor="t" anchorCtr="0">
            <a:normAutofit/>
          </a:bodyPr>
          <a:lstStyle>
            <a:lvl1pPr algn="l" defTabSz="9144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lang="en-GB" sz="3200" b="1" kern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cs typeface="Catamaran" pitchFamily="2" charset="0"/>
              </a:rPr>
              <a:t>conventional ccs: too big, too costly for mid-scale industry</a:t>
            </a:r>
            <a:endParaRPr lang="en-NL" sz="1600">
              <a:solidFill>
                <a:schemeClr val="tx1"/>
              </a:solidFill>
              <a:cs typeface="Catamar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18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A9DF0-2400-8BE5-0058-D2BE0E58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rgbClr val="0070C0"/>
                </a:solidFill>
              </a:rPr>
              <a:t>SDS applications in the Carbon Capture chain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A5C4BE-E3B3-0FB7-D7A0-1964F877D551}"/>
              </a:ext>
            </a:extLst>
          </p:cNvPr>
          <p:cNvSpPr txBox="1">
            <a:spLocks/>
          </p:cNvSpPr>
          <p:nvPr/>
        </p:nvSpPr>
        <p:spPr>
          <a:xfrm>
            <a:off x="903136" y="5308809"/>
            <a:ext cx="11091434" cy="1769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1800"/>
              <a:t>With JTF support, SDS expands its impact:</a:t>
            </a:r>
            <a:br>
              <a:rPr lang="en-GB" sz="1800"/>
            </a:br>
            <a:r>
              <a:rPr lang="en-GB" sz="1800"/>
              <a:t>• From CO₂ capture to pre/post-treatment &amp; heat recovery.</a:t>
            </a:r>
            <a:br>
              <a:rPr lang="en-GB" sz="1800"/>
            </a:br>
            <a:r>
              <a:rPr lang="en-GB" sz="1800"/>
              <a:t>• Building a local carbon-capture workforce with technical schools.</a:t>
            </a:r>
            <a:endParaRPr kumimoji="0" lang="en-GB" sz="180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tamaran" panose="00000500000000000000" pitchFamily="2" charset="0"/>
              <a:ea typeface="+mn-ea"/>
              <a:cs typeface="Catamaran" panose="000005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243A43-DA7F-1ACA-27E2-EC999BFCC9E8}"/>
              </a:ext>
            </a:extLst>
          </p:cNvPr>
          <p:cNvSpPr txBox="1">
            <a:spLocks/>
          </p:cNvSpPr>
          <p:nvPr/>
        </p:nvSpPr>
        <p:spPr>
          <a:xfrm>
            <a:off x="761544" y="775408"/>
            <a:ext cx="8425953" cy="1577482"/>
          </a:xfrm>
          <a:prstGeom prst="rect">
            <a:avLst/>
          </a:prstGeom>
        </p:spPr>
        <p:txBody>
          <a:bodyPr vert="horz" wrap="none" lIns="91440" tIns="45720" rIns="91440" bIns="0" rtlCol="0" anchor="t" anchorCtr="0">
            <a:normAutofit/>
          </a:bodyPr>
          <a:lstStyle>
            <a:lvl1pPr algn="l" defTabSz="9144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lang="en-GB" sz="3200" b="1" kern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br>
              <a:rPr lang="en-GB" sz="1600">
                <a:solidFill>
                  <a:schemeClr val="tx1"/>
                </a:solidFill>
                <a:cs typeface="Catamaran" pitchFamily="2" charset="0"/>
              </a:rPr>
            </a:br>
            <a:r>
              <a:rPr lang="en-GB" sz="1600">
                <a:solidFill>
                  <a:schemeClr val="tx1"/>
                </a:solidFill>
                <a:cs typeface="Catamaran" pitchFamily="2" charset="0"/>
              </a:rPr>
              <a:t>backed by JTF, SDS unlocks new value across the cc supply chain</a:t>
            </a:r>
            <a:endParaRPr lang="en-NL" sz="1600">
              <a:solidFill>
                <a:schemeClr val="tx1"/>
              </a:solidFill>
              <a:cs typeface="Catamar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0FD76B-AC02-9CDE-F1DB-ADFEA421EC19}"/>
              </a:ext>
            </a:extLst>
          </p:cNvPr>
          <p:cNvSpPr/>
          <p:nvPr/>
        </p:nvSpPr>
        <p:spPr>
          <a:xfrm>
            <a:off x="1685925" y="1937194"/>
            <a:ext cx="6109173" cy="2983612"/>
          </a:xfrm>
          <a:prstGeom prst="rect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422590-313C-B82C-BE39-6131433FF51B}"/>
              </a:ext>
            </a:extLst>
          </p:cNvPr>
          <p:cNvSpPr/>
          <p:nvPr/>
        </p:nvSpPr>
        <p:spPr>
          <a:xfrm>
            <a:off x="6363031" y="2591344"/>
            <a:ext cx="883478" cy="2088038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BCDCED-0CEC-D58E-2E75-3CCCBDC707D7}"/>
              </a:ext>
            </a:extLst>
          </p:cNvPr>
          <p:cNvSpPr/>
          <p:nvPr/>
        </p:nvSpPr>
        <p:spPr>
          <a:xfrm>
            <a:off x="2242375" y="2591344"/>
            <a:ext cx="1365401" cy="2088038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41">
            <a:extLst>
              <a:ext uri="{FF2B5EF4-FFF2-40B4-BE49-F238E27FC236}">
                <a16:creationId xmlns:a16="http://schemas.microsoft.com/office/drawing/2014/main" id="{B81FB245-17C8-68D3-9238-63B86CFD10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7268" y="3114748"/>
            <a:ext cx="660920" cy="87155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E23F742-EB4C-3AAC-3B83-FCD4FA60B42B}"/>
              </a:ext>
            </a:extLst>
          </p:cNvPr>
          <p:cNvSpPr/>
          <p:nvPr/>
        </p:nvSpPr>
        <p:spPr>
          <a:xfrm>
            <a:off x="3905435" y="2591344"/>
            <a:ext cx="2180606" cy="2088038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ijl: gebogen 34">
            <a:extLst>
              <a:ext uri="{FF2B5EF4-FFF2-40B4-BE49-F238E27FC236}">
                <a16:creationId xmlns:a16="http://schemas.microsoft.com/office/drawing/2014/main" id="{E4C5D4C8-1040-77FA-488E-FA03CF996313}"/>
              </a:ext>
            </a:extLst>
          </p:cNvPr>
          <p:cNvSpPr/>
          <p:nvPr/>
        </p:nvSpPr>
        <p:spPr>
          <a:xfrm flipV="1">
            <a:off x="5956901" y="3158824"/>
            <a:ext cx="566340" cy="315569"/>
          </a:xfrm>
          <a:prstGeom prst="bentArrow">
            <a:avLst>
              <a:gd name="adj1" fmla="val 7799"/>
              <a:gd name="adj2" fmla="val 24637"/>
              <a:gd name="adj3" fmla="val 27767"/>
              <a:gd name="adj4" fmla="val 4375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U-Turn 19">
            <a:extLst>
              <a:ext uri="{FF2B5EF4-FFF2-40B4-BE49-F238E27FC236}">
                <a16:creationId xmlns:a16="http://schemas.microsoft.com/office/drawing/2014/main" id="{63555EB0-FC4D-9623-DE5A-3C36E27F1169}"/>
              </a:ext>
            </a:extLst>
          </p:cNvPr>
          <p:cNvSpPr/>
          <p:nvPr/>
        </p:nvSpPr>
        <p:spPr>
          <a:xfrm rot="10800000" flipH="1">
            <a:off x="4479463" y="3898007"/>
            <a:ext cx="527011" cy="117315"/>
          </a:xfrm>
          <a:prstGeom prst="uturnArrow">
            <a:avLst>
              <a:gd name="adj1" fmla="val 24901"/>
              <a:gd name="adj2" fmla="val 25000"/>
              <a:gd name="adj3" fmla="val 58683"/>
              <a:gd name="adj4" fmla="val 34143"/>
              <a:gd name="adj5" fmla="val 100000"/>
            </a:avLst>
          </a:prstGeom>
          <a:solidFill>
            <a:srgbClr val="00CC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tamaran" pitchFamily="2" charset="77"/>
              <a:ea typeface="+mn-ea"/>
              <a:cs typeface="Catamaran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3800AC-0C9C-737E-F663-61A533DD14FE}"/>
              </a:ext>
            </a:extLst>
          </p:cNvPr>
          <p:cNvSpPr txBox="1"/>
          <p:nvPr/>
        </p:nvSpPr>
        <p:spPr>
          <a:xfrm>
            <a:off x="5044268" y="3414829"/>
            <a:ext cx="34337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600">
                <a:solidFill>
                  <a:srgbClr val="00CC00"/>
                </a:solidFill>
                <a:latin typeface="Catamaran" pitchFamily="2" charset="77"/>
                <a:cs typeface="Catamaran" pitchFamily="2" charset="77"/>
              </a:rPr>
              <a:t>CO</a:t>
            </a:r>
            <a:r>
              <a:rPr lang="en-US" sz="600" baseline="-25000">
                <a:solidFill>
                  <a:srgbClr val="00CC00"/>
                </a:solidFill>
                <a:latin typeface="Catamaran" pitchFamily="2" charset="77"/>
                <a:cs typeface="Catamaran" pitchFamily="2" charset="77"/>
              </a:rPr>
              <a:t>2</a:t>
            </a:r>
            <a:r>
              <a:rPr lang="en-US" sz="600">
                <a:solidFill>
                  <a:srgbClr val="00CC00"/>
                </a:solidFill>
                <a:latin typeface="Catamaran" pitchFamily="2" charset="77"/>
                <a:cs typeface="Catamaran" pitchFamily="2" charset="77"/>
              </a:rPr>
              <a:t> Rich Amine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48D01A-66B3-343C-EFDF-8B8EFE595175}"/>
              </a:ext>
            </a:extLst>
          </p:cNvPr>
          <p:cNvSpPr txBox="1"/>
          <p:nvPr/>
        </p:nvSpPr>
        <p:spPr>
          <a:xfrm>
            <a:off x="4836194" y="3098245"/>
            <a:ext cx="500554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400"/>
            <a:r>
              <a:rPr lang="en-US" sz="600">
                <a:solidFill>
                  <a:srgbClr val="4472C4"/>
                </a:solidFill>
                <a:latin typeface="Catamaran" pitchFamily="2" charset="77"/>
                <a:cs typeface="Catamaran" pitchFamily="2" charset="77"/>
              </a:rPr>
              <a:t>Lean Amine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B5052E-EAAE-B996-232E-D257BAFC333A}"/>
              </a:ext>
            </a:extLst>
          </p:cNvPr>
          <p:cNvSpPr txBox="1"/>
          <p:nvPr/>
        </p:nvSpPr>
        <p:spPr>
          <a:xfrm>
            <a:off x="3563228" y="3655525"/>
            <a:ext cx="414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00">
                <a:solidFill>
                  <a:prstClr val="black"/>
                </a:solidFill>
                <a:latin typeface="Catamaran" pitchFamily="2" charset="77"/>
                <a:cs typeface="Catamaran" pitchFamily="2" charset="77"/>
              </a:rPr>
              <a:t>Cooled Flue gas  with</a:t>
            </a:r>
          </a:p>
          <a:p>
            <a:pPr algn="ctr" defTabSz="914400"/>
            <a:r>
              <a:rPr lang="en-US" sz="500" b="1">
                <a:solidFill>
                  <a:srgbClr val="FFC000"/>
                </a:solidFill>
                <a:latin typeface="Catamaran" pitchFamily="2" charset="77"/>
                <a:cs typeface="Catamaran" pitchFamily="2" charset="77"/>
              </a:rPr>
              <a:t>CO</a:t>
            </a:r>
            <a:r>
              <a:rPr lang="en-US" sz="500" b="1" baseline="-25000">
                <a:solidFill>
                  <a:srgbClr val="FFC000"/>
                </a:solidFill>
                <a:latin typeface="Catamaran" pitchFamily="2" charset="77"/>
                <a:cs typeface="Catamaran" pitchFamily="2" charset="77"/>
              </a:rPr>
              <a:t>2</a:t>
            </a:r>
            <a:r>
              <a:rPr lang="en-US" sz="500">
                <a:solidFill>
                  <a:srgbClr val="FFC000"/>
                </a:solidFill>
                <a:latin typeface="Catamaran" pitchFamily="2" charset="77"/>
                <a:cs typeface="Catamaran" pitchFamily="2" charset="77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2B19D8-BD6C-8921-6880-28A1761CBCE0}"/>
              </a:ext>
            </a:extLst>
          </p:cNvPr>
          <p:cNvSpPr txBox="1"/>
          <p:nvPr/>
        </p:nvSpPr>
        <p:spPr>
          <a:xfrm>
            <a:off x="3581537" y="3021301"/>
            <a:ext cx="361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00">
                <a:solidFill>
                  <a:prstClr val="black"/>
                </a:solidFill>
                <a:latin typeface="Catamaran" pitchFamily="2" charset="77"/>
                <a:cs typeface="Catamaran" pitchFamily="2" charset="77"/>
              </a:rPr>
              <a:t>Clean gas</a:t>
            </a:r>
          </a:p>
        </p:txBody>
      </p:sp>
      <p:pic>
        <p:nvPicPr>
          <p:cNvPr id="25" name="Picture 11">
            <a:extLst>
              <a:ext uri="{FF2B5EF4-FFF2-40B4-BE49-F238E27FC236}">
                <a16:creationId xmlns:a16="http://schemas.microsoft.com/office/drawing/2014/main" id="{69CBA28D-0FF5-98A0-FEBC-7C306DBD8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5160" y="3012171"/>
            <a:ext cx="526511" cy="92395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1CF51E-FFF6-111E-5DF4-B12273A86EE7}"/>
              </a:ext>
            </a:extLst>
          </p:cNvPr>
          <p:cNvSpPr txBox="1"/>
          <p:nvPr/>
        </p:nvSpPr>
        <p:spPr>
          <a:xfrm>
            <a:off x="5034368" y="3839917"/>
            <a:ext cx="4178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600">
                <a:solidFill>
                  <a:srgbClr val="5881AF"/>
                </a:solidFill>
                <a:latin typeface="Catamaran" pitchFamily="2" charset="77"/>
                <a:cs typeface="Catamaran" pitchFamily="2" charset="77"/>
              </a:rPr>
              <a:t>Stripped Amine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E8F5CD-2E0C-4A0D-B6B6-A3F1F057CFE9}"/>
              </a:ext>
            </a:extLst>
          </p:cNvPr>
          <p:cNvSpPr txBox="1"/>
          <p:nvPr/>
        </p:nvSpPr>
        <p:spPr>
          <a:xfrm>
            <a:off x="6074691" y="3218159"/>
            <a:ext cx="330759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400"/>
            <a:r>
              <a:rPr lang="en-US" sz="800" b="1">
                <a:solidFill>
                  <a:srgbClr val="FFC000"/>
                </a:solidFill>
                <a:latin typeface="Catamaran" pitchFamily="2" charset="77"/>
                <a:cs typeface="Catamaran" pitchFamily="2" charset="77"/>
              </a:rPr>
              <a:t>CO</a:t>
            </a:r>
            <a:r>
              <a:rPr lang="en-US" sz="800" b="1" baseline="-25000">
                <a:solidFill>
                  <a:srgbClr val="FFC000"/>
                </a:solidFill>
                <a:latin typeface="Catamaran" pitchFamily="2" charset="77"/>
                <a:cs typeface="Catamaran" pitchFamily="2" charset="77"/>
              </a:rPr>
              <a:t>2</a:t>
            </a:r>
            <a:endParaRPr lang="en-US" sz="800" baseline="-25000">
              <a:solidFill>
                <a:srgbClr val="FFC000"/>
              </a:solidFill>
              <a:latin typeface="Catamaran" pitchFamily="2" charset="77"/>
              <a:cs typeface="Catamaran" pitchFamily="2" charset="77"/>
            </a:endParaRPr>
          </a:p>
        </p:txBody>
      </p:sp>
      <p:sp>
        <p:nvSpPr>
          <p:cNvPr id="28" name="Pijl: gebogen 34">
            <a:extLst>
              <a:ext uri="{FF2B5EF4-FFF2-40B4-BE49-F238E27FC236}">
                <a16:creationId xmlns:a16="http://schemas.microsoft.com/office/drawing/2014/main" id="{D0373525-E244-98B1-7153-B4C1D388690F}"/>
              </a:ext>
            </a:extLst>
          </p:cNvPr>
          <p:cNvSpPr/>
          <p:nvPr/>
        </p:nvSpPr>
        <p:spPr>
          <a:xfrm>
            <a:off x="4962087" y="3322804"/>
            <a:ext cx="368814" cy="655171"/>
          </a:xfrm>
          <a:prstGeom prst="bentArrow">
            <a:avLst>
              <a:gd name="adj1" fmla="val 8770"/>
              <a:gd name="adj2" fmla="val 13549"/>
              <a:gd name="adj3" fmla="val 27767"/>
              <a:gd name="adj4" fmla="val 42107"/>
            </a:avLst>
          </a:prstGeom>
          <a:solidFill>
            <a:srgbClr val="00CC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Pijl: gebogen 34">
            <a:extLst>
              <a:ext uri="{FF2B5EF4-FFF2-40B4-BE49-F238E27FC236}">
                <a16:creationId xmlns:a16="http://schemas.microsoft.com/office/drawing/2014/main" id="{3388E188-4969-2093-E67B-D563F89624ED}"/>
              </a:ext>
            </a:extLst>
          </p:cNvPr>
          <p:cNvSpPr/>
          <p:nvPr/>
        </p:nvSpPr>
        <p:spPr>
          <a:xfrm rot="5400000" flipH="1" flipV="1">
            <a:off x="3835210" y="3104145"/>
            <a:ext cx="201421" cy="436181"/>
          </a:xfrm>
          <a:prstGeom prst="bentArrow">
            <a:avLst>
              <a:gd name="adj1" fmla="val 22039"/>
              <a:gd name="adj2" fmla="val 24637"/>
              <a:gd name="adj3" fmla="val 27767"/>
              <a:gd name="adj4" fmla="val 43750"/>
            </a:avLst>
          </a:prstGeom>
          <a:solidFill>
            <a:sysClr val="window" lastClr="FFFFFF"/>
          </a:solidFill>
          <a:ln w="12700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BA4684-F46A-8D2F-9690-400D7CB7205A}"/>
              </a:ext>
            </a:extLst>
          </p:cNvPr>
          <p:cNvSpPr txBox="1"/>
          <p:nvPr/>
        </p:nvSpPr>
        <p:spPr>
          <a:xfrm>
            <a:off x="5242655" y="3002706"/>
            <a:ext cx="236348" cy="137039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1" name="Afbeelding 25" descr="Afbeelding met Frisdrank&#10;&#10;Automatisch gegenereerde beschrijving">
            <a:extLst>
              <a:ext uri="{FF2B5EF4-FFF2-40B4-BE49-F238E27FC236}">
                <a16:creationId xmlns:a16="http://schemas.microsoft.com/office/drawing/2014/main" id="{F0DF101C-A3F0-30C7-53C6-85CCA858A6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6394" y="2990319"/>
            <a:ext cx="515048" cy="963685"/>
          </a:xfrm>
          <a:prstGeom prst="rect">
            <a:avLst/>
          </a:prstGeom>
        </p:spPr>
      </p:pic>
      <p:sp>
        <p:nvSpPr>
          <p:cNvPr id="32" name="Arrow: U-Turn 28">
            <a:extLst>
              <a:ext uri="{FF2B5EF4-FFF2-40B4-BE49-F238E27FC236}">
                <a16:creationId xmlns:a16="http://schemas.microsoft.com/office/drawing/2014/main" id="{9E00DB3E-3E7C-6848-38C1-DACB01E2A0DD}"/>
              </a:ext>
            </a:extLst>
          </p:cNvPr>
          <p:cNvSpPr/>
          <p:nvPr/>
        </p:nvSpPr>
        <p:spPr>
          <a:xfrm flipH="1">
            <a:off x="4346347" y="3078216"/>
            <a:ext cx="457036" cy="325137"/>
          </a:xfrm>
          <a:prstGeom prst="uturnArrow">
            <a:avLst>
              <a:gd name="adj1" fmla="val 10289"/>
              <a:gd name="adj2" fmla="val 11915"/>
              <a:gd name="adj3" fmla="val 22750"/>
              <a:gd name="adj4" fmla="val 20445"/>
              <a:gd name="adj5" fmla="val 70177"/>
            </a:avLst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tamaran" pitchFamily="2" charset="77"/>
              <a:ea typeface="+mn-ea"/>
              <a:cs typeface="Catamaran" pitchFamily="2" charset="77"/>
            </a:endParaRPr>
          </a:p>
        </p:txBody>
      </p:sp>
      <p:sp>
        <p:nvSpPr>
          <p:cNvPr id="33" name="Arrow: Bent 30">
            <a:extLst>
              <a:ext uri="{FF2B5EF4-FFF2-40B4-BE49-F238E27FC236}">
                <a16:creationId xmlns:a16="http://schemas.microsoft.com/office/drawing/2014/main" id="{6B17897B-6EB7-0E7C-09B7-DAE9FB0A1DF6}"/>
              </a:ext>
            </a:extLst>
          </p:cNvPr>
          <p:cNvSpPr/>
          <p:nvPr/>
        </p:nvSpPr>
        <p:spPr>
          <a:xfrm rot="16200000">
            <a:off x="4751234" y="3168717"/>
            <a:ext cx="608397" cy="649665"/>
          </a:xfrm>
          <a:prstGeom prst="bentArrow">
            <a:avLst>
              <a:gd name="adj1" fmla="val 5413"/>
              <a:gd name="adj2" fmla="val 9079"/>
              <a:gd name="adj3" fmla="val 18259"/>
              <a:gd name="adj4" fmla="val 30929"/>
            </a:avLst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tamaran" pitchFamily="2" charset="77"/>
              <a:ea typeface="+mn-ea"/>
              <a:cs typeface="Catamaran" pitchFamily="2" charset="77"/>
            </a:endParaRPr>
          </a:p>
        </p:txBody>
      </p:sp>
      <p:sp>
        <p:nvSpPr>
          <p:cNvPr id="34" name="Pijl: gebogen 34">
            <a:extLst>
              <a:ext uri="{FF2B5EF4-FFF2-40B4-BE49-F238E27FC236}">
                <a16:creationId xmlns:a16="http://schemas.microsoft.com/office/drawing/2014/main" id="{8BCA5E05-4460-C935-9AFE-F791ED4B74A9}"/>
              </a:ext>
            </a:extLst>
          </p:cNvPr>
          <p:cNvSpPr/>
          <p:nvPr/>
        </p:nvSpPr>
        <p:spPr>
          <a:xfrm rot="5400000">
            <a:off x="5666782" y="2947487"/>
            <a:ext cx="201421" cy="499957"/>
          </a:xfrm>
          <a:prstGeom prst="bentArrow">
            <a:avLst>
              <a:gd name="adj1" fmla="val 10007"/>
              <a:gd name="adj2" fmla="val 24637"/>
              <a:gd name="adj3" fmla="val 27767"/>
              <a:gd name="adj4" fmla="val 4375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51">
            <a:extLst>
              <a:ext uri="{FF2B5EF4-FFF2-40B4-BE49-F238E27FC236}">
                <a16:creationId xmlns:a16="http://schemas.microsoft.com/office/drawing/2014/main" id="{C484D38A-BD53-034E-1CAC-C9355161B17E}"/>
              </a:ext>
            </a:extLst>
          </p:cNvPr>
          <p:cNvSpPr txBox="1"/>
          <p:nvPr/>
        </p:nvSpPr>
        <p:spPr>
          <a:xfrm>
            <a:off x="2571059" y="2759029"/>
            <a:ext cx="900129" cy="201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00">
              <a:lnSpc>
                <a:spcPts val="1679"/>
              </a:lnSpc>
              <a:spcBef>
                <a:spcPct val="0"/>
              </a:spcBef>
            </a:pPr>
            <a:r>
              <a:rPr lang="en-US" sz="1000" b="1" err="1">
                <a:solidFill>
                  <a:srgbClr val="000000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RotaQuench</a:t>
            </a:r>
            <a:endParaRPr lang="en-US" sz="1000" b="1">
              <a:solidFill>
                <a:srgbClr val="000000"/>
              </a:solidFill>
              <a:latin typeface="Catamaran Bold"/>
              <a:ea typeface="Catamaran Bold"/>
              <a:cs typeface="Catamaran Bold"/>
              <a:sym typeface="Catamaran Bold"/>
            </a:endParaRPr>
          </a:p>
        </p:txBody>
      </p:sp>
      <p:sp>
        <p:nvSpPr>
          <p:cNvPr id="36" name="TextBox 51">
            <a:extLst>
              <a:ext uri="{FF2B5EF4-FFF2-40B4-BE49-F238E27FC236}">
                <a16:creationId xmlns:a16="http://schemas.microsoft.com/office/drawing/2014/main" id="{4AD0C93F-7EF9-EF43-C320-DE604976743C}"/>
              </a:ext>
            </a:extLst>
          </p:cNvPr>
          <p:cNvSpPr txBox="1"/>
          <p:nvPr/>
        </p:nvSpPr>
        <p:spPr>
          <a:xfrm>
            <a:off x="2305195" y="4137246"/>
            <a:ext cx="1268953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00">
              <a:lnSpc>
                <a:spcPts val="1000"/>
              </a:lnSpc>
              <a:spcBef>
                <a:spcPct val="0"/>
              </a:spcBef>
            </a:pPr>
            <a:r>
              <a:rPr lang="en-US" sz="1000" b="1">
                <a:solidFill>
                  <a:srgbClr val="085797"/>
                </a:solidFill>
                <a:latin typeface="Catamaran" panose="00000500000000000000" pitchFamily="2" charset="0"/>
                <a:cs typeface="Catamaran" panose="00000500000000000000" pitchFamily="2" charset="0"/>
              </a:rPr>
              <a:t>Washing of emissions</a:t>
            </a:r>
          </a:p>
        </p:txBody>
      </p:sp>
      <p:sp>
        <p:nvSpPr>
          <p:cNvPr id="37" name="TextBox 51">
            <a:extLst>
              <a:ext uri="{FF2B5EF4-FFF2-40B4-BE49-F238E27FC236}">
                <a16:creationId xmlns:a16="http://schemas.microsoft.com/office/drawing/2014/main" id="{490247FE-4983-BE78-0F15-6030D8F11C44}"/>
              </a:ext>
            </a:extLst>
          </p:cNvPr>
          <p:cNvSpPr txBox="1"/>
          <p:nvPr/>
        </p:nvSpPr>
        <p:spPr>
          <a:xfrm>
            <a:off x="4346347" y="4145394"/>
            <a:ext cx="1171165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00">
              <a:lnSpc>
                <a:spcPts val="1000"/>
              </a:lnSpc>
              <a:spcBef>
                <a:spcPct val="0"/>
              </a:spcBef>
            </a:pPr>
            <a:r>
              <a:rPr lang="nl-NL" sz="1000" b="1">
                <a:solidFill>
                  <a:srgbClr val="085797"/>
                </a:solidFill>
                <a:latin typeface="Catamaran" panose="00000500000000000000" pitchFamily="2" charset="0"/>
                <a:cs typeface="Catamaran" panose="00000500000000000000" pitchFamily="2" charset="0"/>
              </a:rPr>
              <a:t>Carbon </a:t>
            </a:r>
            <a:r>
              <a:rPr lang="nl-NL" sz="1000" b="1" err="1">
                <a:solidFill>
                  <a:srgbClr val="085797"/>
                </a:solidFill>
                <a:latin typeface="Catamaran" panose="00000500000000000000" pitchFamily="2" charset="0"/>
                <a:cs typeface="Catamaran" panose="00000500000000000000" pitchFamily="2" charset="0"/>
              </a:rPr>
              <a:t>Capture</a:t>
            </a:r>
            <a:endParaRPr lang="nl-NL" sz="1000" b="1">
              <a:solidFill>
                <a:srgbClr val="085797"/>
              </a:solidFill>
              <a:latin typeface="Catamaran" panose="00000500000000000000" pitchFamily="2" charset="0"/>
              <a:cs typeface="Catamaran" panose="00000500000000000000" pitchFamily="2" charset="0"/>
            </a:endParaRPr>
          </a:p>
          <a:p>
            <a:pPr algn="ctr" defTabSz="914400">
              <a:lnSpc>
                <a:spcPts val="1000"/>
              </a:lnSpc>
              <a:spcBef>
                <a:spcPct val="0"/>
              </a:spcBef>
            </a:pPr>
            <a:endParaRPr lang="en-US" sz="800" b="1">
              <a:solidFill>
                <a:srgbClr val="FF0000"/>
              </a:solidFill>
              <a:latin typeface="Catamaran Bold"/>
              <a:ea typeface="Catamaran Bold"/>
              <a:cs typeface="Catamaran Bold"/>
              <a:sym typeface="Catamaran Bold"/>
            </a:endParaRPr>
          </a:p>
        </p:txBody>
      </p:sp>
      <p:sp>
        <p:nvSpPr>
          <p:cNvPr id="38" name="TextBox 51">
            <a:extLst>
              <a:ext uri="{FF2B5EF4-FFF2-40B4-BE49-F238E27FC236}">
                <a16:creationId xmlns:a16="http://schemas.microsoft.com/office/drawing/2014/main" id="{A9C2DD17-B1CD-98E3-522B-0169E825044E}"/>
              </a:ext>
            </a:extLst>
          </p:cNvPr>
          <p:cNvSpPr txBox="1"/>
          <p:nvPr/>
        </p:nvSpPr>
        <p:spPr>
          <a:xfrm>
            <a:off x="3953620" y="2759029"/>
            <a:ext cx="900129" cy="201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00">
              <a:lnSpc>
                <a:spcPts val="1679"/>
              </a:lnSpc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RotaScrub</a:t>
            </a:r>
          </a:p>
        </p:txBody>
      </p:sp>
      <p:sp>
        <p:nvSpPr>
          <p:cNvPr id="39" name="Arrow: Up 38">
            <a:extLst>
              <a:ext uri="{FF2B5EF4-FFF2-40B4-BE49-F238E27FC236}">
                <a16:creationId xmlns:a16="http://schemas.microsoft.com/office/drawing/2014/main" id="{3ED26BFD-F412-BE6B-238D-A709F053CC4D}"/>
              </a:ext>
            </a:extLst>
          </p:cNvPr>
          <p:cNvSpPr/>
          <p:nvPr/>
        </p:nvSpPr>
        <p:spPr>
          <a:xfrm rot="4716652">
            <a:off x="3988911" y="3693679"/>
            <a:ext cx="97752" cy="276631"/>
          </a:xfrm>
          <a:prstGeom prst="upArrow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51">
            <a:extLst>
              <a:ext uri="{FF2B5EF4-FFF2-40B4-BE49-F238E27FC236}">
                <a16:creationId xmlns:a16="http://schemas.microsoft.com/office/drawing/2014/main" id="{C03AA863-8DDA-12FD-DD35-94866A6EEF1C}"/>
              </a:ext>
            </a:extLst>
          </p:cNvPr>
          <p:cNvSpPr txBox="1"/>
          <p:nvPr/>
        </p:nvSpPr>
        <p:spPr>
          <a:xfrm>
            <a:off x="6383025" y="2759029"/>
            <a:ext cx="900129" cy="201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00">
              <a:lnSpc>
                <a:spcPts val="1679"/>
              </a:lnSpc>
              <a:spcBef>
                <a:spcPct val="0"/>
              </a:spcBef>
            </a:pPr>
            <a:r>
              <a:rPr lang="en-US" sz="1000" b="1" err="1">
                <a:solidFill>
                  <a:srgbClr val="000000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RotaSep</a:t>
            </a:r>
            <a:endParaRPr lang="en-US" sz="1000" b="1">
              <a:solidFill>
                <a:srgbClr val="000000"/>
              </a:solidFill>
              <a:latin typeface="Catamaran Bold"/>
              <a:ea typeface="Catamaran Bold"/>
              <a:cs typeface="Catamaran Bold"/>
              <a:sym typeface="Catamaran Bold"/>
            </a:endParaRPr>
          </a:p>
        </p:txBody>
      </p:sp>
      <p:sp>
        <p:nvSpPr>
          <p:cNvPr id="41" name="TextBox 51">
            <a:extLst>
              <a:ext uri="{FF2B5EF4-FFF2-40B4-BE49-F238E27FC236}">
                <a16:creationId xmlns:a16="http://schemas.microsoft.com/office/drawing/2014/main" id="{3047D266-76E8-7FBC-6A63-8A12EF2ABAE2}"/>
              </a:ext>
            </a:extLst>
          </p:cNvPr>
          <p:cNvSpPr txBox="1"/>
          <p:nvPr/>
        </p:nvSpPr>
        <p:spPr>
          <a:xfrm>
            <a:off x="5093593" y="2759029"/>
            <a:ext cx="900129" cy="201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00">
              <a:lnSpc>
                <a:spcPts val="1679"/>
              </a:lnSpc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RotaStrip</a:t>
            </a:r>
          </a:p>
        </p:txBody>
      </p:sp>
      <p:sp>
        <p:nvSpPr>
          <p:cNvPr id="43" name="TextBox 51">
            <a:extLst>
              <a:ext uri="{FF2B5EF4-FFF2-40B4-BE49-F238E27FC236}">
                <a16:creationId xmlns:a16="http://schemas.microsoft.com/office/drawing/2014/main" id="{609164F0-5113-AF25-BBFB-CBDC958F1DF4}"/>
              </a:ext>
            </a:extLst>
          </p:cNvPr>
          <p:cNvSpPr txBox="1"/>
          <p:nvPr/>
        </p:nvSpPr>
        <p:spPr>
          <a:xfrm>
            <a:off x="6321090" y="4127169"/>
            <a:ext cx="900129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00">
              <a:lnSpc>
                <a:spcPts val="1000"/>
              </a:lnSpc>
              <a:spcBef>
                <a:spcPct val="0"/>
              </a:spcBef>
            </a:pPr>
            <a:r>
              <a:rPr lang="nl-NL" sz="1000" b="1">
                <a:solidFill>
                  <a:srgbClr val="085797"/>
                </a:solidFill>
                <a:latin typeface="Catamaran" panose="00000500000000000000" pitchFamily="2" charset="0"/>
                <a:cs typeface="Catamaran" panose="00000500000000000000" pitchFamily="2" charset="0"/>
              </a:rPr>
              <a:t>Separation</a:t>
            </a:r>
          </a:p>
          <a:p>
            <a:pPr algn="ctr" defTabSz="914400">
              <a:lnSpc>
                <a:spcPts val="1000"/>
              </a:lnSpc>
              <a:spcBef>
                <a:spcPct val="0"/>
              </a:spcBef>
            </a:pPr>
            <a:endParaRPr lang="en-US" sz="800" b="1">
              <a:solidFill>
                <a:srgbClr val="FF0000"/>
              </a:solidFill>
              <a:latin typeface="Catamaran Bold"/>
              <a:ea typeface="Catamaran Bold"/>
              <a:cs typeface="Catamaran Bold"/>
              <a:sym typeface="Catamaran Bold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7D53C6-2D7D-2CC6-47C7-C307B2E11988}"/>
              </a:ext>
            </a:extLst>
          </p:cNvPr>
          <p:cNvSpPr txBox="1"/>
          <p:nvPr/>
        </p:nvSpPr>
        <p:spPr>
          <a:xfrm>
            <a:off x="5304570" y="2983882"/>
            <a:ext cx="214934" cy="138563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5" name="Pijl: gebogen 34">
            <a:extLst>
              <a:ext uri="{FF2B5EF4-FFF2-40B4-BE49-F238E27FC236}">
                <a16:creationId xmlns:a16="http://schemas.microsoft.com/office/drawing/2014/main" id="{3B30B87F-694A-2434-52C7-E5900C88444C}"/>
              </a:ext>
            </a:extLst>
          </p:cNvPr>
          <p:cNvSpPr/>
          <p:nvPr/>
        </p:nvSpPr>
        <p:spPr>
          <a:xfrm flipV="1">
            <a:off x="3391295" y="3639329"/>
            <a:ext cx="278000" cy="282984"/>
          </a:xfrm>
          <a:prstGeom prst="bentArrow">
            <a:avLst>
              <a:gd name="adj1" fmla="val 9239"/>
              <a:gd name="adj2" fmla="val 12878"/>
              <a:gd name="adj3" fmla="val 17688"/>
              <a:gd name="adj4" fmla="val 4375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ijl: gebogen 34">
            <a:extLst>
              <a:ext uri="{FF2B5EF4-FFF2-40B4-BE49-F238E27FC236}">
                <a16:creationId xmlns:a16="http://schemas.microsoft.com/office/drawing/2014/main" id="{62EDD32B-AD6F-2CAE-A436-33E5BE7364AF}"/>
              </a:ext>
            </a:extLst>
          </p:cNvPr>
          <p:cNvSpPr/>
          <p:nvPr/>
        </p:nvSpPr>
        <p:spPr>
          <a:xfrm rot="5400000">
            <a:off x="3231426" y="3453141"/>
            <a:ext cx="240805" cy="171960"/>
          </a:xfrm>
          <a:prstGeom prst="bentArrow">
            <a:avLst>
              <a:gd name="adj1" fmla="val 14411"/>
              <a:gd name="adj2" fmla="val 19792"/>
              <a:gd name="adj3" fmla="val 27767"/>
              <a:gd name="adj4" fmla="val 4375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Pijl: gebogen 34">
            <a:extLst>
              <a:ext uri="{FF2B5EF4-FFF2-40B4-BE49-F238E27FC236}">
                <a16:creationId xmlns:a16="http://schemas.microsoft.com/office/drawing/2014/main" id="{D037D5AE-EAB4-4C19-2F65-E15A8D3DC8FF}"/>
              </a:ext>
            </a:extLst>
          </p:cNvPr>
          <p:cNvSpPr/>
          <p:nvPr/>
        </p:nvSpPr>
        <p:spPr>
          <a:xfrm rot="16200000" flipV="1">
            <a:off x="7921498" y="2248329"/>
            <a:ext cx="354578" cy="1900521"/>
          </a:xfrm>
          <a:prstGeom prst="bentArrow">
            <a:avLst>
              <a:gd name="adj1" fmla="val 10007"/>
              <a:gd name="adj2" fmla="val 24637"/>
              <a:gd name="adj3" fmla="val 27767"/>
              <a:gd name="adj4" fmla="val 4375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51">
            <a:extLst>
              <a:ext uri="{FF2B5EF4-FFF2-40B4-BE49-F238E27FC236}">
                <a16:creationId xmlns:a16="http://schemas.microsoft.com/office/drawing/2014/main" id="{E6DA48E3-B2B5-F5C8-9D37-917287FD98FB}"/>
              </a:ext>
            </a:extLst>
          </p:cNvPr>
          <p:cNvSpPr txBox="1"/>
          <p:nvPr/>
        </p:nvSpPr>
        <p:spPr>
          <a:xfrm>
            <a:off x="2429168" y="2366722"/>
            <a:ext cx="980907" cy="198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00">
              <a:lnSpc>
                <a:spcPts val="1679"/>
              </a:lnSpc>
              <a:spcBef>
                <a:spcPct val="0"/>
              </a:spcBef>
            </a:pPr>
            <a:r>
              <a:rPr lang="en-US" sz="1199" b="1">
                <a:solidFill>
                  <a:srgbClr val="000000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Pre-washing</a:t>
            </a:r>
          </a:p>
        </p:txBody>
      </p:sp>
      <p:sp>
        <p:nvSpPr>
          <p:cNvPr id="49" name="TextBox 51">
            <a:extLst>
              <a:ext uri="{FF2B5EF4-FFF2-40B4-BE49-F238E27FC236}">
                <a16:creationId xmlns:a16="http://schemas.microsoft.com/office/drawing/2014/main" id="{BB3AACCC-86CA-7449-DD29-9D7D767077A3}"/>
              </a:ext>
            </a:extLst>
          </p:cNvPr>
          <p:cNvSpPr txBox="1"/>
          <p:nvPr/>
        </p:nvSpPr>
        <p:spPr>
          <a:xfrm>
            <a:off x="4379178" y="2367300"/>
            <a:ext cx="1254592" cy="198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00">
              <a:lnSpc>
                <a:spcPts val="1679"/>
              </a:lnSpc>
              <a:spcBef>
                <a:spcPct val="0"/>
              </a:spcBef>
            </a:pPr>
            <a:r>
              <a:rPr lang="en-US" sz="1199" b="1">
                <a:solidFill>
                  <a:srgbClr val="000000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Carbon Capture</a:t>
            </a:r>
          </a:p>
        </p:txBody>
      </p:sp>
      <p:sp>
        <p:nvSpPr>
          <p:cNvPr id="50" name="TextBox 51">
            <a:extLst>
              <a:ext uri="{FF2B5EF4-FFF2-40B4-BE49-F238E27FC236}">
                <a16:creationId xmlns:a16="http://schemas.microsoft.com/office/drawing/2014/main" id="{5025712E-2AF2-2816-505C-48C08BC6234B}"/>
              </a:ext>
            </a:extLst>
          </p:cNvPr>
          <p:cNvSpPr txBox="1"/>
          <p:nvPr/>
        </p:nvSpPr>
        <p:spPr>
          <a:xfrm>
            <a:off x="6062325" y="2358384"/>
            <a:ext cx="1464592" cy="138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00">
              <a:lnSpc>
                <a:spcPts val="1679"/>
              </a:lnSpc>
              <a:spcBef>
                <a:spcPct val="0"/>
              </a:spcBef>
            </a:pPr>
            <a:r>
              <a:rPr lang="en-US" sz="1199" b="1">
                <a:solidFill>
                  <a:srgbClr val="000000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CO</a:t>
            </a:r>
            <a:r>
              <a:rPr lang="en-US" sz="1199" b="1" baseline="-25000">
                <a:solidFill>
                  <a:srgbClr val="000000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2</a:t>
            </a:r>
            <a:r>
              <a:rPr lang="en-US" sz="1199" b="1">
                <a:solidFill>
                  <a:srgbClr val="000000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 Conditioning</a:t>
            </a:r>
          </a:p>
        </p:txBody>
      </p:sp>
      <p:sp>
        <p:nvSpPr>
          <p:cNvPr id="51" name="Pijl: gebogen 34">
            <a:extLst>
              <a:ext uri="{FF2B5EF4-FFF2-40B4-BE49-F238E27FC236}">
                <a16:creationId xmlns:a16="http://schemas.microsoft.com/office/drawing/2014/main" id="{E5DA231D-6764-A156-1057-44E9A819E39D}"/>
              </a:ext>
            </a:extLst>
          </p:cNvPr>
          <p:cNvSpPr/>
          <p:nvPr/>
        </p:nvSpPr>
        <p:spPr>
          <a:xfrm>
            <a:off x="5511336" y="3099493"/>
            <a:ext cx="114546" cy="234815"/>
          </a:xfrm>
          <a:custGeom>
            <a:avLst/>
            <a:gdLst>
              <a:gd name="connsiteX0" fmla="*/ 0 w 246010"/>
              <a:gd name="connsiteY0" fmla="*/ 411508 h 411508"/>
              <a:gd name="connsiteX1" fmla="*/ 0 w 246010"/>
              <a:gd name="connsiteY1" fmla="*/ 111877 h 411508"/>
              <a:gd name="connsiteX2" fmla="*/ 69530 w 246010"/>
              <a:gd name="connsiteY2" fmla="*/ 42347 h 411508"/>
              <a:gd name="connsiteX3" fmla="*/ 180082 w 246010"/>
              <a:gd name="connsiteY3" fmla="*/ 42347 h 411508"/>
              <a:gd name="connsiteX4" fmla="*/ 180082 w 246010"/>
              <a:gd name="connsiteY4" fmla="*/ 0 h 411508"/>
              <a:gd name="connsiteX5" fmla="*/ 246010 w 246010"/>
              <a:gd name="connsiteY5" fmla="*/ 59419 h 411508"/>
              <a:gd name="connsiteX6" fmla="*/ 180082 w 246010"/>
              <a:gd name="connsiteY6" fmla="*/ 118838 h 411508"/>
              <a:gd name="connsiteX7" fmla="*/ 180082 w 246010"/>
              <a:gd name="connsiteY7" fmla="*/ 76491 h 411508"/>
              <a:gd name="connsiteX8" fmla="*/ 69530 w 246010"/>
              <a:gd name="connsiteY8" fmla="*/ 76491 h 411508"/>
              <a:gd name="connsiteX9" fmla="*/ 34144 w 246010"/>
              <a:gd name="connsiteY9" fmla="*/ 111877 h 411508"/>
              <a:gd name="connsiteX10" fmla="*/ 34144 w 246010"/>
              <a:gd name="connsiteY10" fmla="*/ 411508 h 411508"/>
              <a:gd name="connsiteX11" fmla="*/ 0 w 246010"/>
              <a:gd name="connsiteY11" fmla="*/ 411508 h 411508"/>
              <a:gd name="connsiteX0" fmla="*/ 0 w 180082"/>
              <a:gd name="connsiteY0" fmla="*/ 411508 h 411508"/>
              <a:gd name="connsiteX1" fmla="*/ 0 w 180082"/>
              <a:gd name="connsiteY1" fmla="*/ 111877 h 411508"/>
              <a:gd name="connsiteX2" fmla="*/ 69530 w 180082"/>
              <a:gd name="connsiteY2" fmla="*/ 42347 h 411508"/>
              <a:gd name="connsiteX3" fmla="*/ 180082 w 180082"/>
              <a:gd name="connsiteY3" fmla="*/ 42347 h 411508"/>
              <a:gd name="connsiteX4" fmla="*/ 180082 w 180082"/>
              <a:gd name="connsiteY4" fmla="*/ 0 h 411508"/>
              <a:gd name="connsiteX5" fmla="*/ 180082 w 180082"/>
              <a:gd name="connsiteY5" fmla="*/ 118838 h 411508"/>
              <a:gd name="connsiteX6" fmla="*/ 180082 w 180082"/>
              <a:gd name="connsiteY6" fmla="*/ 76491 h 411508"/>
              <a:gd name="connsiteX7" fmla="*/ 69530 w 180082"/>
              <a:gd name="connsiteY7" fmla="*/ 76491 h 411508"/>
              <a:gd name="connsiteX8" fmla="*/ 34144 w 180082"/>
              <a:gd name="connsiteY8" fmla="*/ 111877 h 411508"/>
              <a:gd name="connsiteX9" fmla="*/ 34144 w 180082"/>
              <a:gd name="connsiteY9" fmla="*/ 411508 h 411508"/>
              <a:gd name="connsiteX10" fmla="*/ 0 w 180082"/>
              <a:gd name="connsiteY10" fmla="*/ 411508 h 411508"/>
              <a:gd name="connsiteX0" fmla="*/ 0 w 180082"/>
              <a:gd name="connsiteY0" fmla="*/ 411508 h 411508"/>
              <a:gd name="connsiteX1" fmla="*/ 0 w 180082"/>
              <a:gd name="connsiteY1" fmla="*/ 111877 h 411508"/>
              <a:gd name="connsiteX2" fmla="*/ 69530 w 180082"/>
              <a:gd name="connsiteY2" fmla="*/ 42347 h 411508"/>
              <a:gd name="connsiteX3" fmla="*/ 180082 w 180082"/>
              <a:gd name="connsiteY3" fmla="*/ 42347 h 411508"/>
              <a:gd name="connsiteX4" fmla="*/ 180082 w 180082"/>
              <a:gd name="connsiteY4" fmla="*/ 0 h 411508"/>
              <a:gd name="connsiteX5" fmla="*/ 180082 w 180082"/>
              <a:gd name="connsiteY5" fmla="*/ 76491 h 411508"/>
              <a:gd name="connsiteX6" fmla="*/ 69530 w 180082"/>
              <a:gd name="connsiteY6" fmla="*/ 76491 h 411508"/>
              <a:gd name="connsiteX7" fmla="*/ 34144 w 180082"/>
              <a:gd name="connsiteY7" fmla="*/ 111877 h 411508"/>
              <a:gd name="connsiteX8" fmla="*/ 34144 w 180082"/>
              <a:gd name="connsiteY8" fmla="*/ 411508 h 411508"/>
              <a:gd name="connsiteX9" fmla="*/ 0 w 180082"/>
              <a:gd name="connsiteY9" fmla="*/ 411508 h 411508"/>
              <a:gd name="connsiteX0" fmla="*/ 0 w 180082"/>
              <a:gd name="connsiteY0" fmla="*/ 369161 h 369161"/>
              <a:gd name="connsiteX1" fmla="*/ 0 w 180082"/>
              <a:gd name="connsiteY1" fmla="*/ 69530 h 369161"/>
              <a:gd name="connsiteX2" fmla="*/ 69530 w 180082"/>
              <a:gd name="connsiteY2" fmla="*/ 0 h 369161"/>
              <a:gd name="connsiteX3" fmla="*/ 180082 w 180082"/>
              <a:gd name="connsiteY3" fmla="*/ 0 h 369161"/>
              <a:gd name="connsiteX4" fmla="*/ 180082 w 180082"/>
              <a:gd name="connsiteY4" fmla="*/ 34144 h 369161"/>
              <a:gd name="connsiteX5" fmla="*/ 69530 w 180082"/>
              <a:gd name="connsiteY5" fmla="*/ 34144 h 369161"/>
              <a:gd name="connsiteX6" fmla="*/ 34144 w 180082"/>
              <a:gd name="connsiteY6" fmla="*/ 69530 h 369161"/>
              <a:gd name="connsiteX7" fmla="*/ 34144 w 180082"/>
              <a:gd name="connsiteY7" fmla="*/ 369161 h 369161"/>
              <a:gd name="connsiteX8" fmla="*/ 0 w 180082"/>
              <a:gd name="connsiteY8" fmla="*/ 369161 h 36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82" h="369161">
                <a:moveTo>
                  <a:pt x="0" y="369161"/>
                </a:moveTo>
                <a:lnTo>
                  <a:pt x="0" y="69530"/>
                </a:lnTo>
                <a:cubicBezTo>
                  <a:pt x="0" y="31130"/>
                  <a:pt x="31130" y="0"/>
                  <a:pt x="69530" y="0"/>
                </a:cubicBezTo>
                <a:lnTo>
                  <a:pt x="180082" y="0"/>
                </a:lnTo>
                <a:lnTo>
                  <a:pt x="180082" y="34144"/>
                </a:lnTo>
                <a:lnTo>
                  <a:pt x="69530" y="34144"/>
                </a:lnTo>
                <a:cubicBezTo>
                  <a:pt x="49987" y="34144"/>
                  <a:pt x="34144" y="49987"/>
                  <a:pt x="34144" y="69530"/>
                </a:cubicBezTo>
                <a:lnTo>
                  <a:pt x="34144" y="369161"/>
                </a:lnTo>
                <a:lnTo>
                  <a:pt x="0" y="369161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Pijl: gebogen 34">
            <a:extLst>
              <a:ext uri="{FF2B5EF4-FFF2-40B4-BE49-F238E27FC236}">
                <a16:creationId xmlns:a16="http://schemas.microsoft.com/office/drawing/2014/main" id="{4DD5AE8E-C3EE-4B5D-B147-99975483D79F}"/>
              </a:ext>
            </a:extLst>
          </p:cNvPr>
          <p:cNvSpPr/>
          <p:nvPr/>
        </p:nvSpPr>
        <p:spPr>
          <a:xfrm>
            <a:off x="5594668" y="3072557"/>
            <a:ext cx="156481" cy="261751"/>
          </a:xfrm>
          <a:prstGeom prst="bentArrow">
            <a:avLst>
              <a:gd name="adj1" fmla="val 13879"/>
              <a:gd name="adj2" fmla="val 24153"/>
              <a:gd name="adj3" fmla="val 26799"/>
              <a:gd name="adj4" fmla="val 28263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Pijl: gebogen 34">
            <a:extLst>
              <a:ext uri="{FF2B5EF4-FFF2-40B4-BE49-F238E27FC236}">
                <a16:creationId xmlns:a16="http://schemas.microsoft.com/office/drawing/2014/main" id="{4950A5D3-D0F6-59D9-CB57-ED999ED3D38A}"/>
              </a:ext>
            </a:extLst>
          </p:cNvPr>
          <p:cNvSpPr/>
          <p:nvPr/>
        </p:nvSpPr>
        <p:spPr>
          <a:xfrm rot="16200000" flipV="1">
            <a:off x="6743193" y="3582240"/>
            <a:ext cx="215662" cy="561689"/>
          </a:xfrm>
          <a:prstGeom prst="bentArrow">
            <a:avLst>
              <a:gd name="adj1" fmla="val 10007"/>
              <a:gd name="adj2" fmla="val 24637"/>
              <a:gd name="adj3" fmla="val 27767"/>
              <a:gd name="adj4" fmla="val 4375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Arrow: U-Turn 53">
            <a:extLst>
              <a:ext uri="{FF2B5EF4-FFF2-40B4-BE49-F238E27FC236}">
                <a16:creationId xmlns:a16="http://schemas.microsoft.com/office/drawing/2014/main" id="{190C4634-612E-A313-BE50-2EB5CF53F6F3}"/>
              </a:ext>
            </a:extLst>
          </p:cNvPr>
          <p:cNvSpPr/>
          <p:nvPr/>
        </p:nvSpPr>
        <p:spPr>
          <a:xfrm rot="15827415" flipH="1">
            <a:off x="6457279" y="3803181"/>
            <a:ext cx="205633" cy="201422"/>
          </a:xfrm>
          <a:prstGeom prst="uturnArrow">
            <a:avLst>
              <a:gd name="adj1" fmla="val 13380"/>
              <a:gd name="adj2" fmla="val 25000"/>
              <a:gd name="adj3" fmla="val 25000"/>
              <a:gd name="adj4" fmla="val 43669"/>
              <a:gd name="adj5" fmla="val 75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Pijl: gebogen 34">
            <a:extLst>
              <a:ext uri="{FF2B5EF4-FFF2-40B4-BE49-F238E27FC236}">
                <a16:creationId xmlns:a16="http://schemas.microsoft.com/office/drawing/2014/main" id="{EDC54895-CD0C-B16A-7B31-48EDA44A7390}"/>
              </a:ext>
            </a:extLst>
          </p:cNvPr>
          <p:cNvSpPr/>
          <p:nvPr/>
        </p:nvSpPr>
        <p:spPr>
          <a:xfrm rot="5400000">
            <a:off x="7948720" y="2608887"/>
            <a:ext cx="353941" cy="1846708"/>
          </a:xfrm>
          <a:prstGeom prst="bentArrow">
            <a:avLst>
              <a:gd name="adj1" fmla="val 10007"/>
              <a:gd name="adj2" fmla="val 24637"/>
              <a:gd name="adj3" fmla="val 27767"/>
              <a:gd name="adj4" fmla="val 4375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AF7830F-5BC4-D860-ED20-89ADD271661E}"/>
              </a:ext>
            </a:extLst>
          </p:cNvPr>
          <p:cNvSpPr txBox="1"/>
          <p:nvPr/>
        </p:nvSpPr>
        <p:spPr>
          <a:xfrm>
            <a:off x="8234484" y="2021003"/>
            <a:ext cx="138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" b="1">
                <a:solidFill>
                  <a:srgbClr val="4472C4"/>
                </a:solidFill>
                <a:latin typeface="Catamaran" pitchFamily="2" charset="77"/>
                <a:cs typeface="Catamaran" pitchFamily="2" charset="77"/>
              </a:rPr>
              <a:t>Liquified CO</a:t>
            </a:r>
            <a:r>
              <a:rPr lang="en-US" sz="800" b="1" baseline="-25000">
                <a:solidFill>
                  <a:srgbClr val="4472C4"/>
                </a:solidFill>
                <a:latin typeface="Catamaran" pitchFamily="2" charset="77"/>
                <a:cs typeface="Catamaran" pitchFamily="2" charset="77"/>
              </a:rPr>
              <a:t>2</a:t>
            </a:r>
            <a:r>
              <a:rPr lang="en-US" sz="800" b="1">
                <a:solidFill>
                  <a:srgbClr val="4472C4"/>
                </a:solidFill>
                <a:latin typeface="Catamaran" pitchFamily="2" charset="77"/>
                <a:cs typeface="Catamaran" pitchFamily="2" charset="77"/>
              </a:rPr>
              <a:t> transport by truck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BB3EAA9-7561-4091-3B03-E0889902D3E8}"/>
              </a:ext>
            </a:extLst>
          </p:cNvPr>
          <p:cNvSpPr txBox="1"/>
          <p:nvPr/>
        </p:nvSpPr>
        <p:spPr>
          <a:xfrm>
            <a:off x="8292925" y="4689557"/>
            <a:ext cx="1232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" b="1" err="1">
                <a:solidFill>
                  <a:srgbClr val="4472C4"/>
                </a:solidFill>
                <a:latin typeface="Catamaran" pitchFamily="2" charset="77"/>
                <a:cs typeface="Catamaran" pitchFamily="2" charset="77"/>
              </a:rPr>
              <a:t>Gasesous</a:t>
            </a:r>
            <a:r>
              <a:rPr lang="en-US" sz="800" b="1">
                <a:solidFill>
                  <a:srgbClr val="4472C4"/>
                </a:solidFill>
                <a:latin typeface="Catamaran" pitchFamily="2" charset="77"/>
                <a:cs typeface="Catamaran" pitchFamily="2" charset="77"/>
              </a:rPr>
              <a:t> CO2  transport by pipeline</a:t>
            </a:r>
          </a:p>
        </p:txBody>
      </p:sp>
      <p:sp>
        <p:nvSpPr>
          <p:cNvPr id="58" name="Pijl: gebogen 34">
            <a:extLst>
              <a:ext uri="{FF2B5EF4-FFF2-40B4-BE49-F238E27FC236}">
                <a16:creationId xmlns:a16="http://schemas.microsoft.com/office/drawing/2014/main" id="{FD429F9F-E569-B08A-79AD-2E6C81F1FF58}"/>
              </a:ext>
            </a:extLst>
          </p:cNvPr>
          <p:cNvSpPr/>
          <p:nvPr/>
        </p:nvSpPr>
        <p:spPr>
          <a:xfrm>
            <a:off x="5414430" y="3097979"/>
            <a:ext cx="114546" cy="234815"/>
          </a:xfrm>
          <a:custGeom>
            <a:avLst/>
            <a:gdLst>
              <a:gd name="connsiteX0" fmla="*/ 0 w 246010"/>
              <a:gd name="connsiteY0" fmla="*/ 411508 h 411508"/>
              <a:gd name="connsiteX1" fmla="*/ 0 w 246010"/>
              <a:gd name="connsiteY1" fmla="*/ 111877 h 411508"/>
              <a:gd name="connsiteX2" fmla="*/ 69530 w 246010"/>
              <a:gd name="connsiteY2" fmla="*/ 42347 h 411508"/>
              <a:gd name="connsiteX3" fmla="*/ 180082 w 246010"/>
              <a:gd name="connsiteY3" fmla="*/ 42347 h 411508"/>
              <a:gd name="connsiteX4" fmla="*/ 180082 w 246010"/>
              <a:gd name="connsiteY4" fmla="*/ 0 h 411508"/>
              <a:gd name="connsiteX5" fmla="*/ 246010 w 246010"/>
              <a:gd name="connsiteY5" fmla="*/ 59419 h 411508"/>
              <a:gd name="connsiteX6" fmla="*/ 180082 w 246010"/>
              <a:gd name="connsiteY6" fmla="*/ 118838 h 411508"/>
              <a:gd name="connsiteX7" fmla="*/ 180082 w 246010"/>
              <a:gd name="connsiteY7" fmla="*/ 76491 h 411508"/>
              <a:gd name="connsiteX8" fmla="*/ 69530 w 246010"/>
              <a:gd name="connsiteY8" fmla="*/ 76491 h 411508"/>
              <a:gd name="connsiteX9" fmla="*/ 34144 w 246010"/>
              <a:gd name="connsiteY9" fmla="*/ 111877 h 411508"/>
              <a:gd name="connsiteX10" fmla="*/ 34144 w 246010"/>
              <a:gd name="connsiteY10" fmla="*/ 411508 h 411508"/>
              <a:gd name="connsiteX11" fmla="*/ 0 w 246010"/>
              <a:gd name="connsiteY11" fmla="*/ 411508 h 411508"/>
              <a:gd name="connsiteX0" fmla="*/ 0 w 180082"/>
              <a:gd name="connsiteY0" fmla="*/ 411508 h 411508"/>
              <a:gd name="connsiteX1" fmla="*/ 0 w 180082"/>
              <a:gd name="connsiteY1" fmla="*/ 111877 h 411508"/>
              <a:gd name="connsiteX2" fmla="*/ 69530 w 180082"/>
              <a:gd name="connsiteY2" fmla="*/ 42347 h 411508"/>
              <a:gd name="connsiteX3" fmla="*/ 180082 w 180082"/>
              <a:gd name="connsiteY3" fmla="*/ 42347 h 411508"/>
              <a:gd name="connsiteX4" fmla="*/ 180082 w 180082"/>
              <a:gd name="connsiteY4" fmla="*/ 0 h 411508"/>
              <a:gd name="connsiteX5" fmla="*/ 180082 w 180082"/>
              <a:gd name="connsiteY5" fmla="*/ 118838 h 411508"/>
              <a:gd name="connsiteX6" fmla="*/ 180082 w 180082"/>
              <a:gd name="connsiteY6" fmla="*/ 76491 h 411508"/>
              <a:gd name="connsiteX7" fmla="*/ 69530 w 180082"/>
              <a:gd name="connsiteY7" fmla="*/ 76491 h 411508"/>
              <a:gd name="connsiteX8" fmla="*/ 34144 w 180082"/>
              <a:gd name="connsiteY8" fmla="*/ 111877 h 411508"/>
              <a:gd name="connsiteX9" fmla="*/ 34144 w 180082"/>
              <a:gd name="connsiteY9" fmla="*/ 411508 h 411508"/>
              <a:gd name="connsiteX10" fmla="*/ 0 w 180082"/>
              <a:gd name="connsiteY10" fmla="*/ 411508 h 411508"/>
              <a:gd name="connsiteX0" fmla="*/ 0 w 180082"/>
              <a:gd name="connsiteY0" fmla="*/ 411508 h 411508"/>
              <a:gd name="connsiteX1" fmla="*/ 0 w 180082"/>
              <a:gd name="connsiteY1" fmla="*/ 111877 h 411508"/>
              <a:gd name="connsiteX2" fmla="*/ 69530 w 180082"/>
              <a:gd name="connsiteY2" fmla="*/ 42347 h 411508"/>
              <a:gd name="connsiteX3" fmla="*/ 180082 w 180082"/>
              <a:gd name="connsiteY3" fmla="*/ 42347 h 411508"/>
              <a:gd name="connsiteX4" fmla="*/ 180082 w 180082"/>
              <a:gd name="connsiteY4" fmla="*/ 0 h 411508"/>
              <a:gd name="connsiteX5" fmla="*/ 180082 w 180082"/>
              <a:gd name="connsiteY5" fmla="*/ 76491 h 411508"/>
              <a:gd name="connsiteX6" fmla="*/ 69530 w 180082"/>
              <a:gd name="connsiteY6" fmla="*/ 76491 h 411508"/>
              <a:gd name="connsiteX7" fmla="*/ 34144 w 180082"/>
              <a:gd name="connsiteY7" fmla="*/ 111877 h 411508"/>
              <a:gd name="connsiteX8" fmla="*/ 34144 w 180082"/>
              <a:gd name="connsiteY8" fmla="*/ 411508 h 411508"/>
              <a:gd name="connsiteX9" fmla="*/ 0 w 180082"/>
              <a:gd name="connsiteY9" fmla="*/ 411508 h 411508"/>
              <a:gd name="connsiteX0" fmla="*/ 0 w 180082"/>
              <a:gd name="connsiteY0" fmla="*/ 369161 h 369161"/>
              <a:gd name="connsiteX1" fmla="*/ 0 w 180082"/>
              <a:gd name="connsiteY1" fmla="*/ 69530 h 369161"/>
              <a:gd name="connsiteX2" fmla="*/ 69530 w 180082"/>
              <a:gd name="connsiteY2" fmla="*/ 0 h 369161"/>
              <a:gd name="connsiteX3" fmla="*/ 180082 w 180082"/>
              <a:gd name="connsiteY3" fmla="*/ 0 h 369161"/>
              <a:gd name="connsiteX4" fmla="*/ 180082 w 180082"/>
              <a:gd name="connsiteY4" fmla="*/ 34144 h 369161"/>
              <a:gd name="connsiteX5" fmla="*/ 69530 w 180082"/>
              <a:gd name="connsiteY5" fmla="*/ 34144 h 369161"/>
              <a:gd name="connsiteX6" fmla="*/ 34144 w 180082"/>
              <a:gd name="connsiteY6" fmla="*/ 69530 h 369161"/>
              <a:gd name="connsiteX7" fmla="*/ 34144 w 180082"/>
              <a:gd name="connsiteY7" fmla="*/ 369161 h 369161"/>
              <a:gd name="connsiteX8" fmla="*/ 0 w 180082"/>
              <a:gd name="connsiteY8" fmla="*/ 369161 h 36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82" h="369161">
                <a:moveTo>
                  <a:pt x="0" y="369161"/>
                </a:moveTo>
                <a:lnTo>
                  <a:pt x="0" y="69530"/>
                </a:lnTo>
                <a:cubicBezTo>
                  <a:pt x="0" y="31130"/>
                  <a:pt x="31130" y="0"/>
                  <a:pt x="69530" y="0"/>
                </a:cubicBezTo>
                <a:lnTo>
                  <a:pt x="180082" y="0"/>
                </a:lnTo>
                <a:lnTo>
                  <a:pt x="180082" y="34144"/>
                </a:lnTo>
                <a:lnTo>
                  <a:pt x="69530" y="34144"/>
                </a:lnTo>
                <a:cubicBezTo>
                  <a:pt x="49987" y="34144"/>
                  <a:pt x="34144" y="49987"/>
                  <a:pt x="34144" y="69530"/>
                </a:cubicBezTo>
                <a:lnTo>
                  <a:pt x="34144" y="369161"/>
                </a:lnTo>
                <a:lnTo>
                  <a:pt x="0" y="369161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Pijl: gebogen 34">
            <a:extLst>
              <a:ext uri="{FF2B5EF4-FFF2-40B4-BE49-F238E27FC236}">
                <a16:creationId xmlns:a16="http://schemas.microsoft.com/office/drawing/2014/main" id="{68A83544-21B0-C29D-2B70-1AB6F7765AB9}"/>
              </a:ext>
            </a:extLst>
          </p:cNvPr>
          <p:cNvSpPr/>
          <p:nvPr/>
        </p:nvSpPr>
        <p:spPr>
          <a:xfrm>
            <a:off x="7068005" y="3328294"/>
            <a:ext cx="156481" cy="497558"/>
          </a:xfrm>
          <a:prstGeom prst="bentArrow">
            <a:avLst>
              <a:gd name="adj1" fmla="val 13879"/>
              <a:gd name="adj2" fmla="val 24153"/>
              <a:gd name="adj3" fmla="val 26799"/>
              <a:gd name="adj4" fmla="val 28263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Picture 2" descr="Dongfeng 15CBM LPG Bobtail Propane Delivery Tanker Truck from China ...">
            <a:extLst>
              <a:ext uri="{FF2B5EF4-FFF2-40B4-BE49-F238E27FC236}">
                <a16:creationId xmlns:a16="http://schemas.microsoft.com/office/drawing/2014/main" id="{1D587AE0-F118-A9C5-CADE-8B6A16D08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234484" y="2367750"/>
            <a:ext cx="1432106" cy="61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046BDA9D-5B11-8FDF-6B83-EA108BDF6ADD}"/>
              </a:ext>
            </a:extLst>
          </p:cNvPr>
          <p:cNvGrpSpPr/>
          <p:nvPr/>
        </p:nvGrpSpPr>
        <p:grpSpPr>
          <a:xfrm>
            <a:off x="8398816" y="3709212"/>
            <a:ext cx="966399" cy="967237"/>
            <a:chOff x="8404644" y="2493568"/>
            <a:chExt cx="731085" cy="731719"/>
          </a:xfrm>
        </p:grpSpPr>
        <p:pic>
          <p:nvPicPr>
            <p:cNvPr id="63" name="Picture 4" descr="Oil And Gas Pipeline Drawing Photos and Premium High Res Pictures ...">
              <a:extLst>
                <a:ext uri="{FF2B5EF4-FFF2-40B4-BE49-F238E27FC236}">
                  <a16:creationId xmlns:a16="http://schemas.microsoft.com/office/drawing/2014/main" id="{ACEEF1EA-261E-8221-B08F-C95B1A2E85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8285795" y="2612419"/>
              <a:ext cx="731717" cy="494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4" descr="Oil And Gas Pipeline Drawing Photos and Premium High Res Pictures ...">
              <a:extLst>
                <a:ext uri="{FF2B5EF4-FFF2-40B4-BE49-F238E27FC236}">
                  <a16:creationId xmlns:a16="http://schemas.microsoft.com/office/drawing/2014/main" id="{3BDBA24E-0F4B-89D2-B8FE-B52B363DF3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8650279" y="2739836"/>
              <a:ext cx="731717" cy="239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TextBox 51">
            <a:extLst>
              <a:ext uri="{FF2B5EF4-FFF2-40B4-BE49-F238E27FC236}">
                <a16:creationId xmlns:a16="http://schemas.microsoft.com/office/drawing/2014/main" id="{BB422389-8334-9893-D35F-92AC098FAB7F}"/>
              </a:ext>
            </a:extLst>
          </p:cNvPr>
          <p:cNvSpPr txBox="1"/>
          <p:nvPr/>
        </p:nvSpPr>
        <p:spPr>
          <a:xfrm>
            <a:off x="2242375" y="4679099"/>
            <a:ext cx="1313052" cy="194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00">
              <a:lnSpc>
                <a:spcPts val="1679"/>
              </a:lnSpc>
              <a:spcBef>
                <a:spcPct val="0"/>
              </a:spcBef>
            </a:pPr>
            <a:r>
              <a:rPr lang="en-US" sz="1050" b="1">
                <a:solidFill>
                  <a:srgbClr val="FF0000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+  Heat Recovery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999B683F-F1BA-139C-A371-0E69BCBDB1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4"/>
          <a:stretch/>
        </p:blipFill>
        <p:spPr>
          <a:xfrm flipH="1">
            <a:off x="2305195" y="2932687"/>
            <a:ext cx="1348612" cy="1332560"/>
          </a:xfrm>
          <a:prstGeom prst="rect">
            <a:avLst/>
          </a:prstGeom>
        </p:spPr>
      </p:pic>
      <p:sp>
        <p:nvSpPr>
          <p:cNvPr id="67" name="Arrow: Right 66">
            <a:extLst>
              <a:ext uri="{FF2B5EF4-FFF2-40B4-BE49-F238E27FC236}">
                <a16:creationId xmlns:a16="http://schemas.microsoft.com/office/drawing/2014/main" id="{5F502EE2-C9AF-E323-FF3E-558E32D7D6D1}"/>
              </a:ext>
            </a:extLst>
          </p:cNvPr>
          <p:cNvSpPr/>
          <p:nvPr/>
        </p:nvSpPr>
        <p:spPr>
          <a:xfrm rot="1127903" flipH="1">
            <a:off x="3117195" y="3832605"/>
            <a:ext cx="217336" cy="10492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Smoke Stack Vector Images – Browse 203,078 Stock Photos, Vectors, and Video  | Adobe Stock">
            <a:extLst>
              <a:ext uri="{FF2B5EF4-FFF2-40B4-BE49-F238E27FC236}">
                <a16:creationId xmlns:a16="http://schemas.microsoft.com/office/drawing/2014/main" id="{091ED632-298A-2F14-223A-89E5432DA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72"/>
          <a:stretch>
            <a:fillRect/>
          </a:stretch>
        </p:blipFill>
        <p:spPr bwMode="auto">
          <a:xfrm>
            <a:off x="161831" y="2798882"/>
            <a:ext cx="1096664" cy="96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Arrow: Up 71">
            <a:extLst>
              <a:ext uri="{FF2B5EF4-FFF2-40B4-BE49-F238E27FC236}">
                <a16:creationId xmlns:a16="http://schemas.microsoft.com/office/drawing/2014/main" id="{C495FBE7-A0C7-17AD-851D-E28A6C3F0BCF}"/>
              </a:ext>
            </a:extLst>
          </p:cNvPr>
          <p:cNvSpPr/>
          <p:nvPr/>
        </p:nvSpPr>
        <p:spPr>
          <a:xfrm rot="5400000">
            <a:off x="1686559" y="2924215"/>
            <a:ext cx="108358" cy="794974"/>
          </a:xfrm>
          <a:prstGeom prst="upArrow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Slide Number Placeholder 5">
            <a:extLst>
              <a:ext uri="{FF2B5EF4-FFF2-40B4-BE49-F238E27FC236}">
                <a16:creationId xmlns:a16="http://schemas.microsoft.com/office/drawing/2014/main" id="{A1FB9506-D401-ECC4-66EB-585280557BAE}"/>
              </a:ext>
            </a:extLst>
          </p:cNvPr>
          <p:cNvSpPr txBox="1">
            <a:spLocks/>
          </p:cNvSpPr>
          <p:nvPr/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BE7F8D-9CB9-4153-A49D-5FFC372B9358}" type="slidenum">
              <a:rPr lang="en-NL" smtClean="0"/>
              <a:pPr/>
              <a:t>16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6432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0">
            <a:extLst>
              <a:ext uri="{FF2B5EF4-FFF2-40B4-BE49-F238E27FC236}">
                <a16:creationId xmlns:a16="http://schemas.microsoft.com/office/drawing/2014/main" id="{B3E08342-B6C6-CC6E-E141-6E1974DE9BBD}"/>
              </a:ext>
            </a:extLst>
          </p:cNvPr>
          <p:cNvSpPr txBox="1">
            <a:spLocks/>
          </p:cNvSpPr>
          <p:nvPr/>
        </p:nvSpPr>
        <p:spPr>
          <a:xfrm>
            <a:off x="2907418" y="2168498"/>
            <a:ext cx="5257800" cy="2909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377" rtl="0" eaLnBrk="1" latinLnBrk="0" hangingPunct="1">
              <a:lnSpc>
                <a:spcPct val="50000"/>
              </a:lnSpc>
              <a:spcBef>
                <a:spcPts val="1000"/>
              </a:spcBef>
              <a:buFontTx/>
              <a:buNone/>
              <a:defRPr sz="2400" b="0" i="0" kern="1200" cap="none" normalizeH="0" baseline="0">
                <a:solidFill>
                  <a:schemeClr val="bg1"/>
                </a:solidFill>
                <a:latin typeface="Mulish" pitchFamily="2" charset="0"/>
                <a:ea typeface="+mn-ea"/>
                <a:cs typeface="Catamaran" panose="00000500000000000000" pitchFamily="2" charset="0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2"/>
                </a:solidFill>
              </a:rPr>
              <a:t>SDS Separation Technology B.V.</a:t>
            </a:r>
          </a:p>
          <a:p>
            <a:endParaRPr lang="en-US" sz="2800"/>
          </a:p>
          <a:p>
            <a:r>
              <a:rPr lang="en-US" sz="2800" err="1"/>
              <a:t>Scheepmakersstraat</a:t>
            </a:r>
            <a:r>
              <a:rPr lang="en-US" sz="2800"/>
              <a:t> 3</a:t>
            </a:r>
            <a:endParaRPr lang="en-US" sz="2800" baseline="30000"/>
          </a:p>
          <a:p>
            <a:r>
              <a:rPr lang="en-US" sz="2800"/>
              <a:t>3334 KG ZWIJNDRECHT</a:t>
            </a:r>
          </a:p>
          <a:p>
            <a:r>
              <a:rPr lang="en-US" sz="2800"/>
              <a:t>The Netherlands</a:t>
            </a:r>
          </a:p>
          <a:p>
            <a:endParaRPr lang="en-US" sz="2800"/>
          </a:p>
          <a:p>
            <a:r>
              <a:rPr lang="en-US" sz="2800" b="1">
                <a:solidFill>
                  <a:srgbClr val="085797"/>
                </a:solidFill>
              </a:rPr>
              <a:t>T</a:t>
            </a:r>
            <a:r>
              <a:rPr lang="en-US" sz="2800"/>
              <a:t> +31 (0)85 004 9232</a:t>
            </a:r>
          </a:p>
          <a:p>
            <a:r>
              <a:rPr lang="en-US" sz="2800" b="1">
                <a:solidFill>
                  <a:srgbClr val="085797"/>
                </a:solidFill>
              </a:rPr>
              <a:t>E </a:t>
            </a:r>
            <a:r>
              <a:rPr lang="en-US" sz="2800"/>
              <a:t>info@sds-separation.com</a:t>
            </a:r>
            <a:endParaRPr lang="en-NL" sz="2800"/>
          </a:p>
          <a:p>
            <a:r>
              <a:rPr lang="en-US" sz="2800" b="1">
                <a:solidFill>
                  <a:srgbClr val="085797"/>
                </a:solidFill>
              </a:rPr>
              <a:t>W</a:t>
            </a:r>
            <a:r>
              <a:rPr lang="en-US" sz="2800" b="1"/>
              <a:t> </a:t>
            </a:r>
            <a:r>
              <a:rPr lang="en-US" sz="2800"/>
              <a:t>www.sds-separation.com</a:t>
            </a:r>
          </a:p>
        </p:txBody>
      </p:sp>
    </p:spTree>
    <p:extLst>
      <p:ext uri="{BB962C8B-B14F-4D97-AF65-F5344CB8AC3E}">
        <p14:creationId xmlns:p14="http://schemas.microsoft.com/office/powerpoint/2010/main" val="1533304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AC90C-82A6-EABF-6853-7768790F8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C1FB-07B1-A22A-9203-5FB0BD5BD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89" y="706135"/>
            <a:ext cx="9320330" cy="2291586"/>
          </a:xfrm>
        </p:spPr>
        <p:txBody>
          <a:bodyPr wrap="square"/>
          <a:lstStyle/>
          <a:p>
            <a:r>
              <a:rPr lang="en-GB" sz="3600"/>
              <a:t>Clean technologies accelerating competitiveness in JTF regions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F054A6-149D-34C5-F1FA-45B7D3F7C11B}"/>
              </a:ext>
            </a:extLst>
          </p:cNvPr>
          <p:cNvSpPr txBox="1"/>
          <p:nvPr/>
        </p:nvSpPr>
        <p:spPr>
          <a:xfrm>
            <a:off x="633790" y="3900420"/>
            <a:ext cx="1495173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400" b="1">
                <a:latin typeface="Verdana"/>
                <a:ea typeface="Verdana"/>
              </a:rPr>
              <a:t>Wolfgang </a:t>
            </a:r>
            <a:r>
              <a:rPr lang="nl-NL" sz="1400" b="1" err="1">
                <a:latin typeface="Verdana"/>
                <a:ea typeface="Verdana"/>
              </a:rPr>
              <a:t>Munch</a:t>
            </a:r>
            <a:br>
              <a:rPr lang="nl-NL" sz="140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1400">
                <a:latin typeface="Verdana"/>
                <a:ea typeface="Verdana"/>
              </a:rPr>
              <a:t>Senior Expert, European </a:t>
            </a:r>
            <a:r>
              <a:rPr lang="nl-NL" sz="1400" err="1">
                <a:latin typeface="Verdana"/>
                <a:ea typeface="Verdana"/>
              </a:rPr>
              <a:t>Commission</a:t>
            </a:r>
            <a:endParaRPr lang="nl-NL" sz="1400" err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BFCE28-859F-18E6-75E9-7356ECB702D8}"/>
              </a:ext>
            </a:extLst>
          </p:cNvPr>
          <p:cNvSpPr txBox="1"/>
          <p:nvPr/>
        </p:nvSpPr>
        <p:spPr>
          <a:xfrm>
            <a:off x="3671235" y="198883"/>
            <a:ext cx="4244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#JustTransitionPlatform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7F42EB-A0C4-40E5-451F-CBF4DEBF3981}"/>
              </a:ext>
            </a:extLst>
          </p:cNvPr>
          <p:cNvSpPr txBox="1"/>
          <p:nvPr/>
        </p:nvSpPr>
        <p:spPr>
          <a:xfrm>
            <a:off x="2412228" y="4728308"/>
            <a:ext cx="1632006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>
                <a:latin typeface="Verdana"/>
                <a:ea typeface="Verdana"/>
              </a:rPr>
              <a:t>Ruben Maximiano</a:t>
            </a:r>
          </a:p>
          <a:p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Senior Policy Analyst and Competition Expert, OECD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5C0855-F9B4-411B-2618-C85354B3DF14}"/>
              </a:ext>
            </a:extLst>
          </p:cNvPr>
          <p:cNvSpPr txBox="1"/>
          <p:nvPr/>
        </p:nvSpPr>
        <p:spPr>
          <a:xfrm>
            <a:off x="8768504" y="4639842"/>
            <a:ext cx="13215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latin typeface="Verdana"/>
                <a:ea typeface="Verdana"/>
              </a:rPr>
              <a:t>Robert Dominko</a:t>
            </a:r>
          </a:p>
          <a:p>
            <a:r>
              <a:rPr lang="en-GB" sz="1400">
                <a:latin typeface="Verdana"/>
                <a:ea typeface="Verdana"/>
              </a:rPr>
              <a:t>Head, </a:t>
            </a:r>
          </a:p>
          <a:p>
            <a:r>
              <a:rPr lang="en-GB" sz="1400">
                <a:latin typeface="Verdana"/>
                <a:ea typeface="Verdana"/>
              </a:rPr>
              <a:t>Centre for Demonstration and Training in Carbon-Free Technologies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C213F8-9940-6657-B40C-A701448D68CA}"/>
              </a:ext>
            </a:extLst>
          </p:cNvPr>
          <p:cNvSpPr txBox="1"/>
          <p:nvPr/>
        </p:nvSpPr>
        <p:spPr>
          <a:xfrm>
            <a:off x="3945720" y="3770333"/>
            <a:ext cx="1281159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>
                <a:latin typeface="Verdana"/>
                <a:ea typeface="Verdana"/>
              </a:rPr>
              <a:t>Albert van Pabst</a:t>
            </a:r>
          </a:p>
          <a:p>
            <a:r>
              <a:rPr lang="en-GB" sz="1400">
                <a:latin typeface="Verdana"/>
                <a:ea typeface="Verdana"/>
              </a:rPr>
              <a:t>CEO of SDS Separation Technology B.V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2BD89F-6FC1-1F5F-D5DA-EB6333FFF2CB}"/>
              </a:ext>
            </a:extLst>
          </p:cNvPr>
          <p:cNvSpPr txBox="1"/>
          <p:nvPr/>
        </p:nvSpPr>
        <p:spPr>
          <a:xfrm>
            <a:off x="10300323" y="3822687"/>
            <a:ext cx="197115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latin typeface="Verdana" panose="020B0604030504040204" pitchFamily="34" charset="0"/>
                <a:ea typeface="Verdana" panose="020B0604030504040204" pitchFamily="34" charset="0"/>
              </a:rPr>
              <a:t>Rumyana </a:t>
            </a:r>
            <a:r>
              <a:rPr lang="en-GB" sz="1400" b="1" err="1">
                <a:latin typeface="Verdana" panose="020B0604030504040204" pitchFamily="34" charset="0"/>
                <a:ea typeface="Verdana" panose="020B0604030504040204" pitchFamily="34" charset="0"/>
              </a:rPr>
              <a:t>Grozeva</a:t>
            </a:r>
            <a:r>
              <a:rPr lang="en-GB" sz="1400" b="1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Executive Director,</a:t>
            </a:r>
          </a:p>
          <a:p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Regional Economic Development Agency of Stara Zagora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B4CCFBC-778B-9F69-27F5-DE706607A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0" y="2412220"/>
            <a:ext cx="1384995" cy="1384995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4B39C89-7206-A47D-0055-43BA522B7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 bwMode="auto">
          <a:xfrm>
            <a:off x="2357826" y="3240107"/>
            <a:ext cx="1384996" cy="1384996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44EDE23-AEBB-80F7-45CF-0C078C2EC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3380" r="-1166" b="29953"/>
          <a:stretch>
            <a:fillRect/>
          </a:stretch>
        </p:blipFill>
        <p:spPr bwMode="auto">
          <a:xfrm>
            <a:off x="3908872" y="2336958"/>
            <a:ext cx="1326233" cy="1326233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F7090829-DB7E-C8E2-86D1-240E7B742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" b="2482"/>
          <a:stretch>
            <a:fillRect/>
          </a:stretch>
        </p:blipFill>
        <p:spPr bwMode="auto">
          <a:xfrm>
            <a:off x="8723198" y="3202366"/>
            <a:ext cx="1332911" cy="1332911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DF5842EC-B704-21A3-03C1-081843A0A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92" y="2405901"/>
            <a:ext cx="1384995" cy="1384995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4">
            <a:extLst>
              <a:ext uri="{FF2B5EF4-FFF2-40B4-BE49-F238E27FC236}">
                <a16:creationId xmlns:a16="http://schemas.microsoft.com/office/drawing/2014/main" id="{DFB3389A-D82B-FB17-8E17-AD11E5D9F0ED}"/>
              </a:ext>
            </a:extLst>
          </p:cNvPr>
          <p:cNvSpPr txBox="1"/>
          <p:nvPr/>
        </p:nvSpPr>
        <p:spPr>
          <a:xfrm>
            <a:off x="5511283" y="4661997"/>
            <a:ext cx="1444926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>
                <a:latin typeface="Verdana" panose="020B0604030504040204" pitchFamily="34" charset="0"/>
                <a:ea typeface="Verdana" panose="020B0604030504040204" pitchFamily="34" charset="0"/>
              </a:rPr>
              <a:t>Lisa Grasser</a:t>
            </a:r>
          </a:p>
          <a:p>
            <a:r>
              <a:rPr lang="en-GB" sz="1400">
                <a:latin typeface="Verdana"/>
                <a:ea typeface="Verdana"/>
              </a:rPr>
              <a:t>Program Director, </a:t>
            </a:r>
            <a:endParaRPr lang="en-GB" sz="1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400" err="1">
                <a:latin typeface="Verdana" panose="020B0604030504040204" pitchFamily="34" charset="0"/>
                <a:ea typeface="Verdana" panose="020B0604030504040204" pitchFamily="34" charset="0"/>
              </a:rPr>
              <a:t>Mecaware</a:t>
            </a: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C8841BCD-3420-6F3D-2BE9-7EB9F847B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74" y="3240107"/>
            <a:ext cx="1384995" cy="1384995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1A3AA314-C720-65CB-9429-B27860BD6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" b="18826"/>
          <a:stretch>
            <a:fillRect/>
          </a:stretch>
        </p:blipFill>
        <p:spPr bwMode="auto">
          <a:xfrm>
            <a:off x="10288582" y="2405901"/>
            <a:ext cx="1333500" cy="133350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5BE9C3-FED6-81A6-7197-EF4B6D680B47}"/>
              </a:ext>
            </a:extLst>
          </p:cNvPr>
          <p:cNvSpPr txBox="1"/>
          <p:nvPr/>
        </p:nvSpPr>
        <p:spPr>
          <a:xfrm>
            <a:off x="541017" y="1967626"/>
            <a:ext cx="1587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>
                <a:latin typeface="Verdana" panose="020B0604030504040204" pitchFamily="34" charset="0"/>
                <a:ea typeface="Verdana" panose="020B0604030504040204" pitchFamily="34" charset="0"/>
              </a:rPr>
              <a:t>Moderator</a:t>
            </a:r>
            <a:endParaRPr lang="en-GB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19E1AC-253B-D441-9290-72C5FF10C365}"/>
              </a:ext>
            </a:extLst>
          </p:cNvPr>
          <p:cNvSpPr txBox="1"/>
          <p:nvPr/>
        </p:nvSpPr>
        <p:spPr>
          <a:xfrm>
            <a:off x="7075575" y="3868822"/>
            <a:ext cx="1471979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>
                <a:latin typeface="Verdana"/>
                <a:ea typeface="Verdana"/>
              </a:rPr>
              <a:t>Katarzyna </a:t>
            </a:r>
            <a:r>
              <a:rPr lang="en-GB" sz="1400" b="1" err="1">
                <a:latin typeface="Verdana"/>
                <a:ea typeface="Verdana"/>
              </a:rPr>
              <a:t>Faruga</a:t>
            </a:r>
            <a:endParaRPr lang="en-GB" sz="1400" b="1">
              <a:latin typeface="Verdana"/>
              <a:ea typeface="Verdana"/>
            </a:endParaRPr>
          </a:p>
          <a:p>
            <a:r>
              <a:rPr lang="en-GB" sz="1400">
                <a:latin typeface="Verdana"/>
                <a:ea typeface="Verdana"/>
              </a:rPr>
              <a:t>Head of Network </a:t>
            </a: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Management CEE, </a:t>
            </a:r>
            <a:b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400" err="1">
                <a:latin typeface="Verdana" panose="020B0604030504040204" pitchFamily="34" charset="0"/>
                <a:ea typeface="Verdana" panose="020B0604030504040204" pitchFamily="34" charset="0"/>
              </a:rPr>
              <a:t>HZwo</a:t>
            </a: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 Hydrogen Innovation Cluster</a:t>
            </a:r>
          </a:p>
        </p:txBody>
      </p:sp>
    </p:spTree>
    <p:extLst>
      <p:ext uri="{BB962C8B-B14F-4D97-AF65-F5344CB8AC3E}">
        <p14:creationId xmlns:p14="http://schemas.microsoft.com/office/powerpoint/2010/main" val="2304434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BF251B1-F74D-43A1-84DF-A02E9760F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Mecaware: battery </a:t>
            </a:r>
            <a:r>
              <a:rPr lang="en-GB" err="1"/>
              <a:t>recy</a:t>
            </a:r>
            <a:r>
              <a:rPr lang="en-US"/>
              <a:t>cling made clean, scalable and for Europe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838110-0D34-4727-82C3-5F4124494167}"/>
              </a:ext>
            </a:extLst>
          </p:cNvPr>
          <p:cNvSpPr txBox="1">
            <a:spLocks/>
          </p:cNvSpPr>
          <p:nvPr/>
        </p:nvSpPr>
        <p:spPr>
          <a:xfrm>
            <a:off x="1669690" y="5639458"/>
            <a:ext cx="3847494" cy="31781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Lisa Grasser</a:t>
            </a:r>
            <a:endParaRPr lang="en-GB" sz="2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1D4989-7BE8-4B5E-92A1-FDB37A527CD9}"/>
              </a:ext>
            </a:extLst>
          </p:cNvPr>
          <p:cNvSpPr txBox="1">
            <a:spLocks/>
          </p:cNvSpPr>
          <p:nvPr/>
        </p:nvSpPr>
        <p:spPr>
          <a:xfrm>
            <a:off x="1669690" y="6007510"/>
            <a:ext cx="3847494" cy="31781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 October 2025</a:t>
            </a:r>
          </a:p>
        </p:txBody>
      </p:sp>
      <p:pic>
        <p:nvPicPr>
          <p:cNvPr id="3" name="Image 15">
            <a:extLst>
              <a:ext uri="{FF2B5EF4-FFF2-40B4-BE49-F238E27FC236}">
                <a16:creationId xmlns:a16="http://schemas.microsoft.com/office/drawing/2014/main" id="{B805077A-59C6-0CDD-48B4-06560F015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95684" y="4678930"/>
            <a:ext cx="2000631" cy="107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6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8BE28-7587-B6A7-84B0-EB93AF16A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D5981C4-F99B-AA18-C84C-CB594832B878}"/>
              </a:ext>
            </a:extLst>
          </p:cNvPr>
          <p:cNvSpPr txBox="1"/>
          <p:nvPr/>
        </p:nvSpPr>
        <p:spPr>
          <a:xfrm>
            <a:off x="3319232" y="3193780"/>
            <a:ext cx="5985246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1">
                <a:latin typeface="Verdana"/>
                <a:ea typeface="Verdana"/>
                <a:cs typeface="+mn-lt"/>
              </a:rPr>
              <a:t>Wolfgang Munch</a:t>
            </a:r>
            <a:r>
              <a:rPr lang="en-GB" sz="2400">
                <a:latin typeface="Verdana"/>
                <a:ea typeface="Verdana"/>
                <a:cs typeface="+mn-lt"/>
              </a:rPr>
              <a:t>, Senior Expert, European Commission 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961798-A81E-5B45-46D9-E7C2FF850C77}"/>
              </a:ext>
            </a:extLst>
          </p:cNvPr>
          <p:cNvSpPr txBox="1">
            <a:spLocks/>
          </p:cNvSpPr>
          <p:nvPr/>
        </p:nvSpPr>
        <p:spPr>
          <a:xfrm>
            <a:off x="618331" y="696303"/>
            <a:ext cx="9320330" cy="2291586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lang="en-GB" sz="3200" b="1" kern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GB" sz="3600">
                <a:latin typeface="Verdana"/>
                <a:ea typeface="Verdana"/>
              </a:rPr>
              <a:t>Clean technologies accelerating competitiveness in JTF regions</a:t>
            </a:r>
            <a:endParaRPr lang="en-GB" sz="3600" b="0">
              <a:latin typeface="Verdana"/>
              <a:ea typeface="Verdan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B1C93-E7A4-8F23-C558-BB7EF06D1624}"/>
              </a:ext>
            </a:extLst>
          </p:cNvPr>
          <p:cNvSpPr txBox="1"/>
          <p:nvPr/>
        </p:nvSpPr>
        <p:spPr>
          <a:xfrm>
            <a:off x="3592577" y="6012630"/>
            <a:ext cx="4244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#JustTransitionPlatform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A7FDDF7-61BB-174D-F110-94BA584C5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294" y="2790529"/>
            <a:ext cx="1686919" cy="1643787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5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8C5836-BEE6-C7A2-CA32-0C190D57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49" y="184469"/>
            <a:ext cx="11266296" cy="782357"/>
          </a:xfrm>
        </p:spPr>
        <p:txBody>
          <a:bodyPr/>
          <a:lstStyle/>
          <a:p>
            <a:r>
              <a:rPr lang="en-US" sz="1700"/>
              <a:t>From batteries to strategic metals : recycling made clean, scalable and for Europe</a:t>
            </a:r>
            <a:endParaRPr lang="en-AU" sz="170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BB69A2D-31C7-3BD8-6768-25D6404F08DF}"/>
              </a:ext>
            </a:extLst>
          </p:cNvPr>
          <p:cNvGrpSpPr/>
          <p:nvPr/>
        </p:nvGrpSpPr>
        <p:grpSpPr>
          <a:xfrm>
            <a:off x="349548" y="6192028"/>
            <a:ext cx="8323397" cy="729509"/>
            <a:chOff x="4695892" y="1036040"/>
            <a:chExt cx="3250824" cy="729509"/>
          </a:xfrm>
          <a:solidFill>
            <a:schemeClr val="bg1"/>
          </a:solidFill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63122C84-C10F-6467-DB29-6E7CDA23C42E}"/>
                </a:ext>
              </a:extLst>
            </p:cNvPr>
            <p:cNvSpPr/>
            <p:nvPr/>
          </p:nvSpPr>
          <p:spPr>
            <a:xfrm>
              <a:off x="4695892" y="1036040"/>
              <a:ext cx="3242345" cy="5746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8" name="Espace réservé du texte 3">
              <a:extLst>
                <a:ext uri="{FF2B5EF4-FFF2-40B4-BE49-F238E27FC236}">
                  <a16:creationId xmlns:a16="http://schemas.microsoft.com/office/drawing/2014/main" id="{6C2D3F9F-7138-D51F-19B7-D2CA6E4BD620}"/>
                </a:ext>
              </a:extLst>
            </p:cNvPr>
            <p:cNvSpPr txBox="1">
              <a:spLocks/>
            </p:cNvSpPr>
            <p:nvPr/>
          </p:nvSpPr>
          <p:spPr>
            <a:xfrm>
              <a:off x="4723092" y="1190872"/>
              <a:ext cx="3223624" cy="57467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000" kern="1200">
                  <a:solidFill>
                    <a:srgbClr val="0533C6"/>
                  </a:solidFill>
                  <a:latin typeface="Filson Pro" panose="02000000000000000000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40E5B"/>
                  </a:solidFill>
                  <a:latin typeface="Filson Pro" panose="02000000000000000000" pitchFamily="2" charset="77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40E5B"/>
                  </a:solidFill>
                  <a:latin typeface="Filson Pro" panose="02000000000000000000" pitchFamily="2" charset="77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40E5B"/>
                  </a:solidFill>
                  <a:latin typeface="Filson Pro" panose="02000000000000000000" pitchFamily="2" charset="77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40E5B"/>
                  </a:solidFill>
                  <a:latin typeface="Filson Pro" panose="02000000000000000000" pitchFamily="2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>
                  <a:solidFill>
                    <a:schemeClr val="accent2"/>
                  </a:solidFill>
                  <a:latin typeface="Filson Pro" panose="02000000000000000000" pitchFamily="2" charset="0"/>
                </a:rPr>
                <a:t>From </a:t>
              </a:r>
              <a:r>
                <a:rPr lang="en-US" sz="1600" b="1">
                  <a:solidFill>
                    <a:schemeClr val="accent2"/>
                  </a:solidFill>
                  <a:latin typeface="Filson Pro" panose="02000000000000000000" pitchFamily="2" charset="0"/>
                </a:rPr>
                <a:t>Sulphate-Free Recycling </a:t>
              </a:r>
              <a:r>
                <a:rPr lang="en-US" sz="1600">
                  <a:solidFill>
                    <a:schemeClr val="accent2"/>
                  </a:solidFill>
                  <a:latin typeface="Filson Pro" panose="02000000000000000000" pitchFamily="2" charset="0"/>
                </a:rPr>
                <a:t>to a fully </a:t>
              </a:r>
              <a:r>
                <a:rPr lang="en-US" sz="1600" b="1">
                  <a:solidFill>
                    <a:schemeClr val="accent2"/>
                  </a:solidFill>
                  <a:latin typeface="Filson Pro" panose="02000000000000000000" pitchFamily="2" charset="0"/>
                </a:rPr>
                <a:t>Integrated Recycling Business Model</a:t>
              </a:r>
              <a:endParaRPr lang="en-AU" sz="1600" b="1">
                <a:solidFill>
                  <a:schemeClr val="accent2"/>
                </a:solidFill>
                <a:latin typeface="Filson Pro" panose="02000000000000000000" pitchFamily="2" charset="0"/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7AC3673C-EEFB-9BFA-03C6-1B1602569287}"/>
              </a:ext>
            </a:extLst>
          </p:cNvPr>
          <p:cNvGrpSpPr/>
          <p:nvPr/>
        </p:nvGrpSpPr>
        <p:grpSpPr>
          <a:xfrm>
            <a:off x="2654356" y="807635"/>
            <a:ext cx="8735643" cy="6082102"/>
            <a:chOff x="2028644" y="1053587"/>
            <a:chExt cx="8735643" cy="6082102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AB0A5652-1645-78C4-B5E0-350E79C44CFD}"/>
                </a:ext>
              </a:extLst>
            </p:cNvPr>
            <p:cNvSpPr/>
            <p:nvPr/>
          </p:nvSpPr>
          <p:spPr>
            <a:xfrm>
              <a:off x="2028644" y="3128066"/>
              <a:ext cx="2500386" cy="2780182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620F3583-DBB7-A35A-E0D4-0415A4A7E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61054" y="1053587"/>
              <a:ext cx="8603233" cy="6082102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EA44C2A-2FFA-14C8-40E9-2FE8B11DAC73}"/>
                </a:ext>
              </a:extLst>
            </p:cNvPr>
            <p:cNvSpPr txBox="1"/>
            <p:nvPr/>
          </p:nvSpPr>
          <p:spPr bwMode="auto">
            <a:xfrm rot="424535">
              <a:off x="5437307" y="4161954"/>
              <a:ext cx="63340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>
                  <a:solidFill>
                    <a:srgbClr val="4FA780"/>
                  </a:solidFill>
                  <a:latin typeface="Filson Pro" panose="02000000000000000000" pitchFamily="2" charset="0"/>
                  <a:cs typeface="Arial" pitchFamily="34" charset="0"/>
                </a:rPr>
                <a:t>scraps</a:t>
              </a:r>
              <a:endParaRPr lang="en-AU" sz="600">
                <a:solidFill>
                  <a:srgbClr val="4FA780"/>
                </a:solidFill>
                <a:latin typeface="Filson Pro" panose="02000000000000000000" pitchFamily="2" charset="0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08C7E238-F4FD-F466-648F-011011525E4A}"/>
                </a:ext>
              </a:extLst>
            </p:cNvPr>
            <p:cNvSpPr txBox="1"/>
            <p:nvPr/>
          </p:nvSpPr>
          <p:spPr bwMode="auto">
            <a:xfrm rot="1132408">
              <a:off x="4464883" y="4728778"/>
              <a:ext cx="8598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>
                  <a:solidFill>
                    <a:srgbClr val="4FA780"/>
                  </a:solidFill>
                  <a:latin typeface="Filson Pro" panose="02000000000000000000" pitchFamily="2" charset="0"/>
                  <a:cs typeface="Arial" pitchFamily="34" charset="0"/>
                </a:rPr>
                <a:t>end-of-life batteries</a:t>
              </a:r>
              <a:endParaRPr lang="en-AU" sz="600">
                <a:solidFill>
                  <a:srgbClr val="4FA780"/>
                </a:solidFill>
                <a:latin typeface="Filson Pro" panose="02000000000000000000" pitchFamily="2" charset="0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757B914-AAD4-4558-28D5-8326C82D6232}"/>
                </a:ext>
              </a:extLst>
            </p:cNvPr>
            <p:cNvSpPr txBox="1"/>
            <p:nvPr/>
          </p:nvSpPr>
          <p:spPr bwMode="auto">
            <a:xfrm rot="484638">
              <a:off x="4635761" y="5453279"/>
              <a:ext cx="12012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>
                  <a:solidFill>
                    <a:srgbClr val="4FA780"/>
                  </a:solidFill>
                  <a:latin typeface="Filson Pro" panose="02000000000000000000" pitchFamily="2" charset="0"/>
                  <a:cs typeface="Arial" pitchFamily="34" charset="0"/>
                </a:rPr>
                <a:t>remanufactured batteries</a:t>
              </a:r>
              <a:endParaRPr lang="en-AU" sz="600">
                <a:solidFill>
                  <a:srgbClr val="4FA780"/>
                </a:solidFill>
                <a:latin typeface="Filson Pro" panose="02000000000000000000" pitchFamily="2" charset="0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BFDF490-2BF9-D2EF-7FB1-AF99F02C3AAC}"/>
                </a:ext>
              </a:extLst>
            </p:cNvPr>
            <p:cNvSpPr txBox="1"/>
            <p:nvPr/>
          </p:nvSpPr>
          <p:spPr bwMode="auto">
            <a:xfrm>
              <a:off x="4995450" y="1322127"/>
              <a:ext cx="3031950" cy="664905"/>
            </a:xfrm>
            <a:prstGeom prst="roundRect">
              <a:avLst>
                <a:gd name="adj" fmla="val 37180"/>
              </a:avLst>
            </a:prstGeom>
            <a:solidFill>
              <a:schemeClr val="bg1"/>
            </a:solidFill>
            <a:ln w="9525">
              <a:solidFill>
                <a:srgbClr val="4FA78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solidFill>
                    <a:srgbClr val="4FA780"/>
                  </a:solidFill>
                  <a:latin typeface="Filson Pro" panose="02000000000000000000" pitchFamily="2" charset="77"/>
                  <a:ea typeface="Helvetica Neue Light" panose="02000403000000020004" pitchFamily="2" charset="0"/>
                  <a:cs typeface="Helvetica Neue" panose="02000503000000020004" pitchFamily="2" charset="0"/>
                </a:rPr>
                <a:t>Cathode Active Material</a:t>
              </a:r>
              <a:r>
                <a:rPr lang="en-US" sz="1400" b="1">
                  <a:solidFill>
                    <a:srgbClr val="4FA780"/>
                  </a:solidFill>
                  <a:latin typeface="Filson Pro" panose="02000000000000000000" pitchFamily="2" charset="0"/>
                  <a:cs typeface="Arial" pitchFamily="34" charset="0"/>
                </a:rPr>
                <a:t> manufacturing</a:t>
              </a:r>
              <a:endParaRPr lang="en-AU" sz="1050" b="1">
                <a:solidFill>
                  <a:srgbClr val="4FA780"/>
                </a:solidFill>
                <a:latin typeface="Filson Pro" panose="02000000000000000000" pitchFamily="2" charset="0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4532C90-A0DC-47CC-42EF-9AA293C07942}"/>
                </a:ext>
              </a:extLst>
            </p:cNvPr>
            <p:cNvSpPr txBox="1"/>
            <p:nvPr/>
          </p:nvSpPr>
          <p:spPr bwMode="auto">
            <a:xfrm>
              <a:off x="8840201" y="2856726"/>
              <a:ext cx="1655897" cy="391120"/>
            </a:xfrm>
            <a:prstGeom prst="roundRect">
              <a:avLst>
                <a:gd name="adj" fmla="val 37180"/>
              </a:avLst>
            </a:prstGeom>
            <a:solidFill>
              <a:schemeClr val="bg1"/>
            </a:solidFill>
            <a:ln w="9525">
              <a:solidFill>
                <a:srgbClr val="4FA78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solidFill>
                    <a:srgbClr val="4FA780"/>
                  </a:solidFill>
                  <a:latin typeface="Filson Pro" panose="02000000000000000000" pitchFamily="2" charset="0"/>
                  <a:cs typeface="Arial" pitchFamily="34" charset="0"/>
                </a:rPr>
                <a:t>Gigafactory</a:t>
              </a:r>
              <a:endParaRPr lang="en-AU" sz="900" b="1">
                <a:solidFill>
                  <a:srgbClr val="4FA780"/>
                </a:solidFill>
                <a:latin typeface="Filson Pro" panose="02000000000000000000" pitchFamily="2" charset="0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8921F46-13D1-BF9E-E12B-503F0F03DE26}"/>
                </a:ext>
              </a:extLst>
            </p:cNvPr>
            <p:cNvSpPr txBox="1"/>
            <p:nvPr/>
          </p:nvSpPr>
          <p:spPr bwMode="auto">
            <a:xfrm>
              <a:off x="6482127" y="5863996"/>
              <a:ext cx="1067110" cy="391120"/>
            </a:xfrm>
            <a:prstGeom prst="roundRect">
              <a:avLst>
                <a:gd name="adj" fmla="val 37180"/>
              </a:avLst>
            </a:prstGeom>
            <a:solidFill>
              <a:schemeClr val="bg1"/>
            </a:solidFill>
            <a:ln w="9525">
              <a:solidFill>
                <a:srgbClr val="4FA78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solidFill>
                    <a:srgbClr val="4FA780"/>
                  </a:solidFill>
                  <a:latin typeface="Filson Pro" panose="02000000000000000000" pitchFamily="2" charset="0"/>
                  <a:cs typeface="Arial" pitchFamily="34" charset="0"/>
                </a:rPr>
                <a:t>OEMs</a:t>
              </a:r>
              <a:endParaRPr lang="en-AU" sz="900" b="1">
                <a:solidFill>
                  <a:srgbClr val="4FA780"/>
                </a:solidFill>
                <a:latin typeface="Filson Pro" panose="02000000000000000000" pitchFamily="2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EDA49A7-D6B0-2342-93D4-FA844181EE7D}"/>
                </a:ext>
              </a:extLst>
            </p:cNvPr>
            <p:cNvSpPr txBox="1"/>
            <p:nvPr/>
          </p:nvSpPr>
          <p:spPr bwMode="auto">
            <a:xfrm>
              <a:off x="2028644" y="4801669"/>
              <a:ext cx="1624990" cy="1056025"/>
            </a:xfrm>
            <a:prstGeom prst="roundRect">
              <a:avLst>
                <a:gd name="adj" fmla="val 3718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>
                  <a:solidFill>
                    <a:srgbClr val="2A4798"/>
                  </a:solidFill>
                  <a:latin typeface="Filson Pro" panose="02000000000000000000" pitchFamily="2" charset="0"/>
                  <a:cs typeface="Arial" pitchFamily="34" charset="0"/>
                </a:rPr>
                <a:t>Integrated Recycling</a:t>
              </a:r>
            </a:p>
            <a:p>
              <a:r>
                <a:rPr lang="en-US" sz="1600" b="1">
                  <a:solidFill>
                    <a:srgbClr val="2A4798"/>
                  </a:solidFill>
                  <a:latin typeface="Filson Pro" panose="02000000000000000000" pitchFamily="2" charset="0"/>
                  <a:cs typeface="Arial" pitchFamily="34" charset="0"/>
                </a:rPr>
                <a:t>Hub</a:t>
              </a:r>
              <a:endParaRPr lang="en-AU" sz="600" b="1">
                <a:solidFill>
                  <a:srgbClr val="2A4798"/>
                </a:solidFill>
                <a:latin typeface="Filson Pro" panose="02000000000000000000" pitchFamily="2" charset="0"/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28D146D7-717D-135B-0467-D9EA27A9E9FF}"/>
                </a:ext>
              </a:extLst>
            </p:cNvPr>
            <p:cNvSpPr/>
            <p:nvPr/>
          </p:nvSpPr>
          <p:spPr>
            <a:xfrm>
              <a:off x="3740852" y="3241720"/>
              <a:ext cx="548294" cy="548294"/>
            </a:xfrm>
            <a:prstGeom prst="ellipse">
              <a:avLst/>
            </a:prstGeom>
            <a:solidFill>
              <a:srgbClr val="2A47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3AD653DB-9519-D9B9-DE82-413316852C11}"/>
                </a:ext>
              </a:extLst>
            </p:cNvPr>
            <p:cNvSpPr/>
            <p:nvPr/>
          </p:nvSpPr>
          <p:spPr>
            <a:xfrm>
              <a:off x="2028644" y="3128066"/>
              <a:ext cx="2499960" cy="2778152"/>
            </a:xfrm>
            <a:prstGeom prst="roundRect">
              <a:avLst/>
            </a:prstGeom>
            <a:noFill/>
            <a:ln w="19050">
              <a:solidFill>
                <a:srgbClr val="200D9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578C6B0F-5ACE-386F-5005-B612C47DFFA0}"/>
                </a:ext>
              </a:extLst>
            </p:cNvPr>
            <p:cNvSpPr txBox="1"/>
            <p:nvPr/>
          </p:nvSpPr>
          <p:spPr bwMode="auto">
            <a:xfrm>
              <a:off x="3698298" y="3389912"/>
              <a:ext cx="63340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800">
                  <a:solidFill>
                    <a:schemeClr val="bg1"/>
                  </a:solidFill>
                  <a:latin typeface="Filson Pro" panose="02000000000000000000" pitchFamily="2" charset="0"/>
                  <a:cs typeface="Arial" pitchFamily="34" charset="0"/>
                </a:rPr>
                <a:t>recycling</a:t>
              </a:r>
              <a:endParaRPr lang="en-AU" sz="800">
                <a:solidFill>
                  <a:schemeClr val="bg1"/>
                </a:solidFill>
                <a:latin typeface="Filson Pro" panose="02000000000000000000" pitchFamily="2" charset="0"/>
              </a:endParaRP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9C5AFFE2-96B6-1A30-9D8E-EA7B5EC5623B}"/>
                </a:ext>
              </a:extLst>
            </p:cNvPr>
            <p:cNvSpPr/>
            <p:nvPr/>
          </p:nvSpPr>
          <p:spPr>
            <a:xfrm>
              <a:off x="3660939" y="4194981"/>
              <a:ext cx="548294" cy="548294"/>
            </a:xfrm>
            <a:prstGeom prst="ellipse">
              <a:avLst/>
            </a:prstGeom>
            <a:solidFill>
              <a:srgbClr val="2A47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0EEA9FEE-B545-2F3B-2769-4835388CD71C}"/>
                </a:ext>
              </a:extLst>
            </p:cNvPr>
            <p:cNvSpPr txBox="1"/>
            <p:nvPr/>
          </p:nvSpPr>
          <p:spPr bwMode="auto">
            <a:xfrm>
              <a:off x="3567659" y="4293701"/>
              <a:ext cx="72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800">
                  <a:solidFill>
                    <a:schemeClr val="bg1"/>
                  </a:solidFill>
                  <a:latin typeface="Filson Pro" panose="02000000000000000000" pitchFamily="2" charset="0"/>
                  <a:cs typeface="Arial" pitchFamily="34" charset="0"/>
                </a:rPr>
                <a:t>upstream prep.</a:t>
              </a:r>
              <a:endParaRPr lang="en-AU" sz="500">
                <a:solidFill>
                  <a:schemeClr val="bg1"/>
                </a:solidFill>
                <a:latin typeface="Filson Pro" panose="02000000000000000000" pitchFamily="2" charset="0"/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769AC01D-B684-D1C9-0710-3CEF0FCCF3E0}"/>
                </a:ext>
              </a:extLst>
            </p:cNvPr>
            <p:cNvSpPr/>
            <p:nvPr/>
          </p:nvSpPr>
          <p:spPr>
            <a:xfrm>
              <a:off x="3856815" y="5153020"/>
              <a:ext cx="548294" cy="548294"/>
            </a:xfrm>
            <a:prstGeom prst="ellipse">
              <a:avLst/>
            </a:prstGeom>
            <a:solidFill>
              <a:srgbClr val="2A47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BB6F0D6A-4AA7-321E-EEBB-3A4212549814}"/>
                </a:ext>
              </a:extLst>
            </p:cNvPr>
            <p:cNvSpPr txBox="1"/>
            <p:nvPr/>
          </p:nvSpPr>
          <p:spPr bwMode="auto">
            <a:xfrm>
              <a:off x="3794861" y="5243006"/>
              <a:ext cx="63340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800">
                  <a:solidFill>
                    <a:schemeClr val="bg1"/>
                  </a:solidFill>
                  <a:latin typeface="Filson Pro" panose="02000000000000000000" pitchFamily="2" charset="0"/>
                  <a:cs typeface="Arial" pitchFamily="34" charset="0"/>
                </a:rPr>
                <a:t>second</a:t>
              </a:r>
            </a:p>
            <a:p>
              <a:pPr algn="ctr"/>
              <a:r>
                <a:rPr lang="en-US" sz="800">
                  <a:solidFill>
                    <a:schemeClr val="bg1"/>
                  </a:solidFill>
                  <a:latin typeface="Filson Pro" panose="02000000000000000000" pitchFamily="2" charset="0"/>
                  <a:cs typeface="Arial" pitchFamily="34" charset="0"/>
                </a:rPr>
                <a:t>life</a:t>
              </a:r>
              <a:endParaRPr lang="en-AU" sz="800">
                <a:solidFill>
                  <a:schemeClr val="bg1"/>
                </a:solidFill>
                <a:latin typeface="Filson Pro" panose="02000000000000000000" pitchFamily="2" charset="0"/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C6736C8D-CC4D-B4D0-DBCB-16FDEA5E6A65}"/>
                </a:ext>
              </a:extLst>
            </p:cNvPr>
            <p:cNvSpPr/>
            <p:nvPr/>
          </p:nvSpPr>
          <p:spPr>
            <a:xfrm>
              <a:off x="8155471" y="4325486"/>
              <a:ext cx="548294" cy="548294"/>
            </a:xfrm>
            <a:prstGeom prst="ellipse">
              <a:avLst/>
            </a:prstGeom>
            <a:solidFill>
              <a:srgbClr val="50A6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2EC5411-E145-61ED-B683-4E81B9812C5A}"/>
                </a:ext>
              </a:extLst>
            </p:cNvPr>
            <p:cNvSpPr txBox="1"/>
            <p:nvPr/>
          </p:nvSpPr>
          <p:spPr bwMode="auto">
            <a:xfrm>
              <a:off x="8027400" y="4456318"/>
              <a:ext cx="81280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800">
                  <a:solidFill>
                    <a:schemeClr val="bg1"/>
                  </a:solidFill>
                  <a:latin typeface="Filson Pro" panose="02000000000000000000" pitchFamily="2" charset="0"/>
                  <a:cs typeface="Arial" pitchFamily="34" charset="0"/>
                </a:rPr>
                <a:t>b</a:t>
              </a:r>
              <a:r>
                <a:rPr kumimoji="0" lang="en-US" sz="800" u="none" strike="noStrike" cap="none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latin typeface="Filson Pro" panose="02000000000000000000" pitchFamily="2" charset="0"/>
                  <a:cs typeface="Arial" pitchFamily="34" charset="0"/>
                </a:rPr>
                <a:t>attery</a:t>
              </a:r>
              <a:endParaRPr lang="en-US" sz="800">
                <a:solidFill>
                  <a:schemeClr val="bg1"/>
                </a:solidFill>
                <a:latin typeface="Filson Pro" panose="02000000000000000000" pitchFamily="2" charset="0"/>
                <a:cs typeface="Arial" pitchFamily="34" charset="0"/>
              </a:endParaRPr>
            </a:p>
            <a:p>
              <a:pPr algn="ctr"/>
              <a:r>
                <a:rPr kumimoji="0" lang="en-US" sz="600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Filson Pro" panose="02000000000000000000" pitchFamily="2" charset="0"/>
                  <a:cs typeface="Arial" pitchFamily="34" charset="0"/>
                </a:rPr>
                <a:t>manufacturing</a:t>
              </a:r>
              <a:endParaRPr lang="en-AU" sz="600">
                <a:solidFill>
                  <a:schemeClr val="bg1"/>
                </a:solidFill>
                <a:latin typeface="Filson Pro" panose="02000000000000000000" pitchFamily="2" charset="0"/>
              </a:endParaRP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BBE81DB9-98D0-3083-8196-15ECBF542658}"/>
              </a:ext>
            </a:extLst>
          </p:cNvPr>
          <p:cNvGrpSpPr/>
          <p:nvPr/>
        </p:nvGrpSpPr>
        <p:grpSpPr>
          <a:xfrm>
            <a:off x="-335682" y="1303203"/>
            <a:ext cx="2579862" cy="2570786"/>
            <a:chOff x="9262589" y="1096831"/>
            <a:chExt cx="2579862" cy="2570786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90E20BE9-54DC-4B83-9F2E-FFEA3CC5697B}"/>
                </a:ext>
              </a:extLst>
            </p:cNvPr>
            <p:cNvSpPr/>
            <p:nvPr/>
          </p:nvSpPr>
          <p:spPr>
            <a:xfrm>
              <a:off x="9262589" y="1096831"/>
              <a:ext cx="2570786" cy="2570786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8D83969D-8B90-F770-61EF-DDA1CC0C0285}"/>
                </a:ext>
              </a:extLst>
            </p:cNvPr>
            <p:cNvSpPr/>
            <p:nvPr/>
          </p:nvSpPr>
          <p:spPr>
            <a:xfrm>
              <a:off x="9271665" y="1096831"/>
              <a:ext cx="2570786" cy="2570786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105" b="89941" l="9961" r="89941">
                            <a14:foregroundMark x1="51660" y1="8105" x2="51660" y2="8105"/>
                            <a14:backgroundMark x1="32324" y1="33789" x2="32324" y2="33789"/>
                            <a14:backgroundMark x1="56543" y1="42090" x2="56543" y2="42090"/>
                            <a14:backgroundMark x1="56543" y1="42090" x2="56543" y2="42090"/>
                            <a14:backgroundMark x1="44043" y1="13770" x2="14063" y2="14746"/>
                            <a14:backgroundMark x1="14063" y1="14746" x2="2539" y2="42480"/>
                            <a14:backgroundMark x1="2539" y1="42480" x2="10352" y2="75391"/>
                            <a14:backgroundMark x1="10352" y1="75391" x2="30078" y2="88770"/>
                            <a14:backgroundMark x1="30078" y1="88770" x2="77637" y2="84570"/>
                            <a14:backgroundMark x1="77637" y1="84570" x2="96289" y2="73730"/>
                            <a14:backgroundMark x1="96289" y1="73730" x2="83789" y2="22461"/>
                            <a14:backgroundMark x1="83789" y1="22461" x2="46387" y2="14844"/>
                            <a14:backgroundMark x1="49707" y1="22852" x2="49707" y2="22852"/>
                            <a14:backgroundMark x1="47852" y1="20898" x2="36035" y2="54688"/>
                            <a14:backgroundMark x1="36035" y1="54688" x2="76367" y2="81055"/>
                            <a14:backgroundMark x1="76367" y1="81055" x2="86816" y2="65234"/>
                            <a14:backgroundMark x1="68262" y1="45117" x2="18750" y2="80371"/>
                            <a14:backgroundMark x1="18750" y1="80371" x2="21777" y2="82617"/>
                            <a14:backgroundMark x1="77734" y1="25879" x2="59277" y2="51465"/>
                            <a14:backgroundMark x1="59277" y1="51465" x2="83008" y2="77441"/>
                            <a14:backgroundMark x1="83008" y1="77441" x2="95898" y2="62500"/>
                            <a14:backgroundMark x1="7715" y1="13379" x2="17773" y2="33691"/>
                            <a14:backgroundMark x1="17773" y1="33691" x2="47363" y2="54004"/>
                            <a14:backgroundMark x1="47363" y1="54004" x2="53027" y2="24512"/>
                            <a14:backgroundMark x1="53027" y1="24512" x2="10742" y2="1718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4" name="Image 15">
            <a:extLst>
              <a:ext uri="{FF2B5EF4-FFF2-40B4-BE49-F238E27FC236}">
                <a16:creationId xmlns:a16="http://schemas.microsoft.com/office/drawing/2014/main" id="{7F1ACDE4-83B2-FD44-DB13-F10188FCCF50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40584" y="247925"/>
            <a:ext cx="1223801" cy="65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10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29DAF-5357-D761-1A01-427148594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7A94-90B5-B3F5-25D9-3E53C610E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89" y="706135"/>
            <a:ext cx="9320330" cy="2291586"/>
          </a:xfrm>
        </p:spPr>
        <p:txBody>
          <a:bodyPr wrap="square"/>
          <a:lstStyle/>
          <a:p>
            <a:r>
              <a:rPr lang="en-GB" sz="3600"/>
              <a:t>Clean technologies accelerating competitiveness in JTF regions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1976F5-50DF-DFD9-3AB4-20D17D2A709A}"/>
              </a:ext>
            </a:extLst>
          </p:cNvPr>
          <p:cNvSpPr txBox="1"/>
          <p:nvPr/>
        </p:nvSpPr>
        <p:spPr>
          <a:xfrm>
            <a:off x="633790" y="3900420"/>
            <a:ext cx="1495173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400" b="1">
                <a:latin typeface="Verdana"/>
                <a:ea typeface="Verdana"/>
              </a:rPr>
              <a:t>Wolfgang </a:t>
            </a:r>
            <a:r>
              <a:rPr lang="nl-NL" sz="1400" b="1" err="1">
                <a:latin typeface="Verdana"/>
                <a:ea typeface="Verdana"/>
              </a:rPr>
              <a:t>Munch</a:t>
            </a:r>
            <a:br>
              <a:rPr lang="nl-NL" sz="140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1400">
                <a:latin typeface="Verdana"/>
                <a:ea typeface="Verdana"/>
              </a:rPr>
              <a:t>Senior Expert, European </a:t>
            </a:r>
            <a:r>
              <a:rPr lang="nl-NL" sz="1400" err="1">
                <a:latin typeface="Verdana"/>
                <a:ea typeface="Verdana"/>
              </a:rPr>
              <a:t>Commission</a:t>
            </a:r>
            <a:endParaRPr lang="nl-NL" sz="1400" err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9ABF1E-A48A-DF5E-800A-F3EEB4F117ED}"/>
              </a:ext>
            </a:extLst>
          </p:cNvPr>
          <p:cNvSpPr txBox="1"/>
          <p:nvPr/>
        </p:nvSpPr>
        <p:spPr>
          <a:xfrm>
            <a:off x="3566831" y="184832"/>
            <a:ext cx="4244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#JustTransitionPlatform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A23C6A-60F4-BE24-CD82-1DC40A9DD722}"/>
              </a:ext>
            </a:extLst>
          </p:cNvPr>
          <p:cNvSpPr txBox="1"/>
          <p:nvPr/>
        </p:nvSpPr>
        <p:spPr>
          <a:xfrm>
            <a:off x="2412228" y="4728308"/>
            <a:ext cx="1632006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>
                <a:latin typeface="Verdana"/>
                <a:ea typeface="Verdana"/>
              </a:rPr>
              <a:t>Ruben Maximiano</a:t>
            </a:r>
          </a:p>
          <a:p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Senior Policy Analyst and Competition Expert, OECD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1F2838-EEBE-E62F-FA9A-992B9AB190F6}"/>
              </a:ext>
            </a:extLst>
          </p:cNvPr>
          <p:cNvSpPr txBox="1"/>
          <p:nvPr/>
        </p:nvSpPr>
        <p:spPr>
          <a:xfrm>
            <a:off x="8768504" y="4639842"/>
            <a:ext cx="13215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latin typeface="Verdana"/>
                <a:ea typeface="Verdana"/>
              </a:rPr>
              <a:t>Robert Dominko</a:t>
            </a:r>
          </a:p>
          <a:p>
            <a:r>
              <a:rPr lang="en-GB" sz="1400">
                <a:latin typeface="Verdana"/>
                <a:ea typeface="Verdana"/>
              </a:rPr>
              <a:t>Head, </a:t>
            </a:r>
          </a:p>
          <a:p>
            <a:r>
              <a:rPr lang="en-GB" sz="1400">
                <a:latin typeface="Verdana"/>
                <a:ea typeface="Verdana"/>
              </a:rPr>
              <a:t>Centre for Demonstration and Training in Carbon-Free Technologies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31F0D3-C6A7-970A-8706-F39F8C1E3E4A}"/>
              </a:ext>
            </a:extLst>
          </p:cNvPr>
          <p:cNvSpPr txBox="1"/>
          <p:nvPr/>
        </p:nvSpPr>
        <p:spPr>
          <a:xfrm>
            <a:off x="3945720" y="3770333"/>
            <a:ext cx="1281159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>
                <a:latin typeface="Verdana"/>
                <a:ea typeface="Verdana"/>
              </a:rPr>
              <a:t>Albert van Pabst</a:t>
            </a:r>
          </a:p>
          <a:p>
            <a:r>
              <a:rPr lang="en-GB" sz="1400">
                <a:latin typeface="Verdana"/>
                <a:ea typeface="Verdana"/>
              </a:rPr>
              <a:t>CEO of SDS Separation Technology B.V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E876FF-6E2F-5473-BCEE-DE1C8FFA369C}"/>
              </a:ext>
            </a:extLst>
          </p:cNvPr>
          <p:cNvSpPr txBox="1"/>
          <p:nvPr/>
        </p:nvSpPr>
        <p:spPr>
          <a:xfrm>
            <a:off x="10300323" y="3822687"/>
            <a:ext cx="197115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latin typeface="Verdana" panose="020B0604030504040204" pitchFamily="34" charset="0"/>
                <a:ea typeface="Verdana" panose="020B0604030504040204" pitchFamily="34" charset="0"/>
              </a:rPr>
              <a:t>Rumyana </a:t>
            </a:r>
            <a:r>
              <a:rPr lang="en-GB" sz="1400" b="1" err="1">
                <a:latin typeface="Verdana" panose="020B0604030504040204" pitchFamily="34" charset="0"/>
                <a:ea typeface="Verdana" panose="020B0604030504040204" pitchFamily="34" charset="0"/>
              </a:rPr>
              <a:t>Grozeva</a:t>
            </a:r>
            <a:r>
              <a:rPr lang="en-GB" sz="1400" b="1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Executive Director,</a:t>
            </a:r>
          </a:p>
          <a:p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Regional Economic Development Agency of Stara Zagora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AC7B3BB-1A25-BDFD-2773-56CF883BE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0" y="2412220"/>
            <a:ext cx="1384995" cy="1384995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7B3DFCA-86EA-CB2A-7A8C-296EDA6B5F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 bwMode="auto">
          <a:xfrm>
            <a:off x="2357826" y="3240107"/>
            <a:ext cx="1384996" cy="1384996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5B48005-8146-B47E-5204-787F3A5F7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3380" r="-1166" b="29953"/>
          <a:stretch>
            <a:fillRect/>
          </a:stretch>
        </p:blipFill>
        <p:spPr bwMode="auto">
          <a:xfrm>
            <a:off x="3908872" y="2336958"/>
            <a:ext cx="1326233" cy="1326233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2FD30F58-C245-4B00-6630-51ED81827E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" b="2482"/>
          <a:stretch>
            <a:fillRect/>
          </a:stretch>
        </p:blipFill>
        <p:spPr bwMode="auto">
          <a:xfrm>
            <a:off x="8723198" y="3202366"/>
            <a:ext cx="1332911" cy="1332911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16E6ECA3-5E28-2154-D2B0-9EBC83655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92" y="2405901"/>
            <a:ext cx="1384995" cy="1384995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4">
            <a:extLst>
              <a:ext uri="{FF2B5EF4-FFF2-40B4-BE49-F238E27FC236}">
                <a16:creationId xmlns:a16="http://schemas.microsoft.com/office/drawing/2014/main" id="{143C6FF1-1AC0-DECE-B217-F4CDCAB04CEC}"/>
              </a:ext>
            </a:extLst>
          </p:cNvPr>
          <p:cNvSpPr txBox="1"/>
          <p:nvPr/>
        </p:nvSpPr>
        <p:spPr>
          <a:xfrm>
            <a:off x="5511283" y="4661997"/>
            <a:ext cx="1444926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>
                <a:latin typeface="Verdana" panose="020B0604030504040204" pitchFamily="34" charset="0"/>
                <a:ea typeface="Verdana" panose="020B0604030504040204" pitchFamily="34" charset="0"/>
              </a:rPr>
              <a:t>Lisa Grasser</a:t>
            </a:r>
          </a:p>
          <a:p>
            <a:r>
              <a:rPr lang="en-GB" sz="1400">
                <a:latin typeface="Verdana"/>
                <a:ea typeface="Verdana"/>
              </a:rPr>
              <a:t>Program Director, </a:t>
            </a:r>
            <a:endParaRPr lang="en-GB" sz="1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400" err="1">
                <a:latin typeface="Verdana" panose="020B0604030504040204" pitchFamily="34" charset="0"/>
                <a:ea typeface="Verdana" panose="020B0604030504040204" pitchFamily="34" charset="0"/>
              </a:rPr>
              <a:t>Mecaware</a:t>
            </a: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3AB69E4B-522B-30F1-8EB2-7E89B7F70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74" y="3240107"/>
            <a:ext cx="1384995" cy="1384995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BD72F26C-3471-FB6C-16E2-28B37C1E0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" b="18826"/>
          <a:stretch>
            <a:fillRect/>
          </a:stretch>
        </p:blipFill>
        <p:spPr bwMode="auto">
          <a:xfrm>
            <a:off x="10288582" y="2405901"/>
            <a:ext cx="1333500" cy="133350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BE9528-03CF-737A-5973-FF99D4A7C368}"/>
              </a:ext>
            </a:extLst>
          </p:cNvPr>
          <p:cNvSpPr txBox="1"/>
          <p:nvPr/>
        </p:nvSpPr>
        <p:spPr>
          <a:xfrm>
            <a:off x="541017" y="1967626"/>
            <a:ext cx="1587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>
                <a:latin typeface="Verdana" panose="020B0604030504040204" pitchFamily="34" charset="0"/>
                <a:ea typeface="Verdana" panose="020B0604030504040204" pitchFamily="34" charset="0"/>
              </a:rPr>
              <a:t>Moderator</a:t>
            </a:r>
            <a:endParaRPr lang="en-GB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9DA53E-FA09-124B-18D8-22787ABCF589}"/>
              </a:ext>
            </a:extLst>
          </p:cNvPr>
          <p:cNvSpPr txBox="1"/>
          <p:nvPr/>
        </p:nvSpPr>
        <p:spPr>
          <a:xfrm>
            <a:off x="7075575" y="3868822"/>
            <a:ext cx="1471979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>
                <a:latin typeface="Verdana"/>
                <a:ea typeface="Verdana"/>
              </a:rPr>
              <a:t>Katarzyna </a:t>
            </a:r>
            <a:r>
              <a:rPr lang="en-GB" sz="1400" b="1" err="1">
                <a:latin typeface="Verdana"/>
                <a:ea typeface="Verdana"/>
              </a:rPr>
              <a:t>Faruga</a:t>
            </a:r>
            <a:endParaRPr lang="en-GB" sz="1400" b="1">
              <a:latin typeface="Verdana"/>
              <a:ea typeface="Verdana"/>
            </a:endParaRPr>
          </a:p>
          <a:p>
            <a:r>
              <a:rPr lang="en-GB" sz="1400">
                <a:latin typeface="Verdana"/>
                <a:ea typeface="Verdana"/>
              </a:rPr>
              <a:t>Head of Network Management CEE, </a:t>
            </a:r>
            <a:b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400">
                <a:latin typeface="Verdana"/>
                <a:ea typeface="Verdana"/>
              </a:rPr>
              <a:t>Hydrogen Innovation Cluster</a:t>
            </a:r>
          </a:p>
        </p:txBody>
      </p:sp>
    </p:spTree>
    <p:extLst>
      <p:ext uri="{BB962C8B-B14F-4D97-AF65-F5344CB8AC3E}">
        <p14:creationId xmlns:p14="http://schemas.microsoft.com/office/powerpoint/2010/main" val="1785908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E34AD96-F8F2-8DDC-D9E9-69672E351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7A0F41E9-9222-8A17-2C78-3DDDD63293D3}"/>
              </a:ext>
            </a:extLst>
          </p:cNvPr>
          <p:cNvSpPr txBox="1"/>
          <p:nvPr/>
        </p:nvSpPr>
        <p:spPr>
          <a:xfrm>
            <a:off x="3319231" y="2987889"/>
            <a:ext cx="7673233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1">
                <a:latin typeface="Verdana Pro"/>
                <a:ea typeface="Verdana"/>
              </a:rPr>
              <a:t>Katarzyna </a:t>
            </a:r>
            <a:r>
              <a:rPr lang="en-GB" sz="2400" b="1" err="1">
                <a:latin typeface="Verdana Pro"/>
                <a:ea typeface="Verdana"/>
              </a:rPr>
              <a:t>Faruga</a:t>
            </a:r>
            <a:endParaRPr lang="en-GB" sz="2400" b="1">
              <a:latin typeface="Verdana Pro"/>
              <a:ea typeface="Verdana"/>
            </a:endParaRPr>
          </a:p>
          <a:p>
            <a:r>
              <a:rPr lang="en-GB" sz="2400">
                <a:latin typeface="Verdana Pro"/>
              </a:rPr>
              <a:t>Head of Network Management CEE, </a:t>
            </a:r>
          </a:p>
          <a:p>
            <a:r>
              <a:rPr lang="en-GB" sz="2400" err="1">
                <a:latin typeface="Verdana Pro"/>
              </a:rPr>
              <a:t>HZwo</a:t>
            </a:r>
            <a:r>
              <a:rPr lang="en-GB" sz="2400">
                <a:latin typeface="Verdana Pro"/>
              </a:rPr>
              <a:t> Hydrogen Innovation Cluster</a:t>
            </a:r>
            <a:endParaRPr lang="en-GB" sz="2400">
              <a:latin typeface="Verdana Pro"/>
              <a:ea typeface="Verdan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05372C-52AF-7264-09C8-6105537D8836}"/>
              </a:ext>
            </a:extLst>
          </p:cNvPr>
          <p:cNvSpPr txBox="1">
            <a:spLocks/>
          </p:cNvSpPr>
          <p:nvPr/>
        </p:nvSpPr>
        <p:spPr>
          <a:xfrm>
            <a:off x="618331" y="696303"/>
            <a:ext cx="9320330" cy="2291586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lang="en-GB" sz="3200" b="1" kern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GB" sz="3600">
                <a:latin typeface="Verdana"/>
                <a:ea typeface="Verdana"/>
              </a:rPr>
              <a:t>Clean technologies accelerating competitiveness in JTF regions</a:t>
            </a:r>
            <a:endParaRPr lang="en-GB" sz="3600" b="0">
              <a:latin typeface="Verdana"/>
              <a:ea typeface="Verdan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4D635E-A10A-A12E-E758-C57E76D52DD0}"/>
              </a:ext>
            </a:extLst>
          </p:cNvPr>
          <p:cNvSpPr txBox="1"/>
          <p:nvPr/>
        </p:nvSpPr>
        <p:spPr>
          <a:xfrm>
            <a:off x="3592577" y="6012630"/>
            <a:ext cx="4244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#JustTransitionPlatform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77876E1A-E2DA-53F1-BEF0-2F76D92F0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70" y="2847433"/>
            <a:ext cx="1571791" cy="1571791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435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3D22F-D82D-A53C-A82D-BE01A427C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491345-D2E1-D935-1FAF-E0AF55E1018A}"/>
              </a:ext>
            </a:extLst>
          </p:cNvPr>
          <p:cNvSpPr txBox="1"/>
          <p:nvPr/>
        </p:nvSpPr>
        <p:spPr>
          <a:xfrm>
            <a:off x="3592577" y="6012630"/>
            <a:ext cx="4244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#JustTransitionPlatform</a:t>
            </a:r>
          </a:p>
        </p:txBody>
      </p:sp>
      <p:pic>
        <p:nvPicPr>
          <p:cNvPr id="4" name="Grafik 18">
            <a:extLst>
              <a:ext uri="{FF2B5EF4-FFF2-40B4-BE49-F238E27FC236}">
                <a16:creationId xmlns:a16="http://schemas.microsoft.com/office/drawing/2014/main" id="{94B0B434-AE94-0036-63F0-7DEE5AF5F0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968"/>
          <a:stretch/>
        </p:blipFill>
        <p:spPr>
          <a:xfrm>
            <a:off x="1031130" y="3105104"/>
            <a:ext cx="3111454" cy="1195382"/>
          </a:xfrm>
          <a:prstGeom prst="rect">
            <a:avLst/>
          </a:prstGeom>
        </p:spPr>
      </p:pic>
      <p:sp>
        <p:nvSpPr>
          <p:cNvPr id="6" name="Rechteck: abgerundete Ecken 2">
            <a:extLst>
              <a:ext uri="{FF2B5EF4-FFF2-40B4-BE49-F238E27FC236}">
                <a16:creationId xmlns:a16="http://schemas.microsoft.com/office/drawing/2014/main" id="{B9F20DD5-E294-1619-DBCC-BD45156347B7}"/>
              </a:ext>
            </a:extLst>
          </p:cNvPr>
          <p:cNvSpPr/>
          <p:nvPr/>
        </p:nvSpPr>
        <p:spPr>
          <a:xfrm>
            <a:off x="1023755" y="1755725"/>
            <a:ext cx="9408535" cy="120792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14700" marR="0" lvl="0" defTabSz="10175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>
                <a:solidFill>
                  <a:srgbClr val="002060"/>
                </a:solidFill>
                <a:latin typeface="Calibri Light" panose="020F0302020204030204"/>
              </a:rPr>
              <a:t>European network of hydrogen experts</a:t>
            </a:r>
          </a:p>
        </p:txBody>
      </p:sp>
      <p:sp>
        <p:nvSpPr>
          <p:cNvPr id="7" name="Rechteck: abgerundete Ecken 4">
            <a:extLst>
              <a:ext uri="{FF2B5EF4-FFF2-40B4-BE49-F238E27FC236}">
                <a16:creationId xmlns:a16="http://schemas.microsoft.com/office/drawing/2014/main" id="{F9BF0D81-6878-3392-8187-76182EEF43FC}"/>
              </a:ext>
            </a:extLst>
          </p:cNvPr>
          <p:cNvSpPr/>
          <p:nvPr/>
        </p:nvSpPr>
        <p:spPr>
          <a:xfrm>
            <a:off x="1023757" y="3088224"/>
            <a:ext cx="9626104" cy="120793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14700" lvl="6">
              <a:defRPr/>
            </a:pPr>
            <a:r>
              <a:rPr kumimoji="0" lang="de-DE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National Hydrogen </a:t>
            </a:r>
            <a:r>
              <a:rPr lang="de-DE" b="1">
                <a:solidFill>
                  <a:srgbClr val="002060"/>
                </a:solidFill>
                <a:latin typeface="Calibri Light" panose="020F0302020204030204"/>
              </a:rPr>
              <a:t>I</a:t>
            </a:r>
            <a:r>
              <a:rPr kumimoji="0" lang="de-DE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nnovation</a:t>
            </a:r>
            <a:r>
              <a:rPr kumimoji="0" lang="de-DE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lang="de-DE" b="1">
                <a:solidFill>
                  <a:srgbClr val="002060"/>
                </a:solidFill>
                <a:latin typeface="Calibri Light" panose="020F0302020204030204"/>
              </a:rPr>
              <a:t>C</a:t>
            </a:r>
            <a:r>
              <a:rPr kumimoji="0" lang="de-DE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enter</a:t>
            </a:r>
            <a:endParaRPr kumimoji="0" lang="de-DE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Rechteck: abgerundete Ecken 5">
            <a:extLst>
              <a:ext uri="{FF2B5EF4-FFF2-40B4-BE49-F238E27FC236}">
                <a16:creationId xmlns:a16="http://schemas.microsoft.com/office/drawing/2014/main" id="{A1A08648-2775-C848-9BAB-F8C85CB1846D}"/>
              </a:ext>
            </a:extLst>
          </p:cNvPr>
          <p:cNvSpPr/>
          <p:nvPr/>
        </p:nvSpPr>
        <p:spPr>
          <a:xfrm>
            <a:off x="1023755" y="4420731"/>
            <a:ext cx="9626106" cy="1207938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14700" lvl="0">
              <a:defRPr/>
            </a:pPr>
            <a:r>
              <a:rPr lang="de-DE" sz="1800" b="1">
                <a:solidFill>
                  <a:srgbClr val="002060"/>
                </a:solidFill>
                <a:latin typeface="Calibri Light" panose="020F0302020204030204"/>
              </a:rPr>
              <a:t>Competence </a:t>
            </a:r>
            <a:r>
              <a:rPr lang="de-DE" sz="1800" b="1" err="1">
                <a:solidFill>
                  <a:srgbClr val="002060"/>
                </a:solidFill>
                <a:latin typeface="Calibri Light" panose="020F0302020204030204"/>
              </a:rPr>
              <a:t>Centre</a:t>
            </a:r>
            <a:r>
              <a:rPr lang="de-DE" sz="1800" b="1">
                <a:solidFill>
                  <a:srgbClr val="002060"/>
                </a:solidFill>
                <a:latin typeface="Calibri Light" panose="020F0302020204030204"/>
              </a:rPr>
              <a:t> </a:t>
            </a:r>
            <a:r>
              <a:rPr lang="de-DE" sz="1800" b="1" err="1">
                <a:solidFill>
                  <a:srgbClr val="002060"/>
                </a:solidFill>
                <a:latin typeface="Calibri Light" panose="020F0302020204030204"/>
              </a:rPr>
              <a:t>for</a:t>
            </a:r>
            <a:r>
              <a:rPr lang="de-DE" sz="1800" b="1">
                <a:solidFill>
                  <a:srgbClr val="002060"/>
                </a:solidFill>
                <a:latin typeface="Calibri Light" panose="020F0302020204030204"/>
              </a:rPr>
              <a:t> Hydrogen </a:t>
            </a:r>
            <a:r>
              <a:rPr lang="de-DE" b="1">
                <a:solidFill>
                  <a:srgbClr val="002060"/>
                </a:solidFill>
                <a:latin typeface="Calibri Light" panose="020F0302020204030204"/>
              </a:rPr>
              <a:t>T</a:t>
            </a:r>
            <a:r>
              <a:rPr lang="de-DE" sz="1800" b="1">
                <a:solidFill>
                  <a:srgbClr val="002060"/>
                </a:solidFill>
                <a:latin typeface="Calibri Light" panose="020F0302020204030204"/>
              </a:rPr>
              <a:t>echnologies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97A3886-D730-D944-2786-0EA61635F7D3}"/>
              </a:ext>
            </a:extLst>
          </p:cNvPr>
          <p:cNvSpPr txBox="1">
            <a:spLocks/>
          </p:cNvSpPr>
          <p:nvPr/>
        </p:nvSpPr>
        <p:spPr>
          <a:xfrm>
            <a:off x="956473" y="812114"/>
            <a:ext cx="9540592" cy="84591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8348B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1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</a:p>
        </p:txBody>
      </p:sp>
      <p:pic>
        <p:nvPicPr>
          <p:cNvPr id="10" name="Picture 9" descr="Eine Flagge in den Farben grün und weiß.">
            <a:extLst>
              <a:ext uri="{FF2B5EF4-FFF2-40B4-BE49-F238E27FC236}">
                <a16:creationId xmlns:a16="http://schemas.microsoft.com/office/drawing/2014/main" id="{72B09294-5F39-E722-C9E0-29ED10ABE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" r="-1"/>
          <a:stretch/>
        </p:blipFill>
        <p:spPr bwMode="auto">
          <a:xfrm>
            <a:off x="8811990" y="4407769"/>
            <a:ext cx="1837871" cy="12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5E7A9B-AA54-CCDA-9FA8-2C03E032554F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/>
          <a:stretch/>
        </p:blipFill>
        <p:spPr bwMode="auto">
          <a:xfrm>
            <a:off x="8811989" y="3092536"/>
            <a:ext cx="1837871" cy="12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8" descr="Ein Bild, das Flagge, Stern, Symbol, Electric Blue (Farbe) enthält.&#10;&#10;Automatisch generierte Beschreibung">
            <a:extLst>
              <a:ext uri="{FF2B5EF4-FFF2-40B4-BE49-F238E27FC236}">
                <a16:creationId xmlns:a16="http://schemas.microsoft.com/office/drawing/2014/main" id="{8F7887CF-3155-060B-4FBC-ADB5AD7C57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989" y="1760027"/>
            <a:ext cx="1837871" cy="1209600"/>
          </a:xfrm>
          <a:prstGeom prst="rect">
            <a:avLst/>
          </a:prstGeom>
        </p:spPr>
      </p:pic>
      <p:pic>
        <p:nvPicPr>
          <p:cNvPr id="13" name="Grafik 9" descr="Ein Bild, das Text, Screenshot, Schrift, Grafiken enthält.&#10;&#10;Automatisch generierte Beschreibung">
            <a:extLst>
              <a:ext uri="{FF2B5EF4-FFF2-40B4-BE49-F238E27FC236}">
                <a16:creationId xmlns:a16="http://schemas.microsoft.com/office/drawing/2014/main" id="{5125BFAE-FE9F-5288-6307-2A82C7E0B2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6" t="12521" r="14334" b="10168"/>
          <a:stretch/>
        </p:blipFill>
        <p:spPr>
          <a:xfrm>
            <a:off x="1834741" y="1763660"/>
            <a:ext cx="1191194" cy="1209600"/>
          </a:xfrm>
          <a:prstGeom prst="rect">
            <a:avLst/>
          </a:prstGeom>
        </p:spPr>
      </p:pic>
      <p:pic>
        <p:nvPicPr>
          <p:cNvPr id="14" name="Grafik 4" descr="Ein Bild, das Schrift, Text, Grafiken, Grafikdesign enthält.&#10;&#10;Automatisch generierte Beschreibung">
            <a:extLst>
              <a:ext uri="{FF2B5EF4-FFF2-40B4-BE49-F238E27FC236}">
                <a16:creationId xmlns:a16="http://schemas.microsoft.com/office/drawing/2014/main" id="{A4514AFC-C889-87D7-6376-5BA4EEF54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65" y="4696090"/>
            <a:ext cx="2904299" cy="62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7" descr="Ein Bild, das Schrift, Tex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DEFDE770-5D88-3A48-D741-C74A771A4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7030" y="3239116"/>
            <a:ext cx="2206756" cy="899162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DE1D35AC-EED7-964B-7FBC-9BDD6F00AB2D}"/>
              </a:ext>
            </a:extLst>
          </p:cNvPr>
          <p:cNvSpPr>
            <a:spLocks noGrp="1"/>
          </p:cNvSpPr>
          <p:nvPr/>
        </p:nvSpPr>
        <p:spPr>
          <a:xfrm>
            <a:off x="-32017" y="786492"/>
            <a:ext cx="11266296" cy="782357"/>
          </a:xfrm>
          <a:prstGeom prst="rect">
            <a:avLst/>
          </a:prstGeom>
        </p:spPr>
        <p:txBody>
          <a:bodyPr vert="horz" wrap="none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lang="en-GB" sz="3200" b="1" kern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de-DE"/>
              <a:t>		Hydrogen Technology Cluster</a:t>
            </a:r>
          </a:p>
        </p:txBody>
      </p:sp>
    </p:spTree>
    <p:extLst>
      <p:ext uri="{BB962C8B-B14F-4D97-AF65-F5344CB8AC3E}">
        <p14:creationId xmlns:p14="http://schemas.microsoft.com/office/powerpoint/2010/main" val="3951181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03EB9-5BEA-C920-952E-FABCF885A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421D7-AA40-3FE5-80FD-84D22BCFD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89" y="706135"/>
            <a:ext cx="9320330" cy="2291586"/>
          </a:xfrm>
        </p:spPr>
        <p:txBody>
          <a:bodyPr wrap="square"/>
          <a:lstStyle/>
          <a:p>
            <a:r>
              <a:rPr lang="en-GB" sz="3600"/>
              <a:t>Clean technologies accelerating competitiveness in JTF regions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7F1C4E-407A-641B-C05F-7AE0886F2ED9}"/>
              </a:ext>
            </a:extLst>
          </p:cNvPr>
          <p:cNvSpPr txBox="1"/>
          <p:nvPr/>
        </p:nvSpPr>
        <p:spPr>
          <a:xfrm>
            <a:off x="633790" y="3900420"/>
            <a:ext cx="1495173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400" b="1">
                <a:latin typeface="Verdana"/>
                <a:ea typeface="Verdana"/>
              </a:rPr>
              <a:t>Wolfgang </a:t>
            </a:r>
            <a:r>
              <a:rPr lang="nl-NL" sz="1400" b="1" err="1">
                <a:latin typeface="Verdana"/>
                <a:ea typeface="Verdana"/>
              </a:rPr>
              <a:t>Munch</a:t>
            </a:r>
            <a:br>
              <a:rPr lang="nl-NL" sz="140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1400">
                <a:latin typeface="Verdana"/>
                <a:ea typeface="Verdana"/>
              </a:rPr>
              <a:t>Senior Expert, European </a:t>
            </a:r>
            <a:r>
              <a:rPr lang="nl-NL" sz="1400" err="1">
                <a:latin typeface="Verdana"/>
                <a:ea typeface="Verdana"/>
              </a:rPr>
              <a:t>Commission</a:t>
            </a:r>
            <a:endParaRPr lang="nl-NL" sz="1400" err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CAD332-22B1-2D74-DF26-7389348FB1D2}"/>
              </a:ext>
            </a:extLst>
          </p:cNvPr>
          <p:cNvSpPr txBox="1"/>
          <p:nvPr/>
        </p:nvSpPr>
        <p:spPr>
          <a:xfrm>
            <a:off x="3633451" y="231263"/>
            <a:ext cx="4244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#JustTransitionPlatform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82B080-D6E3-A90A-7952-446CDB40869E}"/>
              </a:ext>
            </a:extLst>
          </p:cNvPr>
          <p:cNvSpPr txBox="1"/>
          <p:nvPr/>
        </p:nvSpPr>
        <p:spPr>
          <a:xfrm>
            <a:off x="2412228" y="4728308"/>
            <a:ext cx="1632006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>
                <a:latin typeface="Verdana"/>
                <a:ea typeface="Verdana"/>
              </a:rPr>
              <a:t>Ruben Maximiano</a:t>
            </a:r>
          </a:p>
          <a:p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Senior Policy Analyst and Competition Expert, OECD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94D3D3-F233-2F1E-871B-F062DE35C2FC}"/>
              </a:ext>
            </a:extLst>
          </p:cNvPr>
          <p:cNvSpPr txBox="1"/>
          <p:nvPr/>
        </p:nvSpPr>
        <p:spPr>
          <a:xfrm>
            <a:off x="8768504" y="4639842"/>
            <a:ext cx="13215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latin typeface="Verdana"/>
                <a:ea typeface="Verdana"/>
              </a:rPr>
              <a:t>Robert Dominko</a:t>
            </a:r>
          </a:p>
          <a:p>
            <a:r>
              <a:rPr lang="en-GB" sz="1400">
                <a:latin typeface="Verdana"/>
                <a:ea typeface="Verdana"/>
              </a:rPr>
              <a:t>Head, </a:t>
            </a:r>
          </a:p>
          <a:p>
            <a:r>
              <a:rPr lang="en-GB" sz="1400">
                <a:latin typeface="Verdana"/>
                <a:ea typeface="Verdana"/>
              </a:rPr>
              <a:t>Centre for Demonstration and Training in Carbon-Free Technologies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15C2F0-3B5D-354F-3F79-F63608AD588C}"/>
              </a:ext>
            </a:extLst>
          </p:cNvPr>
          <p:cNvSpPr txBox="1"/>
          <p:nvPr/>
        </p:nvSpPr>
        <p:spPr>
          <a:xfrm>
            <a:off x="3945720" y="3770333"/>
            <a:ext cx="1281159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>
                <a:latin typeface="Verdana"/>
                <a:ea typeface="Verdana"/>
              </a:rPr>
              <a:t>Albert van Pabst</a:t>
            </a:r>
          </a:p>
          <a:p>
            <a:r>
              <a:rPr lang="en-GB" sz="1400">
                <a:latin typeface="Verdana"/>
                <a:ea typeface="Verdana"/>
              </a:rPr>
              <a:t>CEO of SDS Separation Technology B.V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46F38B-9183-7068-5A2D-482522B00C9B}"/>
              </a:ext>
            </a:extLst>
          </p:cNvPr>
          <p:cNvSpPr txBox="1"/>
          <p:nvPr/>
        </p:nvSpPr>
        <p:spPr>
          <a:xfrm>
            <a:off x="10300323" y="3822687"/>
            <a:ext cx="197115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latin typeface="Verdana" panose="020B0604030504040204" pitchFamily="34" charset="0"/>
                <a:ea typeface="Verdana" panose="020B0604030504040204" pitchFamily="34" charset="0"/>
              </a:rPr>
              <a:t>Rumyana </a:t>
            </a:r>
            <a:r>
              <a:rPr lang="en-GB" sz="1400" b="1" err="1">
                <a:latin typeface="Verdana" panose="020B0604030504040204" pitchFamily="34" charset="0"/>
                <a:ea typeface="Verdana" panose="020B0604030504040204" pitchFamily="34" charset="0"/>
              </a:rPr>
              <a:t>Grozeva</a:t>
            </a:r>
            <a:r>
              <a:rPr lang="en-GB" sz="1400" b="1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Executive Director,</a:t>
            </a:r>
          </a:p>
          <a:p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Regional Economic Development Agency of Stara Zagora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EBC3DB1-BA7A-89DC-D388-6BB20544C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0" y="2412220"/>
            <a:ext cx="1384995" cy="1384995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4F62993-EA9A-DB78-5D74-CDDD1C124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 bwMode="auto">
          <a:xfrm>
            <a:off x="2357826" y="3240107"/>
            <a:ext cx="1384996" cy="1384996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CE35DA30-DA3A-73B9-F3E2-AAB3AFE33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3380" r="-1166" b="29953"/>
          <a:stretch>
            <a:fillRect/>
          </a:stretch>
        </p:blipFill>
        <p:spPr bwMode="auto">
          <a:xfrm>
            <a:off x="3908872" y="2336958"/>
            <a:ext cx="1326233" cy="1326233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C9C607AE-9187-2D47-9533-EB8D33E06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" b="2482"/>
          <a:stretch>
            <a:fillRect/>
          </a:stretch>
        </p:blipFill>
        <p:spPr bwMode="auto">
          <a:xfrm>
            <a:off x="8723198" y="3202366"/>
            <a:ext cx="1332911" cy="1332911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6CF0B5A9-EF23-9647-EF1B-ECDB08524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92" y="2405901"/>
            <a:ext cx="1384995" cy="1384995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4">
            <a:extLst>
              <a:ext uri="{FF2B5EF4-FFF2-40B4-BE49-F238E27FC236}">
                <a16:creationId xmlns:a16="http://schemas.microsoft.com/office/drawing/2014/main" id="{4065E081-C591-D111-29FD-35EE1D84630C}"/>
              </a:ext>
            </a:extLst>
          </p:cNvPr>
          <p:cNvSpPr txBox="1"/>
          <p:nvPr/>
        </p:nvSpPr>
        <p:spPr>
          <a:xfrm>
            <a:off x="5511283" y="4661997"/>
            <a:ext cx="1444926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>
                <a:latin typeface="Verdana" panose="020B0604030504040204" pitchFamily="34" charset="0"/>
                <a:ea typeface="Verdana" panose="020B0604030504040204" pitchFamily="34" charset="0"/>
              </a:rPr>
              <a:t>Lisa Grasser</a:t>
            </a:r>
          </a:p>
          <a:p>
            <a:r>
              <a:rPr lang="en-GB" sz="1400">
                <a:latin typeface="Verdana"/>
                <a:ea typeface="Verdana"/>
              </a:rPr>
              <a:t>Program Director, </a:t>
            </a:r>
            <a:endParaRPr lang="en-GB" sz="1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400" err="1">
                <a:latin typeface="Verdana" panose="020B0604030504040204" pitchFamily="34" charset="0"/>
                <a:ea typeface="Verdana" panose="020B0604030504040204" pitchFamily="34" charset="0"/>
              </a:rPr>
              <a:t>Mecaware</a:t>
            </a: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365BC795-8FB9-9F39-23E8-4FDD6E92F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74" y="3240107"/>
            <a:ext cx="1384995" cy="1384995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176072AD-DE5E-138E-5DE0-0E3D31AB5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" b="18826"/>
          <a:stretch>
            <a:fillRect/>
          </a:stretch>
        </p:blipFill>
        <p:spPr bwMode="auto">
          <a:xfrm>
            <a:off x="10288582" y="2405901"/>
            <a:ext cx="1333500" cy="133350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FB2B85-A24C-F4DE-3106-5330A08826B3}"/>
              </a:ext>
            </a:extLst>
          </p:cNvPr>
          <p:cNvSpPr txBox="1"/>
          <p:nvPr/>
        </p:nvSpPr>
        <p:spPr>
          <a:xfrm>
            <a:off x="541017" y="1967626"/>
            <a:ext cx="1587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>
                <a:latin typeface="Verdana" panose="020B0604030504040204" pitchFamily="34" charset="0"/>
                <a:ea typeface="Verdana" panose="020B0604030504040204" pitchFamily="34" charset="0"/>
              </a:rPr>
              <a:t>Moderator</a:t>
            </a:r>
            <a:endParaRPr lang="en-GB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E74CD4-3B0A-D5F0-9F98-8B097021A7CA}"/>
              </a:ext>
            </a:extLst>
          </p:cNvPr>
          <p:cNvSpPr txBox="1"/>
          <p:nvPr/>
        </p:nvSpPr>
        <p:spPr>
          <a:xfrm>
            <a:off x="7075575" y="3868822"/>
            <a:ext cx="1471979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>
                <a:latin typeface="Verdana"/>
                <a:ea typeface="Verdana"/>
              </a:rPr>
              <a:t>Katarzyna </a:t>
            </a:r>
            <a:r>
              <a:rPr lang="en-GB" sz="1400" b="1" err="1">
                <a:latin typeface="Verdana"/>
                <a:ea typeface="Verdana"/>
              </a:rPr>
              <a:t>Faruga</a:t>
            </a:r>
            <a:endParaRPr lang="en-GB" sz="1400" b="1">
              <a:latin typeface="Verdana"/>
              <a:ea typeface="Verdana"/>
            </a:endParaRPr>
          </a:p>
          <a:p>
            <a:r>
              <a:rPr lang="en-GB" sz="1400">
                <a:latin typeface="Verdana"/>
                <a:ea typeface="Verdana"/>
              </a:rPr>
              <a:t>Head of Network </a:t>
            </a: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Management CEE, </a:t>
            </a:r>
            <a:b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400" err="1">
                <a:latin typeface="Verdana" panose="020B0604030504040204" pitchFamily="34" charset="0"/>
                <a:ea typeface="Verdana" panose="020B0604030504040204" pitchFamily="34" charset="0"/>
              </a:rPr>
              <a:t>HZwo</a:t>
            </a: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 Hydrogen Innovation Cluster</a:t>
            </a:r>
          </a:p>
        </p:txBody>
      </p:sp>
    </p:spTree>
    <p:extLst>
      <p:ext uri="{BB962C8B-B14F-4D97-AF65-F5344CB8AC3E}">
        <p14:creationId xmlns:p14="http://schemas.microsoft.com/office/powerpoint/2010/main" val="2574757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BF251B1-F74D-43A1-84DF-A02E9760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90" y="2179289"/>
            <a:ext cx="6568536" cy="2137988"/>
          </a:xfrm>
        </p:spPr>
        <p:txBody>
          <a:bodyPr/>
          <a:lstStyle/>
          <a:p>
            <a:r>
              <a:rPr lang="en-US" sz="3600">
                <a:solidFill>
                  <a:schemeClr val="tx2"/>
                </a:solidFill>
              </a:rPr>
              <a:t>Center for Development, Demonstrations and Training for Carbon-Free Technologies</a:t>
            </a:r>
            <a:br>
              <a:rPr lang="en-US" sz="3600">
                <a:solidFill>
                  <a:schemeClr val="tx2"/>
                </a:solidFill>
              </a:rPr>
            </a:b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National institute of chemistry, Slovenia</a:t>
            </a:r>
            <a:endParaRPr lang="en-GB" sz="3600">
              <a:solidFill>
                <a:schemeClr val="tx2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838110-0D34-4727-82C3-5F4124494167}"/>
              </a:ext>
            </a:extLst>
          </p:cNvPr>
          <p:cNvSpPr txBox="1">
            <a:spLocks/>
          </p:cNvSpPr>
          <p:nvPr/>
        </p:nvSpPr>
        <p:spPr>
          <a:xfrm>
            <a:off x="1669690" y="5639458"/>
            <a:ext cx="3847494" cy="31781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b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Prof.dr</a:t>
            </a:r>
            <a:r>
              <a:rPr lang="en-IE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Robert Dominko</a:t>
            </a:r>
            <a:endParaRPr lang="en-GB" sz="2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1D4989-7BE8-4B5E-92A1-FDB37A527CD9}"/>
              </a:ext>
            </a:extLst>
          </p:cNvPr>
          <p:cNvSpPr txBox="1">
            <a:spLocks/>
          </p:cNvSpPr>
          <p:nvPr/>
        </p:nvSpPr>
        <p:spPr>
          <a:xfrm>
            <a:off x="1669690" y="6007510"/>
            <a:ext cx="3847494" cy="31781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21/10/2025</a:t>
            </a:r>
          </a:p>
        </p:txBody>
      </p:sp>
      <p:pic>
        <p:nvPicPr>
          <p:cNvPr id="8" name="Picture 7" descr="A blue and white sign with a flag and text&#10;&#10;AI-generated content may be incorrect.">
            <a:extLst>
              <a:ext uri="{FF2B5EF4-FFF2-40B4-BE49-F238E27FC236}">
                <a16:creationId xmlns:a16="http://schemas.microsoft.com/office/drawing/2014/main" id="{7C0A514F-9388-2F9F-8DC2-418E0735A1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76" y="6516822"/>
            <a:ext cx="1781999" cy="288000"/>
          </a:xfrm>
          <a:prstGeom prst="rect">
            <a:avLst/>
          </a:prstGeom>
        </p:spPr>
      </p:pic>
      <p:pic>
        <p:nvPicPr>
          <p:cNvPr id="12" name="Picture 61">
            <a:extLst>
              <a:ext uri="{FF2B5EF4-FFF2-40B4-BE49-F238E27FC236}">
                <a16:creationId xmlns:a16="http://schemas.microsoft.com/office/drawing/2014/main" id="{5E981598-88DA-4F10-DB74-8D86A9F6C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894" y="6463645"/>
            <a:ext cx="1389721" cy="39435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CBD708-150C-0CF6-AFFE-2B5EE307B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629" y="6510513"/>
            <a:ext cx="158400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49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A9DF0-2400-8BE5-0058-D2BE0E58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Vision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2979F-B469-E764-8322-CD588CD3BC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90" y="1647467"/>
            <a:ext cx="5118130" cy="403542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To create conditions for the development of modern technologies for energy conversion and storage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To contribute to the development of the region and beyond in the field of green transition technologies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To become a globally recognized center as a technology transfer bridge</a:t>
            </a:r>
          </a:p>
          <a:p>
            <a:endParaRPr lang="en-DE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8017724-450B-7B2A-62DD-D7475F954A77}"/>
              </a:ext>
            </a:extLst>
          </p:cNvPr>
          <p:cNvGrpSpPr/>
          <p:nvPr/>
        </p:nvGrpSpPr>
        <p:grpSpPr>
          <a:xfrm>
            <a:off x="5743853" y="1454989"/>
            <a:ext cx="3521517" cy="3880146"/>
            <a:chOff x="5755355" y="1910175"/>
            <a:chExt cx="3521517" cy="388014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9947A1F-03DB-E712-2FF3-2D7B6B8D1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646" b="5240"/>
            <a:stretch/>
          </p:blipFill>
          <p:spPr>
            <a:xfrm>
              <a:off x="5755355" y="1910175"/>
              <a:ext cx="3521517" cy="388014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B59EDC-5627-F148-1C2C-D8A62B24731A}"/>
                </a:ext>
              </a:extLst>
            </p:cNvPr>
            <p:cNvSpPr txBox="1"/>
            <p:nvPr/>
          </p:nvSpPr>
          <p:spPr>
            <a:xfrm>
              <a:off x="6689763" y="5466182"/>
              <a:ext cx="19078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Source</a:t>
              </a:r>
              <a:r>
                <a:rPr lang="sl-SI" sz="1200"/>
                <a:t>: Mu</a:t>
              </a:r>
              <a:r>
                <a:rPr lang="en-US" sz="1200" err="1"/>
                <a:t>seum</a:t>
              </a:r>
              <a:r>
                <a:rPr lang="sl-SI" sz="1200"/>
                <a:t> Zagorje</a:t>
              </a:r>
              <a:endParaRPr lang="en-US" sz="1200"/>
            </a:p>
          </p:txBody>
        </p:sp>
      </p:grpSp>
      <p:pic>
        <p:nvPicPr>
          <p:cNvPr id="8" name="Picture 7" descr="A blue and white sign with a flag and text&#10;&#10;AI-generated content may be incorrect.">
            <a:extLst>
              <a:ext uri="{FF2B5EF4-FFF2-40B4-BE49-F238E27FC236}">
                <a16:creationId xmlns:a16="http://schemas.microsoft.com/office/drawing/2014/main" id="{8195E29F-23C9-6CF9-25F7-339A22542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76" y="6516822"/>
            <a:ext cx="1781999" cy="288000"/>
          </a:xfrm>
          <a:prstGeom prst="rect">
            <a:avLst/>
          </a:prstGeom>
        </p:spPr>
      </p:pic>
      <p:pic>
        <p:nvPicPr>
          <p:cNvPr id="9" name="Picture 61">
            <a:extLst>
              <a:ext uri="{FF2B5EF4-FFF2-40B4-BE49-F238E27FC236}">
                <a16:creationId xmlns:a16="http://schemas.microsoft.com/office/drawing/2014/main" id="{E3217EED-9634-CA0F-C902-079BEC8AF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894" y="6463645"/>
            <a:ext cx="1389721" cy="39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2BCD05-1D89-975B-D9D8-5136DD347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629" y="6510513"/>
            <a:ext cx="158400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71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6D940-E38A-E315-9F1A-5EBE18EC3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0A0FF-6DC2-72E5-DF41-693A36DF3A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89" y="1647467"/>
            <a:ext cx="3404349" cy="4035425"/>
          </a:xfrm>
        </p:spPr>
        <p:txBody>
          <a:bodyPr/>
          <a:lstStyle/>
          <a:p>
            <a:r>
              <a:rPr lang="en-US"/>
              <a:t>Modern and top tier research center, part of the National Institute of Chemistry</a:t>
            </a:r>
          </a:p>
          <a:p>
            <a:endParaRPr lang="en-US"/>
          </a:p>
          <a:p>
            <a:r>
              <a:rPr lang="en-US"/>
              <a:t>Two independent labs will operate within the center.</a:t>
            </a:r>
          </a:p>
          <a:p>
            <a:endParaRPr lang="en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92BE1A-5CF4-689B-6E7D-00DA274FFC25}"/>
              </a:ext>
            </a:extLst>
          </p:cNvPr>
          <p:cNvSpPr/>
          <p:nvPr/>
        </p:nvSpPr>
        <p:spPr>
          <a:xfrm>
            <a:off x="4167028" y="1239335"/>
            <a:ext cx="3267820" cy="4175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white"/>
                </a:solidFill>
                <a:latin typeface="DINPro-Regular" panose="02000503030000020004" pitchFamily="50" charset="0"/>
              </a:rPr>
              <a:t>More than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white"/>
                </a:solidFill>
                <a:latin typeface="DINPro-Regular" panose="02000503030000020004" pitchFamily="50" charset="0"/>
              </a:rPr>
              <a:t>2.000 m</a:t>
            </a:r>
            <a:r>
              <a:rPr lang="en-US" sz="2800" b="1" baseline="30000">
                <a:solidFill>
                  <a:prstClr val="white"/>
                </a:solidFill>
                <a:latin typeface="DINPro-Regular" panose="02000503030000020004" pitchFamily="50" charset="0"/>
              </a:rPr>
              <a:t>2</a:t>
            </a:r>
            <a:r>
              <a:rPr lang="en-US" sz="2800" b="1">
                <a:solidFill>
                  <a:prstClr val="white"/>
                </a:solidFill>
                <a:latin typeface="DINPro-Regular" panose="02000503030000020004" pitchFamily="50" charset="0"/>
              </a:rPr>
              <a:t> advanced research infrastructure linked to the research environment of the National Institute of Chemistry</a:t>
            </a:r>
            <a:endParaRPr lang="en-US" sz="4400" b="1">
              <a:solidFill>
                <a:prstClr val="white"/>
              </a:solidFill>
              <a:latin typeface="DINPro-Regular" panose="02000503030000020004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20097-DBFF-89E8-1EBD-012909CB24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479"/>
          <a:stretch/>
        </p:blipFill>
        <p:spPr>
          <a:xfrm>
            <a:off x="7491443" y="1239335"/>
            <a:ext cx="4535839" cy="4175760"/>
          </a:xfrm>
          <a:prstGeom prst="rect">
            <a:avLst/>
          </a:prstGeom>
        </p:spPr>
      </p:pic>
      <p:pic>
        <p:nvPicPr>
          <p:cNvPr id="7" name="Picture 6" descr="A blue and white sign with a flag and text&#10;&#10;AI-generated content may be incorrect.">
            <a:extLst>
              <a:ext uri="{FF2B5EF4-FFF2-40B4-BE49-F238E27FC236}">
                <a16:creationId xmlns:a16="http://schemas.microsoft.com/office/drawing/2014/main" id="{6F4EEB28-C09A-EEE2-98B6-A8C4B57C5D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76" y="6516822"/>
            <a:ext cx="1781999" cy="288000"/>
          </a:xfrm>
          <a:prstGeom prst="rect">
            <a:avLst/>
          </a:prstGeom>
        </p:spPr>
      </p:pic>
      <p:pic>
        <p:nvPicPr>
          <p:cNvPr id="8" name="Picture 61">
            <a:extLst>
              <a:ext uri="{FF2B5EF4-FFF2-40B4-BE49-F238E27FC236}">
                <a16:creationId xmlns:a16="http://schemas.microsoft.com/office/drawing/2014/main" id="{49E62978-32D5-CD03-88E7-4EB809C45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894" y="6463645"/>
            <a:ext cx="1389721" cy="39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2E5EBD-6394-4FF4-861A-6982BD787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629" y="6510513"/>
            <a:ext cx="158400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71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41B28-B863-6EEC-BCB7-A2104D2AA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D8831-A41D-337C-27D9-946C4C55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5" y="456978"/>
            <a:ext cx="2928666" cy="782357"/>
          </a:xfrm>
        </p:spPr>
        <p:txBody>
          <a:bodyPr/>
          <a:lstStyle/>
          <a:p>
            <a:r>
              <a:rPr lang="en-US"/>
              <a:t>Goals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BCC3B-CAB7-E36C-37FC-8CF8CC2E8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290" y="1647467"/>
            <a:ext cx="4520032" cy="4517544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</a:rPr>
              <a:t>Pilot testing for industrial </a:t>
            </a:r>
            <a:r>
              <a:rPr lang="en-GB" err="1">
                <a:solidFill>
                  <a:prstClr val="black"/>
                </a:solidFill>
              </a:rPr>
              <a:t>innovat</a:t>
            </a:r>
            <a:r>
              <a:rPr lang="sl-SI">
                <a:solidFill>
                  <a:prstClr val="black"/>
                </a:solidFill>
              </a:rPr>
              <a:t>ion</a:t>
            </a:r>
            <a:endParaRPr lang="en-GB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</a:rPr>
              <a:t>Education and training on zero carbon technologies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</a:rPr>
              <a:t>Linking with international research communities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</a:rPr>
              <a:t>Linking with the economy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</a:rPr>
              <a:t>Setting up novel research infrastructure in Slovenia and the wider region</a:t>
            </a:r>
          </a:p>
          <a:p>
            <a:endParaRPr lang="en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8DA6A-8F6E-F2E1-58BE-5FF1942398BF}"/>
              </a:ext>
            </a:extLst>
          </p:cNvPr>
          <p:cNvSpPr/>
          <p:nvPr/>
        </p:nvSpPr>
        <p:spPr>
          <a:xfrm>
            <a:off x="4917215" y="1705093"/>
            <a:ext cx="2725605" cy="3977799"/>
          </a:xfrm>
          <a:prstGeom prst="rect">
            <a:avLst/>
          </a:prstGeom>
          <a:solidFill>
            <a:srgbClr val="E8B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b="1">
                <a:solidFill>
                  <a:prstClr val="white"/>
                </a:solidFill>
                <a:latin typeface="DINPro-Regular" panose="02000503030000020004" pitchFamily="50" charset="0"/>
              </a:rPr>
              <a:t>Accelerating transfer of knowledge from research units into industry and commercial use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96D90C-5F6F-982E-0D86-67ACA8B507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843" t="5358" r="19557" b="6268"/>
          <a:stretch/>
        </p:blipFill>
        <p:spPr>
          <a:xfrm>
            <a:off x="7642821" y="1702936"/>
            <a:ext cx="4065889" cy="3979956"/>
          </a:xfrm>
          <a:prstGeom prst="rect">
            <a:avLst/>
          </a:prstGeom>
        </p:spPr>
      </p:pic>
      <p:pic>
        <p:nvPicPr>
          <p:cNvPr id="9" name="Picture 8" descr="A blue and white sign with a flag and text&#10;&#10;AI-generated content may be incorrect.">
            <a:extLst>
              <a:ext uri="{FF2B5EF4-FFF2-40B4-BE49-F238E27FC236}">
                <a16:creationId xmlns:a16="http://schemas.microsoft.com/office/drawing/2014/main" id="{E8C4A8CA-4F32-E0A9-A87E-812458986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76" y="6516822"/>
            <a:ext cx="1781999" cy="288000"/>
          </a:xfrm>
          <a:prstGeom prst="rect">
            <a:avLst/>
          </a:prstGeom>
        </p:spPr>
      </p:pic>
      <p:pic>
        <p:nvPicPr>
          <p:cNvPr id="10" name="Picture 61">
            <a:extLst>
              <a:ext uri="{FF2B5EF4-FFF2-40B4-BE49-F238E27FC236}">
                <a16:creationId xmlns:a16="http://schemas.microsoft.com/office/drawing/2014/main" id="{2C1C4180-B412-0450-F9A3-B2D6C611D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894" y="6463645"/>
            <a:ext cx="1389721" cy="39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5CB99A-1149-B3BC-FD05-B1A379E94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629" y="6510513"/>
            <a:ext cx="158400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40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FEB77-7DA2-55D1-69E5-16ABEBE23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6E23-E4DC-CF65-6198-A64C054A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89" y="706135"/>
            <a:ext cx="9320330" cy="2291586"/>
          </a:xfrm>
        </p:spPr>
        <p:txBody>
          <a:bodyPr wrap="square"/>
          <a:lstStyle/>
          <a:p>
            <a:r>
              <a:rPr lang="en-GB" sz="3600"/>
              <a:t>Clean technologies accelerating competitiveness in JTF regions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05E39-AC5B-0DEA-D923-1C1DAAD3A1F2}"/>
              </a:ext>
            </a:extLst>
          </p:cNvPr>
          <p:cNvSpPr txBox="1"/>
          <p:nvPr/>
        </p:nvSpPr>
        <p:spPr>
          <a:xfrm>
            <a:off x="633790" y="3900420"/>
            <a:ext cx="1495173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400" b="1">
                <a:latin typeface="Verdana"/>
                <a:ea typeface="Verdana"/>
              </a:rPr>
              <a:t>Wolfgang </a:t>
            </a:r>
            <a:r>
              <a:rPr lang="nl-NL" sz="1400" b="1" err="1">
                <a:latin typeface="Verdana"/>
                <a:ea typeface="Verdana"/>
              </a:rPr>
              <a:t>Munch</a:t>
            </a:r>
            <a:br>
              <a:rPr lang="nl-NL" sz="140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1400">
                <a:latin typeface="Verdana"/>
                <a:ea typeface="Verdana"/>
              </a:rPr>
              <a:t>Senior Expert, European </a:t>
            </a:r>
            <a:r>
              <a:rPr lang="nl-NL" sz="1400" err="1">
                <a:latin typeface="Verdana"/>
                <a:ea typeface="Verdana"/>
              </a:rPr>
              <a:t>Commission</a:t>
            </a:r>
            <a:endParaRPr lang="nl-NL" sz="1400" err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7CFB64-F574-C875-0FEF-80C252939711}"/>
              </a:ext>
            </a:extLst>
          </p:cNvPr>
          <p:cNvSpPr txBox="1"/>
          <p:nvPr/>
        </p:nvSpPr>
        <p:spPr>
          <a:xfrm>
            <a:off x="3539056" y="198883"/>
            <a:ext cx="4244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#JustTransitionPlatform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1B20EE-A679-A3B0-4992-BF4F9D6E8680}"/>
              </a:ext>
            </a:extLst>
          </p:cNvPr>
          <p:cNvSpPr txBox="1"/>
          <p:nvPr/>
        </p:nvSpPr>
        <p:spPr>
          <a:xfrm>
            <a:off x="2412228" y="4728308"/>
            <a:ext cx="1632006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>
                <a:latin typeface="Verdana"/>
                <a:ea typeface="Verdana"/>
              </a:rPr>
              <a:t>Ruben Maximiano</a:t>
            </a:r>
          </a:p>
          <a:p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Senior Policy Analyst and Competition Expert, OECD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40A3E5-9A5A-5406-D98D-83D026983315}"/>
              </a:ext>
            </a:extLst>
          </p:cNvPr>
          <p:cNvSpPr txBox="1"/>
          <p:nvPr/>
        </p:nvSpPr>
        <p:spPr>
          <a:xfrm>
            <a:off x="8768504" y="4639842"/>
            <a:ext cx="13215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latin typeface="Verdana"/>
                <a:ea typeface="Verdana"/>
              </a:rPr>
              <a:t>Robert Dominko</a:t>
            </a:r>
          </a:p>
          <a:p>
            <a:r>
              <a:rPr lang="en-GB" sz="1400">
                <a:latin typeface="Verdana"/>
                <a:ea typeface="Verdana"/>
              </a:rPr>
              <a:t>Head, </a:t>
            </a:r>
          </a:p>
          <a:p>
            <a:r>
              <a:rPr lang="en-GB" sz="1400">
                <a:latin typeface="Verdana"/>
                <a:ea typeface="Verdana"/>
              </a:rPr>
              <a:t>Centre for Demonstration and Training in Carbon-Free Technologies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CE471A-3DB4-8119-7CCE-4003C3F0576D}"/>
              </a:ext>
            </a:extLst>
          </p:cNvPr>
          <p:cNvSpPr txBox="1"/>
          <p:nvPr/>
        </p:nvSpPr>
        <p:spPr>
          <a:xfrm>
            <a:off x="3945720" y="3770333"/>
            <a:ext cx="1281159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>
                <a:latin typeface="Verdana"/>
                <a:ea typeface="Verdana"/>
              </a:rPr>
              <a:t>Albert van Pabst</a:t>
            </a:r>
          </a:p>
          <a:p>
            <a:r>
              <a:rPr lang="en-GB" sz="1400">
                <a:latin typeface="Verdana"/>
                <a:ea typeface="Verdana"/>
              </a:rPr>
              <a:t>CEO of SDS Separation Technology B.V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0BDF8A-F6E1-7049-1EBB-14E356431023}"/>
              </a:ext>
            </a:extLst>
          </p:cNvPr>
          <p:cNvSpPr txBox="1"/>
          <p:nvPr/>
        </p:nvSpPr>
        <p:spPr>
          <a:xfrm>
            <a:off x="10300323" y="3822687"/>
            <a:ext cx="197115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latin typeface="Verdana" panose="020B0604030504040204" pitchFamily="34" charset="0"/>
                <a:ea typeface="Verdana" panose="020B0604030504040204" pitchFamily="34" charset="0"/>
              </a:rPr>
              <a:t>Rumyana </a:t>
            </a:r>
            <a:r>
              <a:rPr lang="en-GB" sz="1400" b="1" err="1">
                <a:latin typeface="Verdana" panose="020B0604030504040204" pitchFamily="34" charset="0"/>
                <a:ea typeface="Verdana" panose="020B0604030504040204" pitchFamily="34" charset="0"/>
              </a:rPr>
              <a:t>Grozeva</a:t>
            </a:r>
            <a:r>
              <a:rPr lang="en-GB" sz="1400" b="1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Executive Director,</a:t>
            </a:r>
          </a:p>
          <a:p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Regional Economic Development Agency of Stara Zagora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CAB91CB-194A-57D2-F2DF-589A94FA07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0" y="2412220"/>
            <a:ext cx="1384995" cy="1384995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67821DC-63CD-7C75-9E08-652E06D48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 bwMode="auto">
          <a:xfrm>
            <a:off x="2357826" y="3240107"/>
            <a:ext cx="1384996" cy="1384996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CA3600CC-4825-728C-F7E8-B45C965DE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3380" r="-1166" b="29953"/>
          <a:stretch>
            <a:fillRect/>
          </a:stretch>
        </p:blipFill>
        <p:spPr bwMode="auto">
          <a:xfrm>
            <a:off x="3908872" y="2336958"/>
            <a:ext cx="1326233" cy="1326233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AFC86DBB-5F80-6FC1-7207-A8DAFC7EB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" b="2482"/>
          <a:stretch>
            <a:fillRect/>
          </a:stretch>
        </p:blipFill>
        <p:spPr bwMode="auto">
          <a:xfrm>
            <a:off x="8723198" y="3202366"/>
            <a:ext cx="1332911" cy="1332911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65C492C6-0B54-4A66-6029-E11B692606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92" y="2405901"/>
            <a:ext cx="1384995" cy="1384995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4">
            <a:extLst>
              <a:ext uri="{FF2B5EF4-FFF2-40B4-BE49-F238E27FC236}">
                <a16:creationId xmlns:a16="http://schemas.microsoft.com/office/drawing/2014/main" id="{1ACAA35D-D3EA-2A8D-18EF-28B2703B51F5}"/>
              </a:ext>
            </a:extLst>
          </p:cNvPr>
          <p:cNvSpPr txBox="1"/>
          <p:nvPr/>
        </p:nvSpPr>
        <p:spPr>
          <a:xfrm>
            <a:off x="5511283" y="4661997"/>
            <a:ext cx="1444926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>
                <a:latin typeface="Verdana" panose="020B0604030504040204" pitchFamily="34" charset="0"/>
                <a:ea typeface="Verdana" panose="020B0604030504040204" pitchFamily="34" charset="0"/>
              </a:rPr>
              <a:t>Lisa Grasser</a:t>
            </a:r>
          </a:p>
          <a:p>
            <a:r>
              <a:rPr lang="en-GB" sz="1400">
                <a:latin typeface="Verdana"/>
                <a:ea typeface="Verdana"/>
              </a:rPr>
              <a:t>Program Director, </a:t>
            </a:r>
            <a:endParaRPr lang="en-GB" sz="1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400" err="1">
                <a:latin typeface="Verdana" panose="020B0604030504040204" pitchFamily="34" charset="0"/>
                <a:ea typeface="Verdana" panose="020B0604030504040204" pitchFamily="34" charset="0"/>
              </a:rPr>
              <a:t>Mecaware</a:t>
            </a: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13A5BEA9-59B9-955C-EE1E-132056888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74" y="3240107"/>
            <a:ext cx="1384995" cy="1384995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12919288-D178-98DA-DB52-DC49EBD0F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" b="18826"/>
          <a:stretch>
            <a:fillRect/>
          </a:stretch>
        </p:blipFill>
        <p:spPr bwMode="auto">
          <a:xfrm>
            <a:off x="10288582" y="2405901"/>
            <a:ext cx="1333500" cy="133350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B14342-0523-DE4B-C968-7F55F51E573D}"/>
              </a:ext>
            </a:extLst>
          </p:cNvPr>
          <p:cNvSpPr txBox="1"/>
          <p:nvPr/>
        </p:nvSpPr>
        <p:spPr>
          <a:xfrm>
            <a:off x="541017" y="1967626"/>
            <a:ext cx="1587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>
                <a:latin typeface="Verdana" panose="020B0604030504040204" pitchFamily="34" charset="0"/>
                <a:ea typeface="Verdana" panose="020B0604030504040204" pitchFamily="34" charset="0"/>
              </a:rPr>
              <a:t>Moderator</a:t>
            </a:r>
            <a:endParaRPr lang="en-GB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C599E2-D16E-3C96-33AD-010C9D2FD417}"/>
              </a:ext>
            </a:extLst>
          </p:cNvPr>
          <p:cNvSpPr txBox="1"/>
          <p:nvPr/>
        </p:nvSpPr>
        <p:spPr>
          <a:xfrm>
            <a:off x="7075575" y="3868822"/>
            <a:ext cx="1471979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>
                <a:latin typeface="Verdana"/>
                <a:ea typeface="Verdana"/>
              </a:rPr>
              <a:t>Katarzyna </a:t>
            </a:r>
            <a:r>
              <a:rPr lang="en-GB" sz="1400" b="1" err="1">
                <a:latin typeface="Verdana"/>
                <a:ea typeface="Verdana"/>
              </a:rPr>
              <a:t>Faruga</a:t>
            </a:r>
            <a:endParaRPr lang="en-GB" sz="1400" b="1">
              <a:latin typeface="Verdana"/>
              <a:ea typeface="Verdana"/>
            </a:endParaRPr>
          </a:p>
          <a:p>
            <a:r>
              <a:rPr lang="en-GB" sz="1400">
                <a:latin typeface="Verdana"/>
                <a:ea typeface="Verdana"/>
              </a:rPr>
              <a:t>Head of Network </a:t>
            </a: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Management CEE, </a:t>
            </a:r>
            <a:b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400" err="1">
                <a:latin typeface="Verdana" panose="020B0604030504040204" pitchFamily="34" charset="0"/>
                <a:ea typeface="Verdana" panose="020B0604030504040204" pitchFamily="34" charset="0"/>
              </a:rPr>
              <a:t>HZwo</a:t>
            </a: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 Hydrogen Innovation Cluster</a:t>
            </a:r>
          </a:p>
        </p:txBody>
      </p:sp>
    </p:spTree>
    <p:extLst>
      <p:ext uri="{BB962C8B-B14F-4D97-AF65-F5344CB8AC3E}">
        <p14:creationId xmlns:p14="http://schemas.microsoft.com/office/powerpoint/2010/main" val="2182777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B1673-4A23-47FE-A859-C2D3DAD94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706135"/>
            <a:ext cx="9823537" cy="2349095"/>
          </a:xfrm>
        </p:spPr>
        <p:txBody>
          <a:bodyPr wrap="square"/>
          <a:lstStyle/>
          <a:p>
            <a:r>
              <a:rPr lang="en-GB" sz="3600">
                <a:latin typeface="Verdana"/>
                <a:ea typeface="Verdana"/>
              </a:rPr>
              <a:t>Keynote presentation</a:t>
            </a:r>
            <a:br>
              <a:rPr lang="en-GB" sz="3600"/>
            </a:br>
            <a:endParaRPr lang="en-GB" sz="3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55C97E-91CB-4AA5-87A4-9AB72816622F}"/>
              </a:ext>
            </a:extLst>
          </p:cNvPr>
          <p:cNvSpPr txBox="1"/>
          <p:nvPr/>
        </p:nvSpPr>
        <p:spPr>
          <a:xfrm>
            <a:off x="3209483" y="2646143"/>
            <a:ext cx="789321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latin typeface="Verdana"/>
                <a:ea typeface="Verdana"/>
                <a:cs typeface="+mn-lt"/>
              </a:rPr>
              <a:t>Ruben Maximiano </a:t>
            </a:r>
            <a:endParaRPr lang="en-GB" sz="2400">
              <a:cs typeface="Arial"/>
            </a:endParaRPr>
          </a:p>
          <a:p>
            <a:r>
              <a:rPr lang="en-GB" sz="2400">
                <a:latin typeface="Verdana"/>
                <a:ea typeface="Verdana"/>
                <a:cs typeface="+mn-lt"/>
              </a:rPr>
              <a:t>Senior Policy Analyst and Competition Expert, </a:t>
            </a:r>
            <a:r>
              <a:rPr lang="en-GB" sz="2400">
                <a:solidFill>
                  <a:srgbClr val="4D4D4D"/>
                </a:solidFill>
                <a:latin typeface="Verdana"/>
                <a:ea typeface="Verdana"/>
                <a:cs typeface="+mn-lt"/>
              </a:rPr>
              <a:t>Organisation for Economic Co-operation and Developm</a:t>
            </a:r>
            <a:r>
              <a:rPr lang="en-GB" sz="2400">
                <a:latin typeface="Verdana Pro"/>
                <a:ea typeface="Verdana"/>
                <a:cs typeface="+mn-lt"/>
              </a:rPr>
              <a:t>ent</a:t>
            </a:r>
            <a:r>
              <a:rPr lang="en-GB" sz="2400">
                <a:latin typeface="Verdana Pro"/>
                <a:ea typeface="+mn-lt"/>
                <a:cs typeface="+mn-lt"/>
              </a:rPr>
              <a:t> </a:t>
            </a:r>
            <a:r>
              <a:rPr lang="en-GB" sz="2400">
                <a:latin typeface="Verdana Pro"/>
                <a:ea typeface="Verdana"/>
                <a:cs typeface="+mn-lt"/>
              </a:rPr>
              <a:t>(OECD) </a:t>
            </a:r>
            <a:endParaRPr lang="en-GB" sz="2400">
              <a:latin typeface="Verdana Pro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DA0153-E4E6-47B4-BB6C-02A15E766E26}"/>
              </a:ext>
            </a:extLst>
          </p:cNvPr>
          <p:cNvSpPr txBox="1"/>
          <p:nvPr/>
        </p:nvSpPr>
        <p:spPr>
          <a:xfrm>
            <a:off x="3592577" y="6012630"/>
            <a:ext cx="4244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#JustTransitionPlatform</a:t>
            </a:r>
          </a:p>
        </p:txBody>
      </p:sp>
      <p:pic>
        <p:nvPicPr>
          <p:cNvPr id="5" name="Picture 4" descr="A person in a suit and tie&#10;&#10;AI-generated content may be incorrect.">
            <a:extLst>
              <a:ext uri="{FF2B5EF4-FFF2-40B4-BE49-F238E27FC236}">
                <a16:creationId xmlns:a16="http://schemas.microsoft.com/office/drawing/2014/main" id="{81211042-3301-B869-D2A2-39E899861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 bwMode="auto">
          <a:xfrm>
            <a:off x="1367733" y="2556252"/>
            <a:ext cx="1612835" cy="1605646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324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BF251B1-F74D-43A1-84DF-A02E9760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58" y="1416205"/>
            <a:ext cx="8163627" cy="2401017"/>
          </a:xfrm>
        </p:spPr>
        <p:txBody>
          <a:bodyPr/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/>
              <a:t>EUROPEAN DIGITAL</a:t>
            </a:r>
            <a:br>
              <a:rPr lang="en-US"/>
            </a:br>
            <a:r>
              <a:rPr lang="en-US"/>
              <a:t>INNOVATION HUB ZAGORE – H2 TRAINING AND TBI ENVIRONMENT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838110-0D34-4727-82C3-5F4124494167}"/>
              </a:ext>
            </a:extLst>
          </p:cNvPr>
          <p:cNvSpPr txBox="1">
            <a:spLocks/>
          </p:cNvSpPr>
          <p:nvPr/>
        </p:nvSpPr>
        <p:spPr>
          <a:xfrm>
            <a:off x="1669690" y="5639458"/>
            <a:ext cx="3847494" cy="31781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Dr Rumyana Grozeva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1D4989-7BE8-4B5E-92A1-FDB37A527CD9}"/>
              </a:ext>
            </a:extLst>
          </p:cNvPr>
          <p:cNvSpPr txBox="1">
            <a:spLocks/>
          </p:cNvSpPr>
          <p:nvPr/>
        </p:nvSpPr>
        <p:spPr>
          <a:xfrm>
            <a:off x="1669690" y="6007510"/>
            <a:ext cx="3847494" cy="31781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21 October 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849ED3-9BA5-7776-E105-5DB80B814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455" y="5185984"/>
            <a:ext cx="1041561" cy="10407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FC0ECA-22C1-07E8-9870-D3BA8E34F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434" y="5205885"/>
            <a:ext cx="1041561" cy="119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62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C3E33-D279-D3F1-8859-4B66AAB11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C78B-F955-AA45-5395-EB8C524E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89" y="423524"/>
            <a:ext cx="9221428" cy="782357"/>
          </a:xfrm>
        </p:spPr>
        <p:txBody>
          <a:bodyPr/>
          <a:lstStyle/>
          <a:p>
            <a:pPr algn="ctr"/>
            <a:r>
              <a:rPr lang="en-US" sz="2400"/>
              <a:t>H2 in different dimension of reality: </a:t>
            </a:r>
            <a:br>
              <a:rPr lang="en-US" sz="2400"/>
            </a:br>
            <a:r>
              <a:rPr lang="en-US" sz="2400"/>
              <a:t>physical and virtual </a:t>
            </a:r>
            <a:endParaRPr lang="en-DE" sz="24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B94B07-17BC-61D9-D28B-5A51568D1669}"/>
              </a:ext>
            </a:extLst>
          </p:cNvPr>
          <p:cNvSpPr txBox="1">
            <a:spLocks/>
          </p:cNvSpPr>
          <p:nvPr/>
        </p:nvSpPr>
        <p:spPr>
          <a:xfrm>
            <a:off x="493145" y="2081511"/>
            <a:ext cx="5196469" cy="978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</a:rPr>
              <a:t>n the largest coal region in the Balkans, competitiveness means transformation.</a:t>
            </a:r>
            <a:br>
              <a:rPr lang="en-GB" sz="160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</a:rPr>
              <a:t>Through </a:t>
            </a:r>
            <a:r>
              <a:rPr lang="en-GB" sz="1600" i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EDIH </a:t>
            </a:r>
            <a:r>
              <a:rPr lang="en-GB" sz="1600" i="1" err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Zagore</a:t>
            </a:r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</a:t>
            </a:r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</a:rPr>
              <a:t>— 50:50 co-funded by </a:t>
            </a:r>
            <a:r>
              <a:rPr lang="en-GB" sz="1600" b="1">
                <a:latin typeface="Verdana" panose="020B0604030504040204" pitchFamily="34" charset="0"/>
                <a:ea typeface="Verdana" panose="020B0604030504040204" pitchFamily="34" charset="0"/>
              </a:rPr>
              <a:t>DG REGIO</a:t>
            </a:r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en-GB" sz="1600" b="1">
                <a:latin typeface="Verdana" panose="020B0604030504040204" pitchFamily="34" charset="0"/>
                <a:ea typeface="Verdana" panose="020B0604030504040204" pitchFamily="34" charset="0"/>
              </a:rPr>
              <a:t>Digital Europe Programme</a:t>
            </a:r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</a:rPr>
              <a:t> — we turn the legacy of carbon into an opportunity for innovation.</a:t>
            </a:r>
          </a:p>
          <a:p>
            <a:pPr marL="0" indent="0">
              <a:buNone/>
            </a:pPr>
            <a:endParaRPr lang="en-GB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</a:rPr>
              <a:t>Supporting SMEs to </a:t>
            </a:r>
            <a:r>
              <a:rPr lang="en-GB" sz="1600" b="1">
                <a:latin typeface="Verdana" panose="020B0604030504040204" pitchFamily="34" charset="0"/>
                <a:ea typeface="Verdana" panose="020B0604030504040204" pitchFamily="34" charset="0"/>
              </a:rPr>
              <a:t>test</a:t>
            </a:r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1600" b="1">
                <a:latin typeface="Verdana" panose="020B0604030504040204" pitchFamily="34" charset="0"/>
                <a:ea typeface="Verdana" panose="020B0604030504040204" pitchFamily="34" charset="0"/>
              </a:rPr>
              <a:t>train</a:t>
            </a:r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</a:rPr>
              <a:t>, and </a:t>
            </a:r>
            <a:r>
              <a:rPr lang="en-GB" sz="1600" b="1">
                <a:latin typeface="Verdana" panose="020B0604030504040204" pitchFamily="34" charset="0"/>
                <a:ea typeface="Verdana" panose="020B0604030504040204" pitchFamily="34" charset="0"/>
              </a:rPr>
              <a:t>invest</a:t>
            </a:r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</a:rPr>
              <a:t> in clean technologies.</a:t>
            </a:r>
          </a:p>
          <a:p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</a:rPr>
              <a:t>Building the regional </a:t>
            </a:r>
            <a:r>
              <a:rPr lang="en-GB" sz="1600" b="1">
                <a:latin typeface="Verdana" panose="020B0604030504040204" pitchFamily="34" charset="0"/>
                <a:ea typeface="Verdana" panose="020B0604030504040204" pitchFamily="34" charset="0"/>
              </a:rPr>
              <a:t>hydrogen and digital innovation ecosystem</a:t>
            </a:r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</a:rPr>
              <a:t>Linking </a:t>
            </a:r>
            <a:r>
              <a:rPr lang="en-GB" sz="1600" i="1">
                <a:latin typeface="Verdana" panose="020B0604030504040204" pitchFamily="34" charset="0"/>
                <a:ea typeface="Verdana" panose="020B0604030504040204" pitchFamily="34" charset="0"/>
              </a:rPr>
              <a:t>JTF</a:t>
            </a:r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</a:rPr>
              <a:t> priorities with </a:t>
            </a:r>
            <a:r>
              <a:rPr lang="en-GB" sz="1600" i="1">
                <a:latin typeface="Verdana" panose="020B0604030504040204" pitchFamily="34" charset="0"/>
                <a:ea typeface="Verdana" panose="020B0604030504040204" pitchFamily="34" charset="0"/>
              </a:rPr>
              <a:t>Digital Europe</a:t>
            </a:r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</a:rPr>
              <a:t> capabilities to accelerate the twin transition.</a:t>
            </a:r>
          </a:p>
          <a:p>
            <a:pPr marL="0" indent="0">
              <a:buNone/>
            </a:pPr>
            <a:endParaRPr lang="en-NL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8BCD7-B466-6CBC-64FD-6B27166E4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161" y="2169175"/>
            <a:ext cx="4913823" cy="3685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ED60B2-B93C-410A-A9A1-E3A5F7E3E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59" y="153747"/>
            <a:ext cx="1041561" cy="1040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F7233B-9A1C-B02A-8F10-C18D46DC6B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132" y="218252"/>
            <a:ext cx="1041561" cy="119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65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7BBEA-1BDD-CA09-469F-5102C049D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EE8DE-0B9B-5941-557A-8398DB18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89" y="423524"/>
            <a:ext cx="9221428" cy="782357"/>
          </a:xfrm>
        </p:spPr>
        <p:txBody>
          <a:bodyPr/>
          <a:lstStyle/>
          <a:p>
            <a:pPr algn="ctr"/>
            <a:r>
              <a:rPr lang="en-US" sz="2400"/>
              <a:t>H2 in different dimension of reality: </a:t>
            </a:r>
            <a:br>
              <a:rPr lang="en-US" sz="2400"/>
            </a:br>
            <a:r>
              <a:rPr lang="en-US" sz="2400"/>
              <a:t>physical and virtual </a:t>
            </a:r>
            <a:endParaRPr lang="en-DE" sz="24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0F717D-87D9-E44C-EB75-35AF7BFA3593}"/>
              </a:ext>
            </a:extLst>
          </p:cNvPr>
          <p:cNvSpPr txBox="1">
            <a:spLocks/>
          </p:cNvSpPr>
          <p:nvPr/>
        </p:nvSpPr>
        <p:spPr>
          <a:xfrm>
            <a:off x="493145" y="1769277"/>
            <a:ext cx="6309099" cy="978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Hydrogen is the most abundant molecule in the universe, and if we shall call it just a molecule, then it have to be called the molecule of sustainability.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At </a:t>
            </a: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EDIH </a:t>
            </a:r>
            <a:r>
              <a:rPr kumimoji="0" lang="en-GB" sz="1600" b="0" i="1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Zagore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, we connect the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physical testing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of hydrogen systems with their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virtual simulation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through digital twins and immersive technologies — transforming knowledge into competitiveness.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Physical dimension: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Hydrogen Testing System (H₂TC)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— real infrastructure for SMEs and research.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Virtual dimension: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</a:t>
            </a: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Immersive Multiwall VR Lab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— simulating hydrogen processes, safety, and efficiency.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Together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they help industries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reduce risk, cut emissions, and build new skills for the clean economy.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NL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F56336-D484-4C05-1282-C5889069B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0" y="149462"/>
            <a:ext cx="1041561" cy="1040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213CB8-2304-1698-6DF5-FE68635A4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132" y="218252"/>
            <a:ext cx="1041561" cy="11928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4F07FE-D556-3D40-7BB1-CD866B83A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1572" y="1578418"/>
            <a:ext cx="3582367" cy="430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81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0">
            <a:extLst>
              <a:ext uri="{FF2B5EF4-FFF2-40B4-BE49-F238E27FC236}">
                <a16:creationId xmlns:a16="http://schemas.microsoft.com/office/drawing/2014/main" id="{B3E08342-B6C6-CC6E-E141-6E1974DE9BBD}"/>
              </a:ext>
            </a:extLst>
          </p:cNvPr>
          <p:cNvSpPr txBox="1">
            <a:spLocks/>
          </p:cNvSpPr>
          <p:nvPr/>
        </p:nvSpPr>
        <p:spPr>
          <a:xfrm>
            <a:off x="1483111" y="2089840"/>
            <a:ext cx="3601845" cy="3154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r" defTabSz="914377" rtl="0" eaLnBrk="1" latinLnBrk="0" hangingPunct="1">
              <a:lnSpc>
                <a:spcPct val="50000"/>
              </a:lnSpc>
              <a:spcBef>
                <a:spcPts val="1000"/>
              </a:spcBef>
              <a:buFontTx/>
              <a:buNone/>
              <a:defRPr sz="2400" b="0" i="0" kern="1200" cap="none" normalizeH="0" baseline="0">
                <a:solidFill>
                  <a:schemeClr val="bg1"/>
                </a:solidFill>
                <a:latin typeface="Mulish" pitchFamily="2" charset="0"/>
                <a:ea typeface="+mn-ea"/>
                <a:cs typeface="Catamaran" panose="00000500000000000000" pitchFamily="2" charset="0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ulish" pitchFamily="2" charset="0"/>
                <a:ea typeface="+mn-ea"/>
              </a:rPr>
              <a:t>Stara Zagora Regional Economic Development Agency</a:t>
            </a:r>
          </a:p>
          <a:p>
            <a:pPr marL="0" marR="0" lvl="0" indent="0" algn="r" defTabSz="91437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sh" pitchFamily="2" charset="0"/>
              <a:ea typeface="+mn-ea"/>
            </a:endParaRPr>
          </a:p>
          <a:p>
            <a:pPr marL="0" marR="0" lvl="0" indent="0" algn="r" defTabSz="91437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sh" pitchFamily="2" charset="0"/>
                <a:ea typeface="+mn-ea"/>
              </a:rPr>
              <a:t>127 </a:t>
            </a:r>
            <a:r>
              <a:rPr kumimoji="0" lang="en-US" sz="15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sh" pitchFamily="2" charset="0"/>
                <a:ea typeface="+mn-ea"/>
              </a:rPr>
              <a:t>Stoletov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sh" pitchFamily="2" charset="0"/>
                <a:ea typeface="+mn-ea"/>
              </a:rPr>
              <a:t> str</a:t>
            </a:r>
            <a:endParaRPr kumimoji="0" lang="en-US" sz="1500" b="0" i="0" u="none" strike="noStrike" kern="120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sh" pitchFamily="2" charset="0"/>
              <a:ea typeface="+mn-ea"/>
            </a:endParaRPr>
          </a:p>
          <a:p>
            <a:pPr marL="0" marR="0" lvl="0" indent="0" algn="r" defTabSz="91437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sh" pitchFamily="2" charset="0"/>
                <a:ea typeface="+mn-ea"/>
              </a:rPr>
              <a:t>6000 Stara Zagora,</a:t>
            </a:r>
          </a:p>
          <a:p>
            <a:pPr marL="0" marR="0" lvl="0" indent="0" algn="r" defTabSz="91437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sh" pitchFamily="2" charset="0"/>
                <a:ea typeface="+mn-ea"/>
              </a:rPr>
              <a:t>BULGARIA</a:t>
            </a:r>
          </a:p>
          <a:p>
            <a:pPr marL="0" marR="0" lvl="0" indent="0" algn="r" defTabSz="91437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sh" pitchFamily="2" charset="0"/>
              <a:ea typeface="+mn-ea"/>
            </a:endParaRPr>
          </a:p>
          <a:p>
            <a:pPr marL="0" marR="0" lvl="0" indent="0" algn="r" defTabSz="91437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085797"/>
                </a:solidFill>
                <a:effectLst/>
                <a:uLnTx/>
                <a:uFillTx/>
                <a:latin typeface="Mulish" pitchFamily="2" charset="0"/>
                <a:ea typeface="+mn-ea"/>
              </a:rPr>
              <a:t>T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sh" pitchFamily="2" charset="0"/>
                <a:ea typeface="+mn-ea"/>
              </a:rPr>
              <a:t> +359 (0) 42 605007</a:t>
            </a:r>
          </a:p>
          <a:p>
            <a:pPr marL="0" marR="0" lvl="0" indent="0" algn="r" defTabSz="91437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085797"/>
                </a:solidFill>
                <a:effectLst/>
                <a:uLnTx/>
                <a:uFillTx/>
                <a:latin typeface="Mulish" pitchFamily="2" charset="0"/>
                <a:ea typeface="+mn-ea"/>
              </a:rPr>
              <a:t>E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sh" pitchFamily="2" charset="0"/>
                <a:ea typeface="+mn-ea"/>
                <a:hlinkClick r:id="rId2"/>
              </a:rPr>
              <a:t>office@szeda.eu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sh" pitchFamily="2" charset="0"/>
                <a:ea typeface="+mn-ea"/>
              </a:rPr>
              <a:t> </a:t>
            </a:r>
            <a:endParaRPr kumimoji="0" lang="en-NL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sh" pitchFamily="2" charset="0"/>
              <a:ea typeface="+mn-ea"/>
            </a:endParaRPr>
          </a:p>
          <a:p>
            <a:pPr marL="0" marR="0" lvl="0" indent="0" algn="r" defTabSz="91437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085797"/>
                </a:solidFill>
                <a:effectLst/>
                <a:uLnTx/>
                <a:uFillTx/>
                <a:latin typeface="Mulish" pitchFamily="2" charset="0"/>
                <a:ea typeface="+mn-ea"/>
              </a:rPr>
              <a:t>W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sh" pitchFamily="2" charset="0"/>
                <a:ea typeface="+mn-ea"/>
              </a:rPr>
              <a:t>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sh" pitchFamily="2" charset="0"/>
                <a:ea typeface="+mn-ea"/>
                <a:hlinkClick r:id="rId3"/>
              </a:rPr>
              <a:t>www.szeda.eu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sh" pitchFamily="2" charset="0"/>
                <a:ea typeface="+mn-ea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D9C6BF-1852-A144-2612-A4E977C14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706" y="3035382"/>
            <a:ext cx="1621424" cy="1620177"/>
          </a:xfrm>
          <a:prstGeom prst="rect">
            <a:avLst/>
          </a:prstGeom>
        </p:spPr>
      </p:pic>
      <p:sp>
        <p:nvSpPr>
          <p:cNvPr id="5" name="Subtitle 10">
            <a:extLst>
              <a:ext uri="{FF2B5EF4-FFF2-40B4-BE49-F238E27FC236}">
                <a16:creationId xmlns:a16="http://schemas.microsoft.com/office/drawing/2014/main" id="{242E3F18-AACC-D583-D419-C7A3D674886B}"/>
              </a:ext>
            </a:extLst>
          </p:cNvPr>
          <p:cNvSpPr txBox="1">
            <a:spLocks/>
          </p:cNvSpPr>
          <p:nvPr/>
        </p:nvSpPr>
        <p:spPr>
          <a:xfrm>
            <a:off x="6229802" y="2074974"/>
            <a:ext cx="4252337" cy="3154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r" defTabSz="914377" rtl="0" eaLnBrk="1" latinLnBrk="0" hangingPunct="1">
              <a:lnSpc>
                <a:spcPct val="50000"/>
              </a:lnSpc>
              <a:spcBef>
                <a:spcPts val="1000"/>
              </a:spcBef>
              <a:buFontTx/>
              <a:buNone/>
              <a:defRPr sz="2400" b="0" i="0" kern="1200" cap="none" normalizeH="0" baseline="0">
                <a:solidFill>
                  <a:schemeClr val="bg1"/>
                </a:solidFill>
                <a:latin typeface="Mulish" pitchFamily="2" charset="0"/>
                <a:ea typeface="+mn-ea"/>
                <a:cs typeface="Catamaran" panose="00000500000000000000" pitchFamily="2" charset="0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Catamaran" panose="00000500000000000000" pitchFamily="2" charset="0"/>
                <a:ea typeface="+mn-ea"/>
                <a:cs typeface="Catamaran" panose="00000500000000000000" pitchFamily="2" charset="0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ulish" pitchFamily="2" charset="0"/>
                <a:ea typeface="+mn-ea"/>
              </a:rPr>
              <a:t>EUROPEAN DIGITAL INNOVATION HUB ZAGORE</a:t>
            </a:r>
          </a:p>
          <a:p>
            <a:pPr marL="0" marR="0" lvl="0" indent="0" algn="r" defTabSz="91437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sh" pitchFamily="2" charset="0"/>
              <a:ea typeface="+mn-ea"/>
            </a:endParaRPr>
          </a:p>
          <a:p>
            <a:pPr marL="0" marR="0" lvl="0" indent="0" algn="r" defTabSz="91437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sh" pitchFamily="2" charset="0"/>
                <a:ea typeface="+mn-ea"/>
              </a:rPr>
              <a:t>127 </a:t>
            </a:r>
            <a:r>
              <a:rPr kumimoji="0" lang="en-US" sz="15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sh" pitchFamily="2" charset="0"/>
                <a:ea typeface="+mn-ea"/>
              </a:rPr>
              <a:t>Stoletov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sh" pitchFamily="2" charset="0"/>
                <a:ea typeface="+mn-ea"/>
              </a:rPr>
              <a:t> str</a:t>
            </a:r>
            <a:endParaRPr kumimoji="0" lang="en-US" sz="1500" b="0" i="0" u="none" strike="noStrike" kern="120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sh" pitchFamily="2" charset="0"/>
              <a:ea typeface="+mn-ea"/>
            </a:endParaRPr>
          </a:p>
          <a:p>
            <a:pPr marL="0" marR="0" lvl="0" indent="0" algn="r" defTabSz="91437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sh" pitchFamily="2" charset="0"/>
                <a:ea typeface="+mn-ea"/>
              </a:rPr>
              <a:t>6000 Stara Zagora,</a:t>
            </a:r>
          </a:p>
          <a:p>
            <a:pPr marL="0" marR="0" lvl="0" indent="0" algn="r" defTabSz="91437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sh" pitchFamily="2" charset="0"/>
                <a:ea typeface="+mn-ea"/>
              </a:rPr>
              <a:t>BULGARIA</a:t>
            </a:r>
          </a:p>
          <a:p>
            <a:pPr marL="0" marR="0" lvl="0" indent="0" algn="r" defTabSz="91437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sh" pitchFamily="2" charset="0"/>
              <a:ea typeface="+mn-ea"/>
            </a:endParaRPr>
          </a:p>
          <a:p>
            <a:pPr marL="0" marR="0" lvl="0" indent="0" algn="r" defTabSz="91437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085797"/>
                </a:solidFill>
                <a:effectLst/>
                <a:uLnTx/>
                <a:uFillTx/>
                <a:latin typeface="Mulish" pitchFamily="2" charset="0"/>
                <a:ea typeface="+mn-ea"/>
              </a:rPr>
              <a:t>T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sh" pitchFamily="2" charset="0"/>
                <a:ea typeface="+mn-ea"/>
              </a:rPr>
              <a:t> +359 (0) 42 605007</a:t>
            </a:r>
          </a:p>
          <a:p>
            <a:pPr marL="0" marR="0" lvl="0" indent="0" algn="r" defTabSz="91437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085797"/>
                </a:solidFill>
                <a:effectLst/>
                <a:uLnTx/>
                <a:uFillTx/>
                <a:latin typeface="Mulish" pitchFamily="2" charset="0"/>
                <a:ea typeface="+mn-ea"/>
              </a:rPr>
              <a:t>E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sh" pitchFamily="2" charset="0"/>
                <a:ea typeface="+mn-ea"/>
                <a:hlinkClick r:id="rId5"/>
              </a:rPr>
              <a:t>office@edih-zagore.eu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sh" pitchFamily="2" charset="0"/>
                <a:ea typeface="+mn-ea"/>
              </a:rPr>
              <a:t> </a:t>
            </a:r>
            <a:endParaRPr kumimoji="0" lang="en-NL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sh" pitchFamily="2" charset="0"/>
              <a:ea typeface="+mn-ea"/>
            </a:endParaRPr>
          </a:p>
          <a:p>
            <a:pPr marL="0" marR="0" lvl="0" indent="0" algn="r" defTabSz="91437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085797"/>
                </a:solidFill>
                <a:effectLst/>
                <a:uLnTx/>
                <a:uFillTx/>
                <a:latin typeface="Mulish" pitchFamily="2" charset="0"/>
                <a:ea typeface="+mn-ea"/>
              </a:rPr>
              <a:t>W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sh" pitchFamily="2" charset="0"/>
                <a:ea typeface="+mn-ea"/>
              </a:rPr>
              <a:t>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sh" pitchFamily="2" charset="0"/>
                <a:ea typeface="+mn-ea"/>
                <a:hlinkClick r:id="rId3"/>
              </a:rPr>
              <a:t>www.edih-zagore.eu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sh" pitchFamily="2" charset="0"/>
                <a:ea typeface="+mn-ea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42E92-2702-C107-1293-6C35ED504D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1553" y="3035382"/>
            <a:ext cx="1383652" cy="158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28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67198-4967-5410-2EDA-9D422C53A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8335F-EA56-8B92-C0B9-E63F51845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89" y="706135"/>
            <a:ext cx="9320330" cy="2291586"/>
          </a:xfrm>
        </p:spPr>
        <p:txBody>
          <a:bodyPr wrap="square"/>
          <a:lstStyle/>
          <a:p>
            <a:r>
              <a:rPr lang="en-GB" sz="3600"/>
              <a:t>Clean technologies accelerating competitiveness in JTF regions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CC1DC-A563-97F0-97B5-ABA0EE007D8C}"/>
              </a:ext>
            </a:extLst>
          </p:cNvPr>
          <p:cNvSpPr txBox="1"/>
          <p:nvPr/>
        </p:nvSpPr>
        <p:spPr>
          <a:xfrm>
            <a:off x="633790" y="3900420"/>
            <a:ext cx="1495173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400" b="1">
                <a:latin typeface="Verdana"/>
                <a:ea typeface="Verdana"/>
              </a:rPr>
              <a:t>Wolfgang </a:t>
            </a:r>
            <a:r>
              <a:rPr lang="nl-NL" sz="1400" b="1" err="1">
                <a:latin typeface="Verdana"/>
                <a:ea typeface="Verdana"/>
              </a:rPr>
              <a:t>Munch</a:t>
            </a:r>
            <a:br>
              <a:rPr lang="nl-NL" sz="140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1400">
                <a:latin typeface="Verdana"/>
                <a:ea typeface="Verdana"/>
              </a:rPr>
              <a:t>Senior Expert, European </a:t>
            </a:r>
            <a:r>
              <a:rPr lang="nl-NL" sz="1400" err="1">
                <a:latin typeface="Verdana"/>
                <a:ea typeface="Verdana"/>
              </a:rPr>
              <a:t>Commission</a:t>
            </a:r>
            <a:endParaRPr lang="nl-NL" sz="1400" err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9DBF47-C721-BAC5-55BA-C8A4367433E4}"/>
              </a:ext>
            </a:extLst>
          </p:cNvPr>
          <p:cNvSpPr txBox="1"/>
          <p:nvPr/>
        </p:nvSpPr>
        <p:spPr>
          <a:xfrm>
            <a:off x="3388916" y="184832"/>
            <a:ext cx="4244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#JustTransitionPlatform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4B9406-AAB9-4BB1-7971-7A5450D1EE6E}"/>
              </a:ext>
            </a:extLst>
          </p:cNvPr>
          <p:cNvSpPr txBox="1"/>
          <p:nvPr/>
        </p:nvSpPr>
        <p:spPr>
          <a:xfrm>
            <a:off x="2412228" y="4728308"/>
            <a:ext cx="1632006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>
                <a:latin typeface="Verdana"/>
                <a:ea typeface="Verdana"/>
              </a:rPr>
              <a:t>Ruben Maximiano</a:t>
            </a:r>
          </a:p>
          <a:p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Senior Policy Analyst and Competition Expert, OECD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522290-05D6-24E4-D4E3-52C7343443FE}"/>
              </a:ext>
            </a:extLst>
          </p:cNvPr>
          <p:cNvSpPr txBox="1"/>
          <p:nvPr/>
        </p:nvSpPr>
        <p:spPr>
          <a:xfrm>
            <a:off x="8768504" y="4639842"/>
            <a:ext cx="13215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latin typeface="Verdana"/>
                <a:ea typeface="Verdana"/>
              </a:rPr>
              <a:t>Robert Dominko</a:t>
            </a:r>
          </a:p>
          <a:p>
            <a:r>
              <a:rPr lang="en-GB" sz="1400">
                <a:latin typeface="Verdana"/>
                <a:ea typeface="Verdana"/>
              </a:rPr>
              <a:t>Head, </a:t>
            </a:r>
          </a:p>
          <a:p>
            <a:r>
              <a:rPr lang="en-GB" sz="1400">
                <a:latin typeface="Verdana"/>
                <a:ea typeface="Verdana"/>
              </a:rPr>
              <a:t>Centre for Demonstration and Training in Carbon-Free Technologies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6B270E-C605-DF75-05D8-9ABF3731079A}"/>
              </a:ext>
            </a:extLst>
          </p:cNvPr>
          <p:cNvSpPr txBox="1"/>
          <p:nvPr/>
        </p:nvSpPr>
        <p:spPr>
          <a:xfrm>
            <a:off x="3945720" y="3770333"/>
            <a:ext cx="1281159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>
                <a:latin typeface="Verdana"/>
                <a:ea typeface="Verdana"/>
              </a:rPr>
              <a:t>Albert van Pabst</a:t>
            </a:r>
          </a:p>
          <a:p>
            <a:r>
              <a:rPr lang="en-GB" sz="1400">
                <a:latin typeface="Verdana"/>
                <a:ea typeface="Verdana"/>
              </a:rPr>
              <a:t>CEO of SDS Separation Technology B.V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A75195-7844-4D78-7E43-857C374F2CD8}"/>
              </a:ext>
            </a:extLst>
          </p:cNvPr>
          <p:cNvSpPr txBox="1"/>
          <p:nvPr/>
        </p:nvSpPr>
        <p:spPr>
          <a:xfrm>
            <a:off x="10300323" y="3822687"/>
            <a:ext cx="197115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latin typeface="Verdana" panose="020B0604030504040204" pitchFamily="34" charset="0"/>
                <a:ea typeface="Verdana" panose="020B0604030504040204" pitchFamily="34" charset="0"/>
              </a:rPr>
              <a:t>Rumyana </a:t>
            </a:r>
            <a:r>
              <a:rPr lang="en-GB" sz="1400" b="1" err="1">
                <a:latin typeface="Verdana" panose="020B0604030504040204" pitchFamily="34" charset="0"/>
                <a:ea typeface="Verdana" panose="020B0604030504040204" pitchFamily="34" charset="0"/>
              </a:rPr>
              <a:t>Grozeva</a:t>
            </a:r>
            <a:r>
              <a:rPr lang="en-GB" sz="1400" b="1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Executive Director,</a:t>
            </a:r>
          </a:p>
          <a:p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Regional Economic Development Agency of Stara Zagora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AB2E123-36BF-C2E3-2856-B295CF577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0" y="2412220"/>
            <a:ext cx="1384995" cy="1384995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19F93EB-405B-E3E9-7EAA-778E64404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 bwMode="auto">
          <a:xfrm>
            <a:off x="2357826" y="3240107"/>
            <a:ext cx="1384996" cy="1384996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06DA84C-7FD5-2888-097F-0C785180A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3380" r="-1166" b="29953"/>
          <a:stretch>
            <a:fillRect/>
          </a:stretch>
        </p:blipFill>
        <p:spPr bwMode="auto">
          <a:xfrm>
            <a:off x="3908872" y="2336958"/>
            <a:ext cx="1326233" cy="1326233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65D2FB28-E7AA-2310-0B05-58FB88B6D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" b="2482"/>
          <a:stretch>
            <a:fillRect/>
          </a:stretch>
        </p:blipFill>
        <p:spPr bwMode="auto">
          <a:xfrm>
            <a:off x="8723198" y="3202366"/>
            <a:ext cx="1332911" cy="1332911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CD10DBA6-6FC4-C36E-DC46-CD4C3F396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92" y="2405901"/>
            <a:ext cx="1384995" cy="1384995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4">
            <a:extLst>
              <a:ext uri="{FF2B5EF4-FFF2-40B4-BE49-F238E27FC236}">
                <a16:creationId xmlns:a16="http://schemas.microsoft.com/office/drawing/2014/main" id="{EC4C60BC-53D3-6A33-F93D-D050EB0D1AC6}"/>
              </a:ext>
            </a:extLst>
          </p:cNvPr>
          <p:cNvSpPr txBox="1"/>
          <p:nvPr/>
        </p:nvSpPr>
        <p:spPr>
          <a:xfrm>
            <a:off x="5511283" y="4661997"/>
            <a:ext cx="1444926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>
                <a:latin typeface="Verdana" panose="020B0604030504040204" pitchFamily="34" charset="0"/>
                <a:ea typeface="Verdana" panose="020B0604030504040204" pitchFamily="34" charset="0"/>
              </a:rPr>
              <a:t>Lisa Grasser</a:t>
            </a:r>
          </a:p>
          <a:p>
            <a:r>
              <a:rPr lang="en-GB" sz="1400">
                <a:latin typeface="Verdana"/>
                <a:ea typeface="Verdana"/>
              </a:rPr>
              <a:t>Program Director, </a:t>
            </a:r>
            <a:endParaRPr lang="en-GB" sz="1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400" err="1">
                <a:latin typeface="Verdana" panose="020B0604030504040204" pitchFamily="34" charset="0"/>
                <a:ea typeface="Verdana" panose="020B0604030504040204" pitchFamily="34" charset="0"/>
              </a:rPr>
              <a:t>Mecaware</a:t>
            </a: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E249B356-FA03-67C0-4990-97A1C07B1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74" y="3240107"/>
            <a:ext cx="1384995" cy="1384995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5D1E2777-6645-2372-E298-C1FDDC01E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" b="18826"/>
          <a:stretch>
            <a:fillRect/>
          </a:stretch>
        </p:blipFill>
        <p:spPr bwMode="auto">
          <a:xfrm>
            <a:off x="10288582" y="2405901"/>
            <a:ext cx="1333500" cy="133350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B89AAF-BAD6-35C3-BEB8-7C3298C7AF2A}"/>
              </a:ext>
            </a:extLst>
          </p:cNvPr>
          <p:cNvSpPr txBox="1"/>
          <p:nvPr/>
        </p:nvSpPr>
        <p:spPr>
          <a:xfrm>
            <a:off x="541017" y="1967626"/>
            <a:ext cx="1587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>
                <a:latin typeface="Verdana" panose="020B0604030504040204" pitchFamily="34" charset="0"/>
                <a:ea typeface="Verdana" panose="020B0604030504040204" pitchFamily="34" charset="0"/>
              </a:rPr>
              <a:t>Moderator</a:t>
            </a:r>
            <a:endParaRPr lang="en-GB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2A3824-3C67-BA60-91C7-72BF00498C1C}"/>
              </a:ext>
            </a:extLst>
          </p:cNvPr>
          <p:cNvSpPr txBox="1"/>
          <p:nvPr/>
        </p:nvSpPr>
        <p:spPr>
          <a:xfrm>
            <a:off x="7075575" y="3868822"/>
            <a:ext cx="1471979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>
                <a:latin typeface="Verdana"/>
                <a:ea typeface="Verdana"/>
              </a:rPr>
              <a:t>Katarzyna </a:t>
            </a:r>
            <a:r>
              <a:rPr lang="en-GB" sz="1400" b="1" err="1">
                <a:latin typeface="Verdana"/>
                <a:ea typeface="Verdana"/>
              </a:rPr>
              <a:t>Faruga</a:t>
            </a:r>
            <a:endParaRPr lang="en-GB" sz="1400" b="1">
              <a:latin typeface="Verdana"/>
              <a:ea typeface="Verdana"/>
            </a:endParaRPr>
          </a:p>
          <a:p>
            <a:r>
              <a:rPr lang="en-GB" sz="1400">
                <a:latin typeface="Verdana"/>
                <a:ea typeface="Verdana"/>
              </a:rPr>
              <a:t>Head of Network </a:t>
            </a: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Management CEE, </a:t>
            </a:r>
            <a:b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400" err="1">
                <a:latin typeface="Verdana" panose="020B0604030504040204" pitchFamily="34" charset="0"/>
                <a:ea typeface="Verdana" panose="020B0604030504040204" pitchFamily="34" charset="0"/>
              </a:rPr>
              <a:t>HZwo</a:t>
            </a: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 Hydrogen Innovation Cluster</a:t>
            </a:r>
          </a:p>
        </p:txBody>
      </p:sp>
    </p:spTree>
    <p:extLst>
      <p:ext uri="{BB962C8B-B14F-4D97-AF65-F5344CB8AC3E}">
        <p14:creationId xmlns:p14="http://schemas.microsoft.com/office/powerpoint/2010/main" val="366320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BF251B1-F74D-43A1-84DF-A02E9760F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The OECD Diagnostic Tool and the Role of Regions in the Energy Transition</a:t>
            </a:r>
            <a:endParaRPr lang="en-GB" sz="32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838110-0D34-4727-82C3-5F4124494167}"/>
              </a:ext>
            </a:extLst>
          </p:cNvPr>
          <p:cNvSpPr txBox="1">
            <a:spLocks/>
          </p:cNvSpPr>
          <p:nvPr/>
        </p:nvSpPr>
        <p:spPr>
          <a:xfrm>
            <a:off x="1669690" y="5639458"/>
            <a:ext cx="3847494" cy="31781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Ruben Maximiano, Senior Expert, OECD</a:t>
            </a:r>
            <a:endParaRPr lang="en-GB" sz="2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1D4989-7BE8-4B5E-92A1-FDB37A527CD9}"/>
              </a:ext>
            </a:extLst>
          </p:cNvPr>
          <p:cNvSpPr txBox="1">
            <a:spLocks/>
          </p:cNvSpPr>
          <p:nvPr/>
        </p:nvSpPr>
        <p:spPr>
          <a:xfrm>
            <a:off x="1669690" y="6007510"/>
            <a:ext cx="3847494" cy="31781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 October 2025</a:t>
            </a:r>
          </a:p>
        </p:txBody>
      </p:sp>
    </p:spTree>
    <p:extLst>
      <p:ext uri="{BB962C8B-B14F-4D97-AF65-F5344CB8AC3E}">
        <p14:creationId xmlns:p14="http://schemas.microsoft.com/office/powerpoint/2010/main" val="696857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2988801" y="1401266"/>
            <a:ext cx="1994793" cy="249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1958"/>
              </a:lnSpc>
            </a:pPr>
            <a:r>
              <a:rPr lang="en-US" sz="150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Solar Energy</a:t>
            </a:r>
            <a:endParaRPr lang="en-US" sz="1500"/>
          </a:p>
        </p:txBody>
      </p:sp>
      <p:sp>
        <p:nvSpPr>
          <p:cNvPr id="4" name="Text 2"/>
          <p:cNvSpPr/>
          <p:nvPr/>
        </p:nvSpPr>
        <p:spPr>
          <a:xfrm>
            <a:off x="1361019" y="1634086"/>
            <a:ext cx="3622576" cy="2712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125"/>
              </a:lnSpc>
            </a:pPr>
            <a:r>
              <a:rPr lang="en-US" sz="1167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Including utility scale and innovative solar solutions</a:t>
            </a:r>
            <a:endParaRPr lang="en-US" sz="1167"/>
          </a:p>
        </p:txBody>
      </p:sp>
      <p:sp>
        <p:nvSpPr>
          <p:cNvPr id="7" name="Text 3"/>
          <p:cNvSpPr/>
          <p:nvPr/>
        </p:nvSpPr>
        <p:spPr>
          <a:xfrm>
            <a:off x="8133825" y="1536898"/>
            <a:ext cx="1994793" cy="249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50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Wind Energy</a:t>
            </a:r>
            <a:endParaRPr lang="en-US" sz="1500"/>
          </a:p>
        </p:txBody>
      </p:sp>
      <p:sp>
        <p:nvSpPr>
          <p:cNvPr id="8" name="Text 4"/>
          <p:cNvSpPr/>
          <p:nvPr/>
        </p:nvSpPr>
        <p:spPr>
          <a:xfrm>
            <a:off x="8133825" y="1786236"/>
            <a:ext cx="3622576" cy="2712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1167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Onshore and offshore wind technologies</a:t>
            </a:r>
            <a:endParaRPr lang="en-US" sz="1167"/>
          </a:p>
        </p:txBody>
      </p:sp>
      <p:sp>
        <p:nvSpPr>
          <p:cNvPr id="11" name="Text 5"/>
          <p:cNvSpPr/>
          <p:nvPr/>
        </p:nvSpPr>
        <p:spPr>
          <a:xfrm>
            <a:off x="8462227" y="2527002"/>
            <a:ext cx="2787452" cy="249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50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Pumped Hydro Storage</a:t>
            </a:r>
            <a:endParaRPr lang="en-US" sz="1500"/>
          </a:p>
        </p:txBody>
      </p:sp>
      <p:sp>
        <p:nvSpPr>
          <p:cNvPr id="12" name="Text 6"/>
          <p:cNvSpPr/>
          <p:nvPr/>
        </p:nvSpPr>
        <p:spPr>
          <a:xfrm>
            <a:off x="8535721" y="2970013"/>
            <a:ext cx="3453011" cy="2712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1167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Water batteries for energy storage</a:t>
            </a:r>
            <a:endParaRPr lang="en-US" sz="1167"/>
          </a:p>
        </p:txBody>
      </p:sp>
      <p:sp>
        <p:nvSpPr>
          <p:cNvPr id="15" name="Text 7"/>
          <p:cNvSpPr/>
          <p:nvPr/>
        </p:nvSpPr>
        <p:spPr>
          <a:xfrm>
            <a:off x="8133825" y="3547148"/>
            <a:ext cx="3622576" cy="498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50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Spatial planning and permitting</a:t>
            </a:r>
            <a:endParaRPr lang="en-US" sz="1500"/>
          </a:p>
        </p:txBody>
      </p:sp>
      <p:sp>
        <p:nvSpPr>
          <p:cNvPr id="19" name="Text 9"/>
          <p:cNvSpPr/>
          <p:nvPr/>
        </p:nvSpPr>
        <p:spPr>
          <a:xfrm>
            <a:off x="2731229" y="3522415"/>
            <a:ext cx="2252365" cy="249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1958"/>
              </a:lnSpc>
            </a:pPr>
            <a:r>
              <a:rPr lang="en-US" sz="150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Grid Infrastructure</a:t>
            </a:r>
            <a:endParaRPr lang="en-US" sz="1500"/>
          </a:p>
        </p:txBody>
      </p:sp>
      <p:sp>
        <p:nvSpPr>
          <p:cNvPr id="20" name="Text 10"/>
          <p:cNvSpPr/>
          <p:nvPr/>
        </p:nvSpPr>
        <p:spPr>
          <a:xfrm>
            <a:off x="1361019" y="3771752"/>
            <a:ext cx="3622576" cy="2712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125"/>
              </a:lnSpc>
            </a:pPr>
            <a:r>
              <a:rPr lang="en-US" sz="1167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Investing in transmission and distribution networks</a:t>
            </a:r>
            <a:endParaRPr lang="en-US" sz="1167"/>
          </a:p>
        </p:txBody>
      </p:sp>
      <p:sp>
        <p:nvSpPr>
          <p:cNvPr id="23" name="Text 11"/>
          <p:cNvSpPr/>
          <p:nvPr/>
        </p:nvSpPr>
        <p:spPr>
          <a:xfrm>
            <a:off x="2333783" y="2488993"/>
            <a:ext cx="2238673" cy="249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1958"/>
              </a:lnSpc>
            </a:pPr>
            <a:r>
              <a:rPr lang="en-US" sz="150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Demand Response</a:t>
            </a:r>
            <a:endParaRPr lang="en-US" sz="1500"/>
          </a:p>
        </p:txBody>
      </p:sp>
      <p:sp>
        <p:nvSpPr>
          <p:cNvPr id="24" name="Text 12"/>
          <p:cNvSpPr/>
          <p:nvPr/>
        </p:nvSpPr>
        <p:spPr>
          <a:xfrm>
            <a:off x="1262295" y="2822947"/>
            <a:ext cx="3453011" cy="2712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125"/>
              </a:lnSpc>
            </a:pPr>
            <a:r>
              <a:rPr lang="en-US" sz="1167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Prosumers,  Energy Communities and Aggregators</a:t>
            </a:r>
            <a:endParaRPr lang="en-US" sz="1167"/>
          </a:p>
        </p:txBody>
      </p:sp>
      <p:sp>
        <p:nvSpPr>
          <p:cNvPr id="27" name="Text 13"/>
          <p:cNvSpPr/>
          <p:nvPr/>
        </p:nvSpPr>
        <p:spPr>
          <a:xfrm>
            <a:off x="698104" y="4263265"/>
            <a:ext cx="2534543" cy="249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542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Our Unique Approach</a:t>
            </a:r>
            <a:endParaRPr lang="en-US" sz="1542"/>
          </a:p>
        </p:txBody>
      </p:sp>
      <p:sp>
        <p:nvSpPr>
          <p:cNvPr id="28" name="Text 14"/>
          <p:cNvSpPr/>
          <p:nvPr/>
        </p:nvSpPr>
        <p:spPr>
          <a:xfrm>
            <a:off x="828436" y="5047960"/>
            <a:ext cx="3322439" cy="1341728"/>
          </a:xfrm>
          <a:prstGeom prst="rect">
            <a:avLst/>
          </a:prstGeom>
          <a:solidFill>
            <a:srgbClr val="1C3645"/>
          </a:solidFill>
          <a:ln>
            <a:solidFill>
              <a:srgbClr val="00B050"/>
            </a:solidFill>
          </a:ln>
        </p:spPr>
        <p:txBody>
          <a:bodyPr wrap="square" lIns="90000" tIns="0" rIns="90000" bIns="0" rtlCol="0" anchor="ctr" anchorCtr="1">
            <a:noAutofit/>
          </a:bodyPr>
          <a:lstStyle/>
          <a:p>
            <a:pPr>
              <a:lnSpc>
                <a:spcPts val="2125"/>
              </a:lnSpc>
            </a:pPr>
            <a:r>
              <a:rPr lang="en-US" sz="150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Self-Assessment Screening Tool for all levels of government (national, regional, local)</a:t>
            </a:r>
            <a:endParaRPr lang="en-US" sz="1500"/>
          </a:p>
        </p:txBody>
      </p:sp>
      <p:sp>
        <p:nvSpPr>
          <p:cNvPr id="29" name="Text 15"/>
          <p:cNvSpPr/>
          <p:nvPr/>
        </p:nvSpPr>
        <p:spPr>
          <a:xfrm>
            <a:off x="4644231" y="5047960"/>
            <a:ext cx="3322439" cy="1342894"/>
          </a:xfrm>
          <a:prstGeom prst="rect">
            <a:avLst/>
          </a:prstGeom>
          <a:solidFill>
            <a:srgbClr val="1C3645"/>
          </a:solidFill>
          <a:ln>
            <a:solidFill>
              <a:srgbClr val="00B050"/>
            </a:solidFill>
          </a:ln>
        </p:spPr>
        <p:txBody>
          <a:bodyPr wrap="square" lIns="90000" tIns="0" rIns="90000" bIns="0" rtlCol="0" anchor="ctr" anchorCtr="1">
            <a:noAutofit/>
          </a:bodyPr>
          <a:lstStyle/>
          <a:p>
            <a:pPr>
              <a:lnSpc>
                <a:spcPts val="2125"/>
              </a:lnSpc>
            </a:pPr>
            <a:r>
              <a:rPr lang="en-US" sz="150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Regulatory barriers across 10 different markets</a:t>
            </a:r>
            <a:endParaRPr lang="en-US" sz="1500"/>
          </a:p>
        </p:txBody>
      </p:sp>
      <p:sp>
        <p:nvSpPr>
          <p:cNvPr id="30" name="Text 16"/>
          <p:cNvSpPr/>
          <p:nvPr/>
        </p:nvSpPr>
        <p:spPr>
          <a:xfrm>
            <a:off x="8527512" y="5047960"/>
            <a:ext cx="3322439" cy="1341728"/>
          </a:xfrm>
          <a:prstGeom prst="rect">
            <a:avLst/>
          </a:prstGeom>
          <a:solidFill>
            <a:srgbClr val="1C3645"/>
          </a:solidFill>
          <a:ln>
            <a:solidFill>
              <a:srgbClr val="00B050"/>
            </a:solidFill>
          </a:ln>
        </p:spPr>
        <p:txBody>
          <a:bodyPr wrap="square" lIns="90000" tIns="0" rIns="90000" bIns="0" rtlCol="0" anchor="ctr" anchorCtr="1">
            <a:noAutofit/>
          </a:bodyPr>
          <a:lstStyle/>
          <a:p>
            <a:pPr>
              <a:lnSpc>
                <a:spcPts val="2125"/>
              </a:lnSpc>
            </a:pPr>
            <a:r>
              <a:rPr lang="en-US" sz="150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Evidence-based scores and good practice examples</a:t>
            </a:r>
            <a:endParaRPr lang="en-US" sz="150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364DF23-5BF4-FB68-D88E-C3EE42053DB9}"/>
              </a:ext>
            </a:extLst>
          </p:cNvPr>
          <p:cNvCxnSpPr/>
          <p:nvPr/>
        </p:nvCxnSpPr>
        <p:spPr>
          <a:xfrm>
            <a:off x="395111" y="1222963"/>
            <a:ext cx="1111955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0">
            <a:extLst>
              <a:ext uri="{FF2B5EF4-FFF2-40B4-BE49-F238E27FC236}">
                <a16:creationId xmlns:a16="http://schemas.microsoft.com/office/drawing/2014/main" id="{53DF47A8-6FBB-1A15-9193-CBCDDE6A8BA7}"/>
              </a:ext>
            </a:extLst>
          </p:cNvPr>
          <p:cNvSpPr/>
          <p:nvPr/>
        </p:nvSpPr>
        <p:spPr>
          <a:xfrm>
            <a:off x="698104" y="801688"/>
            <a:ext cx="4465538" cy="410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208"/>
              </a:lnSpc>
            </a:pPr>
            <a:r>
              <a:rPr lang="en-US" sz="2333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 Diagnostic Tool for Policymakers for Screening Regulations</a:t>
            </a:r>
          </a:p>
        </p:txBody>
      </p:sp>
      <p:sp>
        <p:nvSpPr>
          <p:cNvPr id="34" name="Shape 4">
            <a:extLst>
              <a:ext uri="{FF2B5EF4-FFF2-40B4-BE49-F238E27FC236}">
                <a16:creationId xmlns:a16="http://schemas.microsoft.com/office/drawing/2014/main" id="{B3246B88-0FA8-8FF6-A131-AE3C9AE2EB55}"/>
              </a:ext>
            </a:extLst>
          </p:cNvPr>
          <p:cNvSpPr/>
          <p:nvPr/>
        </p:nvSpPr>
        <p:spPr>
          <a:xfrm>
            <a:off x="698103" y="4787313"/>
            <a:ext cx="3600000" cy="76200"/>
          </a:xfrm>
          <a:prstGeom prst="roundRect">
            <a:avLst>
              <a:gd name="adj" fmla="val 27488"/>
            </a:avLst>
          </a:prstGeom>
          <a:solidFill>
            <a:srgbClr val="0A988B"/>
          </a:solidFill>
          <a:ln/>
        </p:spPr>
        <p:txBody>
          <a:bodyPr/>
          <a:lstStyle/>
          <a:p>
            <a:endParaRPr lang="en-US" sz="1500"/>
          </a:p>
        </p:txBody>
      </p:sp>
      <p:sp>
        <p:nvSpPr>
          <p:cNvPr id="35" name="Shape 5">
            <a:extLst>
              <a:ext uri="{FF2B5EF4-FFF2-40B4-BE49-F238E27FC236}">
                <a16:creationId xmlns:a16="http://schemas.microsoft.com/office/drawing/2014/main" id="{4F960A65-E0EE-CC28-3B4E-2DCF4340EF41}"/>
              </a:ext>
            </a:extLst>
          </p:cNvPr>
          <p:cNvSpPr/>
          <p:nvPr/>
        </p:nvSpPr>
        <p:spPr>
          <a:xfrm>
            <a:off x="2124332" y="4596912"/>
            <a:ext cx="418902" cy="418902"/>
          </a:xfrm>
          <a:prstGeom prst="roundRect">
            <a:avLst>
              <a:gd name="adj" fmla="val 181904"/>
            </a:avLst>
          </a:prstGeom>
          <a:solidFill>
            <a:srgbClr val="0A988B"/>
          </a:solidFill>
          <a:ln/>
        </p:spPr>
        <p:txBody>
          <a:bodyPr/>
          <a:lstStyle/>
          <a:p>
            <a:endParaRPr lang="en-US" sz="1500"/>
          </a:p>
        </p:txBody>
      </p:sp>
      <p:sp>
        <p:nvSpPr>
          <p:cNvPr id="36" name="Text 6">
            <a:extLst>
              <a:ext uri="{FF2B5EF4-FFF2-40B4-BE49-F238E27FC236}">
                <a16:creationId xmlns:a16="http://schemas.microsoft.com/office/drawing/2014/main" id="{3CAFA4F8-2F54-E7BB-DF34-D7710D464ED8}"/>
              </a:ext>
            </a:extLst>
          </p:cNvPr>
          <p:cNvSpPr/>
          <p:nvPr/>
        </p:nvSpPr>
        <p:spPr>
          <a:xfrm>
            <a:off x="2253094" y="4683658"/>
            <a:ext cx="167482" cy="209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</a:t>
            </a:r>
            <a:endParaRPr lang="en-US" sz="1292"/>
          </a:p>
        </p:txBody>
      </p:sp>
      <p:sp>
        <p:nvSpPr>
          <p:cNvPr id="37" name="Shape 12">
            <a:extLst>
              <a:ext uri="{FF2B5EF4-FFF2-40B4-BE49-F238E27FC236}">
                <a16:creationId xmlns:a16="http://schemas.microsoft.com/office/drawing/2014/main" id="{AB9E3F14-50C6-A548-B043-622D730C96D1}"/>
              </a:ext>
            </a:extLst>
          </p:cNvPr>
          <p:cNvSpPr/>
          <p:nvPr/>
        </p:nvSpPr>
        <p:spPr>
          <a:xfrm>
            <a:off x="8388732" y="4787313"/>
            <a:ext cx="3600000" cy="76200"/>
          </a:xfrm>
          <a:prstGeom prst="roundRect">
            <a:avLst>
              <a:gd name="adj" fmla="val 27488"/>
            </a:avLst>
          </a:prstGeom>
          <a:solidFill>
            <a:srgbClr val="0A988B"/>
          </a:solidFill>
          <a:ln/>
        </p:spPr>
        <p:txBody>
          <a:bodyPr/>
          <a:lstStyle/>
          <a:p>
            <a:endParaRPr lang="en-US" sz="1500"/>
          </a:p>
        </p:txBody>
      </p:sp>
      <p:sp>
        <p:nvSpPr>
          <p:cNvPr id="38" name="Shape 13">
            <a:extLst>
              <a:ext uri="{FF2B5EF4-FFF2-40B4-BE49-F238E27FC236}">
                <a16:creationId xmlns:a16="http://schemas.microsoft.com/office/drawing/2014/main" id="{627D6F1F-7895-7C26-2C92-7CC87C51D311}"/>
              </a:ext>
            </a:extLst>
          </p:cNvPr>
          <p:cNvSpPr/>
          <p:nvPr/>
        </p:nvSpPr>
        <p:spPr>
          <a:xfrm>
            <a:off x="9945113" y="4596912"/>
            <a:ext cx="418902" cy="418902"/>
          </a:xfrm>
          <a:prstGeom prst="roundRect">
            <a:avLst>
              <a:gd name="adj" fmla="val 181904"/>
            </a:avLst>
          </a:prstGeom>
          <a:solidFill>
            <a:srgbClr val="0A988B"/>
          </a:solidFill>
          <a:ln/>
        </p:spPr>
        <p:txBody>
          <a:bodyPr/>
          <a:lstStyle/>
          <a:p>
            <a:endParaRPr lang="en-US" sz="1500"/>
          </a:p>
        </p:txBody>
      </p:sp>
      <p:sp>
        <p:nvSpPr>
          <p:cNvPr id="39" name="Text 14">
            <a:extLst>
              <a:ext uri="{FF2B5EF4-FFF2-40B4-BE49-F238E27FC236}">
                <a16:creationId xmlns:a16="http://schemas.microsoft.com/office/drawing/2014/main" id="{687146D5-FBF9-D9A7-6C45-2F63AF0E8527}"/>
              </a:ext>
            </a:extLst>
          </p:cNvPr>
          <p:cNvSpPr/>
          <p:nvPr/>
        </p:nvSpPr>
        <p:spPr>
          <a:xfrm>
            <a:off x="10080816" y="4683658"/>
            <a:ext cx="167482" cy="209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GB" sz="1292">
                <a:solidFill>
                  <a:srgbClr val="FFFFFF"/>
                </a:solidFill>
                <a:latin typeface="Unbounded" pitchFamily="34" charset="0"/>
              </a:rPr>
              <a:t>C</a:t>
            </a:r>
            <a:endParaRPr lang="en-US" sz="1292"/>
          </a:p>
        </p:txBody>
      </p:sp>
      <p:sp>
        <p:nvSpPr>
          <p:cNvPr id="40" name="Shape 12">
            <a:extLst>
              <a:ext uri="{FF2B5EF4-FFF2-40B4-BE49-F238E27FC236}">
                <a16:creationId xmlns:a16="http://schemas.microsoft.com/office/drawing/2014/main" id="{9B0C82BA-C0DD-9CD9-ACBE-57D0FFD56047}"/>
              </a:ext>
            </a:extLst>
          </p:cNvPr>
          <p:cNvSpPr/>
          <p:nvPr/>
        </p:nvSpPr>
        <p:spPr>
          <a:xfrm>
            <a:off x="4529695" y="4787313"/>
            <a:ext cx="3600000" cy="76200"/>
          </a:xfrm>
          <a:prstGeom prst="roundRect">
            <a:avLst>
              <a:gd name="adj" fmla="val 27488"/>
            </a:avLst>
          </a:prstGeom>
          <a:solidFill>
            <a:srgbClr val="0A988B"/>
          </a:solidFill>
          <a:ln/>
        </p:spPr>
        <p:txBody>
          <a:bodyPr/>
          <a:lstStyle/>
          <a:p>
            <a:endParaRPr lang="en-US" sz="1500"/>
          </a:p>
        </p:txBody>
      </p:sp>
      <p:sp>
        <p:nvSpPr>
          <p:cNvPr id="41" name="Shape 5">
            <a:extLst>
              <a:ext uri="{FF2B5EF4-FFF2-40B4-BE49-F238E27FC236}">
                <a16:creationId xmlns:a16="http://schemas.microsoft.com/office/drawing/2014/main" id="{94D7707B-ECB6-7BC6-ACCD-179864C048C0}"/>
              </a:ext>
            </a:extLst>
          </p:cNvPr>
          <p:cNvSpPr/>
          <p:nvPr/>
        </p:nvSpPr>
        <p:spPr>
          <a:xfrm>
            <a:off x="6096000" y="4596912"/>
            <a:ext cx="418902" cy="418902"/>
          </a:xfrm>
          <a:prstGeom prst="roundRect">
            <a:avLst>
              <a:gd name="adj" fmla="val 181904"/>
            </a:avLst>
          </a:prstGeom>
          <a:solidFill>
            <a:srgbClr val="0A988B"/>
          </a:solidFill>
          <a:ln/>
        </p:spPr>
        <p:txBody>
          <a:bodyPr/>
          <a:lstStyle/>
          <a:p>
            <a:endParaRPr lang="en-US" sz="1500"/>
          </a:p>
        </p:txBody>
      </p:sp>
      <p:sp>
        <p:nvSpPr>
          <p:cNvPr id="42" name="Text 6">
            <a:extLst>
              <a:ext uri="{FF2B5EF4-FFF2-40B4-BE49-F238E27FC236}">
                <a16:creationId xmlns:a16="http://schemas.microsoft.com/office/drawing/2014/main" id="{3690681D-014E-3E7F-1183-AA274027955E}"/>
              </a:ext>
            </a:extLst>
          </p:cNvPr>
          <p:cNvSpPr/>
          <p:nvPr/>
        </p:nvSpPr>
        <p:spPr>
          <a:xfrm>
            <a:off x="6240637" y="4683658"/>
            <a:ext cx="167482" cy="209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B</a:t>
            </a:r>
            <a:endParaRPr lang="en-US" sz="1292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1D63BB-E65D-8447-D340-2FC01C350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643" y="1337131"/>
            <a:ext cx="2880800" cy="2885358"/>
          </a:xfrm>
          <a:prstGeom prst="rect">
            <a:avLst/>
          </a:prstGeom>
        </p:spPr>
      </p:pic>
      <p:sp>
        <p:nvSpPr>
          <p:cNvPr id="31" name="Text 4">
            <a:extLst>
              <a:ext uri="{FF2B5EF4-FFF2-40B4-BE49-F238E27FC236}">
                <a16:creationId xmlns:a16="http://schemas.microsoft.com/office/drawing/2014/main" id="{484F0E2D-D42D-A468-EBBD-4838972BB8A5}"/>
              </a:ext>
            </a:extLst>
          </p:cNvPr>
          <p:cNvSpPr/>
          <p:nvPr/>
        </p:nvSpPr>
        <p:spPr>
          <a:xfrm>
            <a:off x="8133825" y="3942335"/>
            <a:ext cx="3622576" cy="2712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1167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Land use policies and approval for renewable energy sites</a:t>
            </a:r>
            <a:endParaRPr lang="en-US" sz="1167"/>
          </a:p>
        </p:txBody>
      </p:sp>
    </p:spTree>
    <p:extLst>
      <p:ext uri="{BB962C8B-B14F-4D97-AF65-F5344CB8AC3E}">
        <p14:creationId xmlns:p14="http://schemas.microsoft.com/office/powerpoint/2010/main" val="1425524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534A-241C-01E5-E7EA-D1E32DE4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GB" sz="4000" b="1">
                <a:solidFill>
                  <a:schemeClr val="accent1">
                    <a:lumMod val="75000"/>
                  </a:schemeClr>
                </a:solidFill>
              </a:rPr>
              <a:t>Why Sub-National Action Matters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E350D61B-3D27-39D3-6311-34651078F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Slide Number Placeholder 4">
            <a:extLst>
              <a:ext uri="{FF2B5EF4-FFF2-40B4-BE49-F238E27FC236}">
                <a16:creationId xmlns:a16="http://schemas.microsoft.com/office/drawing/2014/main" id="{8BEED362-0BB9-C9CA-2A7C-755E2D86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CF048B7-AA97-4530-90E7-9B56D1E5C6E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32" name="Rectangle 1">
            <a:extLst>
              <a:ext uri="{FF2B5EF4-FFF2-40B4-BE49-F238E27FC236}">
                <a16:creationId xmlns:a16="http://schemas.microsoft.com/office/drawing/2014/main" id="{81975AF4-185C-97B4-14F4-988EF13EC3E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 descr="A map of europe with red dots&#10;&#10;AI-generated content may be incorrect.">
            <a:extLst>
              <a:ext uri="{FF2B5EF4-FFF2-40B4-BE49-F238E27FC236}">
                <a16:creationId xmlns:a16="http://schemas.microsoft.com/office/drawing/2014/main" id="{B10A2F28-A56A-1B31-9929-650A00B5E5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5999" y="1690688"/>
            <a:ext cx="6020209" cy="46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2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8221C-92CB-9829-82BE-CD96B63E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GB" sz="4000" b="1">
                <a:solidFill>
                  <a:schemeClr val="accent1">
                    <a:lumMod val="75000"/>
                  </a:schemeClr>
                </a:solidFill>
              </a:rPr>
              <a:t>Spatial Planning Bottlenecks</a:t>
            </a:r>
          </a:p>
        </p:txBody>
      </p:sp>
      <p:pic>
        <p:nvPicPr>
          <p:cNvPr id="7" name="Content Placeholder 6" descr="A red and blue sign with a map and a pin&#10;&#10;AI-generated content may be incorrect.">
            <a:extLst>
              <a:ext uri="{FF2B5EF4-FFF2-40B4-BE49-F238E27FC236}">
                <a16:creationId xmlns:a16="http://schemas.microsoft.com/office/drawing/2014/main" id="{4C394C86-528B-6FF1-09ED-F516CD5002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55904" y="1185958"/>
            <a:ext cx="5181600" cy="3454400"/>
          </a:xfr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513C3B58-4751-4723-4C3E-5A2E6910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CF048B7-AA97-4530-90E7-9B56D1E5C6E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6CB84B94-F250-08C9-8A0E-68856760C79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47850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0695F7AE-525C-481E-939E-AFBDC499BF3C}"/>
              </a:ext>
            </a:extLst>
          </p:cNvPr>
          <p:cNvGrpSpPr/>
          <p:nvPr/>
        </p:nvGrpSpPr>
        <p:grpSpPr>
          <a:xfrm>
            <a:off x="2385003" y="4640358"/>
            <a:ext cx="2173337" cy="1304002"/>
            <a:chOff x="0" y="2907848"/>
            <a:chExt cx="2173337" cy="130400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BDE86E6-18ED-ABB8-0404-0C9A96BB6805}"/>
                </a:ext>
              </a:extLst>
            </p:cNvPr>
            <p:cNvSpPr/>
            <p:nvPr/>
          </p:nvSpPr>
          <p:spPr>
            <a:xfrm>
              <a:off x="0" y="2907848"/>
              <a:ext cx="2173337" cy="130400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2ED22E-6A76-152D-1A46-2B57BAE0E4C9}"/>
                </a:ext>
              </a:extLst>
            </p:cNvPr>
            <p:cNvSpPr txBox="1"/>
            <p:nvPr/>
          </p:nvSpPr>
          <p:spPr>
            <a:xfrm>
              <a:off x="0" y="2907848"/>
              <a:ext cx="2173337" cy="1304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0" i="1" kern="1200" baseline="0"/>
                <a:t>If the map is wrong, the journey will be slow and expensive</a:t>
              </a:r>
              <a:endParaRPr lang="en-US" sz="20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393199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748C-6A53-79D6-15FE-E2CD23BCF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GB" sz="4000" b="1">
                <a:solidFill>
                  <a:schemeClr val="accent1">
                    <a:lumMod val="75000"/>
                  </a:schemeClr>
                </a:solidFill>
              </a:rPr>
              <a:t>Permitting Challenges</a:t>
            </a:r>
          </a:p>
        </p:txBody>
      </p:sp>
      <p:pic>
        <p:nvPicPr>
          <p:cNvPr id="7" name="Content Placeholder 6" descr="A blue and red sign with a structure and a tower&#10;&#10;AI-generated content may be incorrect.">
            <a:extLst>
              <a:ext uri="{FF2B5EF4-FFF2-40B4-BE49-F238E27FC236}">
                <a16:creationId xmlns:a16="http://schemas.microsoft.com/office/drawing/2014/main" id="{9F8F7074-C754-C146-E7B6-BCE218F667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53331" y="1825625"/>
            <a:ext cx="3940462" cy="4351338"/>
          </a:xfr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D5E4166-F62A-2BE0-0E7E-C874F304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CF048B7-AA97-4530-90E7-9B56D1E5C6E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16B3602F-1AB1-48D7-B4C2-AEC4AD3CEC9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380447" y="1825625"/>
          <a:ext cx="681155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1067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52859-58DE-9DEB-535F-A7CF00130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How the Tool and the OECD can help</a:t>
            </a:r>
            <a:br>
              <a:rPr lang="en-US"/>
            </a:br>
            <a:r>
              <a:rPr lang="en-US"/>
              <a:t> MS and Regions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96D3F-CF6F-80C0-D96D-6A27C39A2F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🎓 </a:t>
            </a:r>
            <a:r>
              <a:rPr lang="en-US" altLang="en-US" b="1"/>
              <a:t>Capacity building</a:t>
            </a:r>
            <a:r>
              <a:rPr lang="en-US" altLang="en-US"/>
              <a:t>: train national, regional &amp; local officials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📝 </a:t>
            </a:r>
            <a:r>
              <a:rPr lang="en-GB" altLang="en-US" b="1"/>
              <a:t>A</a:t>
            </a:r>
            <a:r>
              <a:rPr lang="en-US" altLang="en-US" b="1" err="1"/>
              <a:t>ssessment</a:t>
            </a:r>
            <a:r>
              <a:rPr lang="en-US" altLang="en-US"/>
              <a:t>: MS and regions </a:t>
            </a:r>
            <a:r>
              <a:rPr lang="en-GB" altLang="en-US"/>
              <a:t>can </a:t>
            </a:r>
            <a:r>
              <a:rPr lang="en-US" altLang="en-US"/>
              <a:t>map their own barriers</a:t>
            </a:r>
            <a:r>
              <a:rPr lang="en-GB" altLang="en-US"/>
              <a:t> or ask OECD</a:t>
            </a:r>
            <a:endParaRPr lang="en-US" altLang="en-US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📊 </a:t>
            </a:r>
            <a:r>
              <a:rPr lang="en-US" altLang="en-US" b="1"/>
              <a:t>Benchmarking</a:t>
            </a:r>
            <a:r>
              <a:rPr lang="en-US" altLang="en-US"/>
              <a:t>: compare similar MS or regions for peer learning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🚀 </a:t>
            </a:r>
            <a:r>
              <a:rPr lang="en-US" altLang="en-US" b="1"/>
              <a:t>In-depth reviews</a:t>
            </a:r>
            <a:r>
              <a:rPr lang="en-US" altLang="en-US"/>
              <a:t>: design reform roadmaps (permitting, planning, grid)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n-US" altLang="en-US" b="1"/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i="1"/>
              <a:t>Practical instrument for faster projects &amp; stronger regional voice</a:t>
            </a:r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B510E2-48E5-184D-5932-E669F9E63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909" y="2628442"/>
            <a:ext cx="2582091" cy="25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188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6.1.4122"/>
  <p:tag name="SLIDO_PRESENTATION_ID" val="00000000-0000-0000-0000-000000000000"/>
  <p:tag name="SLIDO_EVENT_SECTION_UUID" val="b85b5d3b-8d91-4cf5-bbeb-62e8dad693a2"/>
  <p:tag name="SLIDO_EVENT_UUID" val="c9dd461c-1a8c-43f0-8b28-37c1a64f74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theme/theme1.xml><?xml version="1.0" encoding="utf-8"?>
<a:theme xmlns:a="http://schemas.openxmlformats.org/drawingml/2006/main" name="Cover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10.xml><?xml version="1.0" encoding="utf-8"?>
<a:theme xmlns:a="http://schemas.openxmlformats.org/drawingml/2006/main" name="1_Content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0">
          <a:blip xmlns:r="http://schemas.openxmlformats.org/officeDocument/2006/relationships" r:embed="rId1"/>
          <a:srcRect/>
          <a:stretch>
            <a:fillRect l="-6949" r="-50193" b="-18754"/>
          </a:stretch>
        </a:blipFill>
        <a:ln w="38100">
          <a:solidFill>
            <a:schemeClr val="bg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1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over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13.xml><?xml version="1.0" encoding="utf-8"?>
<a:theme xmlns:a="http://schemas.openxmlformats.org/drawingml/2006/main" name="Content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0">
          <a:blip xmlns:r="http://schemas.openxmlformats.org/officeDocument/2006/relationships" r:embed="rId1"/>
          <a:srcRect/>
          <a:stretch>
            <a:fillRect l="-6949" r="-50193" b="-18754"/>
          </a:stretch>
        </a:blipFill>
        <a:ln w="38100">
          <a:solidFill>
            <a:schemeClr val="bg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1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5.xml><?xml version="1.0" encoding="utf-8"?>
<a:theme xmlns:a="http://schemas.openxmlformats.org/drawingml/2006/main" name="Divider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r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3.xml><?xml version="1.0" encoding="utf-8"?>
<a:theme xmlns:a="http://schemas.openxmlformats.org/drawingml/2006/main" name="Content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0">
          <a:blip xmlns:r="http://schemas.openxmlformats.org/officeDocument/2006/relationships" r:embed="rId1"/>
          <a:srcRect/>
          <a:stretch>
            <a:fillRect l="-6949" r="-50193" b="-18754"/>
          </a:stretch>
        </a:blipFill>
        <a:ln w="38100">
          <a:solidFill>
            <a:schemeClr val="bg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4.xml><?xml version="1.0" encoding="utf-8"?>
<a:theme xmlns:a="http://schemas.openxmlformats.org/drawingml/2006/main" name="Image Content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0">
          <a:blip xmlns:r="http://schemas.openxmlformats.org/officeDocument/2006/relationships" r:embed="rId1"/>
          <a:srcRect/>
          <a:stretch>
            <a:fillRect l="-6949" r="-50193" b="-18754"/>
          </a:stretch>
        </a:blipFill>
        <a:ln w="38100">
          <a:solidFill>
            <a:schemeClr val="bg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5.xml><?xml version="1.0" encoding="utf-8"?>
<a:theme xmlns:a="http://schemas.openxmlformats.org/drawingml/2006/main" name="Quotes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38100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Kapitel-/Trennfolien">
  <a:themeElements>
    <a:clrScheme name="LEAG_Farbset_neu">
      <a:dk1>
        <a:srgbClr val="5E6A71"/>
      </a:dk1>
      <a:lt1>
        <a:srgbClr val="FFFFFF"/>
      </a:lt1>
      <a:dk2>
        <a:srgbClr val="5BC5F2"/>
      </a:dk2>
      <a:lt2>
        <a:srgbClr val="005293"/>
      </a:lt2>
      <a:accent1>
        <a:srgbClr val="7AB800"/>
      </a:accent1>
      <a:accent2>
        <a:srgbClr val="FBBB1F"/>
      </a:accent2>
      <a:accent3>
        <a:srgbClr val="EC6602"/>
      </a:accent3>
      <a:accent4>
        <a:srgbClr val="419769"/>
      </a:accent4>
      <a:accent5>
        <a:srgbClr val="C7D300"/>
      </a:accent5>
      <a:accent6>
        <a:srgbClr val="F2E746"/>
      </a:accent6>
      <a:hlink>
        <a:srgbClr val="005293"/>
      </a:hlink>
      <a:folHlink>
        <a:srgbClr val="5BC5F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Cover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9.xml><?xml version="1.0" encoding="utf-8"?>
<a:theme xmlns:a="http://schemas.openxmlformats.org/drawingml/2006/main" name="1_Divider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CFA8500E1C55468BC6E8FCE5571890" ma:contentTypeVersion="16" ma:contentTypeDescription="Create a new document." ma:contentTypeScope="" ma:versionID="1d5b463bd5a6c232e42dcfd13c5858d6">
  <xsd:schema xmlns:xsd="http://www.w3.org/2001/XMLSchema" xmlns:xs="http://www.w3.org/2001/XMLSchema" xmlns:p="http://schemas.microsoft.com/office/2006/metadata/properties" xmlns:ns2="412556c1-ff64-4242-a10c-5135533260fa" xmlns:ns3="c0267f2e-c1d0-407e-9146-62dff2aa4849" targetNamespace="http://schemas.microsoft.com/office/2006/metadata/properties" ma:root="true" ma:fieldsID="cf5620fee23dab1fc49e726c913072e7" ns2:_="" ns3:_="">
    <xsd:import namespace="412556c1-ff64-4242-a10c-5135533260fa"/>
    <xsd:import namespace="c0267f2e-c1d0-407e-9146-62dff2aa48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2556c1-ff64-4242-a10c-5135533260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5936872-4c25-49c5-bd5d-199fb01e78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67f2e-c1d0-407e-9146-62dff2aa484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0fdbf652-3dea-4701-b4a5-b90d2bc44894}" ma:internalName="TaxCatchAll" ma:showField="CatchAllData" ma:web="c0267f2e-c1d0-407e-9146-62dff2aa4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2556c1-ff64-4242-a10c-5135533260fa">
      <Terms xmlns="http://schemas.microsoft.com/office/infopath/2007/PartnerControls"/>
    </lcf76f155ced4ddcb4097134ff3c332f>
    <TaxCatchAll xmlns="c0267f2e-c1d0-407e-9146-62dff2aa4849" xsi:nil="true"/>
    <SharedWithUsers xmlns="c0267f2e-c1d0-407e-9146-62dff2aa4849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C6F964-B4F5-47DE-86EC-71B01FBBD9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2556c1-ff64-4242-a10c-5135533260fa"/>
    <ds:schemaRef ds:uri="c0267f2e-c1d0-407e-9146-62dff2aa48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1F47F6-3FA3-4526-82D1-6B48C094491B}">
  <ds:schemaRefs>
    <ds:schemaRef ds:uri="412556c1-ff64-4242-a10c-5135533260fa"/>
    <ds:schemaRef ds:uri="c0267f2e-c1d0-407e-9146-62dff2aa48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AF16A6B-94CD-4F6E-B607-09E7AA5554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34</Slides>
  <Notes>11</Notes>
  <HiddenSlides>1</HiddenSlide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Cover</vt:lpstr>
      <vt:lpstr>Divider</vt:lpstr>
      <vt:lpstr>Content</vt:lpstr>
      <vt:lpstr>Image Content</vt:lpstr>
      <vt:lpstr>Quotes</vt:lpstr>
      <vt:lpstr>Custom Design</vt:lpstr>
      <vt:lpstr>1_Kapitel-/Trennfolien</vt:lpstr>
      <vt:lpstr>1_Cover</vt:lpstr>
      <vt:lpstr>1_Divider</vt:lpstr>
      <vt:lpstr>1_Content</vt:lpstr>
      <vt:lpstr>1_Custom Design</vt:lpstr>
      <vt:lpstr>Cover</vt:lpstr>
      <vt:lpstr>Content</vt:lpstr>
      <vt:lpstr>Ion</vt:lpstr>
      <vt:lpstr>Divider</vt:lpstr>
      <vt:lpstr>JTP Conference: 5th Anniversary of the Just Transition Platform</vt:lpstr>
      <vt:lpstr>PowerPoint Presentation</vt:lpstr>
      <vt:lpstr>Keynote presentation </vt:lpstr>
      <vt:lpstr>The OECD Diagnostic Tool and the Role of Regions in the Energy Transition</vt:lpstr>
      <vt:lpstr>PowerPoint Presentation</vt:lpstr>
      <vt:lpstr>Why Sub-National Action Matters</vt:lpstr>
      <vt:lpstr>Spatial Planning Bottlenecks</vt:lpstr>
      <vt:lpstr>Permitting Challenges</vt:lpstr>
      <vt:lpstr>How the Tool and the OECD can help  MS and Regions</vt:lpstr>
      <vt:lpstr>In a Nutshell</vt:lpstr>
      <vt:lpstr>Looking forward to putting  the Diagnostic Tool to work!</vt:lpstr>
      <vt:lpstr>Clean technologies accelerating competitiveness in JTF regions</vt:lpstr>
      <vt:lpstr>SDS Separation –   The Compact  Powerhouse for Carbon Capture</vt:lpstr>
      <vt:lpstr>Urgent decarbonisation gap for mid-scale industry</vt:lpstr>
      <vt:lpstr>Why conventional ccs fails for mid-scale emitters… </vt:lpstr>
      <vt:lpstr>SDS applications in the Carbon Capture chain</vt:lpstr>
      <vt:lpstr>PowerPoint Presentation</vt:lpstr>
      <vt:lpstr>Clean technologies accelerating competitiveness in JTF regions</vt:lpstr>
      <vt:lpstr>Mecaware: battery recycling made clean, scalable and for Europe</vt:lpstr>
      <vt:lpstr>From batteries to strategic metals : recycling made clean, scalable and for Europe</vt:lpstr>
      <vt:lpstr>Clean technologies accelerating competitiveness in JTF regions</vt:lpstr>
      <vt:lpstr>PowerPoint Presentation</vt:lpstr>
      <vt:lpstr>PowerPoint Presentation</vt:lpstr>
      <vt:lpstr>Clean technologies accelerating competitiveness in JTF regions</vt:lpstr>
      <vt:lpstr>Center for Development, Demonstrations and Training for Carbon-Free Technologies  National institute of chemistry, Slovenia</vt:lpstr>
      <vt:lpstr>Vision</vt:lpstr>
      <vt:lpstr>What</vt:lpstr>
      <vt:lpstr>Goals</vt:lpstr>
      <vt:lpstr>Clean technologies accelerating competitiveness in JTF regions</vt:lpstr>
      <vt:lpstr>EUROPEAN DIGITAL INNOVATION HUB ZAGORE – H2 TRAINING AND TBI ENVIRONMENT</vt:lpstr>
      <vt:lpstr>H2 in different dimension of reality:  physical and virtual </vt:lpstr>
      <vt:lpstr>H2 in different dimension of reality:  physical and virtual </vt:lpstr>
      <vt:lpstr>PowerPoint Presentation</vt:lpstr>
      <vt:lpstr>Clean technologies accelerating competitiveness in JTF regions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revision>10</cp:revision>
  <cp:lastPrinted>2025-10-20T13:55:54Z</cp:lastPrinted>
  <dcterms:created xsi:type="dcterms:W3CDTF">2019-08-09T12:06:42Z</dcterms:created>
  <dcterms:modified xsi:type="dcterms:W3CDTF">2025-10-30T14:44:04Z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0x010100DECFA8500E1C55468BC6E8FCE5571890</vt:lpwstr>
  </property>
  <property fmtid="{D5CDD505-2E9C-101B-9397-08002B2CF9AE}" pid="3" name="MediaServiceImageTags">
    <vt:lpwstr/>
  </property>
  <property fmtid="{D5CDD505-2E9C-101B-9397-08002B2CF9AE}" pid="4" name="SlidoAppVersion">
    <vt:lpwstr>1.6.1.4122</vt:lpwstr>
  </property>
  <property fmtid="{D5CDD505-2E9C-101B-9397-08002B2CF9AE}" pid="5" name="Order">
    <vt:lpwstr>401600.000000000</vt:lpwstr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xd_Signature">
    <vt:lpwstr/>
  </property>
  <property fmtid="{D5CDD505-2E9C-101B-9397-08002B2CF9AE}" pid="11" name="TriggerFlowInfo">
    <vt:lpwstr/>
  </property>
</Properties>
</file>