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7.xml" ContentType="application/vnd.openxmlformats-officedocument.presentationml.tags+xml"/>
  <Override PartName="/ppt/notesSlides/notesSlide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.xml" ContentType="application/vnd.openxmlformats-officedocument.presentationml.notesSlide+xml"/>
  <Override PartName="/ppt/tags/tag107.xml" ContentType="application/vnd.openxmlformats-officedocument.presentationml.tags+xml"/>
  <Override PartName="/ppt/notesSlides/notesSlide4.xml" ContentType="application/vnd.openxmlformats-officedocument.presentationml.notesSlide+xml"/>
  <Override PartName="/ppt/tags/tag108.xml" ContentType="application/vnd.openxmlformats-officedocument.presentationml.tags+xml"/>
  <Override PartName="/ppt/notesSlides/notesSlide5.xml" ContentType="application/vnd.openxmlformats-officedocument.presentationml.notesSlide+xml"/>
  <Override PartName="/ppt/tags/tag109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265" r:id="rId4"/>
  </p:sldMasterIdLst>
  <p:notesMasterIdLst>
    <p:notesMasterId r:id="rId13"/>
  </p:notesMasterIdLst>
  <p:handoutMasterIdLst>
    <p:handoutMasterId r:id="rId14"/>
  </p:handoutMasterIdLst>
  <p:sldIdLst>
    <p:sldId id="275" r:id="rId5"/>
    <p:sldId id="2147483571" r:id="rId6"/>
    <p:sldId id="2147483572" r:id="rId7"/>
    <p:sldId id="259" r:id="rId8"/>
    <p:sldId id="2147483576" r:id="rId9"/>
    <p:sldId id="2147483544" r:id="rId10"/>
    <p:sldId id="2147483574" r:id="rId11"/>
    <p:sldId id="278" r:id="rId12"/>
  </p:sldIdLst>
  <p:sldSz cx="12192000" cy="6858000"/>
  <p:notesSz cx="6950075" cy="9236075"/>
  <p:custShowLst>
    <p:custShow name="Format Guide Workshop" id="0">
      <p:sldLst/>
    </p:custShow>
  </p:custShow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820000"/>
    <a:srgbClr val="000000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E2D6C-4437-42F1-9FEE-5A00F3941AEB}" v="5" dt="2026-05-10T14:57:46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323" autoAdjust="0"/>
  </p:normalViewPr>
  <p:slideViewPr>
    <p:cSldViewPr snapToGrid="0">
      <p:cViewPr varScale="1">
        <p:scale>
          <a:sx n="70" d="100"/>
          <a:sy n="70" d="100"/>
        </p:scale>
        <p:origin x="49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348" y="234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5/10/2026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F2C7CF5F-7CF3-4DF3-838A-EE34544862CC}" type="datetimeFigureOut">
              <a:rPr lang="en-US" smtClean="0"/>
              <a:pPr/>
              <a:t>5/10/2026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ZA"/>
              <a:t>Notes view: </a:t>
            </a:r>
            <a:fld id="{128CEAFE-FA94-43E5-B0FF-D47E1CCDD1B4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74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ZA"/>
              <a:t>Notes view: </a:t>
            </a:r>
            <a:fld id="{128CEAFE-FA94-43E5-B0FF-D47E1CCDD1B4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18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ZA"/>
              <a:t>Notes view: </a:t>
            </a:r>
            <a:fld id="{128CEAFE-FA94-43E5-B0FF-D47E1CCDD1B4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041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ZA"/>
              <a:t>Notes view: </a:t>
            </a:r>
            <a:fld id="{128CEAFE-FA94-43E5-B0FF-D47E1CCDD1B4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919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6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.xml"/><Relationship Id="rId7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8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0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6.xml"/><Relationship Id="rId4" Type="http://schemas.openxmlformats.org/officeDocument/2006/relationships/image" Target="../media/image2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8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9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0.xml"/><Relationship Id="rId4" Type="http://schemas.openxmlformats.org/officeDocument/2006/relationships/image" Target="../media/image2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1.xml"/><Relationship Id="rId4" Type="http://schemas.openxmlformats.org/officeDocument/2006/relationships/image" Target="../media/image2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2.xml"/><Relationship Id="rId4" Type="http://schemas.openxmlformats.org/officeDocument/2006/relationships/image" Target="../media/image2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1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5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8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9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3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4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9069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D7890-99C6-C87B-80C9-7DBA21428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8191" r="28191"/>
          <a:stretch>
            <a:fillRect/>
          </a:stretch>
        </p:blipFill>
        <p:spPr>
          <a:xfrm>
            <a:off x="791" y="0"/>
            <a:ext cx="12190418" cy="6857999"/>
          </a:xfrm>
          <a:prstGeom prst="rect">
            <a:avLst/>
          </a:prstGeom>
        </p:spPr>
      </p:pic>
      <p:sp>
        <p:nvSpPr>
          <p:cNvPr id="8" name="Overlay">
            <a:extLst>
              <a:ext uri="{FF2B5EF4-FFF2-40B4-BE49-F238E27FC236}">
                <a16:creationId xmlns:a16="http://schemas.microsoft.com/office/drawing/2014/main" id="{74F948AE-92CD-2088-EDBC-7D4651831E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91" y="0"/>
            <a:ext cx="12190418" cy="6857999"/>
          </a:xfrm>
          <a:prstGeom prst="rect">
            <a:avLst/>
          </a:prstGeom>
          <a:solidFill>
            <a:srgbClr val="000000">
              <a:alpha val="4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184FF-1EC8-995C-8D51-E6BC71571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85ED7F-8E51-80FD-D1FC-00F17AC785B7}"/>
              </a:ext>
            </a:extLst>
          </p:cNvPr>
          <p:cNvGrpSpPr/>
          <p:nvPr userDrawn="1"/>
        </p:nvGrpSpPr>
        <p:grpSpPr>
          <a:xfrm>
            <a:off x="3517900" y="630593"/>
            <a:ext cx="5156200" cy="1115422"/>
            <a:chOff x="1428750" y="908050"/>
            <a:chExt cx="9334500" cy="2019299"/>
          </a:xfrm>
        </p:grpSpPr>
        <p:pic>
          <p:nvPicPr>
            <p:cNvPr id="11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8F27C505-64F1-D90E-2E35-B5AA73C0F3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32"/>
            <a:stretch>
              <a:fillRect/>
            </a:stretch>
          </p:blipFill>
          <p:spPr bwMode="auto">
            <a:xfrm>
              <a:off x="1428750" y="908050"/>
              <a:ext cx="9334500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89CDA65F-7B06-B6DF-736E-1EED14BE63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68"/>
            <a:stretch>
              <a:fillRect/>
            </a:stretch>
          </p:blipFill>
          <p:spPr bwMode="auto">
            <a:xfrm>
              <a:off x="1428750" y="2298700"/>
              <a:ext cx="9334500" cy="628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2E3642F-E2D1-3BDD-BA49-4F7D6843B1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628650" y="6207842"/>
            <a:ext cx="10934699" cy="327148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ct val="110000"/>
              </a:lnSpc>
              <a:buNone/>
              <a:defRPr sz="1200" b="0" cap="all" baseline="0">
                <a:solidFill>
                  <a:schemeClr val="accent4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TSXV: NGC | OTC: NGPHF | FRA &amp; XSTU: 0NG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8B1A8B3-ABDF-0E45-CACC-A0A801CAB1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28650" y="5495706"/>
            <a:ext cx="10934699" cy="43619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0AA190-1607-86F5-8C5A-512D92E79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628650" y="3495675"/>
            <a:ext cx="10934699" cy="15289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>
              <a:lnSpc>
                <a:spcPct val="93000"/>
              </a:lnSpc>
              <a:defRPr sz="5400" b="1" baseline="0">
                <a:solidFill>
                  <a:schemeClr val="accent4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28376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7E03051-E785-0B2A-4379-7C4780921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8973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E03051-E785-0B2A-4379-7C4780921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18E9C1-7A00-71ED-0B79-2274AE4012C1}"/>
              </a:ext>
            </a:extLst>
          </p:cNvPr>
          <p:cNvSpPr/>
          <p:nvPr userDrawn="1"/>
        </p:nvSpPr>
        <p:spPr>
          <a:xfrm>
            <a:off x="0" y="6565214"/>
            <a:ext cx="12192000" cy="29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10067774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5C277860-30C1-82B4-5A30-F7BF9B6F2E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645226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641E589-B619-E1DF-FCA8-AF918190E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5425" y="1067419"/>
            <a:ext cx="10067925" cy="470898"/>
          </a:xfrm>
        </p:spPr>
        <p:txBody>
          <a:bodyPr anchor="ctr"/>
          <a:lstStyle>
            <a:lvl1pPr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50621-36C0-BFA7-0C78-17C549FB6F47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A4847C-6970-61BE-20F1-06C759E9A33C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</p:spTree>
    <p:extLst>
      <p:ext uri="{BB962C8B-B14F-4D97-AF65-F5344CB8AC3E}">
        <p14:creationId xmlns:p14="http://schemas.microsoft.com/office/powerpoint/2010/main" val="34338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877F520-3B09-A331-9BA9-2116EE5499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8626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77F520-3B09-A331-9BA9-2116EE549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10067925" cy="470898"/>
          </a:xfrm>
          <a:prstGeom prst="rect">
            <a:avLst/>
          </a:prstGeom>
        </p:spPr>
        <p:txBody>
          <a:bodyPr vert="horz"/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399" y="1785256"/>
            <a:ext cx="10933801" cy="43895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865C0118-9A8C-8052-2F15-16E5C369FAE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877F520-3B09-A331-9BA9-2116EE5499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3373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77F520-3B09-A331-9BA9-2116EE549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10067925" cy="470898"/>
          </a:xfrm>
          <a:prstGeom prst="rect">
            <a:avLst/>
          </a:prstGeom>
        </p:spPr>
        <p:txBody>
          <a:bodyPr vert="horz" anchor="t"/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399" y="1799772"/>
            <a:ext cx="10933801" cy="43749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50FA07-AB49-0515-4745-5DFA1FF021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5425" y="1067419"/>
            <a:ext cx="10067925" cy="470898"/>
          </a:xfrm>
        </p:spPr>
        <p:txBody>
          <a:bodyPr anchor="ctr"/>
          <a:lstStyle>
            <a:lvl1pPr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6A8ED-0710-E035-7212-A687C17B5752}"/>
              </a:ext>
            </a:extLst>
          </p:cNvPr>
          <p:cNvSpPr/>
          <p:nvPr userDrawn="1"/>
        </p:nvSpPr>
        <p:spPr>
          <a:xfrm>
            <a:off x="0" y="6565214"/>
            <a:ext cx="12192000" cy="29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879F4-C71B-6EE3-D8DA-1D572550BE2B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FDC7C5-EFFD-B231-2E68-C5A4E8D3291D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10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59A7FFD2-3B70-93D8-CA2E-E4710D8811A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645226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B1E5FE7-36A1-8B8B-85D7-2DA188F33A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8258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1E5FE7-36A1-8B8B-85D7-2DA188F33A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prstGeom prst="rect">
            <a:avLst/>
          </a:prstGeo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65E5A-9A12-D640-BEF9-4E7B9DD0486E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3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C6951B51-5320-7A83-9FBC-9A9E0398F08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BBEACD3-10D6-B145-5E27-AC69C512D4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2742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BEACD3-10D6-B145-5E27-AC69C512D4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D318F-F56F-02F1-DFA4-B71F0191F350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FBD7C-94D4-A416-FADD-6C9A6F426A7F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7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A6C03AAC-02B9-6CF4-7A0B-469786A35F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B18B61-96BA-8336-3112-783C3920F5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856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B18B61-96BA-8336-3112-783C3920F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9B8A7A-582E-E7C2-9CAD-0246861BC150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6E7CA-8435-ED78-A779-801DB2D12CE9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D3352040-75D0-E092-6AF7-24B9044EFF8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3EF4859-3243-C191-CF1C-464C36C78B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7861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EF4859-3243-C191-CF1C-464C36C78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55C9E-5B6B-3F1A-1707-F595C9D02AC0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80E85D-2D2E-A28B-E5E7-DBECC6F950CB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5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AED4D882-49AA-7C58-D939-41D90970D1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880789-DD61-C57D-C5FE-DE07410FFE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2304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880789-DD61-C57D-C5FE-DE07410FF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5391375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4A4CF-E06E-C722-D06C-873E1256E4C4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E051D6-1A39-AD7D-4EE6-F4373195407F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7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0B4801A7-C315-7928-B574-8513717826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ADABA9D-EDF3-D84B-96B5-E6C2D7B97B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5596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ADABA9D-EDF3-D84B-96B5-E6C2D7B97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EE89C-2B85-9746-7593-CDF2135B4234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989FD-E69C-5A5A-3129-A91F75B1516C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5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9F974DFF-5580-8B55-208E-FE00876624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9ED085D-A7D5-CD49-3A88-15FCF7AE82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95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ED085D-A7D5-CD49-3A88-15FCF7AE8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99599-A681-DB5E-AD45-DD829F344A01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AE245-FEB2-13DC-2D09-4B0629F8755E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937B86D3-BD02-5FDE-8EA3-39169A32458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5454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ar parked at a charging station&#10;&#10;Description automatically generated">
            <a:extLst>
              <a:ext uri="{FF2B5EF4-FFF2-40B4-BE49-F238E27FC236}">
                <a16:creationId xmlns:a16="http://schemas.microsoft.com/office/drawing/2014/main" id="{2C2E61B0-E7F5-8DE9-9363-12DC79682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4" t="61" r="54" b="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Overlay">
            <a:extLst>
              <a:ext uri="{FF2B5EF4-FFF2-40B4-BE49-F238E27FC236}">
                <a16:creationId xmlns:a16="http://schemas.microsoft.com/office/drawing/2014/main" id="{6AE65C03-DABD-3D71-FBD1-DBC91F23FF4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91" y="0"/>
            <a:ext cx="12190418" cy="6857999"/>
          </a:xfrm>
          <a:prstGeom prst="rect">
            <a:avLst/>
          </a:prstGeom>
          <a:solidFill>
            <a:srgbClr val="000000">
              <a:alpha val="4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184FF-1EC8-995C-8D51-E6BC71571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85ED7F-8E51-80FD-D1FC-00F17AC785B7}"/>
              </a:ext>
            </a:extLst>
          </p:cNvPr>
          <p:cNvGrpSpPr/>
          <p:nvPr userDrawn="1"/>
        </p:nvGrpSpPr>
        <p:grpSpPr>
          <a:xfrm>
            <a:off x="3517900" y="630593"/>
            <a:ext cx="5156200" cy="1115422"/>
            <a:chOff x="1428750" y="908050"/>
            <a:chExt cx="9334500" cy="2019299"/>
          </a:xfrm>
        </p:grpSpPr>
        <p:pic>
          <p:nvPicPr>
            <p:cNvPr id="11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8F27C505-64F1-D90E-2E35-B5AA73C0F3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32"/>
            <a:stretch>
              <a:fillRect/>
            </a:stretch>
          </p:blipFill>
          <p:spPr bwMode="auto">
            <a:xfrm>
              <a:off x="1428750" y="908050"/>
              <a:ext cx="9334500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89CDA65F-7B06-B6DF-736E-1EED14BE63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68"/>
            <a:stretch>
              <a:fillRect/>
            </a:stretch>
          </p:blipFill>
          <p:spPr bwMode="auto">
            <a:xfrm>
              <a:off x="1428750" y="2298700"/>
              <a:ext cx="9334500" cy="628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2E3642F-E2D1-3BDD-BA49-4F7D6843B1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628650" y="6207842"/>
            <a:ext cx="10934699" cy="327148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ct val="110000"/>
              </a:lnSpc>
              <a:buNone/>
              <a:defRPr sz="1200" b="0" cap="all" baseline="0">
                <a:solidFill>
                  <a:schemeClr val="accent4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TSXV: NGC | OTC: NGPHF | FRA &amp; XSTU: 0NG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8B1A8B3-ABDF-0E45-CACC-A0A801CAB1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28650" y="5495706"/>
            <a:ext cx="10934699" cy="43619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0AA190-1607-86F5-8C5A-512D92E79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628650" y="3495675"/>
            <a:ext cx="10934699" cy="15289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>
              <a:lnSpc>
                <a:spcPct val="93000"/>
              </a:lnSpc>
              <a:defRPr sz="5400" b="1" baseline="0">
                <a:solidFill>
                  <a:schemeClr val="accent4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22751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D7CA287-840F-EEC4-6395-87CA75B93C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7790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7CA287-840F-EEC4-6395-87CA75B93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80E97-4CC7-0BD8-F9CA-A24EF54ADA4B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2BD82E-91C9-A7ED-8456-B2E957E8B141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F414F621-E643-A797-3810-5C3DFCF2A0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55E27B8-F7A7-9704-EB6B-098E01FB6E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2974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5E27B8-F7A7-9704-EB6B-098E01FB6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A30D81-17E2-B589-CE4D-B499D5D64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C58167-A971-95D6-14BA-3884D4EC5FC1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B07903-B72A-F770-9DDD-BB7094AB0EF1}"/>
              </a:ext>
            </a:extLst>
          </p:cNvPr>
          <p:cNvSpPr/>
          <p:nvPr userDrawn="1"/>
        </p:nvSpPr>
        <p:spPr>
          <a:xfrm>
            <a:off x="630000" y="6603255"/>
            <a:ext cx="2446575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5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0A133803-7837-4EF5-E8DF-C847032468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3A25742-A97F-CAEA-305C-F72CDA34F1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8500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A25742-A97F-CAEA-305C-F72CDA34F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5B5416-50E9-8718-A58D-6ADE3666BCAC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DB6F6-1942-5900-BC9D-FC4CB9440A37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4E55A3ED-A116-12BB-4596-FCB54BAF41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99316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CE873C-ACEB-91EA-8D98-040BC76D4325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5F7C81-DD78-00E8-05C3-FD0D1DEE6271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1FFD40A0-62BD-86E3-CA47-E4A7A805F18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59BB98B-DEE4-82D2-C58D-39CA48F8DD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9395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9BB98B-DEE4-82D2-C58D-39CA48F8DD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03CCFB-D534-6AF7-5ECE-08F121E87AF3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DD948-0BB2-59AD-B02F-D30E5D89B38D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0A10693E-8EF9-CC66-7244-701055C644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C771D5D-F6C9-C28F-014F-6C3946E1B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523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771D5D-F6C9-C28F-014F-6C3946E1B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3808221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761829-DA9E-422F-87B5-7C7589DC18E3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3F782-27CC-6C9E-2E32-6096DFC43E81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4048B8B9-BCD8-596D-2A98-BD5577515F7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F5DF277-3682-AB1E-58FB-8138C5FCF1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9657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5DF277-3682-AB1E-58FB-8138C5FCF1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3808221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CE8A2-E580-1832-7DD2-1F565EA2D3B2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A16D1-3344-86E9-EFED-FD36278B3E8D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1DDDEF39-0DF7-FDCF-FD02-1A166C92EB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2E37121-3792-785C-87D0-D2F72895F0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5401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E37121-3792-785C-87D0-D2F72895F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5391375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647F7E-43D4-346D-F9FA-AE4BAC2CDDF2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7FE008-4C31-23B4-AA40-5FDD8E35F376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81867082-8402-A01C-21F8-8E4FC1DBBC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6208376-104C-64BC-3F4D-4B118D1E4B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227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208376-104C-64BC-3F4D-4B118D1E4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5391375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6D367-F02D-AF39-37CC-C94311B617C4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8BCAD-6993-1E48-550A-662FAC9FEB3B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08AF2603-B2C9-749E-146B-9FD95B86D5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131DE65-72C7-0697-8B2B-4887287EC0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7705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31DE65-72C7-0697-8B2B-4887287EC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02A05-0685-44B0-3440-B7F582558F0C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AF8BA0-E1D9-5FF8-B117-E24BADC3A7FD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BC0EDCDD-16D1-B7FE-70F2-ECDD70E8A8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3609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C06F2-61C3-CB72-B9E6-9F86A60210DD}"/>
              </a:ext>
            </a:extLst>
          </p:cNvPr>
          <p:cNvSpPr/>
          <p:nvPr userDrawn="1"/>
        </p:nvSpPr>
        <p:spPr>
          <a:xfrm>
            <a:off x="-1" y="0"/>
            <a:ext cx="4733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AD325-D8D6-7064-2A51-20F965454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597" r="22494" b="597"/>
          <a:stretch/>
        </p:blipFill>
        <p:spPr>
          <a:xfrm>
            <a:off x="4733926" y="0"/>
            <a:ext cx="7524000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06826C-D966-E9A3-C34A-725B215FB57E}"/>
              </a:ext>
            </a:extLst>
          </p:cNvPr>
          <p:cNvSpPr txBox="1">
            <a:spLocks/>
          </p:cNvSpPr>
          <p:nvPr userDrawn="1"/>
        </p:nvSpPr>
        <p:spPr>
          <a:xfrm>
            <a:off x="0" y="4995238"/>
            <a:ext cx="7524000" cy="1350000"/>
          </a:xfrm>
          <a:prstGeom prst="rect">
            <a:avLst/>
          </a:prstGeom>
          <a:solidFill>
            <a:schemeClr val="accent4">
              <a:alpha val="85000"/>
            </a:schemeClr>
          </a:solidFill>
        </p:spPr>
        <p:txBody>
          <a:bodyPr vert="horz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2195B767-31CD-F2FE-558D-752B7950BD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93" y="5231776"/>
            <a:ext cx="3960000" cy="432000"/>
          </a:xfrm>
          <a:prstGeom prst="rect">
            <a:avLst/>
          </a:prstGeom>
          <a:noFill/>
        </p:spPr>
        <p:txBody>
          <a:bodyPr lIns="0" rIns="0" anchor="ctr"/>
          <a:lstStyle>
            <a:lvl1pPr marL="0" indent="0" algn="l">
              <a:buNone/>
              <a:defRPr sz="1400" b="1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Presenter</a:t>
            </a:r>
          </a:p>
        </p:txBody>
      </p:sp>
      <p:sp>
        <p:nvSpPr>
          <p:cNvPr id="15" name="Title 31">
            <a:extLst>
              <a:ext uri="{FF2B5EF4-FFF2-40B4-BE49-F238E27FC236}">
                <a16:creationId xmlns:a16="http://schemas.microsoft.com/office/drawing/2014/main" id="{7CC5913D-D9EC-C573-2381-34B8BD89B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94" y="4384978"/>
            <a:ext cx="3960000" cy="387798"/>
          </a:xfrm>
          <a:prstGeom prst="rect">
            <a:avLst/>
          </a:prstGeom>
          <a:noFill/>
        </p:spPr>
        <p:txBody>
          <a:bodyPr vert="horz" lIns="0" rIns="0" anchor="b"/>
          <a:lstStyle>
            <a:lvl1pPr algn="l">
              <a:defRPr sz="28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08027C12-6DCC-CE8E-17F1-ABF91A9288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93" y="5670238"/>
            <a:ext cx="3960000" cy="432000"/>
          </a:xfrm>
          <a:prstGeom prst="rect">
            <a:avLst/>
          </a:prstGeom>
          <a:noFill/>
        </p:spPr>
        <p:txBody>
          <a:bodyPr lIns="0" rIns="0" anchor="ctr"/>
          <a:lstStyle>
            <a:lvl1pPr marL="0" indent="0" algn="l">
              <a:buNone/>
              <a:defRPr sz="1400" b="1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DATE </a:t>
            </a:r>
          </a:p>
        </p:txBody>
      </p:sp>
      <p:pic>
        <p:nvPicPr>
          <p:cNvPr id="9" name="Picture 8" descr="A blue and grey letters on a black background&#10;&#10;Description automatically generated">
            <a:extLst>
              <a:ext uri="{FF2B5EF4-FFF2-40B4-BE49-F238E27FC236}">
                <a16:creationId xmlns:a16="http://schemas.microsoft.com/office/drawing/2014/main" id="{61631C11-893C-2BF5-8604-1188FF20EA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2993" y="477771"/>
            <a:ext cx="2704844" cy="5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B4997F6-0922-F896-12CE-B66C08CEB6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898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4997F6-0922-F896-12CE-B66C08C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6327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40910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C1FB4-A26E-CAB8-A205-7B3908815174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8512E-E9CA-30A5-7B13-7DE9AA4A05CB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6369CADC-6F2B-D0AB-291F-BCE6025256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4775D30-2804-327C-445C-CDE2982E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182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775D30-2804-327C-445C-CDE2982E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10067775" cy="470898"/>
          </a:xfrm>
          <a:prstGeom prst="rect">
            <a:avLst/>
          </a:prstGeom>
        </p:spPr>
        <p:txBody>
          <a:bodyPr vert="horz"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139924-877E-2FD1-03BC-2C40AF9259FB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C7A5B1-7E52-2F19-7E34-F7CF32E51A98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F821C132-3434-975F-A2DE-40B9C651E9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FE71F84-E617-4815-AC08-5F572A14E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794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E71F84-E617-4815-AC08-5F572A14E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8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9B6E42F-D9DA-9713-C8EA-4E3F7C7DDB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4368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B6E42F-D9DA-9713-C8EA-4E3F7C7DD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954ED3-BFAB-AF1D-75A1-BB2BDE2103EC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F2825-DC56-5F39-EBD5-72FBBE50ACB0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</p:spTree>
    <p:extLst>
      <p:ext uri="{BB962C8B-B14F-4D97-AF65-F5344CB8AC3E}">
        <p14:creationId xmlns:p14="http://schemas.microsoft.com/office/powerpoint/2010/main" val="2456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7533356-98FB-7FCB-10B0-9ACEF63D35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540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533356-98FB-7FCB-10B0-9ACEF63D3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021826" y="1664256"/>
            <a:ext cx="6209072" cy="3323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indent="0">
              <a:lnSpc>
                <a:spcPct val="100000"/>
              </a:lnSpc>
            </a:pPr>
            <a:r>
              <a:rPr lang="en-US" sz="900" b="0" dirty="0" err="1"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Xxx</a:t>
            </a:r>
            <a:endParaRPr lang="en-US" sz="900" b="0" dirty="0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352384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gradFill>
                  <a:gsLst>
                    <a:gs pos="100000">
                      <a:schemeClr val="tx2"/>
                    </a:gs>
                    <a:gs pos="2000">
                      <a:schemeClr val="accent1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6447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4E7D35-6DA7-1AE2-20C8-8B82AA6454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191" r="28191"/>
          <a:stretch>
            <a:fillRect/>
          </a:stretch>
        </p:blipFill>
        <p:spPr>
          <a:xfrm>
            <a:off x="791" y="0"/>
            <a:ext cx="12190418" cy="6857999"/>
          </a:xfrm>
          <a:prstGeom prst="rect">
            <a:avLst/>
          </a:prstGeom>
        </p:spPr>
      </p:pic>
      <p:sp>
        <p:nvSpPr>
          <p:cNvPr id="10" name="Overlay">
            <a:extLst>
              <a:ext uri="{FF2B5EF4-FFF2-40B4-BE49-F238E27FC236}">
                <a16:creationId xmlns:a16="http://schemas.microsoft.com/office/drawing/2014/main" id="{22A52E12-B72B-ADEC-1DEF-BE60BBBBF0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791" y="0"/>
            <a:ext cx="12190418" cy="6857999"/>
          </a:xfrm>
          <a:prstGeom prst="rect">
            <a:avLst/>
          </a:prstGeom>
          <a:solidFill>
            <a:srgbClr val="000000">
              <a:alpha val="74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A0BC95-321B-4C9A-CC05-120D8B0AE0E5}"/>
              </a:ext>
            </a:extLst>
          </p:cNvPr>
          <p:cNvGrpSpPr/>
          <p:nvPr userDrawn="1"/>
        </p:nvGrpSpPr>
        <p:grpSpPr>
          <a:xfrm>
            <a:off x="3517900" y="2938788"/>
            <a:ext cx="5156200" cy="1115422"/>
            <a:chOff x="1428750" y="908050"/>
            <a:chExt cx="9334500" cy="2019299"/>
          </a:xfrm>
        </p:grpSpPr>
        <p:pic>
          <p:nvPicPr>
            <p:cNvPr id="4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9345EA4B-14E3-9CD4-9600-C92682A4C1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32"/>
            <a:stretch>
              <a:fillRect/>
            </a:stretch>
          </p:blipFill>
          <p:spPr bwMode="auto">
            <a:xfrm>
              <a:off x="1428750" y="908050"/>
              <a:ext cx="9334500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8E893BF6-74F6-181A-D452-EE86504326D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68"/>
            <a:stretch>
              <a:fillRect/>
            </a:stretch>
          </p:blipFill>
          <p:spPr bwMode="auto">
            <a:xfrm>
              <a:off x="1428750" y="2298700"/>
              <a:ext cx="9334500" cy="628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3F0B3D4-E01E-4856-24CD-B3AF1B4BE4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628650" y="5833940"/>
            <a:ext cx="10934699" cy="327148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ct val="110000"/>
              </a:lnSpc>
              <a:buNone/>
              <a:defRPr sz="1200" b="0" cap="all" baseline="0">
                <a:solidFill>
                  <a:schemeClr val="accent4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TSXV: NGC | OTC: NGPHF | FRA &amp; XSTU: 0NG</a:t>
            </a:r>
          </a:p>
        </p:txBody>
      </p:sp>
    </p:spTree>
    <p:extLst>
      <p:ext uri="{BB962C8B-B14F-4D97-AF65-F5344CB8AC3E}">
        <p14:creationId xmlns:p14="http://schemas.microsoft.com/office/powerpoint/2010/main" val="21839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8202A56-315E-6A8C-4DE2-120A034A98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506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202A56-315E-6A8C-4DE2-120A034A9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ED41794-29A6-E72E-5BD2-AF5C8B157AAB}"/>
              </a:ext>
            </a:extLst>
          </p:cNvPr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  <a:gd name="csX0" fmla="*/ 630001 w 12193200"/>
                <a:gd name="csY0" fmla="*/ 484577 h 6858000"/>
                <a:gd name="csX1" fmla="*/ 630001 w 12193200"/>
                <a:gd name="csY1" fmla="*/ 6160597 h 6858000"/>
                <a:gd name="csX2" fmla="*/ 11562000 w 12193200"/>
                <a:gd name="csY2" fmla="*/ 6160597 h 6858000"/>
                <a:gd name="csX3" fmla="*/ 11562000 w 12193200"/>
                <a:gd name="csY3" fmla="*/ 622800 h 6858000"/>
                <a:gd name="csX4" fmla="*/ 630001 w 12193200"/>
                <a:gd name="csY4" fmla="*/ 484577 h 6858000"/>
                <a:gd name="csX5" fmla="*/ 0 w 12193200"/>
                <a:gd name="csY5" fmla="*/ 0 h 6858000"/>
                <a:gd name="csX6" fmla="*/ 12193200 w 12193200"/>
                <a:gd name="csY6" fmla="*/ 0 h 6858000"/>
                <a:gd name="csX7" fmla="*/ 12193200 w 12193200"/>
                <a:gd name="csY7" fmla="*/ 622800 h 6858000"/>
                <a:gd name="csX8" fmla="*/ 12192000 w 12193200"/>
                <a:gd name="csY8" fmla="*/ 622800 h 6858000"/>
                <a:gd name="csX9" fmla="*/ 12192000 w 12193200"/>
                <a:gd name="csY9" fmla="*/ 6160597 h 6858000"/>
                <a:gd name="csX10" fmla="*/ 12193200 w 12193200"/>
                <a:gd name="csY10" fmla="*/ 6160597 h 6858000"/>
                <a:gd name="csX11" fmla="*/ 12193200 w 12193200"/>
                <a:gd name="csY11" fmla="*/ 6858000 h 6858000"/>
                <a:gd name="csX12" fmla="*/ 12192000 w 12193200"/>
                <a:gd name="csY12" fmla="*/ 6858000 h 6858000"/>
                <a:gd name="csX13" fmla="*/ 11562000 w 12193200"/>
                <a:gd name="csY13" fmla="*/ 6858000 h 6858000"/>
                <a:gd name="csX14" fmla="*/ 630001 w 12193200"/>
                <a:gd name="csY14" fmla="*/ 6858000 h 6858000"/>
                <a:gd name="csX15" fmla="*/ 1 w 12193200"/>
                <a:gd name="csY15" fmla="*/ 6858000 h 6858000"/>
                <a:gd name="csX16" fmla="*/ 1 w 12193200"/>
                <a:gd name="csY16" fmla="*/ 6160597 h 6858000"/>
                <a:gd name="csX17" fmla="*/ 1 w 12193200"/>
                <a:gd name="csY17" fmla="*/ 622800 h 6858000"/>
                <a:gd name="csX18" fmla="*/ 0 w 12193200"/>
                <a:gd name="csY18" fmla="*/ 622800 h 6858000"/>
                <a:gd name="csX19" fmla="*/ 0 w 12193200"/>
                <a:gd name="csY19" fmla="*/ 0 h 6858000"/>
                <a:gd name="csX0" fmla="*/ 630001 w 12193200"/>
                <a:gd name="csY0" fmla="*/ 484577 h 6858000"/>
                <a:gd name="csX1" fmla="*/ 630001 w 12193200"/>
                <a:gd name="csY1" fmla="*/ 6160597 h 6858000"/>
                <a:gd name="csX2" fmla="*/ 11562000 w 12193200"/>
                <a:gd name="csY2" fmla="*/ 6160597 h 6858000"/>
                <a:gd name="csX3" fmla="*/ 11574700 w 12193200"/>
                <a:gd name="csY3" fmla="*/ 470400 h 6858000"/>
                <a:gd name="csX4" fmla="*/ 630001 w 12193200"/>
                <a:gd name="csY4" fmla="*/ 484577 h 6858000"/>
                <a:gd name="csX5" fmla="*/ 0 w 12193200"/>
                <a:gd name="csY5" fmla="*/ 0 h 6858000"/>
                <a:gd name="csX6" fmla="*/ 12193200 w 12193200"/>
                <a:gd name="csY6" fmla="*/ 0 h 6858000"/>
                <a:gd name="csX7" fmla="*/ 12193200 w 12193200"/>
                <a:gd name="csY7" fmla="*/ 622800 h 6858000"/>
                <a:gd name="csX8" fmla="*/ 12192000 w 12193200"/>
                <a:gd name="csY8" fmla="*/ 622800 h 6858000"/>
                <a:gd name="csX9" fmla="*/ 12192000 w 12193200"/>
                <a:gd name="csY9" fmla="*/ 6160597 h 6858000"/>
                <a:gd name="csX10" fmla="*/ 12193200 w 12193200"/>
                <a:gd name="csY10" fmla="*/ 6160597 h 6858000"/>
                <a:gd name="csX11" fmla="*/ 12193200 w 12193200"/>
                <a:gd name="csY11" fmla="*/ 6858000 h 6858000"/>
                <a:gd name="csX12" fmla="*/ 12192000 w 12193200"/>
                <a:gd name="csY12" fmla="*/ 6858000 h 6858000"/>
                <a:gd name="csX13" fmla="*/ 11562000 w 12193200"/>
                <a:gd name="csY13" fmla="*/ 6858000 h 6858000"/>
                <a:gd name="csX14" fmla="*/ 630001 w 12193200"/>
                <a:gd name="csY14" fmla="*/ 6858000 h 6858000"/>
                <a:gd name="csX15" fmla="*/ 1 w 12193200"/>
                <a:gd name="csY15" fmla="*/ 6858000 h 6858000"/>
                <a:gd name="csX16" fmla="*/ 1 w 12193200"/>
                <a:gd name="csY16" fmla="*/ 6160597 h 6858000"/>
                <a:gd name="csX17" fmla="*/ 1 w 12193200"/>
                <a:gd name="csY17" fmla="*/ 622800 h 6858000"/>
                <a:gd name="csX18" fmla="*/ 0 w 12193200"/>
                <a:gd name="csY18" fmla="*/ 622800 h 6858000"/>
                <a:gd name="csX19" fmla="*/ 0 w 12193200"/>
                <a:gd name="csY19" fmla="*/ 0 h 6858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2193200" h="6858000">
                  <a:moveTo>
                    <a:pt x="630001" y="484577"/>
                  </a:moveTo>
                  <a:lnTo>
                    <a:pt x="630001" y="6160597"/>
                  </a:lnTo>
                  <a:lnTo>
                    <a:pt x="11562000" y="6160597"/>
                  </a:lnTo>
                  <a:cubicBezTo>
                    <a:pt x="11566233" y="4263865"/>
                    <a:pt x="11570467" y="2367132"/>
                    <a:pt x="11574700" y="470400"/>
                  </a:cubicBezTo>
                  <a:lnTo>
                    <a:pt x="630001" y="484577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1948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30000" y="1778000"/>
              <a:ext cx="10933350" cy="4381601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64901"/>
              <a:ext cx="9030914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lang="en-US" sz="8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lang="en-US" sz="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lang="en-US" sz="8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lang="en-US" sz="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</a:t>
              </a:r>
              <a:r>
                <a:rPr lang="en-US" sz="8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endParaRPr lang="en-US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List footnotes in numerical order. Footnote numbers are not bracketed. Use 8pt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2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671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3ED9C-A37B-B6F1-016C-48E3061CD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8191" r="28191"/>
          <a:stretch>
            <a:fillRect/>
          </a:stretch>
        </p:blipFill>
        <p:spPr>
          <a:xfrm>
            <a:off x="791" y="0"/>
            <a:ext cx="12190418" cy="6857999"/>
          </a:xfrm>
          <a:prstGeom prst="rect">
            <a:avLst/>
          </a:prstGeom>
        </p:spPr>
      </p:pic>
      <p:sp>
        <p:nvSpPr>
          <p:cNvPr id="6" name="Overlay">
            <a:extLst>
              <a:ext uri="{FF2B5EF4-FFF2-40B4-BE49-F238E27FC236}">
                <a16:creationId xmlns:a16="http://schemas.microsoft.com/office/drawing/2014/main" id="{35525BF5-8CA2-AADA-01B7-0A6A202514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91" y="0"/>
            <a:ext cx="12190418" cy="6857999"/>
          </a:xfrm>
          <a:prstGeom prst="rect">
            <a:avLst/>
          </a:prstGeom>
          <a:solidFill>
            <a:srgbClr val="000000">
              <a:alpha val="4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E63DB9-A3AB-01BD-A653-1EC95ECE3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6208EF-368E-547C-F6FD-595101B559B6}"/>
              </a:ext>
            </a:extLst>
          </p:cNvPr>
          <p:cNvGrpSpPr/>
          <p:nvPr userDrawn="1"/>
        </p:nvGrpSpPr>
        <p:grpSpPr>
          <a:xfrm>
            <a:off x="3517900" y="630593"/>
            <a:ext cx="5156200" cy="1115422"/>
            <a:chOff x="1428750" y="908050"/>
            <a:chExt cx="9334500" cy="2019299"/>
          </a:xfrm>
        </p:grpSpPr>
        <p:pic>
          <p:nvPicPr>
            <p:cNvPr id="9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815AE89A-3529-457D-8070-B1A799F799D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32"/>
            <a:stretch>
              <a:fillRect/>
            </a:stretch>
          </p:blipFill>
          <p:spPr bwMode="auto">
            <a:xfrm>
              <a:off x="1428750" y="908050"/>
              <a:ext cx="9334500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C8EAECDF-32DA-C833-1A1B-3496F73364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68"/>
            <a:stretch>
              <a:fillRect/>
            </a:stretch>
          </p:blipFill>
          <p:spPr bwMode="auto">
            <a:xfrm>
              <a:off x="1428750" y="2298700"/>
              <a:ext cx="9334500" cy="628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3566BFF-3141-5D77-B85D-5E5A16F2A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628650" y="6207842"/>
            <a:ext cx="10934699" cy="327148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ct val="110000"/>
              </a:lnSpc>
              <a:buNone/>
              <a:defRPr sz="1200" b="0" cap="all" baseline="0">
                <a:solidFill>
                  <a:schemeClr val="accent4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TSXV: NGC | OTC: NGPHF | FRA &amp; XSTU: 0NG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48E8CE0-2178-470E-21C0-E23EAC658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28650" y="5495706"/>
            <a:ext cx="10934699" cy="43619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ECE2409-513D-24F6-B931-C34FC6152B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628650" y="3495675"/>
            <a:ext cx="10934699" cy="15289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>
              <a:lnSpc>
                <a:spcPct val="93000"/>
              </a:lnSpc>
              <a:defRPr sz="5400" b="1" baseline="0">
                <a:solidFill>
                  <a:schemeClr val="accent4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9293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34A6CC-B3FA-8057-CF61-187BFC7207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959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34A6CC-B3FA-8057-CF61-187BFC720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95425" y="589553"/>
            <a:ext cx="10067925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812899A8-893C-2D70-C6FC-B5911FED62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4324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50D9E79-416F-346A-A33D-8D5208EC7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2"/>
          <a:stretch/>
        </p:blipFill>
        <p:spPr>
          <a:xfrm>
            <a:off x="4733923" y="0"/>
            <a:ext cx="7524004" cy="6857997"/>
          </a:xfrm>
          <a:prstGeom prst="rect">
            <a:avLst/>
          </a:prstGeom>
        </p:spPr>
      </p:pic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C06F2-61C3-CB72-B9E6-9F86A60210DD}"/>
              </a:ext>
            </a:extLst>
          </p:cNvPr>
          <p:cNvSpPr/>
          <p:nvPr userDrawn="1"/>
        </p:nvSpPr>
        <p:spPr>
          <a:xfrm>
            <a:off x="-1" y="0"/>
            <a:ext cx="4733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06826C-D966-E9A3-C34A-725B215FB57E}"/>
              </a:ext>
            </a:extLst>
          </p:cNvPr>
          <p:cNvSpPr txBox="1">
            <a:spLocks/>
          </p:cNvSpPr>
          <p:nvPr userDrawn="1"/>
        </p:nvSpPr>
        <p:spPr>
          <a:xfrm>
            <a:off x="0" y="4995238"/>
            <a:ext cx="7524000" cy="1350000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2195B767-31CD-F2FE-558D-752B7950BD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93" y="5231776"/>
            <a:ext cx="3960000" cy="432000"/>
          </a:xfrm>
          <a:prstGeom prst="rect">
            <a:avLst/>
          </a:prstGeom>
          <a:noFill/>
        </p:spPr>
        <p:txBody>
          <a:bodyPr lIns="0" rIns="0" anchor="ctr"/>
          <a:lstStyle>
            <a:lvl1pPr marL="0" indent="0" algn="l">
              <a:buNone/>
              <a:defRPr sz="1400" b="1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</a:t>
            </a:r>
          </a:p>
        </p:txBody>
      </p:sp>
      <p:sp>
        <p:nvSpPr>
          <p:cNvPr id="15" name="Title 31">
            <a:extLst>
              <a:ext uri="{FF2B5EF4-FFF2-40B4-BE49-F238E27FC236}">
                <a16:creationId xmlns:a16="http://schemas.microsoft.com/office/drawing/2014/main" id="{7CC5913D-D9EC-C573-2381-34B8BD89B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94" y="4384978"/>
            <a:ext cx="3960000" cy="387798"/>
          </a:xfrm>
          <a:prstGeom prst="rect">
            <a:avLst/>
          </a:prstGeom>
          <a:noFill/>
        </p:spPr>
        <p:txBody>
          <a:bodyPr vert="horz" lIns="0" rIns="0" anchor="b"/>
          <a:lstStyle>
            <a:lvl1pPr algn="l">
              <a:defRPr sz="28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08027C12-6DCC-CE8E-17F1-ABF91A9288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93" y="5670238"/>
            <a:ext cx="3960000" cy="432000"/>
          </a:xfrm>
          <a:prstGeom prst="rect">
            <a:avLst/>
          </a:prstGeom>
          <a:noFill/>
        </p:spPr>
        <p:txBody>
          <a:bodyPr lIns="0" rIns="0" anchor="ctr"/>
          <a:lstStyle>
            <a:lvl1pPr marL="0" indent="0" algn="l">
              <a:buNone/>
              <a:defRPr sz="1400" b="1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DATE </a:t>
            </a:r>
          </a:p>
        </p:txBody>
      </p:sp>
      <p:pic>
        <p:nvPicPr>
          <p:cNvPr id="11" name="Picture 10" descr="A blue and grey letters on a black background&#10;&#10;Description automatically generated">
            <a:extLst>
              <a:ext uri="{FF2B5EF4-FFF2-40B4-BE49-F238E27FC236}">
                <a16:creationId xmlns:a16="http://schemas.microsoft.com/office/drawing/2014/main" id="{E3EBDE55-DE31-CAA0-773D-50A7E1FA28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2993" y="477771"/>
            <a:ext cx="2704844" cy="5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34A6CC-B3FA-8057-CF61-187BFC7207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3639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34A6CC-B3FA-8057-CF61-187BFC720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95425" y="581407"/>
            <a:ext cx="10067925" cy="332399"/>
          </a:xfrm>
          <a:prstGeom prst="rect">
            <a:avLst/>
          </a:prstGeom>
        </p:spPr>
        <p:txBody>
          <a:bodyPr vert="horz" anchor="t"/>
          <a:lstStyle>
            <a:lvl1pPr>
              <a:defRPr b="1"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25D430FA-2EB5-1C40-BF8B-FD2F6D90A68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583721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0D38939-4834-9E1D-B33F-C507D363E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5425" y="1021805"/>
            <a:ext cx="10067925" cy="332399"/>
          </a:xfr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495DAD-27E0-BCFF-720B-228808B7ABA2}"/>
              </a:ext>
            </a:extLst>
          </p:cNvPr>
          <p:cNvSpPr/>
          <p:nvPr userDrawn="1"/>
        </p:nvSpPr>
        <p:spPr>
          <a:xfrm>
            <a:off x="0" y="6565214"/>
            <a:ext cx="12192000" cy="29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99B55-7949-C657-507A-8EBE03D3B78E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A4260-4B67-54D0-7AD4-2DBEF5A8C685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</p:spTree>
    <p:extLst>
      <p:ext uri="{BB962C8B-B14F-4D97-AF65-F5344CB8AC3E}">
        <p14:creationId xmlns:p14="http://schemas.microsoft.com/office/powerpoint/2010/main" val="18447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9BF260C-0EEB-2E2E-4CE5-7AC580C0C7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4403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BF260C-0EEB-2E2E-4CE5-7AC580C0C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425" y="589553"/>
            <a:ext cx="10067925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00" y="1778000"/>
            <a:ext cx="10933950" cy="438060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5A97DE65-666B-77B1-9372-00597AAF0C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9BF260C-0EEB-2E2E-4CE5-7AC580C0C7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6469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BF260C-0EEB-2E2E-4CE5-7AC580C0C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425" y="581407"/>
            <a:ext cx="10067925" cy="332399"/>
          </a:xfrm>
          <a:prstGeom prst="rect">
            <a:avLst/>
          </a:prstGeom>
        </p:spPr>
        <p:txBody>
          <a:bodyPr vert="horz" anchor="t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00" y="1790700"/>
            <a:ext cx="10933950" cy="436790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1DA5A3B-5925-5FC7-9CC9-290F49B332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5425" y="1021805"/>
            <a:ext cx="10067925" cy="332399"/>
          </a:xfr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7E2FD-3AF8-BCB5-5EBC-DC9B0B2EA458}"/>
              </a:ext>
            </a:extLst>
          </p:cNvPr>
          <p:cNvSpPr/>
          <p:nvPr userDrawn="1"/>
        </p:nvSpPr>
        <p:spPr>
          <a:xfrm>
            <a:off x="0" y="6565214"/>
            <a:ext cx="12192000" cy="29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DB457-F886-A9F8-D5B8-4A5F33519676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B8CB0-FC78-9B1F-CBEB-7C2AE057A438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1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EE9E8D03-15E5-82AF-7523-E414E7D029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583722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138C714-70B9-A11B-9971-4853C327CC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0429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38C714-70B9-A11B-9971-4853C327CC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D7DEFE-4D8D-9BA3-3997-E6A61F556CCA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5E57AB8B-2C32-9E4C-EF25-B0F2CDA9B8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5D50C40-B728-432E-80B1-A9F2645706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3522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D50C40-B728-432E-80B1-A9F264570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63BD7F42-A834-6B76-FC7B-47B35CD9DD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ACFDC18-A8DA-0E0C-5655-38E4130E2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9872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CFDC18-A8DA-0E0C-5655-38E4130E2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defRPr sz="5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078450E1-ACE4-F391-1887-E3C49FF9AAC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A06AD6F-65E1-C9D4-FDDC-EF4B9B0FA7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0898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A06AD6F-65E1-C9D4-FDDC-EF4B9B0FA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4B686-0DBA-78B5-F127-2A91CBEF1BB2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82913-14CE-8C91-F27C-89E3B47F725C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E13958D5-D803-9C9C-F03A-493BDDBB27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77C63BF-62F6-A8BE-16C5-85029E3A73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3319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7C63BF-62F6-A8BE-16C5-85029E3A7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425" y="589553"/>
            <a:ext cx="5411104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3EBFA-22D6-4DB0-5630-3DB899C5AB50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03E95-3577-8D97-BCA4-862CE9F506C6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3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6DDCF42E-C6F6-C2A7-D211-FE82A3E902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8E96678-BA85-7399-D840-10BB4D0634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073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E96678-BA85-7399-D840-10BB4D063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425" y="589553"/>
            <a:ext cx="7236159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1E74A-0A2D-EBAA-69B8-4D562993758D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68290-4B31-66CD-ECD0-539B1DFE9408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3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E0531969-1513-2120-A34A-3BE76F8CC2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AA9288-7C1F-C9A9-A011-7C33FBE739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6492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AA9288-7C1F-C9A9-A011-7C33FBE739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4A890-9482-D16B-C48C-464CE00B4B18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55F4E1-2A67-F598-3D7D-3E19C60E228C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F372FB33-B62C-B469-56F4-B3C065576F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5564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3A196A5-7DEF-CC05-CF90-1ED8DEFC2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" r="34"/>
          <a:stretch/>
        </p:blipFill>
        <p:spPr>
          <a:xfrm>
            <a:off x="4733923" y="-2"/>
            <a:ext cx="7524003" cy="6857999"/>
          </a:xfrm>
          <a:prstGeom prst="rect">
            <a:avLst/>
          </a:prstGeom>
        </p:spPr>
      </p:pic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C06F2-61C3-CB72-B9E6-9F86A60210DD}"/>
              </a:ext>
            </a:extLst>
          </p:cNvPr>
          <p:cNvSpPr/>
          <p:nvPr userDrawn="1"/>
        </p:nvSpPr>
        <p:spPr>
          <a:xfrm>
            <a:off x="-1" y="0"/>
            <a:ext cx="4733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06826C-D966-E9A3-C34A-725B215FB57E}"/>
              </a:ext>
            </a:extLst>
          </p:cNvPr>
          <p:cNvSpPr txBox="1">
            <a:spLocks/>
          </p:cNvSpPr>
          <p:nvPr userDrawn="1"/>
        </p:nvSpPr>
        <p:spPr>
          <a:xfrm>
            <a:off x="0" y="4995238"/>
            <a:ext cx="7524000" cy="1350000"/>
          </a:xfrm>
          <a:prstGeom prst="rect">
            <a:avLst/>
          </a:prstGeom>
          <a:solidFill>
            <a:srgbClr val="707880">
              <a:alpha val="84706"/>
            </a:srgbClr>
          </a:solidFill>
        </p:spPr>
        <p:txBody>
          <a:bodyPr vert="horz" anchor="ctr"/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endParaRPr lang="en-DE"/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2195B767-31CD-F2FE-558D-752B7950BD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93" y="5231776"/>
            <a:ext cx="3960000" cy="432000"/>
          </a:xfrm>
          <a:prstGeom prst="rect">
            <a:avLst/>
          </a:prstGeom>
          <a:noFill/>
        </p:spPr>
        <p:txBody>
          <a:bodyPr lIns="0" rIns="0" anchor="ctr"/>
          <a:lstStyle>
            <a:lvl1pPr marL="0" indent="0" algn="l">
              <a:buNone/>
              <a:defRPr sz="1400" b="1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</a:t>
            </a:r>
          </a:p>
        </p:txBody>
      </p:sp>
      <p:sp>
        <p:nvSpPr>
          <p:cNvPr id="15" name="Title 31">
            <a:extLst>
              <a:ext uri="{FF2B5EF4-FFF2-40B4-BE49-F238E27FC236}">
                <a16:creationId xmlns:a16="http://schemas.microsoft.com/office/drawing/2014/main" id="{7CC5913D-D9EC-C573-2381-34B8BD89B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94" y="4384978"/>
            <a:ext cx="3960000" cy="387798"/>
          </a:xfrm>
          <a:prstGeom prst="rect">
            <a:avLst/>
          </a:prstGeom>
          <a:noFill/>
        </p:spPr>
        <p:txBody>
          <a:bodyPr vert="horz" lIns="0" rIns="0" anchor="b"/>
          <a:lstStyle>
            <a:lvl1pPr algn="l">
              <a:defRPr sz="28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08027C12-6DCC-CE8E-17F1-ABF91A9288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93" y="5670238"/>
            <a:ext cx="3960000" cy="432000"/>
          </a:xfrm>
          <a:prstGeom prst="rect">
            <a:avLst/>
          </a:prstGeom>
          <a:noFill/>
        </p:spPr>
        <p:txBody>
          <a:bodyPr lIns="0" rIns="0" anchor="ctr"/>
          <a:lstStyle>
            <a:lvl1pPr marL="0" indent="0" algn="l">
              <a:buNone/>
              <a:defRPr sz="1400" b="1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DATE </a:t>
            </a:r>
          </a:p>
        </p:txBody>
      </p:sp>
      <p:pic>
        <p:nvPicPr>
          <p:cNvPr id="9" name="Picture 8" descr="A blue and grey letters on a black background&#10;&#10;Description automatically generated">
            <a:extLst>
              <a:ext uri="{FF2B5EF4-FFF2-40B4-BE49-F238E27FC236}">
                <a16:creationId xmlns:a16="http://schemas.microsoft.com/office/drawing/2014/main" id="{A5E500B6-B906-635B-0A05-76A316B2824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2993" y="477771"/>
            <a:ext cx="2704844" cy="5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5C3A244-8AAE-5A69-DC73-BCE666E24F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9604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C3A244-8AAE-5A69-DC73-BCE666E24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0B78E-B41D-6E95-7447-5F91FE02AADE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AAB2F-195C-2677-BDDA-52ECA3A325FC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B5B285D0-F497-36EB-A380-4C479BF54C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05591E6-1106-18E8-6D98-10BE81E9FD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1974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5591E6-1106-18E8-6D98-10BE81E9F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88B6E-85F9-8177-9770-87D7B63998E4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8684F-7F63-145B-1677-E8C95989D310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2BC85345-B21F-4527-8B13-A52F75B1EF5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52261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15FE2A-EEFD-F30A-25F6-59ACFA5CF8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CD8BD5-A900-0ACB-CB6D-82A6E50C9D69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DF801-0039-B9C3-EE7B-BB4888E17458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42A6EF6F-5EED-9D64-4685-73ED7DD413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44F0839-025A-34B7-6E72-268C741687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903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4F0839-025A-34B7-6E72-268C741687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9A41A-BB4F-69D9-48A0-E622CAE24A25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658B97-8937-E4C2-EAF6-5F2486C088CB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ECE0593E-C23F-0C1F-6E76-FF541F9C817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1250918-D7B1-B7E4-5E98-ED4B38E438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1518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250918-D7B1-B7E4-5E98-ED4B38E43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7E4D6-BA93-F658-4C48-D56ADECBF86D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82CE2-FD94-39B1-5113-BB43C9CAEF86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5E8A54BA-5978-CC71-EA37-BE8FF03995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CA49F11-3F2D-D609-AF55-1401C7E53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0544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A49F11-3F2D-D609-AF55-1401C7E53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46D768-F038-C387-81D4-3719768A34AD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ACC28-E345-7171-8E33-C595DFF7228F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1C7AB43F-5C2E-41A6-F566-1A2C5A64296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6EFCEFA-DB22-F309-C2F5-0A18B5C34F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5731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EFCEFA-DB22-F309-C2F5-0A18B5C34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495425" y="589553"/>
            <a:ext cx="3882397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3AB415-048A-1EDA-97FF-3B3D8AE2E99F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BA63BA-D7C1-E608-46ED-8089F090A91B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DF909386-AD82-0A63-2051-A7CB415B8B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39E1015-724C-62D2-8C10-9F23E5558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674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9E1015-724C-62D2-8C10-9F23E5558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495425" y="589553"/>
            <a:ext cx="3882397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A935F-74C5-1BCA-FF62-E46243CFD8EA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11EC5-8304-9CC8-EC4F-73879E7E700F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1D431CED-A9EC-E3BE-621C-F5FD48A46D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7CBA0B8-FDFE-0358-85E0-6B306A0707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8876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CBA0B8-FDFE-0358-85E0-6B306A0707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425" y="589553"/>
            <a:ext cx="5389071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99D79-6F45-F29A-2A58-AE1285201698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B4A031-DFBF-6A0E-BA51-DB28128B319A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3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AB9B2FFD-8855-72A5-17D5-DC19FF3FED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C705761-660E-EE32-EC34-4F9EBE5E91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57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705761-660E-EE32-EC34-4F9EBE5E91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425" y="589553"/>
            <a:ext cx="5389071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8ABBDC-271C-7A3A-01D6-7961E007D1F4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61AE8F-F628-33AC-61F5-3000B8ACAFC6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3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EA3D53CC-3302-D665-5DF8-CA155352CD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9058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A7944E3-0EF2-BA30-6D5B-5C1AA7ED1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AB679-958D-6C0D-A414-4CDBA15FD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920094"/>
            <a:ext cx="12193200" cy="1353312"/>
          </a:xfrm>
          <a:prstGeom prst="rect">
            <a:avLst/>
          </a:prstGeom>
          <a:solidFill>
            <a:schemeClr val="accent4">
              <a:alpha val="85000"/>
            </a:schemeClr>
          </a:solidFill>
        </p:spPr>
        <p:txBody>
          <a:bodyPr vert="horz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WRITE TITLE HERE</a:t>
            </a:r>
            <a:br>
              <a:rPr lang="en-US" dirty="0"/>
            </a:br>
            <a:r>
              <a:rPr lang="en-US" dirty="0"/>
              <a:t>sub title</a:t>
            </a:r>
            <a:endParaRPr lang="en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7676D9-1D22-3D4B-03E3-265E20224ED8}"/>
              </a:ext>
            </a:extLst>
          </p:cNvPr>
          <p:cNvSpPr/>
          <p:nvPr userDrawn="1"/>
        </p:nvSpPr>
        <p:spPr>
          <a:xfrm>
            <a:off x="0" y="6565214"/>
            <a:ext cx="12192000" cy="29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8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84C610AC-C059-2058-6B98-B38A4CA1E5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21E773B-5B7D-D5D8-9021-B0EE084EF9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6353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1E773B-5B7D-D5D8-9021-B0EE084EF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8BC51-19A1-D7D7-8F68-23B29AD415D5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8C6C5A-0E58-4125-0D04-0DBF18D817EE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5942B20E-4DE8-FB85-27B6-32AF38C9B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F65C8BE-8597-5C63-5101-6D57553EC7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2565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65C8BE-8597-5C63-5101-6D57553EC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b="1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609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28448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5796B-ADD6-5372-FAEE-E8668B259E1E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3CE905-E327-827A-F326-3F03D89E1E3F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2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34045214-4FB1-A595-0500-14E91D0D6A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3267FEB-D95B-2E30-6CBF-0023E426EE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5210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267FEB-D95B-2E30-6CBF-0023E426E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425" y="622800"/>
            <a:ext cx="10067775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1DB19-86F9-A6A6-9F46-AEEE598909CB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482362-C9D2-D304-4F10-90ADDBE99896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3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346B9490-A2B2-030D-259A-5DE1BF4DFB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54C613C-E77F-B292-3E93-99F025134B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0190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4C613C-E77F-B292-3E93-99F025134B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09192"/>
            <a:ext cx="3027600" cy="1699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4EFF4-0D6A-3D8D-CBE5-25AFCA1181BF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52ED4-4F7A-5D8A-A8CD-E15733B6D165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1602AB6B-34F7-F1CE-352E-8B7E19B436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5FE72C2-3CED-A0A1-73CC-2B0E414880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7532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FE72C2-3CED-A0A1-73CC-2B0E414880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50E918-1E2A-802F-FEBD-6DB966734227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7A193-F98D-8C54-2137-6BCEE8E7F096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</p:spTree>
    <p:extLst>
      <p:ext uri="{BB962C8B-B14F-4D97-AF65-F5344CB8AC3E}">
        <p14:creationId xmlns:p14="http://schemas.microsoft.com/office/powerpoint/2010/main" val="7090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4540DCA-6D8D-5AD1-9EE4-04DE2A0E8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315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540DCA-6D8D-5AD1-9EE4-04DE2A0E8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3669269-5CFE-7F19-3B24-24EE92A28F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4024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669269-5CFE-7F19-3B24-24EE92A28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021826" y="1664256"/>
            <a:ext cx="6209072" cy="3323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indent="0">
              <a:lnSpc>
                <a:spcPct val="100000"/>
              </a:lnSpc>
            </a:pPr>
            <a:r>
              <a:rPr lang="en-US" sz="900" b="0" dirty="0" err="1"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Xxx</a:t>
            </a:r>
            <a:endParaRPr lang="en-US" sz="900" b="0" dirty="0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36689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2210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88C72F-B54A-7D89-62EC-589F74F4E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191" r="28191"/>
          <a:stretch>
            <a:fillRect/>
          </a:stretch>
        </p:blipFill>
        <p:spPr>
          <a:xfrm>
            <a:off x="791" y="0"/>
            <a:ext cx="12190418" cy="6857999"/>
          </a:xfrm>
          <a:prstGeom prst="rect">
            <a:avLst/>
          </a:prstGeom>
        </p:spPr>
      </p:pic>
      <p:sp>
        <p:nvSpPr>
          <p:cNvPr id="4" name="Overlay">
            <a:extLst>
              <a:ext uri="{FF2B5EF4-FFF2-40B4-BE49-F238E27FC236}">
                <a16:creationId xmlns:a16="http://schemas.microsoft.com/office/drawing/2014/main" id="{8BF33221-A7BD-2412-717A-EA6F7022C73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791" y="0"/>
            <a:ext cx="12190418" cy="6857999"/>
          </a:xfrm>
          <a:prstGeom prst="rect">
            <a:avLst/>
          </a:prstGeom>
          <a:solidFill>
            <a:srgbClr val="000000">
              <a:alpha val="74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2C348E-A40C-91BA-B06A-6C8C9A7AE426}"/>
              </a:ext>
            </a:extLst>
          </p:cNvPr>
          <p:cNvGrpSpPr/>
          <p:nvPr userDrawn="1"/>
        </p:nvGrpSpPr>
        <p:grpSpPr>
          <a:xfrm>
            <a:off x="3517900" y="2938788"/>
            <a:ext cx="5156200" cy="1115422"/>
            <a:chOff x="1428750" y="908050"/>
            <a:chExt cx="9334500" cy="2019299"/>
          </a:xfrm>
        </p:grpSpPr>
        <p:pic>
          <p:nvPicPr>
            <p:cNvPr id="16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0B0F0956-DB84-1056-B1C8-A055699E28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32"/>
            <a:stretch>
              <a:fillRect/>
            </a:stretch>
          </p:blipFill>
          <p:spPr bwMode="auto">
            <a:xfrm>
              <a:off x="1428750" y="908050"/>
              <a:ext cx="9334500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44" descr="Professional Logo Designer &amp; Logo Design Services in Toronto">
              <a:extLst>
                <a:ext uri="{FF2B5EF4-FFF2-40B4-BE49-F238E27FC236}">
                  <a16:creationId xmlns:a16="http://schemas.microsoft.com/office/drawing/2014/main" id="{FF00D25A-D6E5-F0D7-F4A0-6C94B85423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68"/>
            <a:stretch>
              <a:fillRect/>
            </a:stretch>
          </p:blipFill>
          <p:spPr bwMode="auto">
            <a:xfrm>
              <a:off x="1428750" y="2298700"/>
              <a:ext cx="9334500" cy="628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BCE5FBC-5061-D5B6-A80F-5B7264764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628650" y="5833940"/>
            <a:ext cx="10934699" cy="327148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ct val="110000"/>
              </a:lnSpc>
              <a:buNone/>
              <a:defRPr sz="1200" b="0" cap="all" baseline="0">
                <a:solidFill>
                  <a:schemeClr val="accent4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TSXV: NGC | OTC: NGPHF | FRA &amp; XSTU: 0NG</a:t>
            </a:r>
          </a:p>
        </p:txBody>
      </p:sp>
    </p:spTree>
    <p:extLst>
      <p:ext uri="{BB962C8B-B14F-4D97-AF65-F5344CB8AC3E}">
        <p14:creationId xmlns:p14="http://schemas.microsoft.com/office/powerpoint/2010/main" val="28864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37BF910-D1CC-2EFF-CA5A-33130AE58D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9406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7BF910-D1CC-2EFF-CA5A-33130AE58D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No fly zone">
            <a:extLst>
              <a:ext uri="{FF2B5EF4-FFF2-40B4-BE49-F238E27FC236}">
                <a16:creationId xmlns:a16="http://schemas.microsoft.com/office/drawing/2014/main" id="{040D1663-E270-03A5-4F1C-C195C05E9041}"/>
              </a:ext>
            </a:extLst>
          </p:cNvPr>
          <p:cNvSpPr/>
          <p:nvPr userDrawn="1"/>
        </p:nvSpPr>
        <p:spPr>
          <a:xfrm>
            <a:off x="0" y="-1"/>
            <a:ext cx="12193200" cy="6858000"/>
          </a:xfrm>
          <a:custGeom>
            <a:avLst/>
            <a:gdLst>
              <a:gd name="connsiteX0" fmla="*/ 630001 w 12193200"/>
              <a:gd name="connsiteY0" fmla="*/ 622800 h 6858000"/>
              <a:gd name="connsiteX1" fmla="*/ 630001 w 12193200"/>
              <a:gd name="connsiteY1" fmla="*/ 6160597 h 6858000"/>
              <a:gd name="connsiteX2" fmla="*/ 11562000 w 12193200"/>
              <a:gd name="connsiteY2" fmla="*/ 6160597 h 6858000"/>
              <a:gd name="connsiteX3" fmla="*/ 11562000 w 12193200"/>
              <a:gd name="connsiteY3" fmla="*/ 622800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22800 h 6858000"/>
              <a:gd name="connsiteX7" fmla="*/ 12192000 w 12193200"/>
              <a:gd name="connsiteY7" fmla="*/ 622800 h 6858000"/>
              <a:gd name="connsiteX8" fmla="*/ 12192000 w 12193200"/>
              <a:gd name="connsiteY8" fmla="*/ 6160597 h 6858000"/>
              <a:gd name="connsiteX9" fmla="*/ 12193200 w 12193200"/>
              <a:gd name="connsiteY9" fmla="*/ 6160597 h 6858000"/>
              <a:gd name="connsiteX10" fmla="*/ 12193200 w 12193200"/>
              <a:gd name="connsiteY10" fmla="*/ 6858000 h 6858000"/>
              <a:gd name="connsiteX11" fmla="*/ 12192000 w 12193200"/>
              <a:gd name="connsiteY11" fmla="*/ 6858000 h 6858000"/>
              <a:gd name="connsiteX12" fmla="*/ 11562000 w 12193200"/>
              <a:gd name="connsiteY12" fmla="*/ 6858000 h 6858000"/>
              <a:gd name="connsiteX13" fmla="*/ 630001 w 12193200"/>
              <a:gd name="connsiteY13" fmla="*/ 6858000 h 6858000"/>
              <a:gd name="connsiteX14" fmla="*/ 1 w 12193200"/>
              <a:gd name="connsiteY14" fmla="*/ 6858000 h 6858000"/>
              <a:gd name="connsiteX15" fmla="*/ 1 w 12193200"/>
              <a:gd name="connsiteY15" fmla="*/ 6160597 h 6858000"/>
              <a:gd name="connsiteX16" fmla="*/ 1 w 12193200"/>
              <a:gd name="connsiteY16" fmla="*/ 622800 h 6858000"/>
              <a:gd name="connsiteX17" fmla="*/ 0 w 12193200"/>
              <a:gd name="connsiteY17" fmla="*/ 622800 h 6858000"/>
              <a:gd name="csX0" fmla="*/ 630001 w 12193200"/>
              <a:gd name="csY0" fmla="*/ 484577 h 6858000"/>
              <a:gd name="csX1" fmla="*/ 630001 w 12193200"/>
              <a:gd name="csY1" fmla="*/ 6160597 h 6858000"/>
              <a:gd name="csX2" fmla="*/ 11562000 w 12193200"/>
              <a:gd name="csY2" fmla="*/ 6160597 h 6858000"/>
              <a:gd name="csX3" fmla="*/ 11562000 w 12193200"/>
              <a:gd name="csY3" fmla="*/ 622800 h 6858000"/>
              <a:gd name="csX4" fmla="*/ 630001 w 12193200"/>
              <a:gd name="csY4" fmla="*/ 484577 h 6858000"/>
              <a:gd name="csX5" fmla="*/ 0 w 12193200"/>
              <a:gd name="csY5" fmla="*/ 0 h 6858000"/>
              <a:gd name="csX6" fmla="*/ 12193200 w 12193200"/>
              <a:gd name="csY6" fmla="*/ 0 h 6858000"/>
              <a:gd name="csX7" fmla="*/ 12193200 w 12193200"/>
              <a:gd name="csY7" fmla="*/ 622800 h 6858000"/>
              <a:gd name="csX8" fmla="*/ 12192000 w 12193200"/>
              <a:gd name="csY8" fmla="*/ 622800 h 6858000"/>
              <a:gd name="csX9" fmla="*/ 12192000 w 12193200"/>
              <a:gd name="csY9" fmla="*/ 6160597 h 6858000"/>
              <a:gd name="csX10" fmla="*/ 12193200 w 12193200"/>
              <a:gd name="csY10" fmla="*/ 6160597 h 6858000"/>
              <a:gd name="csX11" fmla="*/ 12193200 w 12193200"/>
              <a:gd name="csY11" fmla="*/ 6858000 h 6858000"/>
              <a:gd name="csX12" fmla="*/ 12192000 w 12193200"/>
              <a:gd name="csY12" fmla="*/ 6858000 h 6858000"/>
              <a:gd name="csX13" fmla="*/ 11562000 w 12193200"/>
              <a:gd name="csY13" fmla="*/ 6858000 h 6858000"/>
              <a:gd name="csX14" fmla="*/ 630001 w 12193200"/>
              <a:gd name="csY14" fmla="*/ 6858000 h 6858000"/>
              <a:gd name="csX15" fmla="*/ 1 w 12193200"/>
              <a:gd name="csY15" fmla="*/ 6858000 h 6858000"/>
              <a:gd name="csX16" fmla="*/ 1 w 12193200"/>
              <a:gd name="csY16" fmla="*/ 6160597 h 6858000"/>
              <a:gd name="csX17" fmla="*/ 1 w 12193200"/>
              <a:gd name="csY17" fmla="*/ 622800 h 6858000"/>
              <a:gd name="csX18" fmla="*/ 0 w 12193200"/>
              <a:gd name="csY18" fmla="*/ 622800 h 6858000"/>
              <a:gd name="csX19" fmla="*/ 0 w 12193200"/>
              <a:gd name="csY19" fmla="*/ 0 h 6858000"/>
              <a:gd name="csX0" fmla="*/ 630001 w 12193200"/>
              <a:gd name="csY0" fmla="*/ 484577 h 6858000"/>
              <a:gd name="csX1" fmla="*/ 630001 w 12193200"/>
              <a:gd name="csY1" fmla="*/ 6160597 h 6858000"/>
              <a:gd name="csX2" fmla="*/ 11562000 w 12193200"/>
              <a:gd name="csY2" fmla="*/ 6160597 h 6858000"/>
              <a:gd name="csX3" fmla="*/ 11574700 w 12193200"/>
              <a:gd name="csY3" fmla="*/ 470400 h 6858000"/>
              <a:gd name="csX4" fmla="*/ 630001 w 12193200"/>
              <a:gd name="csY4" fmla="*/ 484577 h 6858000"/>
              <a:gd name="csX5" fmla="*/ 0 w 12193200"/>
              <a:gd name="csY5" fmla="*/ 0 h 6858000"/>
              <a:gd name="csX6" fmla="*/ 12193200 w 12193200"/>
              <a:gd name="csY6" fmla="*/ 0 h 6858000"/>
              <a:gd name="csX7" fmla="*/ 12193200 w 12193200"/>
              <a:gd name="csY7" fmla="*/ 622800 h 6858000"/>
              <a:gd name="csX8" fmla="*/ 12192000 w 12193200"/>
              <a:gd name="csY8" fmla="*/ 622800 h 6858000"/>
              <a:gd name="csX9" fmla="*/ 12192000 w 12193200"/>
              <a:gd name="csY9" fmla="*/ 6160597 h 6858000"/>
              <a:gd name="csX10" fmla="*/ 12193200 w 12193200"/>
              <a:gd name="csY10" fmla="*/ 6160597 h 6858000"/>
              <a:gd name="csX11" fmla="*/ 12193200 w 12193200"/>
              <a:gd name="csY11" fmla="*/ 6858000 h 6858000"/>
              <a:gd name="csX12" fmla="*/ 12192000 w 12193200"/>
              <a:gd name="csY12" fmla="*/ 6858000 h 6858000"/>
              <a:gd name="csX13" fmla="*/ 11562000 w 12193200"/>
              <a:gd name="csY13" fmla="*/ 6858000 h 6858000"/>
              <a:gd name="csX14" fmla="*/ 630001 w 12193200"/>
              <a:gd name="csY14" fmla="*/ 6858000 h 6858000"/>
              <a:gd name="csX15" fmla="*/ 1 w 12193200"/>
              <a:gd name="csY15" fmla="*/ 6858000 h 6858000"/>
              <a:gd name="csX16" fmla="*/ 1 w 12193200"/>
              <a:gd name="csY16" fmla="*/ 6160597 h 6858000"/>
              <a:gd name="csX17" fmla="*/ 1 w 12193200"/>
              <a:gd name="csY17" fmla="*/ 622800 h 6858000"/>
              <a:gd name="csX18" fmla="*/ 0 w 12193200"/>
              <a:gd name="csY18" fmla="*/ 622800 h 6858000"/>
              <a:gd name="csX19" fmla="*/ 0 w 12193200"/>
              <a:gd name="csY19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2193200" h="6858000">
                <a:moveTo>
                  <a:pt x="630001" y="484577"/>
                </a:moveTo>
                <a:lnTo>
                  <a:pt x="630001" y="6160597"/>
                </a:lnTo>
                <a:lnTo>
                  <a:pt x="11562000" y="6160597"/>
                </a:lnTo>
                <a:cubicBezTo>
                  <a:pt x="11566233" y="4263865"/>
                  <a:pt x="11570467" y="2367132"/>
                  <a:pt x="11574700" y="470400"/>
                </a:cubicBezTo>
                <a:lnTo>
                  <a:pt x="630001" y="484577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22800"/>
                </a:lnTo>
                <a:lnTo>
                  <a:pt x="12192000" y="622800"/>
                </a:lnTo>
                <a:lnTo>
                  <a:pt x="12192000" y="6160597"/>
                </a:lnTo>
                <a:lnTo>
                  <a:pt x="12193200" y="6160597"/>
                </a:lnTo>
                <a:lnTo>
                  <a:pt x="12193200" y="6858000"/>
                </a:lnTo>
                <a:lnTo>
                  <a:pt x="12192000" y="6858000"/>
                </a:lnTo>
                <a:lnTo>
                  <a:pt x="11562000" y="6858000"/>
                </a:lnTo>
                <a:lnTo>
                  <a:pt x="630001" y="6858000"/>
                </a:lnTo>
                <a:lnTo>
                  <a:pt x="1" y="6858000"/>
                </a:lnTo>
                <a:lnTo>
                  <a:pt x="1" y="6160597"/>
                </a:lnTo>
                <a:lnTo>
                  <a:pt x="1" y="622800"/>
                </a:lnTo>
                <a:lnTo>
                  <a:pt x="0" y="622800"/>
                </a:lnTo>
                <a:lnTo>
                  <a:pt x="0" y="0"/>
                </a:lnTo>
                <a:close/>
              </a:path>
            </a:pathLst>
          </a:custGeom>
          <a:solidFill>
            <a:srgbClr val="FFEFEF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0" name="Baselines / anchors">
            <a:extLst>
              <a:ext uri="{FF2B5EF4-FFF2-40B4-BE49-F238E27FC236}">
                <a16:creationId xmlns:a16="http://schemas.microsoft.com/office/drawing/2014/main" id="{A647465C-5A86-B5A3-3D4C-587605CF159C}"/>
              </a:ext>
            </a:extLst>
          </p:cNvPr>
          <p:cNvGrpSpPr/>
          <p:nvPr userDrawn="1"/>
        </p:nvGrpSpPr>
        <p:grpSpPr>
          <a:xfrm>
            <a:off x="-600" y="622800"/>
            <a:ext cx="12193200" cy="5536800"/>
            <a:chOff x="12623800" y="622800"/>
            <a:chExt cx="11176000" cy="5536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9F9B6A-31D6-D0D8-3811-1AEAAF9F1617}"/>
                </a:ext>
              </a:extLst>
            </p:cNvPr>
            <p:cNvCxnSpPr/>
            <p:nvPr/>
          </p:nvCxnSpPr>
          <p:spPr>
            <a:xfrm>
              <a:off x="12623800" y="622800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A876183-D5AA-2544-644E-41EDDA00D22F}"/>
                </a:ext>
              </a:extLst>
            </p:cNvPr>
            <p:cNvCxnSpPr/>
            <p:nvPr/>
          </p:nvCxnSpPr>
          <p:spPr>
            <a:xfrm>
              <a:off x="12623800" y="914211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328B5C-BA4E-6243-9B3D-64ED481BD31F}"/>
                </a:ext>
              </a:extLst>
            </p:cNvPr>
            <p:cNvCxnSpPr/>
            <p:nvPr/>
          </p:nvCxnSpPr>
          <p:spPr>
            <a:xfrm>
              <a:off x="12623800" y="1205622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8835407-D8A6-D24E-2000-B444D7457C74}"/>
                </a:ext>
              </a:extLst>
            </p:cNvPr>
            <p:cNvCxnSpPr/>
            <p:nvPr/>
          </p:nvCxnSpPr>
          <p:spPr>
            <a:xfrm>
              <a:off x="12623800" y="1497600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7B1A3A-E275-25EB-55DE-DC7D5E52B2A3}"/>
                </a:ext>
              </a:extLst>
            </p:cNvPr>
            <p:cNvCxnSpPr/>
            <p:nvPr/>
          </p:nvCxnSpPr>
          <p:spPr>
            <a:xfrm>
              <a:off x="12623800" y="1788444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0B1A62B-B761-C3E3-6C0E-7D992B56914B}"/>
                </a:ext>
              </a:extLst>
            </p:cNvPr>
            <p:cNvCxnSpPr/>
            <p:nvPr/>
          </p:nvCxnSpPr>
          <p:spPr>
            <a:xfrm>
              <a:off x="12623800" y="2079855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0935930-0806-BBB1-3DF2-E3EA94A5BF8A}"/>
                </a:ext>
              </a:extLst>
            </p:cNvPr>
            <p:cNvCxnSpPr/>
            <p:nvPr/>
          </p:nvCxnSpPr>
          <p:spPr>
            <a:xfrm>
              <a:off x="12623800" y="2371266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E97A81-32C5-6282-C7E6-26DE6612A2CB}"/>
                </a:ext>
              </a:extLst>
            </p:cNvPr>
            <p:cNvCxnSpPr/>
            <p:nvPr/>
          </p:nvCxnSpPr>
          <p:spPr>
            <a:xfrm>
              <a:off x="12623800" y="2662677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A9E5334-F000-F7E8-9D50-95F3873ADBA5}"/>
                </a:ext>
              </a:extLst>
            </p:cNvPr>
            <p:cNvCxnSpPr/>
            <p:nvPr/>
          </p:nvCxnSpPr>
          <p:spPr>
            <a:xfrm>
              <a:off x="12623800" y="2954088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4C7F7FA-9C2A-23CA-2C4F-71B9EB5E8B62}"/>
                </a:ext>
              </a:extLst>
            </p:cNvPr>
            <p:cNvCxnSpPr/>
            <p:nvPr/>
          </p:nvCxnSpPr>
          <p:spPr>
            <a:xfrm>
              <a:off x="12623800" y="3245499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77003C7-93D6-C77A-3ECB-B0D49097D675}"/>
                </a:ext>
              </a:extLst>
            </p:cNvPr>
            <p:cNvCxnSpPr/>
            <p:nvPr/>
          </p:nvCxnSpPr>
          <p:spPr>
            <a:xfrm>
              <a:off x="12623800" y="3536910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5929B8A-149E-8790-F392-2774A36BD762}"/>
                </a:ext>
              </a:extLst>
            </p:cNvPr>
            <p:cNvCxnSpPr/>
            <p:nvPr/>
          </p:nvCxnSpPr>
          <p:spPr>
            <a:xfrm>
              <a:off x="12623800" y="3828321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A1FEF2-F004-94E5-0A79-6DAA3B6C306A}"/>
                </a:ext>
              </a:extLst>
            </p:cNvPr>
            <p:cNvCxnSpPr/>
            <p:nvPr/>
          </p:nvCxnSpPr>
          <p:spPr>
            <a:xfrm>
              <a:off x="12623800" y="4119732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D9EF331-8E2B-24C5-58E5-C154F556E595}"/>
                </a:ext>
              </a:extLst>
            </p:cNvPr>
            <p:cNvCxnSpPr/>
            <p:nvPr/>
          </p:nvCxnSpPr>
          <p:spPr>
            <a:xfrm>
              <a:off x="12623800" y="4411143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11E9C4A-469B-272B-9689-C9C16003E1E3}"/>
                </a:ext>
              </a:extLst>
            </p:cNvPr>
            <p:cNvCxnSpPr/>
            <p:nvPr/>
          </p:nvCxnSpPr>
          <p:spPr>
            <a:xfrm>
              <a:off x="12623800" y="4702554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581E22E-EF36-0F45-200B-A6D58116C79B}"/>
                </a:ext>
              </a:extLst>
            </p:cNvPr>
            <p:cNvCxnSpPr/>
            <p:nvPr/>
          </p:nvCxnSpPr>
          <p:spPr>
            <a:xfrm>
              <a:off x="12623800" y="4993965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8FEBE97-A1C6-475F-D27F-D3734E23503B}"/>
                </a:ext>
              </a:extLst>
            </p:cNvPr>
            <p:cNvCxnSpPr/>
            <p:nvPr/>
          </p:nvCxnSpPr>
          <p:spPr>
            <a:xfrm>
              <a:off x="12623800" y="5285376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820D022-3398-3280-DA73-736139BF4BF3}"/>
                </a:ext>
              </a:extLst>
            </p:cNvPr>
            <p:cNvCxnSpPr/>
            <p:nvPr/>
          </p:nvCxnSpPr>
          <p:spPr>
            <a:xfrm>
              <a:off x="12623800" y="5576787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74D1E6F-D70F-886C-9E04-36B5D9DBEA1A}"/>
                </a:ext>
              </a:extLst>
            </p:cNvPr>
            <p:cNvCxnSpPr/>
            <p:nvPr/>
          </p:nvCxnSpPr>
          <p:spPr>
            <a:xfrm>
              <a:off x="12623800" y="5868198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252CEFE-0F5D-088E-A7CC-6FC90BA2F66B}"/>
                </a:ext>
              </a:extLst>
            </p:cNvPr>
            <p:cNvCxnSpPr/>
            <p:nvPr/>
          </p:nvCxnSpPr>
          <p:spPr>
            <a:xfrm>
              <a:off x="12623800" y="6159600"/>
              <a:ext cx="111760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utter space">
            <a:extLst>
              <a:ext uri="{FF2B5EF4-FFF2-40B4-BE49-F238E27FC236}">
                <a16:creationId xmlns:a16="http://schemas.microsoft.com/office/drawing/2014/main" id="{B5F076B9-DB76-1FB6-C14E-BB7517068E45}"/>
              </a:ext>
            </a:extLst>
          </p:cNvPr>
          <p:cNvGrpSpPr/>
          <p:nvPr userDrawn="1"/>
        </p:nvGrpSpPr>
        <p:grpSpPr>
          <a:xfrm>
            <a:off x="1277000" y="623550"/>
            <a:ext cx="9638000" cy="5537047"/>
            <a:chOff x="1277000" y="623550"/>
            <a:chExt cx="9638000" cy="5537047"/>
          </a:xfrm>
        </p:grpSpPr>
        <p:sp>
          <p:nvSpPr>
            <p:cNvPr id="136" name="Rectangle 34">
              <a:extLst>
                <a:ext uri="{FF2B5EF4-FFF2-40B4-BE49-F238E27FC236}">
                  <a16:creationId xmlns:a16="http://schemas.microsoft.com/office/drawing/2014/main" id="{7736903E-4BAD-09EF-8DFC-BA7A7C106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Rectangle 35">
              <a:extLst>
                <a:ext uri="{FF2B5EF4-FFF2-40B4-BE49-F238E27FC236}">
                  <a16:creationId xmlns:a16="http://schemas.microsoft.com/office/drawing/2014/main" id="{E157D7F8-2BFC-7953-9980-E6352B999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7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Rectangle 36">
              <a:extLst>
                <a:ext uri="{FF2B5EF4-FFF2-40B4-BE49-F238E27FC236}">
                  <a16:creationId xmlns:a16="http://schemas.microsoft.com/office/drawing/2014/main" id="{516F854F-E855-AC2C-F853-476D95DF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2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Rectangle 37">
              <a:extLst>
                <a:ext uri="{FF2B5EF4-FFF2-40B4-BE49-F238E27FC236}">
                  <a16:creationId xmlns:a16="http://schemas.microsoft.com/office/drawing/2014/main" id="{6497D7D6-798F-5043-8912-C84C9485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Rectangle 38">
              <a:extLst>
                <a:ext uri="{FF2B5EF4-FFF2-40B4-BE49-F238E27FC236}">
                  <a16:creationId xmlns:a16="http://schemas.microsoft.com/office/drawing/2014/main" id="{893DABC1-F997-461F-7B3D-C33B5EBC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7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Rectangle 39">
              <a:extLst>
                <a:ext uri="{FF2B5EF4-FFF2-40B4-BE49-F238E27FC236}">
                  <a16:creationId xmlns:a16="http://schemas.microsoft.com/office/drawing/2014/main" id="{E2D1D109-1BE3-A6A8-1DA6-7B1DEC62A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Rectangle 40">
              <a:extLst>
                <a:ext uri="{FF2B5EF4-FFF2-40B4-BE49-F238E27FC236}">
                  <a16:creationId xmlns:a16="http://schemas.microsoft.com/office/drawing/2014/main" id="{C07B35A8-5E06-0B62-243D-AA8C580F7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Rectangle 41">
              <a:extLst>
                <a:ext uri="{FF2B5EF4-FFF2-40B4-BE49-F238E27FC236}">
                  <a16:creationId xmlns:a16="http://schemas.microsoft.com/office/drawing/2014/main" id="{473AD1AC-FF5F-6714-FA82-91D10286E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Rectangle 42">
              <a:extLst>
                <a:ext uri="{FF2B5EF4-FFF2-40B4-BE49-F238E27FC236}">
                  <a16:creationId xmlns:a16="http://schemas.microsoft.com/office/drawing/2014/main" id="{25ACEC2B-E90A-7092-006A-2684B6304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Rectangle 43">
              <a:extLst>
                <a:ext uri="{FF2B5EF4-FFF2-40B4-BE49-F238E27FC236}">
                  <a16:creationId xmlns:a16="http://schemas.microsoft.com/office/drawing/2014/main" id="{ABFFBC85-41D4-E5FC-6DDA-2503A6FE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Rectangle 44">
              <a:extLst>
                <a:ext uri="{FF2B5EF4-FFF2-40B4-BE49-F238E27FC236}">
                  <a16:creationId xmlns:a16="http://schemas.microsoft.com/office/drawing/2014/main" id="{4493ECD7-00D6-6B6A-74F1-CA5736B5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000" y="623550"/>
              <a:ext cx="288000" cy="5537047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3" name="Slide edges">
            <a:extLst>
              <a:ext uri="{FF2B5EF4-FFF2-40B4-BE49-F238E27FC236}">
                <a16:creationId xmlns:a16="http://schemas.microsoft.com/office/drawing/2014/main" id="{277921D0-5C55-EC4F-D464-0A8F59446859}"/>
              </a:ext>
            </a:extLst>
          </p:cNvPr>
          <p:cNvSpPr>
            <a:spLocks/>
          </p:cNvSpPr>
          <p:nvPr userDrawn="1"/>
        </p:nvSpPr>
        <p:spPr bwMode="auto">
          <a:xfrm>
            <a:off x="-600" y="0"/>
            <a:ext cx="12193200" cy="6858000"/>
          </a:xfrm>
          <a:custGeom>
            <a:avLst/>
            <a:gdLst>
              <a:gd name="T0" fmla="*/ 6024 w 6026"/>
              <a:gd name="T1" fmla="*/ 3394 h 3396"/>
              <a:gd name="T2" fmla="*/ 6024 w 6026"/>
              <a:gd name="T3" fmla="*/ 3391 h 3396"/>
              <a:gd name="T4" fmla="*/ 5 w 6026"/>
              <a:gd name="T5" fmla="*/ 3391 h 3396"/>
              <a:gd name="T6" fmla="*/ 5 w 6026"/>
              <a:gd name="T7" fmla="*/ 5 h 3396"/>
              <a:gd name="T8" fmla="*/ 6021 w 6026"/>
              <a:gd name="T9" fmla="*/ 5 h 3396"/>
              <a:gd name="T10" fmla="*/ 6021 w 6026"/>
              <a:gd name="T11" fmla="*/ 3394 h 3396"/>
              <a:gd name="T12" fmla="*/ 6024 w 6026"/>
              <a:gd name="T13" fmla="*/ 3394 h 3396"/>
              <a:gd name="T14" fmla="*/ 6024 w 6026"/>
              <a:gd name="T15" fmla="*/ 3391 h 3396"/>
              <a:gd name="T16" fmla="*/ 6024 w 6026"/>
              <a:gd name="T17" fmla="*/ 3394 h 3396"/>
              <a:gd name="T18" fmla="*/ 6026 w 6026"/>
              <a:gd name="T19" fmla="*/ 3394 h 3396"/>
              <a:gd name="T20" fmla="*/ 6026 w 6026"/>
              <a:gd name="T21" fmla="*/ 0 h 3396"/>
              <a:gd name="T22" fmla="*/ 0 w 6026"/>
              <a:gd name="T23" fmla="*/ 0 h 3396"/>
              <a:gd name="T24" fmla="*/ 0 w 6026"/>
              <a:gd name="T25" fmla="*/ 3396 h 3396"/>
              <a:gd name="T26" fmla="*/ 6026 w 6026"/>
              <a:gd name="T27" fmla="*/ 3396 h 3396"/>
              <a:gd name="T28" fmla="*/ 6026 w 6026"/>
              <a:gd name="T29" fmla="*/ 3394 h 3396"/>
              <a:gd name="T30" fmla="*/ 6024 w 6026"/>
              <a:gd name="T31" fmla="*/ 3394 h 3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26" h="3396">
                <a:moveTo>
                  <a:pt x="6024" y="3394"/>
                </a:moveTo>
                <a:lnTo>
                  <a:pt x="6024" y="3391"/>
                </a:lnTo>
                <a:lnTo>
                  <a:pt x="5" y="3391"/>
                </a:lnTo>
                <a:lnTo>
                  <a:pt x="5" y="5"/>
                </a:lnTo>
                <a:lnTo>
                  <a:pt x="6021" y="5"/>
                </a:lnTo>
                <a:lnTo>
                  <a:pt x="6021" y="3394"/>
                </a:lnTo>
                <a:lnTo>
                  <a:pt x="6024" y="3394"/>
                </a:lnTo>
                <a:lnTo>
                  <a:pt x="6024" y="3391"/>
                </a:lnTo>
                <a:lnTo>
                  <a:pt x="6024" y="3394"/>
                </a:lnTo>
                <a:lnTo>
                  <a:pt x="6026" y="3394"/>
                </a:lnTo>
                <a:lnTo>
                  <a:pt x="6026" y="0"/>
                </a:lnTo>
                <a:lnTo>
                  <a:pt x="0" y="0"/>
                </a:lnTo>
                <a:lnTo>
                  <a:pt x="0" y="3396"/>
                </a:lnTo>
                <a:lnTo>
                  <a:pt x="6026" y="3396"/>
                </a:lnTo>
                <a:lnTo>
                  <a:pt x="6026" y="3394"/>
                </a:lnTo>
                <a:lnTo>
                  <a:pt x="6024" y="33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" name="Footnote measure">
            <a:extLst>
              <a:ext uri="{FF2B5EF4-FFF2-40B4-BE49-F238E27FC236}">
                <a16:creationId xmlns:a16="http://schemas.microsoft.com/office/drawing/2014/main" id="{2B98980D-825E-7217-9D4A-7583B92DC3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400" y="6159600"/>
            <a:ext cx="10933200" cy="378584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5" name="Whitespace measure">
            <a:extLst>
              <a:ext uri="{FF2B5EF4-FFF2-40B4-BE49-F238E27FC236}">
                <a16:creationId xmlns:a16="http://schemas.microsoft.com/office/drawing/2014/main" id="{FBDECA99-4D26-F77D-1F02-9E2B82962E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400" y="1194800"/>
            <a:ext cx="10932229" cy="583200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196" name="Five column measure">
            <a:extLst>
              <a:ext uri="{FF2B5EF4-FFF2-40B4-BE49-F238E27FC236}">
                <a16:creationId xmlns:a16="http://schemas.microsoft.com/office/drawing/2014/main" id="{8F7848CA-457D-1D9B-C763-25F6B02C6011}"/>
              </a:ext>
            </a:extLst>
          </p:cNvPr>
          <p:cNvGrpSpPr/>
          <p:nvPr userDrawn="1"/>
        </p:nvGrpSpPr>
        <p:grpSpPr>
          <a:xfrm>
            <a:off x="629400" y="5975122"/>
            <a:ext cx="10933200" cy="79536"/>
            <a:chOff x="629400" y="5975122"/>
            <a:chExt cx="10933200" cy="79536"/>
          </a:xfrm>
        </p:grpSpPr>
        <p:sp>
          <p:nvSpPr>
            <p:cNvPr id="197" name="Rectangle 5">
              <a:extLst>
                <a:ext uri="{FF2B5EF4-FFF2-40B4-BE49-F238E27FC236}">
                  <a16:creationId xmlns:a16="http://schemas.microsoft.com/office/drawing/2014/main" id="{86A0E009-EBA4-8244-F6B0-8D96DD362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28" y="5975122"/>
              <a:ext cx="1930288" cy="79536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Rectangle 7">
              <a:extLst>
                <a:ext uri="{FF2B5EF4-FFF2-40B4-BE49-F238E27FC236}">
                  <a16:creationId xmlns:a16="http://schemas.microsoft.com/office/drawing/2014/main" id="{001CBCBB-6162-B5D0-D799-560FA6DDB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6194" y="5975122"/>
              <a:ext cx="1936406" cy="79536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Rectangle 9">
              <a:extLst>
                <a:ext uri="{FF2B5EF4-FFF2-40B4-BE49-F238E27FC236}">
                  <a16:creationId xmlns:a16="http://schemas.microsoft.com/office/drawing/2014/main" id="{01B15938-8B12-11A6-714E-03EC9E5E7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407" y="5975122"/>
              <a:ext cx="1936406" cy="79536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Rectangle 11">
              <a:extLst>
                <a:ext uri="{FF2B5EF4-FFF2-40B4-BE49-F238E27FC236}">
                  <a16:creationId xmlns:a16="http://schemas.microsoft.com/office/drawing/2014/main" id="{26B97D1E-E05F-38B7-C847-C8303EB8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797" y="5975122"/>
              <a:ext cx="1927229" cy="79536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Rectangle 13">
              <a:extLst>
                <a:ext uri="{FF2B5EF4-FFF2-40B4-BE49-F238E27FC236}">
                  <a16:creationId xmlns:a16="http://schemas.microsoft.com/office/drawing/2014/main" id="{B499B152-C07E-B29A-7B39-09F667A27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00" y="5975122"/>
              <a:ext cx="1933347" cy="79536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2" name="Live area">
            <a:extLst>
              <a:ext uri="{FF2B5EF4-FFF2-40B4-BE49-F238E27FC236}">
                <a16:creationId xmlns:a16="http://schemas.microsoft.com/office/drawing/2014/main" id="{82958A23-A5F7-98F4-E5F3-30ECA407460E}"/>
              </a:ext>
            </a:extLst>
          </p:cNvPr>
          <p:cNvSpPr/>
          <p:nvPr userDrawn="1"/>
        </p:nvSpPr>
        <p:spPr>
          <a:xfrm>
            <a:off x="630000" y="1778000"/>
            <a:ext cx="10933350" cy="4381601"/>
          </a:xfrm>
          <a:custGeom>
            <a:avLst/>
            <a:gdLst>
              <a:gd name="connsiteX0" fmla="*/ 0 w 10931999"/>
              <a:gd name="connsiteY0" fmla="*/ 0 h 5537797"/>
              <a:gd name="connsiteX1" fmla="*/ 10931999 w 10931999"/>
              <a:gd name="connsiteY1" fmla="*/ 0 h 5537797"/>
              <a:gd name="connsiteX2" fmla="*/ 10931999 w 10931999"/>
              <a:gd name="connsiteY2" fmla="*/ 5537797 h 5537797"/>
              <a:gd name="connsiteX3" fmla="*/ 0 w 10931999"/>
              <a:gd name="connsiteY3" fmla="*/ 5537797 h 55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1999" h="5537797">
                <a:moveTo>
                  <a:pt x="0" y="0"/>
                </a:moveTo>
                <a:lnTo>
                  <a:pt x="10931999" y="0"/>
                </a:lnTo>
                <a:lnTo>
                  <a:pt x="10931999" y="5537797"/>
                </a:lnTo>
                <a:lnTo>
                  <a:pt x="0" y="5537797"/>
                </a:lnTo>
                <a:close/>
              </a:path>
            </a:pathLst>
          </a:custGeom>
          <a:noFill/>
          <a:ln w="9525">
            <a:solidFill>
              <a:srgbClr val="E71C57">
                <a:alpha val="35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3" name="Footnote example">
            <a:extLst>
              <a:ext uri="{FF2B5EF4-FFF2-40B4-BE49-F238E27FC236}">
                <a16:creationId xmlns:a16="http://schemas.microsoft.com/office/drawing/2014/main" id="{56570372-26C7-E34C-3F47-1CFE5CC08957}"/>
              </a:ext>
            </a:extLst>
          </p:cNvPr>
          <p:cNvSpPr txBox="1"/>
          <p:nvPr userDrawn="1"/>
        </p:nvSpPr>
        <p:spPr>
          <a:xfrm>
            <a:off x="630000" y="6164901"/>
            <a:ext cx="9030914" cy="3323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1. </a:t>
            </a:r>
            <a:r>
              <a:rPr lang="en-US" sz="8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xxxx</a:t>
            </a:r>
            <a:r>
              <a:rPr lang="en-US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  2. </a:t>
            </a:r>
            <a:r>
              <a:rPr lang="en-US" sz="8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xxxx</a:t>
            </a:r>
            <a:r>
              <a:rPr lang="en-US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  3. </a:t>
            </a:r>
            <a:r>
              <a:rPr lang="en-US" sz="8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xxxx</a:t>
            </a:r>
            <a:endParaRPr lang="en-US" sz="8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Note: List footnotes in numerical order. Footnote numbers are not bracketed. Use 8pt font. Do not put a period at the end of the note or the source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Source: Include a source for every chart that you use. Separate sources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14113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2562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7676D9-1D22-3D4B-03E3-265E20224ED8}"/>
              </a:ext>
            </a:extLst>
          </p:cNvPr>
          <p:cNvSpPr/>
          <p:nvPr userDrawn="1"/>
        </p:nvSpPr>
        <p:spPr>
          <a:xfrm>
            <a:off x="0" y="6565214"/>
            <a:ext cx="12192000" cy="29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8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84C610AC-C059-2058-6B98-B38A4CA1E5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D6717EF-47F6-77B7-2C40-8165D7864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61F4-0015-408F-BF0C-0F6299A5C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920094"/>
            <a:ext cx="12193200" cy="1353312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WRITE TITLE HERE</a:t>
            </a:r>
            <a:br>
              <a:rPr lang="en-US"/>
            </a:br>
            <a:r>
              <a:rPr lang="en-US"/>
              <a:t>sub title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99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2392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384919" y="907198"/>
            <a:ext cx="2693881" cy="34903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369948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D542C7-1D23-673A-EF9B-05FA22F3B3D5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3C7806-7D15-A6D7-F1E4-29F46DD8D5F3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A8172A8C-DF1A-F8F8-E2E3-F1932948CD6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1689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1C0D-EEA4-0F97-99A6-74314A794626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D3397-908F-721C-44F5-1E860E8B71CD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90DA874D-B205-AF38-3100-72C2973C89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66214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>
          <a:xfrm>
            <a:off x="1495425" y="520303"/>
            <a:ext cx="6324573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1495425" y="1104402"/>
            <a:ext cx="10699777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7DA917-4A70-357A-2514-438535FBEE2E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21214-0AC1-6AFF-6A2E-F9D344A3C7D6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507C33B1-E862-9E74-2E80-0B7C21333D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7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07377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20A2E-3439-0BFC-EA8A-A9BD8B53C4D2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9647E-F9A6-9333-0F78-4128C878F4E5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167BE8B3-3F3A-1A28-96CD-AE21170D1F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5910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14860" y="907198"/>
            <a:ext cx="266394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38491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F2B9301F-731D-89C0-81F8-B20F96D340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3096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E1FD5716-0B47-F342-60A0-150B1EF1AB1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38367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1495425" y="520303"/>
            <a:ext cx="6324573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1495425" y="1104402"/>
            <a:ext cx="10699777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1476D122-812E-EAA5-DAD6-A8BC3A4DF1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4272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A9AE6-A18E-1627-E3A0-FFBDEA44919B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1CC15-AF8A-33C2-A81A-24880ABB3205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Northern Graphite | Corp Slide Deck | xxx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C3B3D4AB-F70B-4A2F-1627-D3346108E2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1263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09192"/>
            <a:ext cx="2911486" cy="1699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4CB17-8EE4-768D-1E90-65BB404AF27D}"/>
              </a:ext>
            </a:extLst>
          </p:cNvPr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1453B-5941-9366-5981-2E25ADB4E129}"/>
              </a:ext>
            </a:extLst>
          </p:cNvPr>
          <p:cNvSpPr/>
          <p:nvPr userDrawn="1"/>
        </p:nvSpPr>
        <p:spPr>
          <a:xfrm>
            <a:off x="630000" y="6603255"/>
            <a:ext cx="2345194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Northern Graphite | Corp Slide Deck | xxx</a:t>
            </a:r>
          </a:p>
        </p:txBody>
      </p:sp>
      <p:pic>
        <p:nvPicPr>
          <p:cNvPr id="4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08A34C8D-B4CD-CB4E-95A4-F3D6E4394F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i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427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7676D9-1D22-3D4B-03E3-265E20224ED8}"/>
              </a:ext>
            </a:extLst>
          </p:cNvPr>
          <p:cNvSpPr/>
          <p:nvPr userDrawn="1"/>
        </p:nvSpPr>
        <p:spPr>
          <a:xfrm>
            <a:off x="0" y="6565214"/>
            <a:ext cx="12192000" cy="29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8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84C610AC-C059-2058-6B98-B38A4CA1E5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D6717EF-47F6-77B7-2C40-8165D7864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61F4-0015-408F-BF0C-0F6299A5C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920094"/>
            <a:ext cx="12193200" cy="1353312"/>
          </a:xfrm>
          <a:prstGeom prst="rect">
            <a:avLst/>
          </a:prstGeom>
          <a:solidFill>
            <a:srgbClr val="9498A2"/>
          </a:solidFill>
        </p:spPr>
        <p:txBody>
          <a:bodyPr vert="horz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WRITE TITLE HERE</a:t>
            </a:r>
            <a:br>
              <a:rPr lang="en-US"/>
            </a:br>
            <a:r>
              <a:rPr lang="en-US"/>
              <a:t>sub title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55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7E03051-E785-0B2A-4379-7C4780921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9183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E03051-E785-0B2A-4379-7C4780921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95425" y="520303"/>
            <a:ext cx="10067774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0" name="Picture 544" descr="Professional Logo Designer &amp; Logo Design Services in Toronto">
            <a:extLst>
              <a:ext uri="{FF2B5EF4-FFF2-40B4-BE49-F238E27FC236}">
                <a16:creationId xmlns:a16="http://schemas.microsoft.com/office/drawing/2014/main" id="{B8938046-CFE2-6D2E-E20D-20497AD1668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3743" b="31132"/>
          <a:stretch>
            <a:fillRect/>
          </a:stretch>
        </p:blipFill>
        <p:spPr bwMode="auto">
          <a:xfrm>
            <a:off x="630000" y="371668"/>
            <a:ext cx="784860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1.emf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3818389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1" imgW="270" imgH="270" progId="TCLayout.ActiveDocument.1">
                  <p:embed/>
                </p:oleObj>
              </mc:Choice>
              <mc:Fallback>
                <p:oleObj name="think-cell Slide" r:id="rId8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520303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002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60325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67" r:id="rId2"/>
    <p:sldLayoutId id="2147485268" r:id="rId3"/>
    <p:sldLayoutId id="2147485269" r:id="rId4"/>
    <p:sldLayoutId id="2147485270" r:id="rId5"/>
    <p:sldLayoutId id="2147485271" r:id="rId6"/>
    <p:sldLayoutId id="2147485272" r:id="rId7"/>
    <p:sldLayoutId id="2147485273" r:id="rId8"/>
    <p:sldLayoutId id="2147485274" r:id="rId9"/>
    <p:sldLayoutId id="2147485275" r:id="rId10"/>
    <p:sldLayoutId id="2147485276" r:id="rId11"/>
    <p:sldLayoutId id="2147485277" r:id="rId12"/>
    <p:sldLayoutId id="2147485278" r:id="rId13"/>
    <p:sldLayoutId id="2147485279" r:id="rId14"/>
    <p:sldLayoutId id="2147485280" r:id="rId15"/>
    <p:sldLayoutId id="2147485281" r:id="rId16"/>
    <p:sldLayoutId id="2147485282" r:id="rId17"/>
    <p:sldLayoutId id="2147485283" r:id="rId18"/>
    <p:sldLayoutId id="2147485284" r:id="rId19"/>
    <p:sldLayoutId id="2147485285" r:id="rId20"/>
    <p:sldLayoutId id="2147485286" r:id="rId21"/>
    <p:sldLayoutId id="2147485287" r:id="rId22"/>
    <p:sldLayoutId id="2147485288" r:id="rId23"/>
    <p:sldLayoutId id="2147485289" r:id="rId24"/>
    <p:sldLayoutId id="2147485290" r:id="rId25"/>
    <p:sldLayoutId id="2147485291" r:id="rId26"/>
    <p:sldLayoutId id="2147485292" r:id="rId27"/>
    <p:sldLayoutId id="2147485293" r:id="rId28"/>
    <p:sldLayoutId id="2147485294" r:id="rId29"/>
    <p:sldLayoutId id="2147485295" r:id="rId30"/>
    <p:sldLayoutId id="2147485296" r:id="rId31"/>
    <p:sldLayoutId id="2147485297" r:id="rId32"/>
    <p:sldLayoutId id="2147485298" r:id="rId33"/>
    <p:sldLayoutId id="2147485299" r:id="rId34"/>
    <p:sldLayoutId id="2147485300" r:id="rId35"/>
    <p:sldLayoutId id="2147485301" r:id="rId36"/>
    <p:sldLayoutId id="2147485302" r:id="rId37"/>
    <p:sldLayoutId id="2147485303" r:id="rId38"/>
    <p:sldLayoutId id="2147485304" r:id="rId39"/>
    <p:sldLayoutId id="2147485305" r:id="rId40"/>
    <p:sldLayoutId id="2147485306" r:id="rId41"/>
    <p:sldLayoutId id="2147485307" r:id="rId42"/>
    <p:sldLayoutId id="2147485308" r:id="rId43"/>
    <p:sldLayoutId id="2147485309" r:id="rId44"/>
    <p:sldLayoutId id="2147485310" r:id="rId45"/>
    <p:sldLayoutId id="2147485311" r:id="rId46"/>
    <p:sldLayoutId id="2147485312" r:id="rId47"/>
    <p:sldLayoutId id="2147485313" r:id="rId48"/>
    <p:sldLayoutId id="2147485314" r:id="rId49"/>
    <p:sldLayoutId id="2147485315" r:id="rId50"/>
    <p:sldLayoutId id="2147485316" r:id="rId51"/>
    <p:sldLayoutId id="2147485317" r:id="rId52"/>
    <p:sldLayoutId id="2147485318" r:id="rId53"/>
    <p:sldLayoutId id="2147485319" r:id="rId54"/>
    <p:sldLayoutId id="2147485320" r:id="rId55"/>
    <p:sldLayoutId id="2147485321" r:id="rId56"/>
    <p:sldLayoutId id="2147485322" r:id="rId57"/>
    <p:sldLayoutId id="2147485323" r:id="rId58"/>
    <p:sldLayoutId id="2147485324" r:id="rId59"/>
    <p:sldLayoutId id="2147485325" r:id="rId60"/>
    <p:sldLayoutId id="2147485326" r:id="rId61"/>
    <p:sldLayoutId id="2147485327" r:id="rId62"/>
    <p:sldLayoutId id="2147485328" r:id="rId63"/>
    <p:sldLayoutId id="2147485329" r:id="rId64"/>
    <p:sldLayoutId id="2147485330" r:id="rId65"/>
    <p:sldLayoutId id="2147485331" r:id="rId66"/>
    <p:sldLayoutId id="2147485332" r:id="rId67"/>
    <p:sldLayoutId id="2147485333" r:id="rId68"/>
    <p:sldLayoutId id="2147485334" r:id="rId69"/>
    <p:sldLayoutId id="2147485335" r:id="rId70"/>
    <p:sldLayoutId id="2147485336" r:id="rId71"/>
    <p:sldLayoutId id="2147485337" r:id="rId72"/>
    <p:sldLayoutId id="2147485338" r:id="rId73"/>
    <p:sldLayoutId id="2147485339" r:id="rId74"/>
    <p:sldLayoutId id="2147485340" r:id="rId75"/>
    <p:sldLayoutId id="2147485341" r:id="rId76"/>
    <p:sldLayoutId id="2147485342" r:id="rId77"/>
    <p:sldLayoutId id="2147485343" r:id="rId7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0000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6576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1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20">
          <p15:clr>
            <a:srgbClr val="F26B43"/>
          </p15:clr>
        </p15:guide>
        <p15:guide id="2" pos="388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7.sv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2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02.xml"/><Relationship Id="rId7" Type="http://schemas.openxmlformats.org/officeDocument/2006/relationships/oleObject" Target="../embeddings/oleObject74.bin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39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1.jpe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22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0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6" Type="http://schemas.openxmlformats.org/officeDocument/2006/relationships/image" Target="../media/image2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11651F2-7AE4-ADBB-5316-CB5A14687E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1927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1651F2-7AE4-ADBB-5316-CB5A14687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54091-64F1-0A2B-D27A-8E8E83DC5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BD6AB5-5EC6-09E5-0AEE-0B709ABFA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The global battery industry faces a supply risk: over 70% of graphite supply is concentrated in China.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5F83C3-55B2-BB07-B7BA-200609869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Okanjande Namibia Mine Project</a:t>
            </a:r>
          </a:p>
        </p:txBody>
      </p:sp>
    </p:spTree>
    <p:extLst>
      <p:ext uri="{BB962C8B-B14F-4D97-AF65-F5344CB8AC3E}">
        <p14:creationId xmlns:p14="http://schemas.microsoft.com/office/powerpoint/2010/main" val="8733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3167C73-C1C3-8A7A-7DB5-B8F9A0C02F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167C73-C1C3-8A7A-7DB5-B8F9A0C02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6" name="Group 785">
            <a:extLst>
              <a:ext uri="{FF2B5EF4-FFF2-40B4-BE49-F238E27FC236}">
                <a16:creationId xmlns:a16="http://schemas.microsoft.com/office/drawing/2014/main" id="{22B1CA47-5D4A-26A6-C5E6-6C606B5045B1}"/>
              </a:ext>
            </a:extLst>
          </p:cNvPr>
          <p:cNvGrpSpPr/>
          <p:nvPr/>
        </p:nvGrpSpPr>
        <p:grpSpPr>
          <a:xfrm>
            <a:off x="6458859" y="2769698"/>
            <a:ext cx="718305" cy="718305"/>
            <a:chOff x="2498638" y="2860907"/>
            <a:chExt cx="360000" cy="360000"/>
          </a:xfrm>
        </p:grpSpPr>
        <p:sp>
          <p:nvSpPr>
            <p:cNvPr id="787" name="Ellipse 46">
              <a:extLst>
                <a:ext uri="{FF2B5EF4-FFF2-40B4-BE49-F238E27FC236}">
                  <a16:creationId xmlns:a16="http://schemas.microsoft.com/office/drawing/2014/main" id="{D69A8FA7-9CDB-C989-9E37-D7A5CAB35DBA}"/>
                </a:ext>
              </a:extLst>
            </p:cNvPr>
            <p:cNvSpPr/>
            <p:nvPr/>
          </p:nvSpPr>
          <p:spPr bwMode="gray">
            <a:xfrm>
              <a:off x="2498638" y="2860907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>
                <a:defRPr/>
              </a:pPr>
              <a:endParaRPr lang="en-ZA" noProof="0">
                <a:solidFill>
                  <a:srgbClr val="7D8890">
                    <a:lumMod val="75000"/>
                  </a:srgbClr>
                </a:solidFill>
                <a:latin typeface="Arial"/>
                <a:ea typeface="Microsoft YaHei"/>
              </a:endParaRPr>
            </a:p>
          </p:txBody>
        </p:sp>
        <p:pic>
          <p:nvPicPr>
            <p:cNvPr id="788" name="Grafik 127">
              <a:extLst>
                <a:ext uri="{FF2B5EF4-FFF2-40B4-BE49-F238E27FC236}">
                  <a16:creationId xmlns:a16="http://schemas.microsoft.com/office/drawing/2014/main" id="{43C75341-0328-EFDE-739D-011CD3B891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49673" y="2896907"/>
              <a:ext cx="252000" cy="252000"/>
            </a:xfrm>
            <a:prstGeom prst="rect">
              <a:avLst/>
            </a:prstGeom>
          </p:spPr>
        </p:pic>
      </p:grpSp>
      <p:grpSp>
        <p:nvGrpSpPr>
          <p:cNvPr id="782" name="Group 781">
            <a:extLst>
              <a:ext uri="{FF2B5EF4-FFF2-40B4-BE49-F238E27FC236}">
                <a16:creationId xmlns:a16="http://schemas.microsoft.com/office/drawing/2014/main" id="{EB6DEA7F-0224-E666-1F68-DE7742B4EA5C}"/>
              </a:ext>
            </a:extLst>
          </p:cNvPr>
          <p:cNvGrpSpPr/>
          <p:nvPr/>
        </p:nvGrpSpPr>
        <p:grpSpPr>
          <a:xfrm>
            <a:off x="6458859" y="3787168"/>
            <a:ext cx="718305" cy="718305"/>
            <a:chOff x="3571109" y="3495229"/>
            <a:chExt cx="360000" cy="360000"/>
          </a:xfrm>
        </p:grpSpPr>
        <p:sp>
          <p:nvSpPr>
            <p:cNvPr id="783" name="Ellipse 46">
              <a:extLst>
                <a:ext uri="{FF2B5EF4-FFF2-40B4-BE49-F238E27FC236}">
                  <a16:creationId xmlns:a16="http://schemas.microsoft.com/office/drawing/2014/main" id="{428383CC-3FD4-312D-B935-22D32764577E}"/>
                </a:ext>
              </a:extLst>
            </p:cNvPr>
            <p:cNvSpPr/>
            <p:nvPr/>
          </p:nvSpPr>
          <p:spPr bwMode="gray">
            <a:xfrm>
              <a:off x="3571109" y="3495229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>
                <a:defRPr/>
              </a:pPr>
              <a:endParaRPr lang="en-ZA" noProof="0">
                <a:solidFill>
                  <a:srgbClr val="7D8890">
                    <a:lumMod val="75000"/>
                  </a:srgbClr>
                </a:solidFill>
                <a:latin typeface="Arial"/>
                <a:ea typeface="Microsoft YaHei"/>
              </a:endParaRPr>
            </a:p>
          </p:txBody>
        </p:sp>
        <p:pic>
          <p:nvPicPr>
            <p:cNvPr id="784" name="Grafik 138">
              <a:extLst>
                <a:ext uri="{FF2B5EF4-FFF2-40B4-BE49-F238E27FC236}">
                  <a16:creationId xmlns:a16="http://schemas.microsoft.com/office/drawing/2014/main" id="{5EBCA8BC-8280-308A-ADF2-007AAFD46C5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07109" y="3531229"/>
              <a:ext cx="288000" cy="288000"/>
            </a:xfrm>
            <a:prstGeom prst="rect">
              <a:avLst/>
            </a:prstGeom>
          </p:spPr>
        </p:pic>
      </p:grpSp>
      <p:pic>
        <p:nvPicPr>
          <p:cNvPr id="792" name="Picture 791">
            <a:extLst>
              <a:ext uri="{FF2B5EF4-FFF2-40B4-BE49-F238E27FC236}">
                <a16:creationId xmlns:a16="http://schemas.microsoft.com/office/drawing/2014/main" id="{CF47A2FB-6252-5B2B-436D-8D7B9EF98D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793" name="GradientOverlay">
            <a:extLst>
              <a:ext uri="{FF2B5EF4-FFF2-40B4-BE49-F238E27FC236}">
                <a16:creationId xmlns:a16="http://schemas.microsoft.com/office/drawing/2014/main" id="{007F2BAA-AAF8-14DF-2E62-749059AD6F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000000">
              <a:alpha val="6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ZA" noProof="0">
              <a:solidFill>
                <a:schemeClr val="bg1"/>
              </a:solidFill>
            </a:endParaRPr>
          </a:p>
        </p:txBody>
      </p:sp>
      <p:sp>
        <p:nvSpPr>
          <p:cNvPr id="789" name="Rectangle 788">
            <a:extLst>
              <a:ext uri="{FF2B5EF4-FFF2-40B4-BE49-F238E27FC236}">
                <a16:creationId xmlns:a16="http://schemas.microsoft.com/office/drawing/2014/main" id="{B11344ED-113E-E145-E4AF-1C0037AD18E4}"/>
              </a:ext>
            </a:extLst>
          </p:cNvPr>
          <p:cNvSpPr/>
          <p:nvPr/>
        </p:nvSpPr>
        <p:spPr>
          <a:xfrm>
            <a:off x="0" y="5153891"/>
            <a:ext cx="3887822" cy="1007197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sp>
        <p:nvSpPr>
          <p:cNvPr id="794" name="Title 1">
            <a:extLst>
              <a:ext uri="{FF2B5EF4-FFF2-40B4-BE49-F238E27FC236}">
                <a16:creationId xmlns:a16="http://schemas.microsoft.com/office/drawing/2014/main" id="{0C5C1050-5C2B-2E53-71D7-B268AB04E55F}"/>
              </a:ext>
            </a:extLst>
          </p:cNvPr>
          <p:cNvSpPr txBox="1">
            <a:spLocks/>
          </p:cNvSpPr>
          <p:nvPr/>
        </p:nvSpPr>
        <p:spPr>
          <a:xfrm>
            <a:off x="716343" y="1781209"/>
            <a:ext cx="5256439" cy="241912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ZA" sz="2800" dirty="0" err="1">
                <a:solidFill>
                  <a:srgbClr val="FFFFFF"/>
                </a:solidFill>
              </a:rPr>
              <a:t>Okanjande</a:t>
            </a:r>
            <a:r>
              <a:rPr lang="en-ZA" sz="2800" dirty="0">
                <a:solidFill>
                  <a:srgbClr val="FFFFFF"/>
                </a:solidFill>
              </a:rPr>
              <a:t> Mine in Namibia</a:t>
            </a:r>
          </a:p>
          <a:p>
            <a:endParaRPr lang="en-ZA" sz="2800" noProof="0" dirty="0">
              <a:solidFill>
                <a:srgbClr val="FFFFFF"/>
              </a:solidFill>
            </a:endParaRPr>
          </a:p>
          <a:p>
            <a:r>
              <a:rPr lang="en-ZA" sz="2800" noProof="0" dirty="0">
                <a:solidFill>
                  <a:srgbClr val="FFFFFF"/>
                </a:solidFill>
              </a:rPr>
              <a:t>A </a:t>
            </a:r>
            <a:r>
              <a:rPr lang="en-ZA" sz="2800" b="1" noProof="0" dirty="0">
                <a:solidFill>
                  <a:schemeClr val="accent3"/>
                </a:solidFill>
              </a:rPr>
              <a:t>fully permitted, near-term graphite restart </a:t>
            </a:r>
            <a:r>
              <a:rPr lang="en-ZA" sz="2800" noProof="0" dirty="0">
                <a:solidFill>
                  <a:schemeClr val="bg1"/>
                </a:solidFill>
              </a:rPr>
              <a:t>delivering</a:t>
            </a:r>
            <a:r>
              <a:rPr lang="en-ZA" sz="2800" b="1" noProof="0" dirty="0">
                <a:solidFill>
                  <a:schemeClr val="accent3"/>
                </a:solidFill>
              </a:rPr>
              <a:t> battery-grade supply to ex-China markets</a:t>
            </a:r>
            <a:endParaRPr lang="en-ZA" sz="3200" b="1" noProof="0" dirty="0">
              <a:solidFill>
                <a:schemeClr val="accent3"/>
              </a:solidFill>
            </a:endParaRPr>
          </a:p>
        </p:txBody>
      </p:sp>
      <p:grpSp>
        <p:nvGrpSpPr>
          <p:cNvPr id="824" name="Group 823">
            <a:extLst>
              <a:ext uri="{FF2B5EF4-FFF2-40B4-BE49-F238E27FC236}">
                <a16:creationId xmlns:a16="http://schemas.microsoft.com/office/drawing/2014/main" id="{2DC0A2FF-F1B6-1C19-044E-C8053385B5CE}"/>
              </a:ext>
            </a:extLst>
          </p:cNvPr>
          <p:cNvGrpSpPr/>
          <p:nvPr/>
        </p:nvGrpSpPr>
        <p:grpSpPr>
          <a:xfrm>
            <a:off x="6458859" y="1759633"/>
            <a:ext cx="718305" cy="718305"/>
            <a:chOff x="3025507" y="4763873"/>
            <a:chExt cx="360000" cy="360000"/>
          </a:xfrm>
        </p:grpSpPr>
        <p:sp>
          <p:nvSpPr>
            <p:cNvPr id="825" name="Ellipse 46">
              <a:extLst>
                <a:ext uri="{FF2B5EF4-FFF2-40B4-BE49-F238E27FC236}">
                  <a16:creationId xmlns:a16="http://schemas.microsoft.com/office/drawing/2014/main" id="{F4AC3B42-88BB-2DC5-CBC1-D4D2C01E9D19}"/>
                </a:ext>
              </a:extLst>
            </p:cNvPr>
            <p:cNvSpPr/>
            <p:nvPr/>
          </p:nvSpPr>
          <p:spPr bwMode="gray">
            <a:xfrm>
              <a:off x="3025507" y="4763873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>
                <a:defRPr/>
              </a:pPr>
              <a:endParaRPr lang="en-ZA" noProof="0">
                <a:solidFill>
                  <a:srgbClr val="7D8890">
                    <a:lumMod val="75000"/>
                  </a:srgbClr>
                </a:solidFill>
                <a:latin typeface="Arial"/>
                <a:ea typeface="Microsoft YaHei"/>
              </a:endParaRPr>
            </a:p>
          </p:txBody>
        </p:sp>
        <p:pic>
          <p:nvPicPr>
            <p:cNvPr id="826" name="Grafik 18">
              <a:extLst>
                <a:ext uri="{FF2B5EF4-FFF2-40B4-BE49-F238E27FC236}">
                  <a16:creationId xmlns:a16="http://schemas.microsoft.com/office/drawing/2014/main" id="{D6A07ADE-06A1-E58E-8AE4-1A5A7671294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64236" y="4810567"/>
              <a:ext cx="288000" cy="288000"/>
            </a:xfrm>
            <a:prstGeom prst="rect">
              <a:avLst/>
            </a:prstGeom>
          </p:spPr>
        </p:pic>
      </p:grpSp>
      <p:sp>
        <p:nvSpPr>
          <p:cNvPr id="795" name="TextBox 794">
            <a:extLst>
              <a:ext uri="{FF2B5EF4-FFF2-40B4-BE49-F238E27FC236}">
                <a16:creationId xmlns:a16="http://schemas.microsoft.com/office/drawing/2014/main" id="{91BACB5E-C8AB-AFAB-756C-FE8FB1319D0A}"/>
              </a:ext>
            </a:extLst>
          </p:cNvPr>
          <p:cNvSpPr txBox="1"/>
          <p:nvPr/>
        </p:nvSpPr>
        <p:spPr>
          <a:xfrm>
            <a:off x="7231667" y="1795620"/>
            <a:ext cx="4331683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134112" lvl="1">
              <a:spcAft>
                <a:spcPts val="600"/>
              </a:spcAft>
              <a:buClr>
                <a:schemeClr val="tx1"/>
              </a:buClr>
            </a:pPr>
            <a:r>
              <a:rPr lang="en-ZA" sz="1400" noProof="0" dirty="0">
                <a:solidFill>
                  <a:schemeClr val="tx2"/>
                </a:solidFill>
              </a:rPr>
              <a:t>Low CAPEX, open-pit mine with </a:t>
            </a:r>
            <a:r>
              <a:rPr lang="en-ZA" sz="1400" b="1" noProof="0" dirty="0">
                <a:solidFill>
                  <a:schemeClr val="tx2"/>
                </a:solidFill>
              </a:rPr>
              <a:t>proven graphite ore deposit</a:t>
            </a:r>
            <a:r>
              <a:rPr lang="en-ZA" sz="1400" noProof="0" dirty="0">
                <a:solidFill>
                  <a:schemeClr val="tx2"/>
                </a:solidFill>
              </a:rPr>
              <a:t>, reducing execution risk </a:t>
            </a:r>
            <a:r>
              <a:rPr lang="en-ZA" sz="1400" b="1" noProof="0" dirty="0">
                <a:solidFill>
                  <a:schemeClr val="tx2"/>
                </a:solidFill>
              </a:rPr>
              <a:t>and accelerating time to cashflows</a:t>
            </a:r>
            <a:endParaRPr lang="en-ZA" sz="1400" b="1" noProof="0" dirty="0">
              <a:solidFill>
                <a:schemeClr val="accent5"/>
              </a:solidFill>
            </a:endParaRPr>
          </a:p>
        </p:txBody>
      </p:sp>
      <p:sp>
        <p:nvSpPr>
          <p:cNvPr id="797" name="TextBox 796">
            <a:extLst>
              <a:ext uri="{FF2B5EF4-FFF2-40B4-BE49-F238E27FC236}">
                <a16:creationId xmlns:a16="http://schemas.microsoft.com/office/drawing/2014/main" id="{E63BE7AE-9778-8B02-8149-3259793CF830}"/>
              </a:ext>
            </a:extLst>
          </p:cNvPr>
          <p:cNvSpPr txBox="1"/>
          <p:nvPr/>
        </p:nvSpPr>
        <p:spPr>
          <a:xfrm>
            <a:off x="7231667" y="2805685"/>
            <a:ext cx="4331683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134112" lvl="1">
              <a:spcAft>
                <a:spcPts val="600"/>
              </a:spcAft>
              <a:buClr>
                <a:schemeClr val="tx1"/>
              </a:buClr>
            </a:pPr>
            <a:r>
              <a:rPr lang="en-ZA" sz="1400" b="1" noProof="0">
                <a:solidFill>
                  <a:schemeClr val="tx2"/>
                </a:solidFill>
              </a:rPr>
              <a:t>Battery-first commercial strategy with in-house testing and qualification, </a:t>
            </a:r>
            <a:r>
              <a:rPr lang="en-ZA" sz="1400" noProof="0">
                <a:solidFill>
                  <a:schemeClr val="tx2"/>
                </a:solidFill>
              </a:rPr>
              <a:t>prioritising higher margin anode markets</a:t>
            </a:r>
          </a:p>
        </p:txBody>
      </p:sp>
      <p:sp>
        <p:nvSpPr>
          <p:cNvPr id="798" name="TextBox 797">
            <a:extLst>
              <a:ext uri="{FF2B5EF4-FFF2-40B4-BE49-F238E27FC236}">
                <a16:creationId xmlns:a16="http://schemas.microsoft.com/office/drawing/2014/main" id="{82BFDF7D-C8BF-8AD1-4AC1-C7BB79A433BB}"/>
              </a:ext>
            </a:extLst>
          </p:cNvPr>
          <p:cNvSpPr txBox="1"/>
          <p:nvPr/>
        </p:nvSpPr>
        <p:spPr>
          <a:xfrm>
            <a:off x="7231667" y="3823156"/>
            <a:ext cx="4331683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134112" lvl="1">
              <a:spcAft>
                <a:spcPts val="600"/>
              </a:spcAft>
              <a:buClr>
                <a:schemeClr val="tx1"/>
              </a:buClr>
            </a:pPr>
            <a:r>
              <a:rPr lang="en-ZA" sz="1400" b="1" noProof="0">
                <a:solidFill>
                  <a:schemeClr val="tx2"/>
                </a:solidFill>
              </a:rPr>
              <a:t>Ex-China, mine-to-anode pathway that meets OEM</a:t>
            </a:r>
            <a:r>
              <a:rPr lang="en-ZA" sz="1400" b="1" baseline="30000" noProof="0">
                <a:solidFill>
                  <a:schemeClr val="tx2"/>
                </a:solidFill>
              </a:rPr>
              <a:t>1</a:t>
            </a:r>
            <a:r>
              <a:rPr lang="en-ZA" sz="1400" b="1" noProof="0">
                <a:solidFill>
                  <a:schemeClr val="tx2"/>
                </a:solidFill>
              </a:rPr>
              <a:t> </a:t>
            </a:r>
            <a:r>
              <a:rPr lang="en-ZA" sz="1400" noProof="0">
                <a:solidFill>
                  <a:schemeClr val="tx2"/>
                </a:solidFill>
              </a:rPr>
              <a:t>traceability, security, and qualification requirements</a:t>
            </a:r>
          </a:p>
        </p:txBody>
      </p:sp>
      <p:sp>
        <p:nvSpPr>
          <p:cNvPr id="810" name="ee4pHeader1">
            <a:extLst>
              <a:ext uri="{FF2B5EF4-FFF2-40B4-BE49-F238E27FC236}">
                <a16:creationId xmlns:a16="http://schemas.microsoft.com/office/drawing/2014/main" id="{44213473-8CDF-34B4-C1C1-FFC715C13ACD}"/>
              </a:ext>
            </a:extLst>
          </p:cNvPr>
          <p:cNvSpPr txBox="1"/>
          <p:nvPr/>
        </p:nvSpPr>
        <p:spPr>
          <a:xfrm rot="10800000" flipV="1">
            <a:off x="2154448" y="5442047"/>
            <a:ext cx="1404213" cy="430887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2800" b="1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$</a:t>
            </a:r>
            <a:r>
              <a:rPr lang="en-ZA" sz="2800" b="1">
                <a:solidFill>
                  <a:schemeClr val="bg1"/>
                </a:solidFill>
                <a:cs typeface="Henderson BCG Sans Light" panose="020B0302030402020204" pitchFamily="34" charset="0"/>
              </a:rPr>
              <a:t>35</a:t>
            </a:r>
            <a:r>
              <a:rPr lang="en-ZA" sz="2800" b="1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Mn</a:t>
            </a:r>
          </a:p>
        </p:txBody>
      </p:sp>
      <p:sp>
        <p:nvSpPr>
          <p:cNvPr id="811" name="ee4pHeader1">
            <a:extLst>
              <a:ext uri="{FF2B5EF4-FFF2-40B4-BE49-F238E27FC236}">
                <a16:creationId xmlns:a16="http://schemas.microsoft.com/office/drawing/2014/main" id="{C3DB48CD-767F-8134-7041-C67722DC8EC5}"/>
              </a:ext>
            </a:extLst>
          </p:cNvPr>
          <p:cNvSpPr txBox="1"/>
          <p:nvPr/>
        </p:nvSpPr>
        <p:spPr>
          <a:xfrm rot="10800000" flipV="1">
            <a:off x="568555" y="5442047"/>
            <a:ext cx="1075115" cy="430887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1400" noProof="0" dirty="0">
                <a:solidFill>
                  <a:schemeClr val="bg1"/>
                </a:solidFill>
                <a:cs typeface="Henderson BCG Sans Light" panose="020B0302030402020204" pitchFamily="34" charset="0"/>
              </a:rPr>
              <a:t>Total CAPEX </a:t>
            </a:r>
            <a:r>
              <a:rPr lang="en-ZA" sz="1400" dirty="0">
                <a:solidFill>
                  <a:schemeClr val="bg1"/>
                </a:solidFill>
                <a:cs typeface="Henderson BCG Sans Light" panose="020B0302030402020204" pitchFamily="34" charset="0"/>
              </a:rPr>
              <a:t>r</a:t>
            </a:r>
            <a:r>
              <a:rPr lang="en-ZA" sz="1400" noProof="0" dirty="0" err="1">
                <a:solidFill>
                  <a:schemeClr val="bg1"/>
                </a:solidFill>
                <a:cs typeface="Henderson BCG Sans Light" panose="020B0302030402020204" pitchFamily="34" charset="0"/>
              </a:rPr>
              <a:t>equired</a:t>
            </a:r>
            <a:endParaRPr lang="en-ZA" sz="1400" baseline="30000" noProof="0" dirty="0">
              <a:solidFill>
                <a:schemeClr val="bg1"/>
              </a:solidFill>
              <a:cs typeface="Henderson BCG Sans Light" panose="020B0302030402020204" pitchFamily="34" charset="0"/>
            </a:endParaRPr>
          </a:p>
        </p:txBody>
      </p:sp>
      <p:sp>
        <p:nvSpPr>
          <p:cNvPr id="816" name="Freeform 266">
            <a:extLst>
              <a:ext uri="{FF2B5EF4-FFF2-40B4-BE49-F238E27FC236}">
                <a16:creationId xmlns:a16="http://schemas.microsoft.com/office/drawing/2014/main" id="{CA973689-F8F5-A776-0E67-007E5F2A622D}"/>
              </a:ext>
            </a:extLst>
          </p:cNvPr>
          <p:cNvSpPr>
            <a:spLocks noEditPoints="1"/>
          </p:cNvSpPr>
          <p:nvPr/>
        </p:nvSpPr>
        <p:spPr bwMode="auto">
          <a:xfrm>
            <a:off x="1773621" y="4871091"/>
            <a:ext cx="2186201" cy="1725699"/>
          </a:xfrm>
          <a:custGeom>
            <a:avLst/>
            <a:gdLst>
              <a:gd name="T0" fmla="*/ 255 w 503"/>
              <a:gd name="T1" fmla="*/ 464 h 464"/>
              <a:gd name="T2" fmla="*/ 136 w 503"/>
              <a:gd name="T3" fmla="*/ 430 h 464"/>
              <a:gd name="T4" fmla="*/ 133 w 503"/>
              <a:gd name="T5" fmla="*/ 429 h 464"/>
              <a:gd name="T6" fmla="*/ 28 w 503"/>
              <a:gd name="T7" fmla="*/ 327 h 464"/>
              <a:gd name="T8" fmla="*/ 1 w 503"/>
              <a:gd name="T9" fmla="*/ 227 h 464"/>
              <a:gd name="T10" fmla="*/ 36 w 503"/>
              <a:gd name="T11" fmla="*/ 139 h 464"/>
              <a:gd name="T12" fmla="*/ 108 w 503"/>
              <a:gd name="T13" fmla="*/ 62 h 464"/>
              <a:gd name="T14" fmla="*/ 296 w 503"/>
              <a:gd name="T15" fmla="*/ 7 h 464"/>
              <a:gd name="T16" fmla="*/ 464 w 503"/>
              <a:gd name="T17" fmla="*/ 116 h 464"/>
              <a:gd name="T18" fmla="*/ 502 w 503"/>
              <a:gd name="T19" fmla="*/ 266 h 464"/>
              <a:gd name="T20" fmla="*/ 422 w 503"/>
              <a:gd name="T21" fmla="*/ 411 h 464"/>
              <a:gd name="T22" fmla="*/ 255 w 503"/>
              <a:gd name="T23" fmla="*/ 464 h 464"/>
              <a:gd name="T24" fmla="*/ 213 w 503"/>
              <a:gd name="T25" fmla="*/ 432 h 464"/>
              <a:gd name="T26" fmla="*/ 214 w 503"/>
              <a:gd name="T27" fmla="*/ 430 h 464"/>
              <a:gd name="T28" fmla="*/ 350 w 503"/>
              <a:gd name="T29" fmla="*/ 404 h 464"/>
              <a:gd name="T30" fmla="*/ 472 w 503"/>
              <a:gd name="T31" fmla="*/ 199 h 464"/>
              <a:gd name="T32" fmla="*/ 416 w 503"/>
              <a:gd name="T33" fmla="*/ 75 h 464"/>
              <a:gd name="T34" fmla="*/ 396 w 503"/>
              <a:gd name="T35" fmla="*/ 60 h 464"/>
              <a:gd name="T36" fmla="*/ 228 w 503"/>
              <a:gd name="T37" fmla="*/ 32 h 464"/>
              <a:gd name="T38" fmla="*/ 133 w 503"/>
              <a:gd name="T39" fmla="*/ 63 h 464"/>
              <a:gd name="T40" fmla="*/ 75 w 503"/>
              <a:gd name="T41" fmla="*/ 111 h 464"/>
              <a:gd name="T42" fmla="*/ 36 w 503"/>
              <a:gd name="T43" fmla="*/ 247 h 464"/>
              <a:gd name="T44" fmla="*/ 91 w 503"/>
              <a:gd name="T45" fmla="*/ 366 h 464"/>
              <a:gd name="T46" fmla="*/ 133 w 503"/>
              <a:gd name="T47" fmla="*/ 413 h 464"/>
              <a:gd name="T48" fmla="*/ 147 w 503"/>
              <a:gd name="T49" fmla="*/ 421 h 464"/>
              <a:gd name="T50" fmla="*/ 213 w 503"/>
              <a:gd name="T51" fmla="*/ 432 h 464"/>
              <a:gd name="T52" fmla="*/ 184 w 503"/>
              <a:gd name="T53" fmla="*/ 440 h 464"/>
              <a:gd name="T54" fmla="*/ 184 w 503"/>
              <a:gd name="T55" fmla="*/ 443 h 464"/>
              <a:gd name="T56" fmla="*/ 224 w 503"/>
              <a:gd name="T57" fmla="*/ 451 h 464"/>
              <a:gd name="T58" fmla="*/ 422 w 503"/>
              <a:gd name="T59" fmla="*/ 396 h 464"/>
              <a:gd name="T60" fmla="*/ 486 w 503"/>
              <a:gd name="T61" fmla="*/ 222 h 464"/>
              <a:gd name="T62" fmla="*/ 485 w 503"/>
              <a:gd name="T63" fmla="*/ 239 h 464"/>
              <a:gd name="T64" fmla="*/ 484 w 503"/>
              <a:gd name="T65" fmla="*/ 258 h 464"/>
              <a:gd name="T66" fmla="*/ 351 w 503"/>
              <a:gd name="T67" fmla="*/ 416 h 464"/>
              <a:gd name="T68" fmla="*/ 184 w 503"/>
              <a:gd name="T69" fmla="*/ 440 h 464"/>
              <a:gd name="T70" fmla="*/ 93 w 503"/>
              <a:gd name="T71" fmla="*/ 394 h 464"/>
              <a:gd name="T72" fmla="*/ 95 w 503"/>
              <a:gd name="T73" fmla="*/ 392 h 464"/>
              <a:gd name="T74" fmla="*/ 93 w 503"/>
              <a:gd name="T75" fmla="*/ 389 h 464"/>
              <a:gd name="T76" fmla="*/ 44 w 503"/>
              <a:gd name="T77" fmla="*/ 306 h 464"/>
              <a:gd name="T78" fmla="*/ 22 w 503"/>
              <a:gd name="T79" fmla="*/ 207 h 464"/>
              <a:gd name="T80" fmla="*/ 24 w 503"/>
              <a:gd name="T81" fmla="*/ 183 h 464"/>
              <a:gd name="T82" fmla="*/ 14 w 503"/>
              <a:gd name="T83" fmla="*/ 253 h 464"/>
              <a:gd name="T84" fmla="*/ 68 w 503"/>
              <a:gd name="T85" fmla="*/ 366 h 464"/>
              <a:gd name="T86" fmla="*/ 93 w 503"/>
              <a:gd name="T87" fmla="*/ 394 h 464"/>
              <a:gd name="T88" fmla="*/ 270 w 503"/>
              <a:gd name="T89" fmla="*/ 18 h 464"/>
              <a:gd name="T90" fmla="*/ 350 w 503"/>
              <a:gd name="T91" fmla="*/ 31 h 464"/>
              <a:gd name="T92" fmla="*/ 270 w 503"/>
              <a:gd name="T93" fmla="*/ 18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03" h="464">
                <a:moveTo>
                  <a:pt x="255" y="464"/>
                </a:moveTo>
                <a:cubicBezTo>
                  <a:pt x="205" y="462"/>
                  <a:pt x="168" y="453"/>
                  <a:pt x="136" y="430"/>
                </a:cubicBezTo>
                <a:cubicBezTo>
                  <a:pt x="135" y="430"/>
                  <a:pt x="134" y="429"/>
                  <a:pt x="133" y="429"/>
                </a:cubicBezTo>
                <a:cubicBezTo>
                  <a:pt x="83" y="410"/>
                  <a:pt x="52" y="372"/>
                  <a:pt x="28" y="327"/>
                </a:cubicBezTo>
                <a:cubicBezTo>
                  <a:pt x="11" y="296"/>
                  <a:pt x="0" y="263"/>
                  <a:pt x="1" y="227"/>
                </a:cubicBezTo>
                <a:cubicBezTo>
                  <a:pt x="3" y="194"/>
                  <a:pt x="16" y="165"/>
                  <a:pt x="36" y="139"/>
                </a:cubicBezTo>
                <a:cubicBezTo>
                  <a:pt x="57" y="111"/>
                  <a:pt x="78" y="82"/>
                  <a:pt x="108" y="62"/>
                </a:cubicBezTo>
                <a:cubicBezTo>
                  <a:pt x="165" y="25"/>
                  <a:pt x="226" y="0"/>
                  <a:pt x="296" y="7"/>
                </a:cubicBezTo>
                <a:cubicBezTo>
                  <a:pt x="371" y="14"/>
                  <a:pt x="427" y="51"/>
                  <a:pt x="464" y="116"/>
                </a:cubicBezTo>
                <a:cubicBezTo>
                  <a:pt x="490" y="163"/>
                  <a:pt x="502" y="213"/>
                  <a:pt x="502" y="266"/>
                </a:cubicBezTo>
                <a:cubicBezTo>
                  <a:pt x="503" y="329"/>
                  <a:pt x="473" y="377"/>
                  <a:pt x="422" y="411"/>
                </a:cubicBezTo>
                <a:cubicBezTo>
                  <a:pt x="368" y="446"/>
                  <a:pt x="308" y="464"/>
                  <a:pt x="255" y="464"/>
                </a:cubicBezTo>
                <a:close/>
                <a:moveTo>
                  <a:pt x="213" y="432"/>
                </a:moveTo>
                <a:cubicBezTo>
                  <a:pt x="213" y="431"/>
                  <a:pt x="213" y="431"/>
                  <a:pt x="214" y="430"/>
                </a:cubicBezTo>
                <a:cubicBezTo>
                  <a:pt x="260" y="429"/>
                  <a:pt x="306" y="420"/>
                  <a:pt x="350" y="404"/>
                </a:cubicBezTo>
                <a:cubicBezTo>
                  <a:pt x="448" y="370"/>
                  <a:pt x="483" y="280"/>
                  <a:pt x="472" y="199"/>
                </a:cubicBezTo>
                <a:cubicBezTo>
                  <a:pt x="466" y="152"/>
                  <a:pt x="446" y="111"/>
                  <a:pt x="416" y="75"/>
                </a:cubicBezTo>
                <a:cubicBezTo>
                  <a:pt x="411" y="68"/>
                  <a:pt x="405" y="63"/>
                  <a:pt x="396" y="60"/>
                </a:cubicBezTo>
                <a:cubicBezTo>
                  <a:pt x="342" y="39"/>
                  <a:pt x="286" y="26"/>
                  <a:pt x="228" y="32"/>
                </a:cubicBezTo>
                <a:cubicBezTo>
                  <a:pt x="194" y="35"/>
                  <a:pt x="161" y="42"/>
                  <a:pt x="133" y="63"/>
                </a:cubicBezTo>
                <a:cubicBezTo>
                  <a:pt x="113" y="78"/>
                  <a:pt x="92" y="93"/>
                  <a:pt x="75" y="111"/>
                </a:cubicBezTo>
                <a:cubicBezTo>
                  <a:pt x="40" y="149"/>
                  <a:pt x="26" y="195"/>
                  <a:pt x="36" y="247"/>
                </a:cubicBezTo>
                <a:cubicBezTo>
                  <a:pt x="44" y="291"/>
                  <a:pt x="66" y="330"/>
                  <a:pt x="91" y="366"/>
                </a:cubicBezTo>
                <a:cubicBezTo>
                  <a:pt x="103" y="383"/>
                  <a:pt x="118" y="398"/>
                  <a:pt x="133" y="413"/>
                </a:cubicBezTo>
                <a:cubicBezTo>
                  <a:pt x="136" y="417"/>
                  <a:pt x="142" y="420"/>
                  <a:pt x="147" y="421"/>
                </a:cubicBezTo>
                <a:cubicBezTo>
                  <a:pt x="169" y="425"/>
                  <a:pt x="191" y="428"/>
                  <a:pt x="213" y="432"/>
                </a:cubicBezTo>
                <a:close/>
                <a:moveTo>
                  <a:pt x="184" y="440"/>
                </a:moveTo>
                <a:cubicBezTo>
                  <a:pt x="184" y="441"/>
                  <a:pt x="184" y="442"/>
                  <a:pt x="184" y="443"/>
                </a:cubicBezTo>
                <a:cubicBezTo>
                  <a:pt x="197" y="445"/>
                  <a:pt x="210" y="449"/>
                  <a:pt x="224" y="451"/>
                </a:cubicBezTo>
                <a:cubicBezTo>
                  <a:pt x="297" y="457"/>
                  <a:pt x="363" y="438"/>
                  <a:pt x="422" y="396"/>
                </a:cubicBezTo>
                <a:cubicBezTo>
                  <a:pt x="484" y="353"/>
                  <a:pt x="500" y="291"/>
                  <a:pt x="486" y="222"/>
                </a:cubicBezTo>
                <a:cubicBezTo>
                  <a:pt x="485" y="228"/>
                  <a:pt x="486" y="234"/>
                  <a:pt x="485" y="239"/>
                </a:cubicBezTo>
                <a:cubicBezTo>
                  <a:pt x="485" y="245"/>
                  <a:pt x="485" y="252"/>
                  <a:pt x="484" y="258"/>
                </a:cubicBezTo>
                <a:cubicBezTo>
                  <a:pt x="470" y="336"/>
                  <a:pt x="427" y="390"/>
                  <a:pt x="351" y="416"/>
                </a:cubicBezTo>
                <a:cubicBezTo>
                  <a:pt x="297" y="435"/>
                  <a:pt x="241" y="445"/>
                  <a:pt x="184" y="440"/>
                </a:cubicBezTo>
                <a:close/>
                <a:moveTo>
                  <a:pt x="93" y="394"/>
                </a:moveTo>
                <a:cubicBezTo>
                  <a:pt x="93" y="393"/>
                  <a:pt x="94" y="392"/>
                  <a:pt x="95" y="392"/>
                </a:cubicBezTo>
                <a:cubicBezTo>
                  <a:pt x="94" y="391"/>
                  <a:pt x="94" y="390"/>
                  <a:pt x="93" y="389"/>
                </a:cubicBezTo>
                <a:cubicBezTo>
                  <a:pt x="73" y="363"/>
                  <a:pt x="57" y="335"/>
                  <a:pt x="44" y="306"/>
                </a:cubicBezTo>
                <a:cubicBezTo>
                  <a:pt x="29" y="275"/>
                  <a:pt x="19" y="242"/>
                  <a:pt x="22" y="207"/>
                </a:cubicBezTo>
                <a:cubicBezTo>
                  <a:pt x="22" y="199"/>
                  <a:pt x="23" y="191"/>
                  <a:pt x="24" y="183"/>
                </a:cubicBezTo>
                <a:cubicBezTo>
                  <a:pt x="13" y="205"/>
                  <a:pt x="10" y="229"/>
                  <a:pt x="14" y="253"/>
                </a:cubicBezTo>
                <a:cubicBezTo>
                  <a:pt x="21" y="296"/>
                  <a:pt x="41" y="332"/>
                  <a:pt x="68" y="366"/>
                </a:cubicBezTo>
                <a:cubicBezTo>
                  <a:pt x="75" y="376"/>
                  <a:pt x="84" y="384"/>
                  <a:pt x="93" y="394"/>
                </a:cubicBezTo>
                <a:close/>
                <a:moveTo>
                  <a:pt x="270" y="18"/>
                </a:moveTo>
                <a:cubicBezTo>
                  <a:pt x="297" y="22"/>
                  <a:pt x="325" y="27"/>
                  <a:pt x="350" y="31"/>
                </a:cubicBezTo>
                <a:cubicBezTo>
                  <a:pt x="336" y="23"/>
                  <a:pt x="291" y="15"/>
                  <a:pt x="270" y="18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ZA" sz="1013" noProof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8" name="Rectangle 817">
            <a:extLst>
              <a:ext uri="{FF2B5EF4-FFF2-40B4-BE49-F238E27FC236}">
                <a16:creationId xmlns:a16="http://schemas.microsoft.com/office/drawing/2014/main" id="{FA341C82-9179-5F67-5EA7-5928AD162102}"/>
              </a:ext>
            </a:extLst>
          </p:cNvPr>
          <p:cNvSpPr/>
          <p:nvPr/>
        </p:nvSpPr>
        <p:spPr>
          <a:xfrm>
            <a:off x="4031822" y="5153890"/>
            <a:ext cx="8160178" cy="1007197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sp>
        <p:nvSpPr>
          <p:cNvPr id="801" name="ee4pHeader1">
            <a:extLst>
              <a:ext uri="{FF2B5EF4-FFF2-40B4-BE49-F238E27FC236}">
                <a16:creationId xmlns:a16="http://schemas.microsoft.com/office/drawing/2014/main" id="{243B9D27-0F10-688A-CA49-3EAF552151B8}"/>
              </a:ext>
            </a:extLst>
          </p:cNvPr>
          <p:cNvSpPr txBox="1"/>
          <p:nvPr/>
        </p:nvSpPr>
        <p:spPr>
          <a:xfrm rot="10800000" flipV="1">
            <a:off x="6319408" y="5277862"/>
            <a:ext cx="1404213" cy="430887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2800" b="1">
                <a:solidFill>
                  <a:schemeClr val="bg1"/>
                </a:solidFill>
                <a:cs typeface="Henderson BCG Sans Light" panose="020B0302030402020204" pitchFamily="34" charset="0"/>
              </a:rPr>
              <a:t>3</a:t>
            </a:r>
            <a:r>
              <a:rPr lang="en-ZA" sz="2800" b="1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 yrs</a:t>
            </a:r>
          </a:p>
        </p:txBody>
      </p:sp>
      <p:sp>
        <p:nvSpPr>
          <p:cNvPr id="800" name="ee4pHeader1">
            <a:extLst>
              <a:ext uri="{FF2B5EF4-FFF2-40B4-BE49-F238E27FC236}">
                <a16:creationId xmlns:a16="http://schemas.microsoft.com/office/drawing/2014/main" id="{239DDF96-8CD3-F925-4847-DBD00C4AA23E}"/>
              </a:ext>
            </a:extLst>
          </p:cNvPr>
          <p:cNvSpPr txBox="1"/>
          <p:nvPr/>
        </p:nvSpPr>
        <p:spPr>
          <a:xfrm rot="10800000" flipV="1">
            <a:off x="8233694" y="5277862"/>
            <a:ext cx="1404213" cy="430887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2800" b="1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~</a:t>
            </a:r>
            <a:r>
              <a:rPr lang="en-ZA" sz="2800" b="1">
                <a:solidFill>
                  <a:schemeClr val="bg1"/>
                </a:solidFill>
                <a:cs typeface="Henderson BCG Sans Light" panose="020B0302030402020204" pitchFamily="34" charset="0"/>
              </a:rPr>
              <a:t>47</a:t>
            </a:r>
            <a:r>
              <a:rPr lang="en-ZA" sz="2800" b="1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%</a:t>
            </a:r>
          </a:p>
        </p:txBody>
      </p:sp>
      <p:sp>
        <p:nvSpPr>
          <p:cNvPr id="799" name="ee4pHeader1">
            <a:extLst>
              <a:ext uri="{FF2B5EF4-FFF2-40B4-BE49-F238E27FC236}">
                <a16:creationId xmlns:a16="http://schemas.microsoft.com/office/drawing/2014/main" id="{41E78423-3924-ACBC-8D55-0946FD49F54E}"/>
              </a:ext>
            </a:extLst>
          </p:cNvPr>
          <p:cNvSpPr txBox="1"/>
          <p:nvPr/>
        </p:nvSpPr>
        <p:spPr>
          <a:xfrm rot="10800000" flipV="1">
            <a:off x="10208128" y="5277863"/>
            <a:ext cx="1576671" cy="430887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2800" b="1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~$</a:t>
            </a:r>
            <a:r>
              <a:rPr lang="en-ZA" sz="2800" b="1">
                <a:solidFill>
                  <a:schemeClr val="bg1"/>
                </a:solidFill>
                <a:cs typeface="Henderson BCG Sans Light" panose="020B0302030402020204" pitchFamily="34" charset="0"/>
              </a:rPr>
              <a:t>120</a:t>
            </a:r>
            <a:r>
              <a:rPr lang="en-ZA" sz="2800" b="1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Mn</a:t>
            </a:r>
          </a:p>
        </p:txBody>
      </p:sp>
      <p:sp>
        <p:nvSpPr>
          <p:cNvPr id="806" name="ee4pHeader1">
            <a:extLst>
              <a:ext uri="{FF2B5EF4-FFF2-40B4-BE49-F238E27FC236}">
                <a16:creationId xmlns:a16="http://schemas.microsoft.com/office/drawing/2014/main" id="{3BCCB687-11B3-5CD2-6F4E-83582FF27292}"/>
              </a:ext>
            </a:extLst>
          </p:cNvPr>
          <p:cNvSpPr txBox="1"/>
          <p:nvPr/>
        </p:nvSpPr>
        <p:spPr>
          <a:xfrm rot="10800000" flipV="1">
            <a:off x="6250297" y="5800122"/>
            <a:ext cx="1735922" cy="21544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1400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Payback period</a:t>
            </a:r>
          </a:p>
        </p:txBody>
      </p:sp>
      <p:sp>
        <p:nvSpPr>
          <p:cNvPr id="805" name="ee4pHeader1">
            <a:extLst>
              <a:ext uri="{FF2B5EF4-FFF2-40B4-BE49-F238E27FC236}">
                <a16:creationId xmlns:a16="http://schemas.microsoft.com/office/drawing/2014/main" id="{A381B730-51B9-78AD-4A33-B4B1A43ADDE5}"/>
              </a:ext>
            </a:extLst>
          </p:cNvPr>
          <p:cNvSpPr txBox="1"/>
          <p:nvPr/>
        </p:nvSpPr>
        <p:spPr>
          <a:xfrm rot="10800000" flipV="1">
            <a:off x="8307178" y="5800122"/>
            <a:ext cx="1160506" cy="21544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1400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Pre-tax IRR</a:t>
            </a:r>
          </a:p>
        </p:txBody>
      </p:sp>
      <p:sp>
        <p:nvSpPr>
          <p:cNvPr id="804" name="ee4pHeader1">
            <a:extLst>
              <a:ext uri="{FF2B5EF4-FFF2-40B4-BE49-F238E27FC236}">
                <a16:creationId xmlns:a16="http://schemas.microsoft.com/office/drawing/2014/main" id="{94A5B55F-8F6A-FF1E-8453-F77BBE41E9CB}"/>
              </a:ext>
            </a:extLst>
          </p:cNvPr>
          <p:cNvSpPr txBox="1"/>
          <p:nvPr/>
        </p:nvSpPr>
        <p:spPr>
          <a:xfrm rot="10800000" flipV="1">
            <a:off x="10030934" y="5800123"/>
            <a:ext cx="1931057" cy="21544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1400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Pre-tax NPV (@ </a:t>
            </a:r>
            <a:r>
              <a:rPr lang="en-ZA" sz="1400">
                <a:solidFill>
                  <a:schemeClr val="bg1"/>
                </a:solidFill>
                <a:cs typeface="Henderson BCG Sans Light" panose="020B0302030402020204" pitchFamily="34" charset="0"/>
              </a:rPr>
              <a:t>8</a:t>
            </a:r>
            <a:r>
              <a:rPr lang="en-ZA" sz="1400" noProof="0">
                <a:solidFill>
                  <a:schemeClr val="bg1"/>
                </a:solidFill>
                <a:cs typeface="Henderson BCG Sans Light" panose="020B0302030402020204" pitchFamily="34" charset="0"/>
              </a:rPr>
              <a:t>%)</a:t>
            </a:r>
          </a:p>
        </p:txBody>
      </p:sp>
      <p:sp>
        <p:nvSpPr>
          <p:cNvPr id="819" name="ee4pHeader1">
            <a:extLst>
              <a:ext uri="{FF2B5EF4-FFF2-40B4-BE49-F238E27FC236}">
                <a16:creationId xmlns:a16="http://schemas.microsoft.com/office/drawing/2014/main" id="{0039FE17-F026-BEF6-2E05-B10E0D9D8BAB}"/>
              </a:ext>
            </a:extLst>
          </p:cNvPr>
          <p:cNvSpPr txBox="1"/>
          <p:nvPr/>
        </p:nvSpPr>
        <p:spPr>
          <a:xfrm rot="10800000" flipV="1">
            <a:off x="4586328" y="5442046"/>
            <a:ext cx="1075115" cy="430887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/>
            <a:r>
              <a:rPr lang="en-ZA" sz="1400" noProof="0" dirty="0">
                <a:solidFill>
                  <a:schemeClr val="bg1"/>
                </a:solidFill>
                <a:cs typeface="Henderson BCG Sans Light" panose="020B0302030402020204" pitchFamily="34" charset="0"/>
              </a:rPr>
              <a:t>Project </a:t>
            </a:r>
            <a:r>
              <a:rPr lang="en-ZA" sz="1400" dirty="0">
                <a:solidFill>
                  <a:schemeClr val="bg1"/>
                </a:solidFill>
                <a:cs typeface="Henderson BCG Sans Light" panose="020B0302030402020204" pitchFamily="34" charset="0"/>
              </a:rPr>
              <a:t>e</a:t>
            </a:r>
            <a:r>
              <a:rPr lang="en-ZA" sz="1400" noProof="0" dirty="0">
                <a:solidFill>
                  <a:schemeClr val="bg1"/>
                </a:solidFill>
                <a:cs typeface="Henderson BCG Sans Light" panose="020B0302030402020204" pitchFamily="34" charset="0"/>
              </a:rPr>
              <a:t>conomics</a:t>
            </a:r>
            <a:r>
              <a:rPr lang="en-ZA" sz="1400" baseline="30000" noProof="0" dirty="0">
                <a:solidFill>
                  <a:schemeClr val="bg1"/>
                </a:solidFill>
                <a:cs typeface="Henderson BCG Sans Light" panose="020B0302030402020204" pitchFamily="34" charset="0"/>
              </a:rPr>
              <a:t>2</a:t>
            </a:r>
          </a:p>
        </p:txBody>
      </p: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30AEDB45-2495-1460-E031-CD732B07584F}"/>
              </a:ext>
            </a:extLst>
          </p:cNvPr>
          <p:cNvCxnSpPr/>
          <p:nvPr/>
        </p:nvCxnSpPr>
        <p:spPr>
          <a:xfrm>
            <a:off x="6096675" y="5249484"/>
            <a:ext cx="0" cy="816007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Straight Connector 821">
            <a:extLst>
              <a:ext uri="{FF2B5EF4-FFF2-40B4-BE49-F238E27FC236}">
                <a16:creationId xmlns:a16="http://schemas.microsoft.com/office/drawing/2014/main" id="{702004CB-DD6E-E525-59F0-125FF87DBA3F}"/>
              </a:ext>
            </a:extLst>
          </p:cNvPr>
          <p:cNvCxnSpPr/>
          <p:nvPr/>
        </p:nvCxnSpPr>
        <p:spPr>
          <a:xfrm>
            <a:off x="7980343" y="5249484"/>
            <a:ext cx="0" cy="816007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6B818883-29C9-9312-5495-130FE2F69684}"/>
              </a:ext>
            </a:extLst>
          </p:cNvPr>
          <p:cNvCxnSpPr/>
          <p:nvPr/>
        </p:nvCxnSpPr>
        <p:spPr>
          <a:xfrm>
            <a:off x="9911579" y="5249484"/>
            <a:ext cx="0" cy="816007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e4pFootnotes">
            <a:extLst>
              <a:ext uri="{FF2B5EF4-FFF2-40B4-BE49-F238E27FC236}">
                <a16:creationId xmlns:a16="http://schemas.microsoft.com/office/drawing/2014/main" id="{697FB52C-6609-E2F6-8886-D93E600E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" y="6648441"/>
            <a:ext cx="9030914" cy="1108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ZA" sz="800" noProof="0" dirty="0">
                <a:solidFill>
                  <a:schemeClr val="bg1"/>
                </a:solidFill>
              </a:rPr>
              <a:t>1. Original equipment manufacturer</a:t>
            </a:r>
            <a:r>
              <a:rPr lang="en-ZA" sz="800" dirty="0">
                <a:solidFill>
                  <a:schemeClr val="bg1"/>
                </a:solidFill>
              </a:rPr>
              <a:t>; 2. As per 2023 Preliminary Economic Assessment</a:t>
            </a:r>
            <a:endParaRPr lang="en-ZA" sz="800" noProof="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726E03-8E7D-374F-12D9-070E18E507F3}"/>
              </a:ext>
            </a:extLst>
          </p:cNvPr>
          <p:cNvCxnSpPr>
            <a:cxnSpLocks/>
          </p:cNvCxnSpPr>
          <p:nvPr/>
        </p:nvCxnSpPr>
        <p:spPr>
          <a:xfrm>
            <a:off x="796336" y="2375410"/>
            <a:ext cx="4748430" cy="0"/>
          </a:xfrm>
          <a:prstGeom prst="line">
            <a:avLst/>
          </a:prstGeom>
          <a:ln w="9525" cap="rnd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hink-cell data - do not delete" hidden="1">
            <a:extLst>
              <a:ext uri="{FF2B5EF4-FFF2-40B4-BE49-F238E27FC236}">
                <a16:creationId xmlns:a16="http://schemas.microsoft.com/office/drawing/2014/main" id="{776661B1-1D77-432E-6410-51F59C1A3F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2821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7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6661B1-1D77-432E-6410-51F59C1A3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02D5F92-17D5-FD80-9BB4-712A72B0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>
                <a:solidFill>
                  <a:schemeClr val="tx2"/>
                </a:solidFill>
              </a:rPr>
              <a:t>Okanjande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Namibian, near-term, restart opportunity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E0EEE0-E511-CE28-511A-59C5ED0DC2DE}"/>
              </a:ext>
            </a:extLst>
          </p:cNvPr>
          <p:cNvSpPr txBox="1"/>
          <p:nvPr/>
        </p:nvSpPr>
        <p:spPr>
          <a:xfrm>
            <a:off x="10378804" y="2592607"/>
            <a:ext cx="1352255" cy="32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algn="l"/>
            <a:r>
              <a:rPr lang="en-ZA" sz="1100" b="0" i="0" u="none" noProof="0">
                <a:solidFill>
                  <a:schemeClr val="tx1"/>
                </a:solidFill>
                <a:latin typeface="+mn-lt"/>
              </a:rPr>
              <a:t>10%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B3F7E9D2-6808-79C6-E0CF-6C5548D6D972}"/>
              </a:ext>
            </a:extLst>
          </p:cNvPr>
          <p:cNvSpPr/>
          <p:nvPr/>
        </p:nvSpPr>
        <p:spPr>
          <a:xfrm>
            <a:off x="6181026" y="1316873"/>
            <a:ext cx="5368614" cy="3490594"/>
          </a:xfrm>
          <a:prstGeom prst="roundRect">
            <a:avLst>
              <a:gd name="adj" fmla="val 712"/>
            </a:avLst>
          </a:prstGeom>
          <a:solidFill>
            <a:schemeClr val="bg1"/>
          </a:solidFill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A0BA5EC-1696-B445-05F9-BBC8EABBD254}"/>
              </a:ext>
            </a:extLst>
          </p:cNvPr>
          <p:cNvSpPr/>
          <p:nvPr/>
        </p:nvSpPr>
        <p:spPr>
          <a:xfrm>
            <a:off x="615950" y="1316872"/>
            <a:ext cx="5368615" cy="5064909"/>
          </a:xfrm>
          <a:prstGeom prst="roundRect">
            <a:avLst>
              <a:gd name="adj" fmla="val 712"/>
            </a:avLst>
          </a:prstGeom>
          <a:solidFill>
            <a:schemeClr val="bg1"/>
          </a:solidFill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B380FCD-AD32-850B-E11B-BEFF36F94BEF}"/>
              </a:ext>
            </a:extLst>
          </p:cNvPr>
          <p:cNvSpPr txBox="1"/>
          <p:nvPr/>
        </p:nvSpPr>
        <p:spPr>
          <a:xfrm>
            <a:off x="615950" y="1576470"/>
            <a:ext cx="1247266" cy="7509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Project description: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A57AC9D-E1BC-4E5F-2485-83A1C01EB1D1}"/>
              </a:ext>
            </a:extLst>
          </p:cNvPr>
          <p:cNvSpPr txBox="1"/>
          <p:nvPr/>
        </p:nvSpPr>
        <p:spPr>
          <a:xfrm>
            <a:off x="615950" y="2488093"/>
            <a:ext cx="1247266" cy="2953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Mineral(s):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74B0A35-9457-58E5-4539-9097E2155A44}"/>
              </a:ext>
            </a:extLst>
          </p:cNvPr>
          <p:cNvSpPr txBox="1"/>
          <p:nvPr/>
        </p:nvSpPr>
        <p:spPr>
          <a:xfrm>
            <a:off x="615950" y="3530565"/>
            <a:ext cx="1247266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Production capacity: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46D5553-9779-83D9-5F03-33C87D529C71}"/>
              </a:ext>
            </a:extLst>
          </p:cNvPr>
          <p:cNvSpPr txBox="1"/>
          <p:nvPr/>
        </p:nvSpPr>
        <p:spPr>
          <a:xfrm>
            <a:off x="615950" y="4247622"/>
            <a:ext cx="1247266" cy="4324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0" noProof="0">
                <a:solidFill>
                  <a:schemeClr val="tx2"/>
                </a:solidFill>
              </a:rPr>
              <a:t>Development stage: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9E4F040-8805-9A21-300B-3A65EF16F64E}"/>
              </a:ext>
            </a:extLst>
          </p:cNvPr>
          <p:cNvSpPr txBox="1"/>
          <p:nvPr/>
        </p:nvSpPr>
        <p:spPr>
          <a:xfrm>
            <a:off x="615950" y="4814271"/>
            <a:ext cx="1247266" cy="4756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Key dates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A7B52FA-09BE-4323-2835-12B55E09AB29}"/>
              </a:ext>
            </a:extLst>
          </p:cNvPr>
          <p:cNvSpPr txBox="1"/>
          <p:nvPr/>
        </p:nvSpPr>
        <p:spPr>
          <a:xfrm>
            <a:off x="615950" y="5631680"/>
            <a:ext cx="1247266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Key </a:t>
            </a:r>
            <a:r>
              <a:rPr lang="en-ZA" sz="1400" b="0" noProof="0" dirty="0" err="1">
                <a:solidFill>
                  <a:schemeClr val="tx2"/>
                </a:solidFill>
              </a:rPr>
              <a:t>ESG</a:t>
            </a:r>
            <a:r>
              <a:rPr lang="en-ZA" sz="1400" b="0" noProof="0" dirty="0">
                <a:solidFill>
                  <a:schemeClr val="tx2"/>
                </a:solidFill>
              </a:rPr>
              <a:t> initiatives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E9D7F81-27A8-CEC4-3591-58EC56204C4B}"/>
              </a:ext>
            </a:extLst>
          </p:cNvPr>
          <p:cNvSpPr txBox="1"/>
          <p:nvPr/>
        </p:nvSpPr>
        <p:spPr>
          <a:xfrm>
            <a:off x="6238608" y="1711792"/>
            <a:ext cx="1247266" cy="629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Supply and offtake agreements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2E4069-5897-B5F5-A319-E7FD0B9750FA}"/>
              </a:ext>
            </a:extLst>
          </p:cNvPr>
          <p:cNvCxnSpPr>
            <a:cxnSpLocks/>
          </p:cNvCxnSpPr>
          <p:nvPr/>
        </p:nvCxnSpPr>
        <p:spPr>
          <a:xfrm>
            <a:off x="789851" y="2353554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E4E95DE-87B5-9214-A164-B5B1131FFECA}"/>
              </a:ext>
            </a:extLst>
          </p:cNvPr>
          <p:cNvCxnSpPr>
            <a:cxnSpLocks/>
          </p:cNvCxnSpPr>
          <p:nvPr/>
        </p:nvCxnSpPr>
        <p:spPr>
          <a:xfrm>
            <a:off x="789851" y="4122425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DEB761F-45B4-995C-AED3-ACE6008D08D4}"/>
              </a:ext>
            </a:extLst>
          </p:cNvPr>
          <p:cNvCxnSpPr>
            <a:cxnSpLocks/>
          </p:cNvCxnSpPr>
          <p:nvPr/>
        </p:nvCxnSpPr>
        <p:spPr>
          <a:xfrm>
            <a:off x="789851" y="4724072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E7CEBB1-7106-19BD-956B-2DC6ED99EAA7}"/>
              </a:ext>
            </a:extLst>
          </p:cNvPr>
          <p:cNvSpPr txBox="1"/>
          <p:nvPr/>
        </p:nvSpPr>
        <p:spPr>
          <a:xfrm>
            <a:off x="1891239" y="1576470"/>
            <a:ext cx="4058993" cy="7509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100" dirty="0"/>
              <a:t>Restart of a fully permitted, formerly-producing graphite mine (production occurred 2017-2018)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100" b="0" i="0" noProof="0" dirty="0">
                <a:solidFill>
                  <a:schemeClr val="tx1"/>
                </a:solidFill>
              </a:rPr>
              <a:t>Current plan is a restart with production planned for 2027, having been under care an</a:t>
            </a:r>
            <a:r>
              <a:rPr lang="en-ZA" sz="1100" dirty="0"/>
              <a:t>d maintenance since Q3 2022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A4413CD-39B6-0AD9-4365-BF8D6EC67060}"/>
              </a:ext>
            </a:extLst>
          </p:cNvPr>
          <p:cNvSpPr txBox="1"/>
          <p:nvPr/>
        </p:nvSpPr>
        <p:spPr>
          <a:xfrm>
            <a:off x="1891239" y="2488093"/>
            <a:ext cx="4058993" cy="2953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100" dirty="0"/>
              <a:t>Natural flake graphite concentrate, optimised for battery-grade spherical graphite conversion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44B64B3-981A-C612-55F4-902C33CCEC08}"/>
              </a:ext>
            </a:extLst>
          </p:cNvPr>
          <p:cNvSpPr txBox="1"/>
          <p:nvPr/>
        </p:nvSpPr>
        <p:spPr>
          <a:xfrm>
            <a:off x="1891239" y="3530565"/>
            <a:ext cx="405899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100" dirty="0"/>
              <a:t>Graphite concentrate: ~31kt pa expected (Phase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100" dirty="0"/>
              <a:t>Resource base supports future expansion (Phase 2)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BB5865-BCCB-C6AC-5211-AD5A434810B3}"/>
              </a:ext>
            </a:extLst>
          </p:cNvPr>
          <p:cNvSpPr txBox="1"/>
          <p:nvPr/>
        </p:nvSpPr>
        <p:spPr>
          <a:xfrm>
            <a:off x="1891239" y="4814271"/>
            <a:ext cx="4058993" cy="4756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100" dirty="0"/>
              <a:t>Restart target of H1 2027 – dependent on finalising financing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100" dirty="0"/>
              <a:t>Production expected within a year of construction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9805FD0-9B9C-85AE-56B0-81F1E36BA356}"/>
              </a:ext>
            </a:extLst>
          </p:cNvPr>
          <p:cNvSpPr txBox="1"/>
          <p:nvPr/>
        </p:nvSpPr>
        <p:spPr>
          <a:xfrm>
            <a:off x="1891239" y="5631680"/>
            <a:ext cx="405899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100" noProof="0" dirty="0">
                <a:solidFill>
                  <a:schemeClr val="tx1"/>
                </a:solidFill>
              </a:rPr>
              <a:t>20MW on-site solar power installation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100" dirty="0"/>
              <a:t>New </a:t>
            </a:r>
            <a:r>
              <a:rPr lang="en-ZA" sz="1100"/>
              <a:t>grid </a:t>
            </a:r>
            <a:r>
              <a:rPr lang="en-ZA" sz="1100" dirty="0"/>
              <a:t>water connection for stable mine ops, and improving access for local communities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100" noProof="0" dirty="0">
                <a:solidFill>
                  <a:schemeClr val="tx1"/>
                </a:solidFill>
              </a:rPr>
              <a:t>Reduced local community risk and transport emissions through relocation of processing facility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C9D318-E724-0675-7219-92911E1C2BDE}"/>
              </a:ext>
            </a:extLst>
          </p:cNvPr>
          <p:cNvSpPr txBox="1"/>
          <p:nvPr/>
        </p:nvSpPr>
        <p:spPr>
          <a:xfrm>
            <a:off x="7513897" y="1711792"/>
            <a:ext cx="4058993" cy="629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ZA" sz="1100" dirty="0"/>
              <a:t>60% of Phase 1 production expected to be processed through JV with </a:t>
            </a:r>
            <a:r>
              <a:rPr lang="en-ZA" sz="1100" dirty="0" err="1"/>
              <a:t>Obeikan</a:t>
            </a:r>
            <a:endParaRPr lang="en-ZA" sz="1100" dirty="0"/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ZA" sz="1100" noProof="0" dirty="0"/>
              <a:t>40% commercial optionality to existing customers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ZA" sz="1100" dirty="0"/>
              <a:t>Ongoing OEM and cell platform qualification processes</a:t>
            </a:r>
            <a:endParaRPr lang="en-ZA" sz="1100" noProof="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732BBEF-9495-88C3-A42F-29E8D2B91BD6}"/>
              </a:ext>
            </a:extLst>
          </p:cNvPr>
          <p:cNvSpPr txBox="1"/>
          <p:nvPr/>
        </p:nvSpPr>
        <p:spPr>
          <a:xfrm>
            <a:off x="6238608" y="2548496"/>
            <a:ext cx="1247266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>
                <a:solidFill>
                  <a:schemeClr val="tx2"/>
                </a:solidFill>
              </a:rPr>
              <a:t>Investment needs: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1C131D4-2D9C-7BC3-0197-3D8CF32455ED}"/>
              </a:ext>
            </a:extLst>
          </p:cNvPr>
          <p:cNvSpPr txBox="1"/>
          <p:nvPr/>
        </p:nvSpPr>
        <p:spPr>
          <a:xfrm>
            <a:off x="6238608" y="3278465"/>
            <a:ext cx="1247266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ZA" sz="1400" b="0" noProof="0">
                <a:solidFill>
                  <a:schemeClr val="tx2"/>
                </a:solidFill>
              </a:rPr>
              <a:t>Intended use of capital: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96CC45-85F5-649D-DF16-2EC0D5849700}"/>
              </a:ext>
            </a:extLst>
          </p:cNvPr>
          <p:cNvSpPr txBox="1"/>
          <p:nvPr/>
        </p:nvSpPr>
        <p:spPr>
          <a:xfrm>
            <a:off x="6238608" y="4008433"/>
            <a:ext cx="1247266" cy="7622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Projected returns and timelines 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C4125E3-0976-5C78-9445-B03E7B215086}"/>
              </a:ext>
            </a:extLst>
          </p:cNvPr>
          <p:cNvCxnSpPr>
            <a:cxnSpLocks/>
          </p:cNvCxnSpPr>
          <p:nvPr/>
        </p:nvCxnSpPr>
        <p:spPr>
          <a:xfrm>
            <a:off x="6357984" y="2456468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86F7C9E-C667-EEE4-D1B1-BAEF864A4342}"/>
              </a:ext>
            </a:extLst>
          </p:cNvPr>
          <p:cNvCxnSpPr>
            <a:cxnSpLocks/>
          </p:cNvCxnSpPr>
          <p:nvPr/>
        </p:nvCxnSpPr>
        <p:spPr>
          <a:xfrm>
            <a:off x="6357984" y="3134721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FE78F14-9D2B-9FDE-4F61-8ABD32DE5547}"/>
              </a:ext>
            </a:extLst>
          </p:cNvPr>
          <p:cNvCxnSpPr>
            <a:cxnSpLocks/>
          </p:cNvCxnSpPr>
          <p:nvPr/>
        </p:nvCxnSpPr>
        <p:spPr>
          <a:xfrm>
            <a:off x="6390056" y="3930922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2353C9F-1070-4893-6FD5-AB2062F95881}"/>
              </a:ext>
            </a:extLst>
          </p:cNvPr>
          <p:cNvSpPr txBox="1"/>
          <p:nvPr/>
        </p:nvSpPr>
        <p:spPr>
          <a:xfrm>
            <a:off x="7513897" y="2548496"/>
            <a:ext cx="405899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sz="1100" dirty="0"/>
              <a:t>~$35M</a:t>
            </a:r>
            <a:endParaRPr lang="en-ZA" sz="1100" dirty="0">
              <a:highlight>
                <a:srgbClr val="FFFF00"/>
              </a:highligh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880C0B1-6224-00EF-2E09-E2C0802102FA}"/>
              </a:ext>
            </a:extLst>
          </p:cNvPr>
          <p:cNvSpPr txBox="1"/>
          <p:nvPr/>
        </p:nvSpPr>
        <p:spPr>
          <a:xfrm>
            <a:off x="7513897" y="3220757"/>
            <a:ext cx="4058993" cy="6386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sz="1100" dirty="0"/>
              <a:t>Processing plant relocation to mine and mine restart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sz="1100" dirty="0"/>
              <a:t>Includes tailing and waste management upgrades of existing facilities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512B5C2-436F-6D30-1EFB-23F9BBD5AF8B}"/>
              </a:ext>
            </a:extLst>
          </p:cNvPr>
          <p:cNvSpPr txBox="1"/>
          <p:nvPr/>
        </p:nvSpPr>
        <p:spPr>
          <a:xfrm>
            <a:off x="7513897" y="4008433"/>
            <a:ext cx="4058993" cy="7622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100" i="0" noProof="0" dirty="0">
                <a:solidFill>
                  <a:schemeClr val="tx1"/>
                </a:solidFill>
              </a:rPr>
              <a:t>Pre-tax IRR: 47% with Pre-Tax NPV @8% of ~$120M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100" dirty="0"/>
              <a:t>Payback period: 3 years</a:t>
            </a:r>
            <a:endParaRPr lang="en-ZA" sz="1100" i="0" noProof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100" dirty="0"/>
              <a:t>Numbers from 2023 Prelim Economic Assessment (PEA) and subject to price, exchange rates, and execution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1ECF87F-D859-04D5-EE3F-6F9B68B8B527}"/>
              </a:ext>
            </a:extLst>
          </p:cNvPr>
          <p:cNvGrpSpPr>
            <a:grpSpLocks/>
          </p:cNvGrpSpPr>
          <p:nvPr/>
        </p:nvGrpSpPr>
        <p:grpSpPr>
          <a:xfrm>
            <a:off x="673983" y="1102083"/>
            <a:ext cx="3467552" cy="429578"/>
            <a:chOff x="687693" y="892533"/>
            <a:chExt cx="3467552" cy="429578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D73C0989-CD29-1A91-97DA-1167598B182E}"/>
                </a:ext>
              </a:extLst>
            </p:cNvPr>
            <p:cNvSpPr>
              <a:spLocks/>
            </p:cNvSpPr>
            <p:nvPr/>
          </p:nvSpPr>
          <p:spPr>
            <a:xfrm>
              <a:off x="687693" y="892533"/>
              <a:ext cx="3467552" cy="429578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148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ZA" b="1" noProof="0">
                  <a:solidFill>
                    <a:srgbClr val="FFFFFF"/>
                  </a:solidFill>
                </a:rPr>
                <a:t>Project overview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380A78D-1F5D-0DA6-4741-83682960B222}"/>
                </a:ext>
              </a:extLst>
            </p:cNvPr>
            <p:cNvGrpSpPr>
              <a:grpSpLocks/>
            </p:cNvGrpSpPr>
            <p:nvPr/>
          </p:nvGrpSpPr>
          <p:grpSpPr>
            <a:xfrm>
              <a:off x="741215" y="937701"/>
              <a:ext cx="332694" cy="339242"/>
              <a:chOff x="-1529925" y="-762073"/>
              <a:chExt cx="332694" cy="33924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24BC738-76DD-4124-4926-D729E329BC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1529925" y="-762073"/>
                <a:ext cx="332694" cy="339242"/>
              </a:xfrm>
              <a:prstGeom prst="ellipse">
                <a:avLst/>
              </a:prstGeom>
              <a:solidFill>
                <a:schemeClr val="bg1"/>
              </a:solidFill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148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 sz="1200" b="1" noProof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6" name="bcgIcons_Paper analysis ">
                <a:extLst>
                  <a:ext uri="{FF2B5EF4-FFF2-40B4-BE49-F238E27FC236}">
                    <a16:creationId xmlns:a16="http://schemas.microsoft.com/office/drawing/2014/main" id="{94652A6A-8D28-208F-B9AE-3260E16B39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496695" y="-725569"/>
                <a:ext cx="266234" cy="266234"/>
                <a:chOff x="5273675" y="2606675"/>
                <a:chExt cx="1644650" cy="1644650"/>
              </a:xfrm>
            </p:grpSpPr>
            <p:sp>
              <p:nvSpPr>
                <p:cNvPr id="127" name="AutoShape 51">
                  <a:extLst>
                    <a:ext uri="{FF2B5EF4-FFF2-40B4-BE49-F238E27FC236}">
                      <a16:creationId xmlns:a16="http://schemas.microsoft.com/office/drawing/2014/main" id="{DFF6F4EE-F842-ABB3-C7CA-403F6FD54D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73675" y="2606675"/>
                  <a:ext cx="1644650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noProof="0"/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93BACD40-66E9-B8AA-11B4-9688955F7DAE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646738" y="2889250"/>
                  <a:ext cx="1102126" cy="1217613"/>
                  <a:chOff x="5646738" y="2889250"/>
                  <a:chExt cx="1102126" cy="1217613"/>
                </a:xfrm>
              </p:grpSpPr>
              <p:sp>
                <p:nvSpPr>
                  <p:cNvPr id="129" name="Freeform 30">
                    <a:extLst>
                      <a:ext uri="{FF2B5EF4-FFF2-40B4-BE49-F238E27FC236}">
                        <a16:creationId xmlns:a16="http://schemas.microsoft.com/office/drawing/2014/main" id="{DAF291AE-3D24-A971-8D4E-9A7FDA82C4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46738" y="2889250"/>
                    <a:ext cx="1102126" cy="1217613"/>
                  </a:xfrm>
                  <a:custGeom>
                    <a:avLst/>
                    <a:gdLst>
                      <a:gd name="connsiteX0" fmla="*/ 859623 w 1102126"/>
                      <a:gd name="connsiteY0" fmla="*/ 901700 h 1217613"/>
                      <a:gd name="connsiteX1" fmla="*/ 793750 w 1102126"/>
                      <a:gd name="connsiteY1" fmla="*/ 964565 h 1217613"/>
                      <a:gd name="connsiteX2" fmla="*/ 866784 w 1102126"/>
                      <a:gd name="connsiteY2" fmla="*/ 1041003 h 1217613"/>
                      <a:gd name="connsiteX3" fmla="*/ 898288 w 1102126"/>
                      <a:gd name="connsiteY3" fmla="*/ 1073865 h 1217613"/>
                      <a:gd name="connsiteX4" fmla="*/ 1004974 w 1102126"/>
                      <a:gd name="connsiteY4" fmla="*/ 1183878 h 1217613"/>
                      <a:gd name="connsiteX5" fmla="*/ 1048651 w 1102126"/>
                      <a:gd name="connsiteY5" fmla="*/ 1164590 h 1217613"/>
                      <a:gd name="connsiteX6" fmla="*/ 1069415 w 1102126"/>
                      <a:gd name="connsiteY6" fmla="*/ 1133872 h 1217613"/>
                      <a:gd name="connsiteX7" fmla="*/ 1070131 w 1102126"/>
                      <a:gd name="connsiteY7" fmla="*/ 1121013 h 1217613"/>
                      <a:gd name="connsiteX8" fmla="*/ 898288 w 1102126"/>
                      <a:gd name="connsiteY8" fmla="*/ 942420 h 1217613"/>
                      <a:gd name="connsiteX9" fmla="*/ 866784 w 1102126"/>
                      <a:gd name="connsiteY9" fmla="*/ 909558 h 1217613"/>
                      <a:gd name="connsiteX10" fmla="*/ 859623 w 1102126"/>
                      <a:gd name="connsiteY10" fmla="*/ 901700 h 1217613"/>
                      <a:gd name="connsiteX11" fmla="*/ 493356 w 1102126"/>
                      <a:gd name="connsiteY11" fmla="*/ 315913 h 1217613"/>
                      <a:gd name="connsiteX12" fmla="*/ 479099 w 1102126"/>
                      <a:gd name="connsiteY12" fmla="*/ 316628 h 1217613"/>
                      <a:gd name="connsiteX13" fmla="*/ 351501 w 1102126"/>
                      <a:gd name="connsiteY13" fmla="*/ 355947 h 1217613"/>
                      <a:gd name="connsiteX14" fmla="*/ 259545 w 1102126"/>
                      <a:gd name="connsiteY14" fmla="*/ 446023 h 1217613"/>
                      <a:gd name="connsiteX15" fmla="*/ 254555 w 1102126"/>
                      <a:gd name="connsiteY15" fmla="*/ 455316 h 1217613"/>
                      <a:gd name="connsiteX16" fmla="*/ 239585 w 1102126"/>
                      <a:gd name="connsiteY16" fmla="*/ 485342 h 1217613"/>
                      <a:gd name="connsiteX17" fmla="*/ 228180 w 1102126"/>
                      <a:gd name="connsiteY17" fmla="*/ 518941 h 1217613"/>
                      <a:gd name="connsiteX18" fmla="*/ 220339 w 1102126"/>
                      <a:gd name="connsiteY18" fmla="*/ 553256 h 1217613"/>
                      <a:gd name="connsiteX19" fmla="*/ 218200 w 1102126"/>
                      <a:gd name="connsiteY19" fmla="*/ 577562 h 1217613"/>
                      <a:gd name="connsiteX20" fmla="*/ 217487 w 1102126"/>
                      <a:gd name="connsiteY20" fmla="*/ 592575 h 1217613"/>
                      <a:gd name="connsiteX21" fmla="*/ 218913 w 1102126"/>
                      <a:gd name="connsiteY21" fmla="*/ 615451 h 1217613"/>
                      <a:gd name="connsiteX22" fmla="*/ 223903 w 1102126"/>
                      <a:gd name="connsiteY22" fmla="*/ 651195 h 1217613"/>
                      <a:gd name="connsiteX23" fmla="*/ 225328 w 1102126"/>
                      <a:gd name="connsiteY23" fmla="*/ 658344 h 1217613"/>
                      <a:gd name="connsiteX24" fmla="*/ 242437 w 1102126"/>
                      <a:gd name="connsiteY24" fmla="*/ 707672 h 1217613"/>
                      <a:gd name="connsiteX25" fmla="*/ 264535 w 1102126"/>
                      <a:gd name="connsiteY25" fmla="*/ 746990 h 1217613"/>
                      <a:gd name="connsiteX26" fmla="*/ 364332 w 1102126"/>
                      <a:gd name="connsiteY26" fmla="*/ 837066 h 1217613"/>
                      <a:gd name="connsiteX27" fmla="*/ 494069 w 1102126"/>
                      <a:gd name="connsiteY27" fmla="*/ 869951 h 1217613"/>
                      <a:gd name="connsiteX28" fmla="*/ 623805 w 1102126"/>
                      <a:gd name="connsiteY28" fmla="*/ 837066 h 1217613"/>
                      <a:gd name="connsiteX29" fmla="*/ 724316 w 1102126"/>
                      <a:gd name="connsiteY29" fmla="*/ 745561 h 1217613"/>
                      <a:gd name="connsiteX30" fmla="*/ 736434 w 1102126"/>
                      <a:gd name="connsiteY30" fmla="*/ 725544 h 1217613"/>
                      <a:gd name="connsiteX31" fmla="*/ 769937 w 1102126"/>
                      <a:gd name="connsiteY31" fmla="*/ 592575 h 1217613"/>
                      <a:gd name="connsiteX32" fmla="*/ 635924 w 1102126"/>
                      <a:gd name="connsiteY32" fmla="*/ 355947 h 1217613"/>
                      <a:gd name="connsiteX33" fmla="*/ 619528 w 1102126"/>
                      <a:gd name="connsiteY33" fmla="*/ 345938 h 1217613"/>
                      <a:gd name="connsiteX34" fmla="*/ 599569 w 1102126"/>
                      <a:gd name="connsiteY34" fmla="*/ 337360 h 1217613"/>
                      <a:gd name="connsiteX35" fmla="*/ 592440 w 1102126"/>
                      <a:gd name="connsiteY35" fmla="*/ 334500 h 1217613"/>
                      <a:gd name="connsiteX36" fmla="*/ 509038 w 1102126"/>
                      <a:gd name="connsiteY36" fmla="*/ 316628 h 1217613"/>
                      <a:gd name="connsiteX37" fmla="*/ 494069 w 1102126"/>
                      <a:gd name="connsiteY37" fmla="*/ 315913 h 1217613"/>
                      <a:gd name="connsiteX38" fmla="*/ 493356 w 1102126"/>
                      <a:gd name="connsiteY38" fmla="*/ 315913 h 1217613"/>
                      <a:gd name="connsiteX39" fmla="*/ 494232 w 1102126"/>
                      <a:gd name="connsiteY39" fmla="*/ 285750 h 1217613"/>
                      <a:gd name="connsiteX40" fmla="*/ 630626 w 1102126"/>
                      <a:gd name="connsiteY40" fmla="*/ 317865 h 1217613"/>
                      <a:gd name="connsiteX41" fmla="*/ 690611 w 1102126"/>
                      <a:gd name="connsiteY41" fmla="*/ 357116 h 1217613"/>
                      <a:gd name="connsiteX42" fmla="*/ 802012 w 1102126"/>
                      <a:gd name="connsiteY42" fmla="*/ 593339 h 1217613"/>
                      <a:gd name="connsiteX43" fmla="*/ 744883 w 1102126"/>
                      <a:gd name="connsiteY43" fmla="*/ 771755 h 1217613"/>
                      <a:gd name="connsiteX44" fmla="*/ 816294 w 1102126"/>
                      <a:gd name="connsiteY44" fmla="*/ 845976 h 1217613"/>
                      <a:gd name="connsiteX45" fmla="*/ 815580 w 1102126"/>
                      <a:gd name="connsiteY45" fmla="*/ 858108 h 1217613"/>
                      <a:gd name="connsiteX46" fmla="*/ 749168 w 1102126"/>
                      <a:gd name="connsiteY46" fmla="*/ 920911 h 1217613"/>
                      <a:gd name="connsiteX47" fmla="*/ 744883 w 1102126"/>
                      <a:gd name="connsiteY47" fmla="*/ 922338 h 1217613"/>
                      <a:gd name="connsiteX48" fmla="*/ 738456 w 1102126"/>
                      <a:gd name="connsiteY48" fmla="*/ 919484 h 1217613"/>
                      <a:gd name="connsiteX49" fmla="*/ 696324 w 1102126"/>
                      <a:gd name="connsiteY49" fmla="*/ 876664 h 1217613"/>
                      <a:gd name="connsiteX50" fmla="*/ 667760 w 1102126"/>
                      <a:gd name="connsiteY50" fmla="*/ 848117 h 1217613"/>
                      <a:gd name="connsiteX51" fmla="*/ 614916 w 1102126"/>
                      <a:gd name="connsiteY51" fmla="*/ 876664 h 1217613"/>
                      <a:gd name="connsiteX52" fmla="*/ 494232 w 1102126"/>
                      <a:gd name="connsiteY52" fmla="*/ 901642 h 1217613"/>
                      <a:gd name="connsiteX53" fmla="*/ 372833 w 1102126"/>
                      <a:gd name="connsiteY53" fmla="*/ 876664 h 1217613"/>
                      <a:gd name="connsiteX54" fmla="*/ 306421 w 1102126"/>
                      <a:gd name="connsiteY54" fmla="*/ 837412 h 1217613"/>
                      <a:gd name="connsiteX55" fmla="*/ 227155 w 1102126"/>
                      <a:gd name="connsiteY55" fmla="*/ 747491 h 1217613"/>
                      <a:gd name="connsiteX56" fmla="*/ 207875 w 1102126"/>
                      <a:gd name="connsiteY56" fmla="*/ 708239 h 1217613"/>
                      <a:gd name="connsiteX57" fmla="*/ 187165 w 1102126"/>
                      <a:gd name="connsiteY57" fmla="*/ 616176 h 1217613"/>
                      <a:gd name="connsiteX58" fmla="*/ 185737 w 1102126"/>
                      <a:gd name="connsiteY58" fmla="*/ 593339 h 1217613"/>
                      <a:gd name="connsiteX59" fmla="*/ 186451 w 1102126"/>
                      <a:gd name="connsiteY59" fmla="*/ 578352 h 1217613"/>
                      <a:gd name="connsiteX60" fmla="*/ 205018 w 1102126"/>
                      <a:gd name="connsiteY60" fmla="*/ 486290 h 1217613"/>
                      <a:gd name="connsiteX61" fmla="*/ 222871 w 1102126"/>
                      <a:gd name="connsiteY61" fmla="*/ 447038 h 1217613"/>
                      <a:gd name="connsiteX62" fmla="*/ 297138 w 1102126"/>
                      <a:gd name="connsiteY62" fmla="*/ 357116 h 1217613"/>
                      <a:gd name="connsiteX63" fmla="*/ 357837 w 1102126"/>
                      <a:gd name="connsiteY63" fmla="*/ 317865 h 1217613"/>
                      <a:gd name="connsiteX64" fmla="*/ 494232 w 1102126"/>
                      <a:gd name="connsiteY64" fmla="*/ 285750 h 1217613"/>
                      <a:gd name="connsiteX65" fmla="*/ 31750 w 1102126"/>
                      <a:gd name="connsiteY65" fmla="*/ 31750 h 1217613"/>
                      <a:gd name="connsiteX66" fmla="*/ 31750 w 1102126"/>
                      <a:gd name="connsiteY66" fmla="*/ 1160463 h 1217613"/>
                      <a:gd name="connsiteX67" fmla="*/ 866775 w 1102126"/>
                      <a:gd name="connsiteY67" fmla="*/ 1160463 h 1217613"/>
                      <a:gd name="connsiteX68" fmla="*/ 866775 w 1102126"/>
                      <a:gd name="connsiteY68" fmla="*/ 1085549 h 1217613"/>
                      <a:gd name="connsiteX69" fmla="*/ 761148 w 1102126"/>
                      <a:gd name="connsiteY69" fmla="*/ 974247 h 1217613"/>
                      <a:gd name="connsiteX70" fmla="*/ 761148 w 1102126"/>
                      <a:gd name="connsiteY70" fmla="*/ 952129 h 1217613"/>
                      <a:gd name="connsiteX71" fmla="*/ 772567 w 1102126"/>
                      <a:gd name="connsiteY71" fmla="*/ 941427 h 1217613"/>
                      <a:gd name="connsiteX72" fmla="*/ 841796 w 1102126"/>
                      <a:gd name="connsiteY72" fmla="*/ 875074 h 1217613"/>
                      <a:gd name="connsiteX73" fmla="*/ 849647 w 1102126"/>
                      <a:gd name="connsiteY73" fmla="*/ 867226 h 1217613"/>
                      <a:gd name="connsiteX74" fmla="*/ 861066 w 1102126"/>
                      <a:gd name="connsiteY74" fmla="*/ 862945 h 1217613"/>
                      <a:gd name="connsiteX75" fmla="*/ 866775 w 1102126"/>
                      <a:gd name="connsiteY75" fmla="*/ 865086 h 1217613"/>
                      <a:gd name="connsiteX76" fmla="*/ 866775 w 1102126"/>
                      <a:gd name="connsiteY76" fmla="*/ 31750 h 1217613"/>
                      <a:gd name="connsiteX77" fmla="*/ 31750 w 1102126"/>
                      <a:gd name="connsiteY77" fmla="*/ 31750 h 1217613"/>
                      <a:gd name="connsiteX78" fmla="*/ 15713 w 1102126"/>
                      <a:gd name="connsiteY78" fmla="*/ 0 h 1217613"/>
                      <a:gd name="connsiteX79" fmla="*/ 882777 w 1102126"/>
                      <a:gd name="connsiteY79" fmla="*/ 0 h 1217613"/>
                      <a:gd name="connsiteX80" fmla="*/ 898490 w 1102126"/>
                      <a:gd name="connsiteY80" fmla="*/ 15711 h 1217613"/>
                      <a:gd name="connsiteX81" fmla="*/ 898490 w 1102126"/>
                      <a:gd name="connsiteY81" fmla="*/ 896249 h 1217613"/>
                      <a:gd name="connsiteX82" fmla="*/ 1092758 w 1102126"/>
                      <a:gd name="connsiteY82" fmla="*/ 1100494 h 1217613"/>
                      <a:gd name="connsiteX83" fmla="*/ 1098472 w 1102126"/>
                      <a:gd name="connsiteY83" fmla="*/ 1144771 h 1217613"/>
                      <a:gd name="connsiteX84" fmla="*/ 1069903 w 1102126"/>
                      <a:gd name="connsiteY84" fmla="*/ 1188333 h 1217613"/>
                      <a:gd name="connsiteX85" fmla="*/ 1008480 w 1102126"/>
                      <a:gd name="connsiteY85" fmla="*/ 1217613 h 1217613"/>
                      <a:gd name="connsiteX86" fmla="*/ 981340 w 1102126"/>
                      <a:gd name="connsiteY86" fmla="*/ 1206901 h 1217613"/>
                      <a:gd name="connsiteX87" fmla="*/ 898490 w 1102126"/>
                      <a:gd name="connsiteY87" fmla="*/ 1119776 h 1217613"/>
                      <a:gd name="connsiteX88" fmla="*/ 898490 w 1102126"/>
                      <a:gd name="connsiteY88" fmla="*/ 1176907 h 1217613"/>
                      <a:gd name="connsiteX89" fmla="*/ 882777 w 1102126"/>
                      <a:gd name="connsiteY89" fmla="*/ 1192618 h 1217613"/>
                      <a:gd name="connsiteX90" fmla="*/ 15713 w 1102126"/>
                      <a:gd name="connsiteY90" fmla="*/ 1192618 h 1217613"/>
                      <a:gd name="connsiteX91" fmla="*/ 0 w 1102126"/>
                      <a:gd name="connsiteY91" fmla="*/ 1176907 h 1217613"/>
                      <a:gd name="connsiteX92" fmla="*/ 0 w 1102126"/>
                      <a:gd name="connsiteY92" fmla="*/ 15711 h 1217613"/>
                      <a:gd name="connsiteX93" fmla="*/ 15713 w 1102126"/>
                      <a:gd name="connsiteY93" fmla="*/ 0 h 12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</a:cxnLst>
                    <a:rect l="l" t="t" r="r" b="b"/>
                    <a:pathLst>
                      <a:path w="1102126" h="1217613">
                        <a:moveTo>
                          <a:pt x="859623" y="901700"/>
                        </a:moveTo>
                        <a:cubicBezTo>
                          <a:pt x="859623" y="901700"/>
                          <a:pt x="859623" y="901700"/>
                          <a:pt x="793750" y="964565"/>
                        </a:cubicBezTo>
                        <a:cubicBezTo>
                          <a:pt x="793750" y="964565"/>
                          <a:pt x="824539" y="996712"/>
                          <a:pt x="866784" y="1041003"/>
                        </a:cubicBezTo>
                        <a:cubicBezTo>
                          <a:pt x="876808" y="1051005"/>
                          <a:pt x="887548" y="1062435"/>
                          <a:pt x="898288" y="1073865"/>
                        </a:cubicBezTo>
                        <a:cubicBezTo>
                          <a:pt x="932657" y="1109583"/>
                          <a:pt x="970605" y="1148874"/>
                          <a:pt x="1004974" y="1183878"/>
                        </a:cubicBezTo>
                        <a:cubicBezTo>
                          <a:pt x="1007838" y="1187450"/>
                          <a:pt x="1027170" y="1185307"/>
                          <a:pt x="1048651" y="1164590"/>
                        </a:cubicBezTo>
                        <a:cubicBezTo>
                          <a:pt x="1057959" y="1155303"/>
                          <a:pt x="1065835" y="1143873"/>
                          <a:pt x="1069415" y="1133872"/>
                        </a:cubicBezTo>
                        <a:cubicBezTo>
                          <a:pt x="1071563" y="1126728"/>
                          <a:pt x="1070847" y="1122442"/>
                          <a:pt x="1070131" y="1121013"/>
                        </a:cubicBezTo>
                        <a:cubicBezTo>
                          <a:pt x="1070131" y="1121013"/>
                          <a:pt x="959865" y="1005999"/>
                          <a:pt x="898288" y="942420"/>
                        </a:cubicBezTo>
                        <a:cubicBezTo>
                          <a:pt x="885400" y="928132"/>
                          <a:pt x="873944" y="916702"/>
                          <a:pt x="866784" y="909558"/>
                        </a:cubicBezTo>
                        <a:cubicBezTo>
                          <a:pt x="863920" y="905986"/>
                          <a:pt x="861055" y="903129"/>
                          <a:pt x="859623" y="901700"/>
                        </a:cubicBezTo>
                        <a:close/>
                        <a:moveTo>
                          <a:pt x="493356" y="315913"/>
                        </a:moveTo>
                        <a:cubicBezTo>
                          <a:pt x="488366" y="315913"/>
                          <a:pt x="483376" y="315913"/>
                          <a:pt x="479099" y="316628"/>
                        </a:cubicBezTo>
                        <a:cubicBezTo>
                          <a:pt x="432765" y="318773"/>
                          <a:pt x="389281" y="333070"/>
                          <a:pt x="351501" y="355947"/>
                        </a:cubicBezTo>
                        <a:cubicBezTo>
                          <a:pt x="314433" y="378108"/>
                          <a:pt x="283068" y="409563"/>
                          <a:pt x="259545" y="446023"/>
                        </a:cubicBezTo>
                        <a:cubicBezTo>
                          <a:pt x="258119" y="448882"/>
                          <a:pt x="255981" y="452457"/>
                          <a:pt x="254555" y="455316"/>
                        </a:cubicBezTo>
                        <a:cubicBezTo>
                          <a:pt x="248852" y="465325"/>
                          <a:pt x="243862" y="475333"/>
                          <a:pt x="239585" y="485342"/>
                        </a:cubicBezTo>
                        <a:cubicBezTo>
                          <a:pt x="234595" y="496065"/>
                          <a:pt x="231031" y="507503"/>
                          <a:pt x="228180" y="518941"/>
                        </a:cubicBezTo>
                        <a:cubicBezTo>
                          <a:pt x="224616" y="529665"/>
                          <a:pt x="222477" y="541818"/>
                          <a:pt x="220339" y="553256"/>
                        </a:cubicBezTo>
                        <a:cubicBezTo>
                          <a:pt x="219626" y="561835"/>
                          <a:pt x="218913" y="569698"/>
                          <a:pt x="218200" y="577562"/>
                        </a:cubicBezTo>
                        <a:cubicBezTo>
                          <a:pt x="218200" y="582566"/>
                          <a:pt x="217487" y="587570"/>
                          <a:pt x="217487" y="592575"/>
                        </a:cubicBezTo>
                        <a:cubicBezTo>
                          <a:pt x="217487" y="600438"/>
                          <a:pt x="218200" y="607587"/>
                          <a:pt x="218913" y="615451"/>
                        </a:cubicBezTo>
                        <a:cubicBezTo>
                          <a:pt x="219626" y="627604"/>
                          <a:pt x="221764" y="639757"/>
                          <a:pt x="223903" y="651195"/>
                        </a:cubicBezTo>
                        <a:cubicBezTo>
                          <a:pt x="224616" y="653340"/>
                          <a:pt x="225328" y="656200"/>
                          <a:pt x="225328" y="658344"/>
                        </a:cubicBezTo>
                        <a:cubicBezTo>
                          <a:pt x="229606" y="675502"/>
                          <a:pt x="235308" y="691944"/>
                          <a:pt x="242437" y="707672"/>
                        </a:cubicBezTo>
                        <a:cubicBezTo>
                          <a:pt x="248852" y="721254"/>
                          <a:pt x="255981" y="734122"/>
                          <a:pt x="264535" y="746990"/>
                        </a:cubicBezTo>
                        <a:cubicBezTo>
                          <a:pt x="289484" y="784165"/>
                          <a:pt x="323700" y="815620"/>
                          <a:pt x="364332" y="837066"/>
                        </a:cubicBezTo>
                        <a:cubicBezTo>
                          <a:pt x="402825" y="857798"/>
                          <a:pt x="447021" y="869951"/>
                          <a:pt x="494069" y="869951"/>
                        </a:cubicBezTo>
                        <a:cubicBezTo>
                          <a:pt x="541116" y="869951"/>
                          <a:pt x="584599" y="857798"/>
                          <a:pt x="623805" y="837066"/>
                        </a:cubicBezTo>
                        <a:cubicBezTo>
                          <a:pt x="664437" y="815620"/>
                          <a:pt x="698653" y="783450"/>
                          <a:pt x="724316" y="745561"/>
                        </a:cubicBezTo>
                        <a:cubicBezTo>
                          <a:pt x="728593" y="739127"/>
                          <a:pt x="732157" y="732693"/>
                          <a:pt x="736434" y="725544"/>
                        </a:cubicBezTo>
                        <a:cubicBezTo>
                          <a:pt x="757819" y="686225"/>
                          <a:pt x="769937" y="641187"/>
                          <a:pt x="769937" y="592575"/>
                        </a:cubicBezTo>
                        <a:cubicBezTo>
                          <a:pt x="769937" y="492490"/>
                          <a:pt x="716474" y="404559"/>
                          <a:pt x="635924" y="355947"/>
                        </a:cubicBezTo>
                        <a:cubicBezTo>
                          <a:pt x="630934" y="352372"/>
                          <a:pt x="625231" y="349513"/>
                          <a:pt x="619528" y="345938"/>
                        </a:cubicBezTo>
                        <a:cubicBezTo>
                          <a:pt x="613113" y="343079"/>
                          <a:pt x="606697" y="340219"/>
                          <a:pt x="599569" y="337360"/>
                        </a:cubicBezTo>
                        <a:cubicBezTo>
                          <a:pt x="597430" y="335930"/>
                          <a:pt x="594579" y="335215"/>
                          <a:pt x="592440" y="334500"/>
                        </a:cubicBezTo>
                        <a:cubicBezTo>
                          <a:pt x="566065" y="324492"/>
                          <a:pt x="538265" y="318058"/>
                          <a:pt x="509038" y="316628"/>
                        </a:cubicBezTo>
                        <a:cubicBezTo>
                          <a:pt x="504048" y="315913"/>
                          <a:pt x="499059" y="315913"/>
                          <a:pt x="494069" y="315913"/>
                        </a:cubicBezTo>
                        <a:cubicBezTo>
                          <a:pt x="494069" y="315913"/>
                          <a:pt x="493356" y="315913"/>
                          <a:pt x="493356" y="315913"/>
                        </a:cubicBezTo>
                        <a:close/>
                        <a:moveTo>
                          <a:pt x="494232" y="285750"/>
                        </a:moveTo>
                        <a:cubicBezTo>
                          <a:pt x="542791" y="285750"/>
                          <a:pt x="589208" y="297169"/>
                          <a:pt x="630626" y="317865"/>
                        </a:cubicBezTo>
                        <a:cubicBezTo>
                          <a:pt x="652049" y="328570"/>
                          <a:pt x="672758" y="341416"/>
                          <a:pt x="690611" y="357116"/>
                        </a:cubicBezTo>
                        <a:cubicBezTo>
                          <a:pt x="759165" y="413496"/>
                          <a:pt x="802012" y="498422"/>
                          <a:pt x="802012" y="593339"/>
                        </a:cubicBezTo>
                        <a:cubicBezTo>
                          <a:pt x="802012" y="659710"/>
                          <a:pt x="781303" y="721799"/>
                          <a:pt x="744883" y="771755"/>
                        </a:cubicBezTo>
                        <a:cubicBezTo>
                          <a:pt x="754166" y="781033"/>
                          <a:pt x="816294" y="845976"/>
                          <a:pt x="816294" y="845976"/>
                        </a:cubicBezTo>
                        <a:cubicBezTo>
                          <a:pt x="819150" y="849544"/>
                          <a:pt x="819150" y="854540"/>
                          <a:pt x="815580" y="858108"/>
                        </a:cubicBezTo>
                        <a:cubicBezTo>
                          <a:pt x="815580" y="858108"/>
                          <a:pt x="815580" y="858108"/>
                          <a:pt x="749168" y="920911"/>
                        </a:cubicBezTo>
                        <a:cubicBezTo>
                          <a:pt x="747740" y="921624"/>
                          <a:pt x="746311" y="922338"/>
                          <a:pt x="744883" y="922338"/>
                        </a:cubicBezTo>
                        <a:cubicBezTo>
                          <a:pt x="742741" y="922338"/>
                          <a:pt x="740598" y="920911"/>
                          <a:pt x="738456" y="919484"/>
                        </a:cubicBezTo>
                        <a:cubicBezTo>
                          <a:pt x="734171" y="915202"/>
                          <a:pt x="714176" y="895219"/>
                          <a:pt x="696324" y="876664"/>
                        </a:cubicBezTo>
                        <a:cubicBezTo>
                          <a:pt x="683470" y="863818"/>
                          <a:pt x="671330" y="851685"/>
                          <a:pt x="667760" y="848117"/>
                        </a:cubicBezTo>
                        <a:cubicBezTo>
                          <a:pt x="651335" y="858822"/>
                          <a:pt x="633482" y="868813"/>
                          <a:pt x="614916" y="876664"/>
                        </a:cubicBezTo>
                        <a:cubicBezTo>
                          <a:pt x="577782" y="892364"/>
                          <a:pt x="537078" y="901642"/>
                          <a:pt x="494232" y="901642"/>
                        </a:cubicBezTo>
                        <a:cubicBezTo>
                          <a:pt x="451385" y="901642"/>
                          <a:pt x="409967" y="892364"/>
                          <a:pt x="372833" y="876664"/>
                        </a:cubicBezTo>
                        <a:cubicBezTo>
                          <a:pt x="349268" y="866672"/>
                          <a:pt x="326416" y="853113"/>
                          <a:pt x="306421" y="837412"/>
                        </a:cubicBezTo>
                        <a:cubicBezTo>
                          <a:pt x="274287" y="813148"/>
                          <a:pt x="247150" y="782460"/>
                          <a:pt x="227155" y="747491"/>
                        </a:cubicBezTo>
                        <a:cubicBezTo>
                          <a:pt x="220014" y="734645"/>
                          <a:pt x="213587" y="721799"/>
                          <a:pt x="207875" y="708239"/>
                        </a:cubicBezTo>
                        <a:cubicBezTo>
                          <a:pt x="196449" y="678979"/>
                          <a:pt x="189308" y="648291"/>
                          <a:pt x="187165" y="616176"/>
                        </a:cubicBezTo>
                        <a:cubicBezTo>
                          <a:pt x="186451" y="608326"/>
                          <a:pt x="185737" y="601189"/>
                          <a:pt x="185737" y="593339"/>
                        </a:cubicBezTo>
                        <a:cubicBezTo>
                          <a:pt x="185737" y="588344"/>
                          <a:pt x="186451" y="583348"/>
                          <a:pt x="186451" y="578352"/>
                        </a:cubicBezTo>
                        <a:cubicBezTo>
                          <a:pt x="187880" y="546237"/>
                          <a:pt x="194307" y="515550"/>
                          <a:pt x="205018" y="486290"/>
                        </a:cubicBezTo>
                        <a:cubicBezTo>
                          <a:pt x="210017" y="472730"/>
                          <a:pt x="216444" y="459884"/>
                          <a:pt x="222871" y="447038"/>
                        </a:cubicBezTo>
                        <a:cubicBezTo>
                          <a:pt x="242152" y="412782"/>
                          <a:pt x="267145" y="382095"/>
                          <a:pt x="297138" y="357116"/>
                        </a:cubicBezTo>
                        <a:cubicBezTo>
                          <a:pt x="315705" y="341416"/>
                          <a:pt x="335700" y="328570"/>
                          <a:pt x="357837" y="317865"/>
                        </a:cubicBezTo>
                        <a:cubicBezTo>
                          <a:pt x="398541" y="297169"/>
                          <a:pt x="444958" y="285750"/>
                          <a:pt x="494232" y="285750"/>
                        </a:cubicBezTo>
                        <a:close/>
                        <a:moveTo>
                          <a:pt x="31750" y="31750"/>
                        </a:moveTo>
                        <a:cubicBezTo>
                          <a:pt x="31750" y="31750"/>
                          <a:pt x="31750" y="31750"/>
                          <a:pt x="31750" y="1160463"/>
                        </a:cubicBezTo>
                        <a:cubicBezTo>
                          <a:pt x="31750" y="1160463"/>
                          <a:pt x="31750" y="1160463"/>
                          <a:pt x="866775" y="1160463"/>
                        </a:cubicBezTo>
                        <a:lnTo>
                          <a:pt x="866775" y="1085549"/>
                        </a:lnTo>
                        <a:cubicBezTo>
                          <a:pt x="825381" y="1042027"/>
                          <a:pt x="783273" y="997078"/>
                          <a:pt x="761148" y="974247"/>
                        </a:cubicBezTo>
                        <a:cubicBezTo>
                          <a:pt x="754725" y="967826"/>
                          <a:pt x="754725" y="957837"/>
                          <a:pt x="761148" y="952129"/>
                        </a:cubicBezTo>
                        <a:cubicBezTo>
                          <a:pt x="761148" y="952129"/>
                          <a:pt x="761148" y="952129"/>
                          <a:pt x="772567" y="941427"/>
                        </a:cubicBezTo>
                        <a:cubicBezTo>
                          <a:pt x="782559" y="931439"/>
                          <a:pt x="802543" y="912175"/>
                          <a:pt x="841796" y="875074"/>
                        </a:cubicBezTo>
                        <a:cubicBezTo>
                          <a:pt x="843937" y="872220"/>
                          <a:pt x="846792" y="870080"/>
                          <a:pt x="849647" y="867226"/>
                        </a:cubicBezTo>
                        <a:cubicBezTo>
                          <a:pt x="853215" y="864372"/>
                          <a:pt x="856783" y="862945"/>
                          <a:pt x="861066" y="862945"/>
                        </a:cubicBezTo>
                        <a:cubicBezTo>
                          <a:pt x="862493" y="862945"/>
                          <a:pt x="864634" y="863659"/>
                          <a:pt x="866775" y="865086"/>
                        </a:cubicBezTo>
                        <a:cubicBezTo>
                          <a:pt x="866775" y="865086"/>
                          <a:pt x="866775" y="865086"/>
                          <a:pt x="866775" y="31750"/>
                        </a:cubicBezTo>
                        <a:cubicBezTo>
                          <a:pt x="866775" y="31750"/>
                          <a:pt x="866775" y="31750"/>
                          <a:pt x="31750" y="31750"/>
                        </a:cubicBezTo>
                        <a:close/>
                        <a:moveTo>
                          <a:pt x="15713" y="0"/>
                        </a:moveTo>
                        <a:cubicBezTo>
                          <a:pt x="15713" y="0"/>
                          <a:pt x="15713" y="0"/>
                          <a:pt x="882777" y="0"/>
                        </a:cubicBezTo>
                        <a:cubicBezTo>
                          <a:pt x="892062" y="0"/>
                          <a:pt x="898490" y="7142"/>
                          <a:pt x="898490" y="15711"/>
                        </a:cubicBezTo>
                        <a:cubicBezTo>
                          <a:pt x="898490" y="15711"/>
                          <a:pt x="898490" y="15711"/>
                          <a:pt x="898490" y="896249"/>
                        </a:cubicBezTo>
                        <a:lnTo>
                          <a:pt x="1092758" y="1100494"/>
                        </a:lnTo>
                        <a:cubicBezTo>
                          <a:pt x="1102758" y="1111206"/>
                          <a:pt x="1104900" y="1126917"/>
                          <a:pt x="1098472" y="1144771"/>
                        </a:cubicBezTo>
                        <a:cubicBezTo>
                          <a:pt x="1093473" y="1159768"/>
                          <a:pt x="1083474" y="1174765"/>
                          <a:pt x="1069903" y="1188333"/>
                        </a:cubicBezTo>
                        <a:cubicBezTo>
                          <a:pt x="1049905" y="1206901"/>
                          <a:pt x="1027050" y="1217613"/>
                          <a:pt x="1008480" y="1217613"/>
                        </a:cubicBezTo>
                        <a:cubicBezTo>
                          <a:pt x="997767" y="1217613"/>
                          <a:pt x="988482" y="1214042"/>
                          <a:pt x="981340" y="1206901"/>
                        </a:cubicBezTo>
                        <a:cubicBezTo>
                          <a:pt x="981340" y="1206901"/>
                          <a:pt x="944200" y="1167623"/>
                          <a:pt x="898490" y="1119776"/>
                        </a:cubicBezTo>
                        <a:cubicBezTo>
                          <a:pt x="898490" y="1119776"/>
                          <a:pt x="898490" y="1119776"/>
                          <a:pt x="898490" y="1176907"/>
                        </a:cubicBezTo>
                        <a:cubicBezTo>
                          <a:pt x="898490" y="1186191"/>
                          <a:pt x="892062" y="1192618"/>
                          <a:pt x="882777" y="1192618"/>
                        </a:cubicBezTo>
                        <a:cubicBezTo>
                          <a:pt x="882777" y="1192618"/>
                          <a:pt x="882777" y="1192618"/>
                          <a:pt x="15713" y="1192618"/>
                        </a:cubicBezTo>
                        <a:cubicBezTo>
                          <a:pt x="6428" y="1192618"/>
                          <a:pt x="0" y="1186191"/>
                          <a:pt x="0" y="1176907"/>
                        </a:cubicBezTo>
                        <a:cubicBezTo>
                          <a:pt x="0" y="1176907"/>
                          <a:pt x="0" y="1176907"/>
                          <a:pt x="0" y="15711"/>
                        </a:cubicBezTo>
                        <a:cubicBezTo>
                          <a:pt x="0" y="7142"/>
                          <a:pt x="6428" y="0"/>
                          <a:pt x="1571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ZA" noProof="0"/>
                  </a:p>
                </p:txBody>
              </p:sp>
              <p:sp>
                <p:nvSpPr>
                  <p:cNvPr id="130" name="Freeform 31">
                    <a:extLst>
                      <a:ext uri="{FF2B5EF4-FFF2-40B4-BE49-F238E27FC236}">
                        <a16:creationId xmlns:a16="http://schemas.microsoft.com/office/drawing/2014/main" id="{1FD8F272-5000-95B1-8859-4E65A12D7C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08662" y="3076575"/>
                    <a:ext cx="576262" cy="819151"/>
                  </a:xfrm>
                  <a:custGeom>
                    <a:avLst/>
                    <a:gdLst>
                      <a:gd name="connsiteX0" fmla="*/ 19964 w 576262"/>
                      <a:gd name="connsiteY0" fmla="*/ 779463 h 819151"/>
                      <a:gd name="connsiteX1" fmla="*/ 554711 w 576262"/>
                      <a:gd name="connsiteY1" fmla="*/ 779463 h 819151"/>
                      <a:gd name="connsiteX2" fmla="*/ 574675 w 576262"/>
                      <a:gd name="connsiteY2" fmla="*/ 798946 h 819151"/>
                      <a:gd name="connsiteX3" fmla="*/ 554711 w 576262"/>
                      <a:gd name="connsiteY3" fmla="*/ 819151 h 819151"/>
                      <a:gd name="connsiteX4" fmla="*/ 19964 w 576262"/>
                      <a:gd name="connsiteY4" fmla="*/ 819151 h 819151"/>
                      <a:gd name="connsiteX5" fmla="*/ 0 w 576262"/>
                      <a:gd name="connsiteY5" fmla="*/ 798946 h 819151"/>
                      <a:gd name="connsiteX6" fmla="*/ 19964 w 576262"/>
                      <a:gd name="connsiteY6" fmla="*/ 779463 h 819151"/>
                      <a:gd name="connsiteX7" fmla="*/ 19896 w 576262"/>
                      <a:gd name="connsiteY7" fmla="*/ 649288 h 819151"/>
                      <a:gd name="connsiteX8" fmla="*/ 99483 w 576262"/>
                      <a:gd name="connsiteY8" fmla="*/ 649288 h 819151"/>
                      <a:gd name="connsiteX9" fmla="*/ 149225 w 576262"/>
                      <a:gd name="connsiteY9" fmla="*/ 688976 h 819151"/>
                      <a:gd name="connsiteX10" fmla="*/ 19896 w 576262"/>
                      <a:gd name="connsiteY10" fmla="*/ 688976 h 819151"/>
                      <a:gd name="connsiteX11" fmla="*/ 0 w 576262"/>
                      <a:gd name="connsiteY11" fmla="*/ 669493 h 819151"/>
                      <a:gd name="connsiteX12" fmla="*/ 19896 w 576262"/>
                      <a:gd name="connsiteY12" fmla="*/ 649288 h 819151"/>
                      <a:gd name="connsiteX13" fmla="*/ 127000 w 576262"/>
                      <a:gd name="connsiteY13" fmla="*/ 538163 h 819151"/>
                      <a:gd name="connsiteX14" fmla="*/ 136993 w 576262"/>
                      <a:gd name="connsiteY14" fmla="*/ 538163 h 819151"/>
                      <a:gd name="connsiteX15" fmla="*/ 528170 w 576262"/>
                      <a:gd name="connsiteY15" fmla="*/ 538163 h 819151"/>
                      <a:gd name="connsiteX16" fmla="*/ 538163 w 576262"/>
                      <a:gd name="connsiteY16" fmla="*/ 538163 h 819151"/>
                      <a:gd name="connsiteX17" fmla="*/ 523173 w 576262"/>
                      <a:gd name="connsiteY17" fmla="*/ 559209 h 819151"/>
                      <a:gd name="connsiteX18" fmla="*/ 494620 w 576262"/>
                      <a:gd name="connsiteY18" fmla="*/ 588963 h 819151"/>
                      <a:gd name="connsiteX19" fmla="*/ 481057 w 576262"/>
                      <a:gd name="connsiteY19" fmla="*/ 588963 h 819151"/>
                      <a:gd name="connsiteX20" fmla="*/ 183392 w 576262"/>
                      <a:gd name="connsiteY20" fmla="*/ 588963 h 819151"/>
                      <a:gd name="connsiteX21" fmla="*/ 169830 w 576262"/>
                      <a:gd name="connsiteY21" fmla="*/ 588963 h 819151"/>
                      <a:gd name="connsiteX22" fmla="*/ 141990 w 576262"/>
                      <a:gd name="connsiteY22" fmla="*/ 559209 h 819151"/>
                      <a:gd name="connsiteX23" fmla="*/ 127000 w 576262"/>
                      <a:gd name="connsiteY23" fmla="*/ 538163 h 819151"/>
                      <a:gd name="connsiteX24" fmla="*/ 15153 w 576262"/>
                      <a:gd name="connsiteY24" fmla="*/ 520700 h 819151"/>
                      <a:gd name="connsiteX25" fmla="*/ 31750 w 576262"/>
                      <a:gd name="connsiteY25" fmla="*/ 558800 h 819151"/>
                      <a:gd name="connsiteX26" fmla="*/ 20204 w 576262"/>
                      <a:gd name="connsiteY26" fmla="*/ 558800 h 819151"/>
                      <a:gd name="connsiteX27" fmla="*/ 0 w 576262"/>
                      <a:gd name="connsiteY27" fmla="*/ 539045 h 819151"/>
                      <a:gd name="connsiteX28" fmla="*/ 15153 w 576262"/>
                      <a:gd name="connsiteY28" fmla="*/ 520700 h 819151"/>
                      <a:gd name="connsiteX29" fmla="*/ 87312 w 576262"/>
                      <a:gd name="connsiteY29" fmla="*/ 422275 h 819151"/>
                      <a:gd name="connsiteX30" fmla="*/ 95877 w 576262"/>
                      <a:gd name="connsiteY30" fmla="*/ 422275 h 819151"/>
                      <a:gd name="connsiteX31" fmla="*/ 568410 w 576262"/>
                      <a:gd name="connsiteY31" fmla="*/ 422275 h 819151"/>
                      <a:gd name="connsiteX32" fmla="*/ 569838 w 576262"/>
                      <a:gd name="connsiteY32" fmla="*/ 422275 h 819151"/>
                      <a:gd name="connsiteX33" fmla="*/ 576262 w 576262"/>
                      <a:gd name="connsiteY33" fmla="*/ 422275 h 819151"/>
                      <a:gd name="connsiteX34" fmla="*/ 567697 w 576262"/>
                      <a:gd name="connsiteY34" fmla="*/ 473075 h 819151"/>
                      <a:gd name="connsiteX35" fmla="*/ 559131 w 576262"/>
                      <a:gd name="connsiteY35" fmla="*/ 473075 h 819151"/>
                      <a:gd name="connsiteX36" fmla="*/ 104443 w 576262"/>
                      <a:gd name="connsiteY36" fmla="*/ 473075 h 819151"/>
                      <a:gd name="connsiteX37" fmla="*/ 96591 w 576262"/>
                      <a:gd name="connsiteY37" fmla="*/ 473075 h 819151"/>
                      <a:gd name="connsiteX38" fmla="*/ 93736 w 576262"/>
                      <a:gd name="connsiteY38" fmla="*/ 463197 h 819151"/>
                      <a:gd name="connsiteX39" fmla="*/ 88026 w 576262"/>
                      <a:gd name="connsiteY39" fmla="*/ 432153 h 819151"/>
                      <a:gd name="connsiteX40" fmla="*/ 88026 w 576262"/>
                      <a:gd name="connsiteY40" fmla="*/ 428625 h 819151"/>
                      <a:gd name="connsiteX41" fmla="*/ 87312 w 576262"/>
                      <a:gd name="connsiteY41" fmla="*/ 422275 h 819151"/>
                      <a:gd name="connsiteX42" fmla="*/ 107775 w 576262"/>
                      <a:gd name="connsiteY42" fmla="*/ 307975 h 819151"/>
                      <a:gd name="connsiteX43" fmla="*/ 117053 w 576262"/>
                      <a:gd name="connsiteY43" fmla="*/ 307975 h 819151"/>
                      <a:gd name="connsiteX44" fmla="*/ 548110 w 576262"/>
                      <a:gd name="connsiteY44" fmla="*/ 307975 h 819151"/>
                      <a:gd name="connsiteX45" fmla="*/ 556674 w 576262"/>
                      <a:gd name="connsiteY45" fmla="*/ 307975 h 819151"/>
                      <a:gd name="connsiteX46" fmla="*/ 573088 w 576262"/>
                      <a:gd name="connsiteY46" fmla="*/ 358775 h 819151"/>
                      <a:gd name="connsiteX47" fmla="*/ 564524 w 576262"/>
                      <a:gd name="connsiteY47" fmla="*/ 358775 h 819151"/>
                      <a:gd name="connsiteX48" fmla="*/ 100639 w 576262"/>
                      <a:gd name="connsiteY48" fmla="*/ 358775 h 819151"/>
                      <a:gd name="connsiteX49" fmla="*/ 92075 w 576262"/>
                      <a:gd name="connsiteY49" fmla="*/ 358775 h 819151"/>
                      <a:gd name="connsiteX50" fmla="*/ 107775 w 576262"/>
                      <a:gd name="connsiteY50" fmla="*/ 307975 h 819151"/>
                      <a:gd name="connsiteX51" fmla="*/ 19376 w 576262"/>
                      <a:gd name="connsiteY51" fmla="*/ 258763 h 819151"/>
                      <a:gd name="connsiteX52" fmla="*/ 26988 w 576262"/>
                      <a:gd name="connsiteY52" fmla="*/ 258763 h 819151"/>
                      <a:gd name="connsiteX53" fmla="*/ 26296 w 576262"/>
                      <a:gd name="connsiteY53" fmla="*/ 259482 h 819151"/>
                      <a:gd name="connsiteX54" fmla="*/ 23528 w 576262"/>
                      <a:gd name="connsiteY54" fmla="*/ 265233 h 819151"/>
                      <a:gd name="connsiteX55" fmla="*/ 11764 w 576262"/>
                      <a:gd name="connsiteY55" fmla="*/ 296863 h 819151"/>
                      <a:gd name="connsiteX56" fmla="*/ 0 w 576262"/>
                      <a:gd name="connsiteY56" fmla="*/ 278891 h 819151"/>
                      <a:gd name="connsiteX57" fmla="*/ 19376 w 576262"/>
                      <a:gd name="connsiteY57" fmla="*/ 258763 h 819151"/>
                      <a:gd name="connsiteX58" fmla="*/ 207513 w 576262"/>
                      <a:gd name="connsiteY58" fmla="*/ 195263 h 819151"/>
                      <a:gd name="connsiteX59" fmla="*/ 226809 w 576262"/>
                      <a:gd name="connsiteY59" fmla="*/ 195263 h 819151"/>
                      <a:gd name="connsiteX60" fmla="*/ 438354 w 576262"/>
                      <a:gd name="connsiteY60" fmla="*/ 195263 h 819151"/>
                      <a:gd name="connsiteX61" fmla="*/ 456936 w 576262"/>
                      <a:gd name="connsiteY61" fmla="*/ 195263 h 819151"/>
                      <a:gd name="connsiteX62" fmla="*/ 506249 w 576262"/>
                      <a:gd name="connsiteY62" fmla="*/ 233363 h 819151"/>
                      <a:gd name="connsiteX63" fmla="*/ 509822 w 576262"/>
                      <a:gd name="connsiteY63" fmla="*/ 236185 h 819151"/>
                      <a:gd name="connsiteX64" fmla="*/ 519113 w 576262"/>
                      <a:gd name="connsiteY64" fmla="*/ 246063 h 819151"/>
                      <a:gd name="connsiteX65" fmla="*/ 506249 w 576262"/>
                      <a:gd name="connsiteY65" fmla="*/ 246063 h 819151"/>
                      <a:gd name="connsiteX66" fmla="*/ 158200 w 576262"/>
                      <a:gd name="connsiteY66" fmla="*/ 246063 h 819151"/>
                      <a:gd name="connsiteX67" fmla="*/ 146050 w 576262"/>
                      <a:gd name="connsiteY67" fmla="*/ 246063 h 819151"/>
                      <a:gd name="connsiteX68" fmla="*/ 155341 w 576262"/>
                      <a:gd name="connsiteY68" fmla="*/ 236185 h 819151"/>
                      <a:gd name="connsiteX69" fmla="*/ 175352 w 576262"/>
                      <a:gd name="connsiteY69" fmla="*/ 217841 h 819151"/>
                      <a:gd name="connsiteX70" fmla="*/ 207513 w 576262"/>
                      <a:gd name="connsiteY70" fmla="*/ 195263 h 819151"/>
                      <a:gd name="connsiteX71" fmla="*/ 527050 w 576262"/>
                      <a:gd name="connsiteY71" fmla="*/ 130175 h 819151"/>
                      <a:gd name="connsiteX72" fmla="*/ 554772 w 576262"/>
                      <a:gd name="connsiteY72" fmla="*/ 130175 h 819151"/>
                      <a:gd name="connsiteX73" fmla="*/ 574675 w 576262"/>
                      <a:gd name="connsiteY73" fmla="*/ 148927 h 819151"/>
                      <a:gd name="connsiteX74" fmla="*/ 568278 w 576262"/>
                      <a:gd name="connsiteY74" fmla="*/ 163513 h 819151"/>
                      <a:gd name="connsiteX75" fmla="*/ 537713 w 576262"/>
                      <a:gd name="connsiteY75" fmla="*/ 137815 h 819151"/>
                      <a:gd name="connsiteX76" fmla="*/ 527050 w 576262"/>
                      <a:gd name="connsiteY76" fmla="*/ 130175 h 819151"/>
                      <a:gd name="connsiteX77" fmla="*/ 20037 w 576262"/>
                      <a:gd name="connsiteY77" fmla="*/ 130175 h 819151"/>
                      <a:gd name="connsiteX78" fmla="*/ 138113 w 576262"/>
                      <a:gd name="connsiteY78" fmla="*/ 130175 h 819151"/>
                      <a:gd name="connsiteX79" fmla="*/ 127379 w 576262"/>
                      <a:gd name="connsiteY79" fmla="*/ 137795 h 819151"/>
                      <a:gd name="connsiteX80" fmla="*/ 98754 w 576262"/>
                      <a:gd name="connsiteY80" fmla="*/ 161348 h 819151"/>
                      <a:gd name="connsiteX81" fmla="*/ 91598 w 576262"/>
                      <a:gd name="connsiteY81" fmla="*/ 168275 h 819151"/>
                      <a:gd name="connsiteX82" fmla="*/ 20037 w 576262"/>
                      <a:gd name="connsiteY82" fmla="*/ 168275 h 819151"/>
                      <a:gd name="connsiteX83" fmla="*/ 0 w 576262"/>
                      <a:gd name="connsiteY83" fmla="*/ 148879 h 819151"/>
                      <a:gd name="connsiteX84" fmla="*/ 20037 w 576262"/>
                      <a:gd name="connsiteY84" fmla="*/ 130175 h 819151"/>
                      <a:gd name="connsiteX85" fmla="*/ 19964 w 576262"/>
                      <a:gd name="connsiteY85" fmla="*/ 0 h 819151"/>
                      <a:gd name="connsiteX86" fmla="*/ 554711 w 576262"/>
                      <a:gd name="connsiteY86" fmla="*/ 0 h 819151"/>
                      <a:gd name="connsiteX87" fmla="*/ 574675 w 576262"/>
                      <a:gd name="connsiteY87" fmla="*/ 20205 h 819151"/>
                      <a:gd name="connsiteX88" fmla="*/ 554711 w 576262"/>
                      <a:gd name="connsiteY88" fmla="*/ 39688 h 819151"/>
                      <a:gd name="connsiteX89" fmla="*/ 19964 w 576262"/>
                      <a:gd name="connsiteY89" fmla="*/ 39688 h 819151"/>
                      <a:gd name="connsiteX90" fmla="*/ 0 w 576262"/>
                      <a:gd name="connsiteY90" fmla="*/ 20205 h 819151"/>
                      <a:gd name="connsiteX91" fmla="*/ 19964 w 576262"/>
                      <a:gd name="connsiteY91" fmla="*/ 0 h 819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</a:cxnLst>
                    <a:rect l="l" t="t" r="r" b="b"/>
                    <a:pathLst>
                      <a:path w="576262" h="819151">
                        <a:moveTo>
                          <a:pt x="19964" y="779463"/>
                        </a:moveTo>
                        <a:cubicBezTo>
                          <a:pt x="554711" y="779463"/>
                          <a:pt x="554711" y="779463"/>
                          <a:pt x="554711" y="779463"/>
                        </a:cubicBezTo>
                        <a:cubicBezTo>
                          <a:pt x="566832" y="779463"/>
                          <a:pt x="574675" y="788122"/>
                          <a:pt x="574675" y="798946"/>
                        </a:cubicBezTo>
                        <a:cubicBezTo>
                          <a:pt x="574675" y="809770"/>
                          <a:pt x="566832" y="819151"/>
                          <a:pt x="554711" y="819151"/>
                        </a:cubicBezTo>
                        <a:cubicBezTo>
                          <a:pt x="19964" y="819151"/>
                          <a:pt x="19964" y="819151"/>
                          <a:pt x="19964" y="819151"/>
                        </a:cubicBezTo>
                        <a:cubicBezTo>
                          <a:pt x="9269" y="819151"/>
                          <a:pt x="0" y="809770"/>
                          <a:pt x="0" y="798946"/>
                        </a:cubicBezTo>
                        <a:cubicBezTo>
                          <a:pt x="0" y="788122"/>
                          <a:pt x="9269" y="779463"/>
                          <a:pt x="19964" y="779463"/>
                        </a:cubicBezTo>
                        <a:close/>
                        <a:moveTo>
                          <a:pt x="19896" y="649288"/>
                        </a:moveTo>
                        <a:cubicBezTo>
                          <a:pt x="47610" y="649288"/>
                          <a:pt x="73902" y="649288"/>
                          <a:pt x="99483" y="649288"/>
                        </a:cubicBezTo>
                        <a:cubicBezTo>
                          <a:pt x="115116" y="664442"/>
                          <a:pt x="131460" y="677431"/>
                          <a:pt x="149225" y="688976"/>
                        </a:cubicBezTo>
                        <a:cubicBezTo>
                          <a:pt x="19896" y="688976"/>
                          <a:pt x="19896" y="688976"/>
                          <a:pt x="19896" y="688976"/>
                        </a:cubicBezTo>
                        <a:cubicBezTo>
                          <a:pt x="9237" y="688976"/>
                          <a:pt x="0" y="681039"/>
                          <a:pt x="0" y="669493"/>
                        </a:cubicBezTo>
                        <a:cubicBezTo>
                          <a:pt x="0" y="658669"/>
                          <a:pt x="9237" y="649288"/>
                          <a:pt x="19896" y="649288"/>
                        </a:cubicBezTo>
                        <a:close/>
                        <a:moveTo>
                          <a:pt x="127000" y="538163"/>
                        </a:moveTo>
                        <a:cubicBezTo>
                          <a:pt x="127000" y="538163"/>
                          <a:pt x="127000" y="538163"/>
                          <a:pt x="136993" y="538163"/>
                        </a:cubicBezTo>
                        <a:cubicBezTo>
                          <a:pt x="136993" y="538163"/>
                          <a:pt x="136993" y="538163"/>
                          <a:pt x="528170" y="538163"/>
                        </a:cubicBezTo>
                        <a:cubicBezTo>
                          <a:pt x="528170" y="538163"/>
                          <a:pt x="528170" y="538163"/>
                          <a:pt x="538163" y="538163"/>
                        </a:cubicBezTo>
                        <a:cubicBezTo>
                          <a:pt x="533166" y="545420"/>
                          <a:pt x="528170" y="552677"/>
                          <a:pt x="523173" y="559209"/>
                        </a:cubicBezTo>
                        <a:cubicBezTo>
                          <a:pt x="514607" y="570095"/>
                          <a:pt x="504613" y="580255"/>
                          <a:pt x="494620" y="588963"/>
                        </a:cubicBezTo>
                        <a:cubicBezTo>
                          <a:pt x="494620" y="588963"/>
                          <a:pt x="494620" y="588963"/>
                          <a:pt x="481057" y="588963"/>
                        </a:cubicBezTo>
                        <a:cubicBezTo>
                          <a:pt x="481057" y="588963"/>
                          <a:pt x="481057" y="588963"/>
                          <a:pt x="183392" y="588963"/>
                        </a:cubicBezTo>
                        <a:cubicBezTo>
                          <a:pt x="183392" y="588963"/>
                          <a:pt x="183392" y="588963"/>
                          <a:pt x="169830" y="588963"/>
                        </a:cubicBezTo>
                        <a:cubicBezTo>
                          <a:pt x="159836" y="580255"/>
                          <a:pt x="150556" y="570095"/>
                          <a:pt x="141990" y="559209"/>
                        </a:cubicBezTo>
                        <a:cubicBezTo>
                          <a:pt x="136279" y="552677"/>
                          <a:pt x="131283" y="545420"/>
                          <a:pt x="127000" y="538163"/>
                        </a:cubicBezTo>
                        <a:close/>
                        <a:moveTo>
                          <a:pt x="15153" y="520700"/>
                        </a:moveTo>
                        <a:cubicBezTo>
                          <a:pt x="19483" y="533400"/>
                          <a:pt x="25255" y="546100"/>
                          <a:pt x="31750" y="558800"/>
                        </a:cubicBezTo>
                        <a:cubicBezTo>
                          <a:pt x="20204" y="558800"/>
                          <a:pt x="20204" y="558800"/>
                          <a:pt x="20204" y="558800"/>
                        </a:cubicBezTo>
                        <a:cubicBezTo>
                          <a:pt x="9380" y="558800"/>
                          <a:pt x="0" y="549628"/>
                          <a:pt x="0" y="539045"/>
                        </a:cubicBezTo>
                        <a:cubicBezTo>
                          <a:pt x="0" y="530578"/>
                          <a:pt x="6494" y="522817"/>
                          <a:pt x="15153" y="520700"/>
                        </a:cubicBezTo>
                        <a:close/>
                        <a:moveTo>
                          <a:pt x="87312" y="422275"/>
                        </a:moveTo>
                        <a:cubicBezTo>
                          <a:pt x="87312" y="422275"/>
                          <a:pt x="87312" y="422275"/>
                          <a:pt x="95877" y="422275"/>
                        </a:cubicBezTo>
                        <a:cubicBezTo>
                          <a:pt x="95877" y="422275"/>
                          <a:pt x="95877" y="422275"/>
                          <a:pt x="568410" y="422275"/>
                        </a:cubicBezTo>
                        <a:lnTo>
                          <a:pt x="569838" y="422275"/>
                        </a:lnTo>
                        <a:cubicBezTo>
                          <a:pt x="569838" y="422275"/>
                          <a:pt x="569838" y="422275"/>
                          <a:pt x="576262" y="422275"/>
                        </a:cubicBezTo>
                        <a:cubicBezTo>
                          <a:pt x="575548" y="439914"/>
                          <a:pt x="571979" y="456847"/>
                          <a:pt x="567697" y="473075"/>
                        </a:cubicBezTo>
                        <a:cubicBezTo>
                          <a:pt x="567697" y="473075"/>
                          <a:pt x="567697" y="473075"/>
                          <a:pt x="559131" y="473075"/>
                        </a:cubicBezTo>
                        <a:cubicBezTo>
                          <a:pt x="559131" y="473075"/>
                          <a:pt x="559131" y="473075"/>
                          <a:pt x="104443" y="473075"/>
                        </a:cubicBezTo>
                        <a:cubicBezTo>
                          <a:pt x="104443" y="473075"/>
                          <a:pt x="104443" y="473075"/>
                          <a:pt x="96591" y="473075"/>
                        </a:cubicBezTo>
                        <a:cubicBezTo>
                          <a:pt x="95877" y="469547"/>
                          <a:pt x="94450" y="466725"/>
                          <a:pt x="93736" y="463197"/>
                        </a:cubicBezTo>
                        <a:cubicBezTo>
                          <a:pt x="91595" y="453320"/>
                          <a:pt x="89453" y="442736"/>
                          <a:pt x="88026" y="432153"/>
                        </a:cubicBezTo>
                        <a:cubicBezTo>
                          <a:pt x="88026" y="430742"/>
                          <a:pt x="88026" y="429331"/>
                          <a:pt x="88026" y="428625"/>
                        </a:cubicBezTo>
                        <a:cubicBezTo>
                          <a:pt x="88026" y="426508"/>
                          <a:pt x="87312" y="424392"/>
                          <a:pt x="87312" y="422275"/>
                        </a:cubicBezTo>
                        <a:close/>
                        <a:moveTo>
                          <a:pt x="107775" y="307975"/>
                        </a:moveTo>
                        <a:cubicBezTo>
                          <a:pt x="107775" y="307975"/>
                          <a:pt x="107775" y="307975"/>
                          <a:pt x="117053" y="307975"/>
                        </a:cubicBezTo>
                        <a:cubicBezTo>
                          <a:pt x="117053" y="307975"/>
                          <a:pt x="117053" y="307975"/>
                          <a:pt x="548110" y="307975"/>
                        </a:cubicBezTo>
                        <a:cubicBezTo>
                          <a:pt x="548110" y="307975"/>
                          <a:pt x="548110" y="307975"/>
                          <a:pt x="556674" y="307975"/>
                        </a:cubicBezTo>
                        <a:cubicBezTo>
                          <a:pt x="563811" y="324203"/>
                          <a:pt x="569520" y="341136"/>
                          <a:pt x="573088" y="358775"/>
                        </a:cubicBezTo>
                        <a:cubicBezTo>
                          <a:pt x="573088" y="358775"/>
                          <a:pt x="573088" y="358775"/>
                          <a:pt x="564524" y="358775"/>
                        </a:cubicBezTo>
                        <a:lnTo>
                          <a:pt x="100639" y="358775"/>
                        </a:lnTo>
                        <a:cubicBezTo>
                          <a:pt x="100639" y="358775"/>
                          <a:pt x="100639" y="358775"/>
                          <a:pt x="92075" y="358775"/>
                        </a:cubicBezTo>
                        <a:cubicBezTo>
                          <a:pt x="95643" y="341136"/>
                          <a:pt x="100639" y="324203"/>
                          <a:pt x="107775" y="307975"/>
                        </a:cubicBezTo>
                        <a:close/>
                        <a:moveTo>
                          <a:pt x="19376" y="258763"/>
                        </a:moveTo>
                        <a:cubicBezTo>
                          <a:pt x="21452" y="258763"/>
                          <a:pt x="24220" y="258763"/>
                          <a:pt x="26988" y="258763"/>
                        </a:cubicBezTo>
                        <a:cubicBezTo>
                          <a:pt x="26988" y="258763"/>
                          <a:pt x="26988" y="258763"/>
                          <a:pt x="26296" y="259482"/>
                        </a:cubicBezTo>
                        <a:cubicBezTo>
                          <a:pt x="26296" y="259482"/>
                          <a:pt x="26296" y="259482"/>
                          <a:pt x="23528" y="265233"/>
                        </a:cubicBezTo>
                        <a:cubicBezTo>
                          <a:pt x="19376" y="276016"/>
                          <a:pt x="15224" y="286080"/>
                          <a:pt x="11764" y="296863"/>
                        </a:cubicBezTo>
                        <a:cubicBezTo>
                          <a:pt x="4844" y="293988"/>
                          <a:pt x="0" y="286799"/>
                          <a:pt x="0" y="278891"/>
                        </a:cubicBezTo>
                        <a:cubicBezTo>
                          <a:pt x="0" y="268108"/>
                          <a:pt x="8996" y="258763"/>
                          <a:pt x="19376" y="258763"/>
                        </a:cubicBezTo>
                        <a:close/>
                        <a:moveTo>
                          <a:pt x="207513" y="195263"/>
                        </a:moveTo>
                        <a:cubicBezTo>
                          <a:pt x="207513" y="195263"/>
                          <a:pt x="207513" y="195263"/>
                          <a:pt x="226809" y="195263"/>
                        </a:cubicBezTo>
                        <a:cubicBezTo>
                          <a:pt x="226809" y="195263"/>
                          <a:pt x="226809" y="195263"/>
                          <a:pt x="438354" y="195263"/>
                        </a:cubicBezTo>
                        <a:cubicBezTo>
                          <a:pt x="438354" y="195263"/>
                          <a:pt x="438354" y="195263"/>
                          <a:pt x="456936" y="195263"/>
                        </a:cubicBezTo>
                        <a:cubicBezTo>
                          <a:pt x="475518" y="205846"/>
                          <a:pt x="491955" y="218546"/>
                          <a:pt x="506249" y="233363"/>
                        </a:cubicBezTo>
                        <a:cubicBezTo>
                          <a:pt x="507678" y="234069"/>
                          <a:pt x="508393" y="235480"/>
                          <a:pt x="509822" y="236185"/>
                        </a:cubicBezTo>
                        <a:cubicBezTo>
                          <a:pt x="512681" y="239713"/>
                          <a:pt x="515540" y="243241"/>
                          <a:pt x="519113" y="246063"/>
                        </a:cubicBezTo>
                        <a:lnTo>
                          <a:pt x="506249" y="246063"/>
                        </a:lnTo>
                        <a:cubicBezTo>
                          <a:pt x="506249" y="246063"/>
                          <a:pt x="506249" y="246063"/>
                          <a:pt x="158200" y="246063"/>
                        </a:cubicBezTo>
                        <a:cubicBezTo>
                          <a:pt x="158200" y="246063"/>
                          <a:pt x="158200" y="246063"/>
                          <a:pt x="146050" y="246063"/>
                        </a:cubicBezTo>
                        <a:cubicBezTo>
                          <a:pt x="148909" y="243241"/>
                          <a:pt x="151768" y="239713"/>
                          <a:pt x="155341" y="236185"/>
                        </a:cubicBezTo>
                        <a:cubicBezTo>
                          <a:pt x="161773" y="229835"/>
                          <a:pt x="168205" y="223485"/>
                          <a:pt x="175352" y="217841"/>
                        </a:cubicBezTo>
                        <a:cubicBezTo>
                          <a:pt x="185358" y="209374"/>
                          <a:pt x="196078" y="202319"/>
                          <a:pt x="207513" y="195263"/>
                        </a:cubicBezTo>
                        <a:close/>
                        <a:moveTo>
                          <a:pt x="527050" y="130175"/>
                        </a:moveTo>
                        <a:cubicBezTo>
                          <a:pt x="554772" y="130175"/>
                          <a:pt x="554772" y="130175"/>
                          <a:pt x="554772" y="130175"/>
                        </a:cubicBezTo>
                        <a:cubicBezTo>
                          <a:pt x="566856" y="130175"/>
                          <a:pt x="574675" y="138509"/>
                          <a:pt x="574675" y="148927"/>
                        </a:cubicBezTo>
                        <a:cubicBezTo>
                          <a:pt x="574675" y="154484"/>
                          <a:pt x="571832" y="160040"/>
                          <a:pt x="568278" y="163513"/>
                        </a:cubicBezTo>
                        <a:cubicBezTo>
                          <a:pt x="558326" y="153789"/>
                          <a:pt x="548375" y="145455"/>
                          <a:pt x="537713" y="137815"/>
                        </a:cubicBezTo>
                        <a:cubicBezTo>
                          <a:pt x="534158" y="135037"/>
                          <a:pt x="530604" y="132258"/>
                          <a:pt x="527050" y="130175"/>
                        </a:cubicBezTo>
                        <a:close/>
                        <a:moveTo>
                          <a:pt x="20037" y="130175"/>
                        </a:moveTo>
                        <a:cubicBezTo>
                          <a:pt x="62258" y="130175"/>
                          <a:pt x="101617" y="130175"/>
                          <a:pt x="138113" y="130175"/>
                        </a:cubicBezTo>
                        <a:cubicBezTo>
                          <a:pt x="134535" y="132253"/>
                          <a:pt x="130241" y="135024"/>
                          <a:pt x="127379" y="137795"/>
                        </a:cubicBezTo>
                        <a:cubicBezTo>
                          <a:pt x="115213" y="146108"/>
                          <a:pt x="106626" y="153728"/>
                          <a:pt x="98754" y="161348"/>
                        </a:cubicBezTo>
                        <a:cubicBezTo>
                          <a:pt x="96607" y="163426"/>
                          <a:pt x="94460" y="165504"/>
                          <a:pt x="91598" y="168275"/>
                        </a:cubicBezTo>
                        <a:cubicBezTo>
                          <a:pt x="20037" y="168275"/>
                          <a:pt x="20037" y="168275"/>
                          <a:pt x="20037" y="168275"/>
                        </a:cubicBezTo>
                        <a:cubicBezTo>
                          <a:pt x="9303" y="168275"/>
                          <a:pt x="0" y="159269"/>
                          <a:pt x="0" y="148879"/>
                        </a:cubicBezTo>
                        <a:cubicBezTo>
                          <a:pt x="0" y="138488"/>
                          <a:pt x="9303" y="130175"/>
                          <a:pt x="20037" y="130175"/>
                        </a:cubicBezTo>
                        <a:close/>
                        <a:moveTo>
                          <a:pt x="19964" y="0"/>
                        </a:moveTo>
                        <a:cubicBezTo>
                          <a:pt x="554711" y="0"/>
                          <a:pt x="554711" y="0"/>
                          <a:pt x="554711" y="0"/>
                        </a:cubicBezTo>
                        <a:cubicBezTo>
                          <a:pt x="566832" y="0"/>
                          <a:pt x="574675" y="7937"/>
                          <a:pt x="574675" y="20205"/>
                        </a:cubicBezTo>
                        <a:cubicBezTo>
                          <a:pt x="574675" y="31029"/>
                          <a:pt x="566832" y="39688"/>
                          <a:pt x="554711" y="39688"/>
                        </a:cubicBezTo>
                        <a:cubicBezTo>
                          <a:pt x="19964" y="39688"/>
                          <a:pt x="19964" y="39688"/>
                          <a:pt x="19964" y="39688"/>
                        </a:cubicBezTo>
                        <a:cubicBezTo>
                          <a:pt x="9269" y="39688"/>
                          <a:pt x="0" y="31029"/>
                          <a:pt x="0" y="20205"/>
                        </a:cubicBezTo>
                        <a:cubicBezTo>
                          <a:pt x="0" y="7937"/>
                          <a:pt x="9269" y="0"/>
                          <a:pt x="19964" y="0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ZA" noProof="0"/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17D3B46-E620-800B-FC21-F9E50812E802}"/>
              </a:ext>
            </a:extLst>
          </p:cNvPr>
          <p:cNvGrpSpPr>
            <a:grpSpLocks/>
          </p:cNvGrpSpPr>
          <p:nvPr/>
        </p:nvGrpSpPr>
        <p:grpSpPr>
          <a:xfrm>
            <a:off x="6246237" y="1102083"/>
            <a:ext cx="3478612" cy="429578"/>
            <a:chOff x="6259947" y="892533"/>
            <a:chExt cx="3478612" cy="429578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98432AFD-C442-DA22-7543-BB608DCFBAEF}"/>
                </a:ext>
              </a:extLst>
            </p:cNvPr>
            <p:cNvSpPr>
              <a:spLocks/>
            </p:cNvSpPr>
            <p:nvPr/>
          </p:nvSpPr>
          <p:spPr>
            <a:xfrm>
              <a:off x="6259947" y="892533"/>
              <a:ext cx="3478612" cy="429578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148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ZA" b="1" dirty="0">
                  <a:solidFill>
                    <a:srgbClr val="FFFFFF"/>
                  </a:solidFill>
                </a:rPr>
                <a:t>Financial</a:t>
              </a:r>
              <a:r>
                <a:rPr lang="en-ZA" b="1" noProof="0" dirty="0">
                  <a:solidFill>
                    <a:srgbClr val="FFFFFF"/>
                  </a:solidFill>
                </a:rPr>
                <a:t> profile  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5580E2F-A34F-C7AA-8F76-4E6FD0346533}"/>
                </a:ext>
              </a:extLst>
            </p:cNvPr>
            <p:cNvGrpSpPr>
              <a:grpSpLocks/>
            </p:cNvGrpSpPr>
            <p:nvPr/>
          </p:nvGrpSpPr>
          <p:grpSpPr>
            <a:xfrm>
              <a:off x="6319207" y="937701"/>
              <a:ext cx="331200" cy="339242"/>
              <a:chOff x="6331028" y="92874"/>
              <a:chExt cx="356094" cy="339242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B144385-E658-CB24-902B-1599C96D05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31028" y="92874"/>
                <a:ext cx="356094" cy="339242"/>
              </a:xfrm>
              <a:prstGeom prst="ellipse">
                <a:avLst/>
              </a:prstGeom>
              <a:solidFill>
                <a:schemeClr val="bg1"/>
              </a:solidFill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148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 sz="1200" b="1" noProof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5" name="bcgIcons_Data Analysis ">
                <a:extLst>
                  <a:ext uri="{FF2B5EF4-FFF2-40B4-BE49-F238E27FC236}">
                    <a16:creationId xmlns:a16="http://schemas.microsoft.com/office/drawing/2014/main" id="{C9BDC233-FF75-A904-3B9B-88F3D9F5241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87460" y="148969"/>
                <a:ext cx="243251" cy="227051"/>
                <a:chOff x="6464300" y="2606675"/>
                <a:chExt cx="1646238" cy="1644650"/>
              </a:xfrm>
            </p:grpSpPr>
            <p:sp>
              <p:nvSpPr>
                <p:cNvPr id="136" name="AutoShape 15">
                  <a:extLst>
                    <a:ext uri="{FF2B5EF4-FFF2-40B4-BE49-F238E27FC236}">
                      <a16:creationId xmlns:a16="http://schemas.microsoft.com/office/drawing/2014/main" id="{F1C98AD8-FAD1-DF80-4DE8-1E2567EFEE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64300" y="2606675"/>
                  <a:ext cx="1646238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noProof="0"/>
                </a:p>
              </p:txBody>
            </p: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EA8A1FAF-B032-37C9-0217-84AB957B53DA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635750" y="2963862"/>
                  <a:ext cx="1367015" cy="1238250"/>
                  <a:chOff x="6635750" y="2963862"/>
                  <a:chExt cx="1367015" cy="1238250"/>
                </a:xfrm>
              </p:grpSpPr>
              <p:sp>
                <p:nvSpPr>
                  <p:cNvPr id="138" name="Freeform 10">
                    <a:extLst>
                      <a:ext uri="{FF2B5EF4-FFF2-40B4-BE49-F238E27FC236}">
                        <a16:creationId xmlns:a16="http://schemas.microsoft.com/office/drawing/2014/main" id="{A9407AF4-A560-5832-9266-D7E2D2E2C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35750" y="2963862"/>
                    <a:ext cx="1367015" cy="1238250"/>
                  </a:xfrm>
                  <a:custGeom>
                    <a:avLst/>
                    <a:gdLst>
                      <a:gd name="connsiteX0" fmla="*/ 1124567 w 1367015"/>
                      <a:gd name="connsiteY0" fmla="*/ 922337 h 1238250"/>
                      <a:gd name="connsiteX1" fmla="*/ 1113855 w 1367015"/>
                      <a:gd name="connsiteY1" fmla="*/ 931647 h 1238250"/>
                      <a:gd name="connsiteX2" fmla="*/ 1058863 w 1367015"/>
                      <a:gd name="connsiteY2" fmla="*/ 985360 h 1238250"/>
                      <a:gd name="connsiteX3" fmla="*/ 1269544 w 1367015"/>
                      <a:gd name="connsiteY3" fmla="*/ 1205939 h 1238250"/>
                      <a:gd name="connsiteX4" fmla="*/ 1282399 w 1367015"/>
                      <a:gd name="connsiteY4" fmla="*/ 1205939 h 1238250"/>
                      <a:gd name="connsiteX5" fmla="*/ 1313109 w 1367015"/>
                      <a:gd name="connsiteY5" fmla="*/ 1185886 h 1238250"/>
                      <a:gd name="connsiteX6" fmla="*/ 1333820 w 1367015"/>
                      <a:gd name="connsiteY6" fmla="*/ 1155807 h 1238250"/>
                      <a:gd name="connsiteX7" fmla="*/ 1335248 w 1367015"/>
                      <a:gd name="connsiteY7" fmla="*/ 1142916 h 1238250"/>
                      <a:gd name="connsiteX8" fmla="*/ 1133851 w 1367015"/>
                      <a:gd name="connsiteY8" fmla="*/ 931647 h 1238250"/>
                      <a:gd name="connsiteX9" fmla="*/ 1124567 w 1367015"/>
                      <a:gd name="connsiteY9" fmla="*/ 922337 h 1238250"/>
                      <a:gd name="connsiteX10" fmla="*/ 925229 w 1367015"/>
                      <a:gd name="connsiteY10" fmla="*/ 906462 h 1238250"/>
                      <a:gd name="connsiteX11" fmla="*/ 949325 w 1367015"/>
                      <a:gd name="connsiteY11" fmla="*/ 931862 h 1238250"/>
                      <a:gd name="connsiteX12" fmla="*/ 869950 w 1367015"/>
                      <a:gd name="connsiteY12" fmla="*/ 931862 h 1238250"/>
                      <a:gd name="connsiteX13" fmla="*/ 925229 w 1367015"/>
                      <a:gd name="connsiteY13" fmla="*/ 906462 h 1238250"/>
                      <a:gd name="connsiteX14" fmla="*/ 1124927 w 1367015"/>
                      <a:gd name="connsiteY14" fmla="*/ 884237 h 1238250"/>
                      <a:gd name="connsiteX15" fmla="*/ 1135645 w 1367015"/>
                      <a:gd name="connsiteY15" fmla="*/ 889243 h 1238250"/>
                      <a:gd name="connsiteX16" fmla="*/ 1146363 w 1367015"/>
                      <a:gd name="connsiteY16" fmla="*/ 900686 h 1238250"/>
                      <a:gd name="connsiteX17" fmla="*/ 1176374 w 1367015"/>
                      <a:gd name="connsiteY17" fmla="*/ 932154 h 1238250"/>
                      <a:gd name="connsiteX18" fmla="*/ 1357152 w 1367015"/>
                      <a:gd name="connsiteY18" fmla="*/ 1121676 h 1238250"/>
                      <a:gd name="connsiteX19" fmla="*/ 1363582 w 1367015"/>
                      <a:gd name="connsiteY19" fmla="*/ 1166017 h 1238250"/>
                      <a:gd name="connsiteX20" fmla="*/ 1335001 w 1367015"/>
                      <a:gd name="connsiteY20" fmla="*/ 1208928 h 1238250"/>
                      <a:gd name="connsiteX21" fmla="*/ 1290700 w 1367015"/>
                      <a:gd name="connsiteY21" fmla="*/ 1236105 h 1238250"/>
                      <a:gd name="connsiteX22" fmla="*/ 1273551 w 1367015"/>
                      <a:gd name="connsiteY22" fmla="*/ 1238250 h 1238250"/>
                      <a:gd name="connsiteX23" fmla="*/ 1246398 w 1367015"/>
                      <a:gd name="connsiteY23" fmla="*/ 1227522 h 1238250"/>
                      <a:gd name="connsiteX24" fmla="*/ 1024892 w 1367015"/>
                      <a:gd name="connsiteY24" fmla="*/ 996520 h 1238250"/>
                      <a:gd name="connsiteX25" fmla="*/ 1025606 w 1367015"/>
                      <a:gd name="connsiteY25" fmla="*/ 974350 h 1238250"/>
                      <a:gd name="connsiteX26" fmla="*/ 1068478 w 1367015"/>
                      <a:gd name="connsiteY26" fmla="*/ 932154 h 1238250"/>
                      <a:gd name="connsiteX27" fmla="*/ 1076338 w 1367015"/>
                      <a:gd name="connsiteY27" fmla="*/ 925002 h 1238250"/>
                      <a:gd name="connsiteX28" fmla="*/ 1100633 w 1367015"/>
                      <a:gd name="connsiteY28" fmla="*/ 900686 h 1238250"/>
                      <a:gd name="connsiteX29" fmla="*/ 1104205 w 1367015"/>
                      <a:gd name="connsiteY29" fmla="*/ 897826 h 1238250"/>
                      <a:gd name="connsiteX30" fmla="*/ 1113494 w 1367015"/>
                      <a:gd name="connsiteY30" fmla="*/ 889243 h 1238250"/>
                      <a:gd name="connsiteX31" fmla="*/ 1124927 w 1367015"/>
                      <a:gd name="connsiteY31" fmla="*/ 884237 h 1238250"/>
                      <a:gd name="connsiteX32" fmla="*/ 346518 w 1367015"/>
                      <a:gd name="connsiteY32" fmla="*/ 565150 h 1238250"/>
                      <a:gd name="connsiteX33" fmla="*/ 306388 w 1367015"/>
                      <a:gd name="connsiteY33" fmla="*/ 606784 h 1238250"/>
                      <a:gd name="connsiteX34" fmla="*/ 306388 w 1367015"/>
                      <a:gd name="connsiteY34" fmla="*/ 608938 h 1238250"/>
                      <a:gd name="connsiteX35" fmla="*/ 319765 w 1367015"/>
                      <a:gd name="connsiteY35" fmla="*/ 636933 h 1238250"/>
                      <a:gd name="connsiteX36" fmla="*/ 346518 w 1367015"/>
                      <a:gd name="connsiteY36" fmla="*/ 647700 h 1238250"/>
                      <a:gd name="connsiteX37" fmla="*/ 387351 w 1367015"/>
                      <a:gd name="connsiteY37" fmla="*/ 606784 h 1238250"/>
                      <a:gd name="connsiteX38" fmla="*/ 383127 w 1367015"/>
                      <a:gd name="connsiteY38" fmla="*/ 588838 h 1238250"/>
                      <a:gd name="connsiteX39" fmla="*/ 360598 w 1367015"/>
                      <a:gd name="connsiteY39" fmla="*/ 568021 h 1238250"/>
                      <a:gd name="connsiteX40" fmla="*/ 346518 w 1367015"/>
                      <a:gd name="connsiteY40" fmla="*/ 565150 h 1238250"/>
                      <a:gd name="connsiteX41" fmla="*/ 760846 w 1367015"/>
                      <a:gd name="connsiteY41" fmla="*/ 492125 h 1238250"/>
                      <a:gd name="connsiteX42" fmla="*/ 735591 w 1367015"/>
                      <a:gd name="connsiteY42" fmla="*/ 499181 h 1238250"/>
                      <a:gd name="connsiteX43" fmla="*/ 710335 w 1367015"/>
                      <a:gd name="connsiteY43" fmla="*/ 535164 h 1238250"/>
                      <a:gd name="connsiteX44" fmla="*/ 709613 w 1367015"/>
                      <a:gd name="connsiteY44" fmla="*/ 542925 h 1238250"/>
                      <a:gd name="connsiteX45" fmla="*/ 760846 w 1367015"/>
                      <a:gd name="connsiteY45" fmla="*/ 593725 h 1238250"/>
                      <a:gd name="connsiteX46" fmla="*/ 767341 w 1367015"/>
                      <a:gd name="connsiteY46" fmla="*/ 593725 h 1238250"/>
                      <a:gd name="connsiteX47" fmla="*/ 804864 w 1367015"/>
                      <a:gd name="connsiteY47" fmla="*/ 570442 h 1238250"/>
                      <a:gd name="connsiteX48" fmla="*/ 812801 w 1367015"/>
                      <a:gd name="connsiteY48" fmla="*/ 542925 h 1238250"/>
                      <a:gd name="connsiteX49" fmla="*/ 812801 w 1367015"/>
                      <a:gd name="connsiteY49" fmla="*/ 539397 h 1238250"/>
                      <a:gd name="connsiteX50" fmla="*/ 768062 w 1367015"/>
                      <a:gd name="connsiteY50" fmla="*/ 492831 h 1238250"/>
                      <a:gd name="connsiteX51" fmla="*/ 760846 w 1367015"/>
                      <a:gd name="connsiteY51" fmla="*/ 492125 h 1238250"/>
                      <a:gd name="connsiteX52" fmla="*/ 891455 w 1367015"/>
                      <a:gd name="connsiteY52" fmla="*/ 415925 h 1238250"/>
                      <a:gd name="connsiteX53" fmla="*/ 915035 w 1367015"/>
                      <a:gd name="connsiteY53" fmla="*/ 434485 h 1238250"/>
                      <a:gd name="connsiteX54" fmla="*/ 920751 w 1367015"/>
                      <a:gd name="connsiteY54" fmla="*/ 439482 h 1238250"/>
                      <a:gd name="connsiteX55" fmla="*/ 877164 w 1367015"/>
                      <a:gd name="connsiteY55" fmla="*/ 474460 h 1238250"/>
                      <a:gd name="connsiteX56" fmla="*/ 850012 w 1367015"/>
                      <a:gd name="connsiteY56" fmla="*/ 496589 h 1238250"/>
                      <a:gd name="connsiteX57" fmla="*/ 838579 w 1367015"/>
                      <a:gd name="connsiteY57" fmla="*/ 505155 h 1238250"/>
                      <a:gd name="connsiteX58" fmla="*/ 844296 w 1367015"/>
                      <a:gd name="connsiteY58" fmla="*/ 519432 h 1238250"/>
                      <a:gd name="connsiteX59" fmla="*/ 847154 w 1367015"/>
                      <a:gd name="connsiteY59" fmla="*/ 542989 h 1238250"/>
                      <a:gd name="connsiteX60" fmla="*/ 845725 w 1367015"/>
                      <a:gd name="connsiteY60" fmla="*/ 561549 h 1238250"/>
                      <a:gd name="connsiteX61" fmla="*/ 824289 w 1367015"/>
                      <a:gd name="connsiteY61" fmla="*/ 601524 h 1238250"/>
                      <a:gd name="connsiteX62" fmla="*/ 761409 w 1367015"/>
                      <a:gd name="connsiteY62" fmla="*/ 628650 h 1238250"/>
                      <a:gd name="connsiteX63" fmla="*/ 676379 w 1367015"/>
                      <a:gd name="connsiteY63" fmla="*/ 542989 h 1238250"/>
                      <a:gd name="connsiteX64" fmla="*/ 678523 w 1367015"/>
                      <a:gd name="connsiteY64" fmla="*/ 523715 h 1238250"/>
                      <a:gd name="connsiteX65" fmla="*/ 582775 w 1367015"/>
                      <a:gd name="connsiteY65" fmla="*/ 477316 h 1238250"/>
                      <a:gd name="connsiteX66" fmla="*/ 569913 w 1367015"/>
                      <a:gd name="connsiteY66" fmla="*/ 470891 h 1238250"/>
                      <a:gd name="connsiteX67" fmla="*/ 594208 w 1367015"/>
                      <a:gd name="connsiteY67" fmla="*/ 441623 h 1238250"/>
                      <a:gd name="connsiteX68" fmla="*/ 694957 w 1367015"/>
                      <a:gd name="connsiteY68" fmla="*/ 490165 h 1238250"/>
                      <a:gd name="connsiteX69" fmla="*/ 715679 w 1367015"/>
                      <a:gd name="connsiteY69" fmla="*/ 470891 h 1238250"/>
                      <a:gd name="connsiteX70" fmla="*/ 761409 w 1367015"/>
                      <a:gd name="connsiteY70" fmla="*/ 457328 h 1238250"/>
                      <a:gd name="connsiteX71" fmla="*/ 789991 w 1367015"/>
                      <a:gd name="connsiteY71" fmla="*/ 462325 h 1238250"/>
                      <a:gd name="connsiteX72" fmla="*/ 815714 w 1367015"/>
                      <a:gd name="connsiteY72" fmla="*/ 476602 h 1238250"/>
                      <a:gd name="connsiteX73" fmla="*/ 831434 w 1367015"/>
                      <a:gd name="connsiteY73" fmla="*/ 464466 h 1238250"/>
                      <a:gd name="connsiteX74" fmla="*/ 891455 w 1367015"/>
                      <a:gd name="connsiteY74" fmla="*/ 415925 h 1238250"/>
                      <a:gd name="connsiteX75" fmla="*/ 772661 w 1367015"/>
                      <a:gd name="connsiteY75" fmla="*/ 346605 h 1238250"/>
                      <a:gd name="connsiteX76" fmla="*/ 628158 w 1367015"/>
                      <a:gd name="connsiteY76" fmla="*/ 379415 h 1238250"/>
                      <a:gd name="connsiteX77" fmla="*/ 571784 w 1367015"/>
                      <a:gd name="connsiteY77" fmla="*/ 420783 h 1238250"/>
                      <a:gd name="connsiteX78" fmla="*/ 546809 w 1367015"/>
                      <a:gd name="connsiteY78" fmla="*/ 449314 h 1238250"/>
                      <a:gd name="connsiteX79" fmla="*/ 524687 w 1367015"/>
                      <a:gd name="connsiteY79" fmla="*/ 482123 h 1238250"/>
                      <a:gd name="connsiteX80" fmla="*/ 564648 w 1367015"/>
                      <a:gd name="connsiteY80" fmla="*/ 800235 h 1238250"/>
                      <a:gd name="connsiteX81" fmla="*/ 678110 w 1367015"/>
                      <a:gd name="connsiteY81" fmla="*/ 869420 h 1238250"/>
                      <a:gd name="connsiteX82" fmla="*/ 837955 w 1367015"/>
                      <a:gd name="connsiteY82" fmla="*/ 869420 h 1238250"/>
                      <a:gd name="connsiteX83" fmla="*/ 921445 w 1367015"/>
                      <a:gd name="connsiteY83" fmla="*/ 826625 h 1238250"/>
                      <a:gd name="connsiteX84" fmla="*/ 944280 w 1367015"/>
                      <a:gd name="connsiteY84" fmla="*/ 807367 h 1238250"/>
                      <a:gd name="connsiteX85" fmla="*/ 967115 w 1367015"/>
                      <a:gd name="connsiteY85" fmla="*/ 783117 h 1238250"/>
                      <a:gd name="connsiteX86" fmla="*/ 959979 w 1367015"/>
                      <a:gd name="connsiteY86" fmla="*/ 437902 h 1238250"/>
                      <a:gd name="connsiteX87" fmla="*/ 951416 w 1367015"/>
                      <a:gd name="connsiteY87" fmla="*/ 427916 h 1238250"/>
                      <a:gd name="connsiteX88" fmla="*/ 937858 w 1367015"/>
                      <a:gd name="connsiteY88" fmla="*/ 415791 h 1238250"/>
                      <a:gd name="connsiteX89" fmla="*/ 912882 w 1367015"/>
                      <a:gd name="connsiteY89" fmla="*/ 395106 h 1238250"/>
                      <a:gd name="connsiteX90" fmla="*/ 772661 w 1367015"/>
                      <a:gd name="connsiteY90" fmla="*/ 346605 h 1238250"/>
                      <a:gd name="connsiteX91" fmla="*/ 785477 w 1367015"/>
                      <a:gd name="connsiteY91" fmla="*/ 308032 h 1238250"/>
                      <a:gd name="connsiteX92" fmla="*/ 945296 w 1367015"/>
                      <a:gd name="connsiteY92" fmla="*/ 370115 h 1238250"/>
                      <a:gd name="connsiteX93" fmla="*/ 969609 w 1367015"/>
                      <a:gd name="connsiteY93" fmla="*/ 390809 h 1238250"/>
                      <a:gd name="connsiteX94" fmla="*/ 980335 w 1367015"/>
                      <a:gd name="connsiteY94" fmla="*/ 400799 h 1238250"/>
                      <a:gd name="connsiteX95" fmla="*/ 991061 w 1367015"/>
                      <a:gd name="connsiteY95" fmla="*/ 413644 h 1238250"/>
                      <a:gd name="connsiteX96" fmla="*/ 1008223 w 1367015"/>
                      <a:gd name="connsiteY96" fmla="*/ 791852 h 1238250"/>
                      <a:gd name="connsiteX97" fmla="*/ 1080445 w 1367015"/>
                      <a:gd name="connsiteY97" fmla="*/ 866780 h 1238250"/>
                      <a:gd name="connsiteX98" fmla="*/ 1081875 w 1367015"/>
                      <a:gd name="connsiteY98" fmla="*/ 868921 h 1238250"/>
                      <a:gd name="connsiteX99" fmla="*/ 1081875 w 1367015"/>
                      <a:gd name="connsiteY99" fmla="*/ 876770 h 1238250"/>
                      <a:gd name="connsiteX100" fmla="*/ 1056848 w 1367015"/>
                      <a:gd name="connsiteY100" fmla="*/ 900319 h 1238250"/>
                      <a:gd name="connsiteX101" fmla="*/ 1055418 w 1367015"/>
                      <a:gd name="connsiteY101" fmla="*/ 901746 h 1238250"/>
                      <a:gd name="connsiteX102" fmla="*/ 1023954 w 1367015"/>
                      <a:gd name="connsiteY102" fmla="*/ 931717 h 1238250"/>
                      <a:gd name="connsiteX103" fmla="*/ 1014658 w 1367015"/>
                      <a:gd name="connsiteY103" fmla="*/ 940994 h 1238250"/>
                      <a:gd name="connsiteX104" fmla="*/ 1003217 w 1367015"/>
                      <a:gd name="connsiteY104" fmla="*/ 940994 h 1238250"/>
                      <a:gd name="connsiteX105" fmla="*/ 993921 w 1367015"/>
                      <a:gd name="connsiteY105" fmla="*/ 931717 h 1238250"/>
                      <a:gd name="connsiteX106" fmla="*/ 963888 w 1367015"/>
                      <a:gd name="connsiteY106" fmla="*/ 900319 h 1238250"/>
                      <a:gd name="connsiteX107" fmla="*/ 933140 w 1367015"/>
                      <a:gd name="connsiteY107" fmla="*/ 868921 h 1238250"/>
                      <a:gd name="connsiteX108" fmla="*/ 930995 w 1367015"/>
                      <a:gd name="connsiteY108" fmla="*/ 866780 h 1238250"/>
                      <a:gd name="connsiteX109" fmla="*/ 926704 w 1367015"/>
                      <a:gd name="connsiteY109" fmla="*/ 868921 h 1238250"/>
                      <a:gd name="connsiteX110" fmla="*/ 864493 w 1367015"/>
                      <a:gd name="connsiteY110" fmla="*/ 900319 h 1238250"/>
                      <a:gd name="connsiteX111" fmla="*/ 651400 w 1367015"/>
                      <a:gd name="connsiteY111" fmla="*/ 900319 h 1238250"/>
                      <a:gd name="connsiteX112" fmla="*/ 589189 w 1367015"/>
                      <a:gd name="connsiteY112" fmla="*/ 868921 h 1238250"/>
                      <a:gd name="connsiteX113" fmla="*/ 536988 w 1367015"/>
                      <a:gd name="connsiteY113" fmla="*/ 826105 h 1238250"/>
                      <a:gd name="connsiteX114" fmla="*/ 457615 w 1367015"/>
                      <a:gd name="connsiteY114" fmla="*/ 554937 h 1238250"/>
                      <a:gd name="connsiteX115" fmla="*/ 481213 w 1367015"/>
                      <a:gd name="connsiteY115" fmla="*/ 482863 h 1238250"/>
                      <a:gd name="connsiteX116" fmla="*/ 530553 w 1367015"/>
                      <a:gd name="connsiteY116" fmla="*/ 408649 h 1238250"/>
                      <a:gd name="connsiteX117" fmla="*/ 545569 w 1367015"/>
                      <a:gd name="connsiteY117" fmla="*/ 392236 h 1238250"/>
                      <a:gd name="connsiteX118" fmla="*/ 592049 w 1367015"/>
                      <a:gd name="connsiteY118" fmla="*/ 355843 h 1238250"/>
                      <a:gd name="connsiteX119" fmla="*/ 619222 w 1367015"/>
                      <a:gd name="connsiteY119" fmla="*/ 340143 h 1238250"/>
                      <a:gd name="connsiteX120" fmla="*/ 785477 w 1367015"/>
                      <a:gd name="connsiteY120" fmla="*/ 308032 h 1238250"/>
                      <a:gd name="connsiteX121" fmla="*/ 555676 w 1367015"/>
                      <a:gd name="connsiteY121" fmla="*/ 304800 h 1238250"/>
                      <a:gd name="connsiteX122" fmla="*/ 595313 w 1367015"/>
                      <a:gd name="connsiteY122" fmla="*/ 316982 h 1238250"/>
                      <a:gd name="connsiteX123" fmla="*/ 563462 w 1367015"/>
                      <a:gd name="connsiteY123" fmla="*/ 337046 h 1238250"/>
                      <a:gd name="connsiteX124" fmla="*/ 555676 w 1367015"/>
                      <a:gd name="connsiteY124" fmla="*/ 336330 h 1238250"/>
                      <a:gd name="connsiteX125" fmla="*/ 515331 w 1367015"/>
                      <a:gd name="connsiteY125" fmla="*/ 377175 h 1238250"/>
                      <a:gd name="connsiteX126" fmla="*/ 515331 w 1367015"/>
                      <a:gd name="connsiteY126" fmla="*/ 379325 h 1238250"/>
                      <a:gd name="connsiteX127" fmla="*/ 490558 w 1367015"/>
                      <a:gd name="connsiteY127" fmla="*/ 407988 h 1238250"/>
                      <a:gd name="connsiteX128" fmla="*/ 484188 w 1367015"/>
                      <a:gd name="connsiteY128" fmla="*/ 377175 h 1238250"/>
                      <a:gd name="connsiteX129" fmla="*/ 555676 w 1367015"/>
                      <a:gd name="connsiteY129" fmla="*/ 304800 h 1238250"/>
                      <a:gd name="connsiteX130" fmla="*/ 1089384 w 1367015"/>
                      <a:gd name="connsiteY130" fmla="*/ 233362 h 1238250"/>
                      <a:gd name="connsiteX131" fmla="*/ 1047750 w 1367015"/>
                      <a:gd name="connsiteY131" fmla="*/ 274996 h 1238250"/>
                      <a:gd name="connsiteX132" fmla="*/ 1049186 w 1367015"/>
                      <a:gd name="connsiteY132" fmla="*/ 286481 h 1238250"/>
                      <a:gd name="connsiteX133" fmla="*/ 1069285 w 1367015"/>
                      <a:gd name="connsiteY133" fmla="*/ 310887 h 1238250"/>
                      <a:gd name="connsiteX134" fmla="*/ 1089384 w 1367015"/>
                      <a:gd name="connsiteY134" fmla="*/ 315912 h 1238250"/>
                      <a:gd name="connsiteX135" fmla="*/ 1130300 w 1367015"/>
                      <a:gd name="connsiteY135" fmla="*/ 274996 h 1238250"/>
                      <a:gd name="connsiteX136" fmla="*/ 1128865 w 1367015"/>
                      <a:gd name="connsiteY136" fmla="*/ 264229 h 1238250"/>
                      <a:gd name="connsiteX137" fmla="*/ 1109483 w 1367015"/>
                      <a:gd name="connsiteY137" fmla="*/ 239105 h 1238250"/>
                      <a:gd name="connsiteX138" fmla="*/ 1089384 w 1367015"/>
                      <a:gd name="connsiteY138" fmla="*/ 233362 h 1238250"/>
                      <a:gd name="connsiteX139" fmla="*/ 15705 w 1367015"/>
                      <a:gd name="connsiteY139" fmla="*/ 0 h 1238250"/>
                      <a:gd name="connsiteX140" fmla="*/ 1289220 w 1367015"/>
                      <a:gd name="connsiteY140" fmla="*/ 0 h 1238250"/>
                      <a:gd name="connsiteX141" fmla="*/ 1304925 w 1367015"/>
                      <a:gd name="connsiteY141" fmla="*/ 15698 h 1238250"/>
                      <a:gd name="connsiteX142" fmla="*/ 1304925 w 1367015"/>
                      <a:gd name="connsiteY142" fmla="*/ 916166 h 1238250"/>
                      <a:gd name="connsiteX143" fmla="*/ 1289220 w 1367015"/>
                      <a:gd name="connsiteY143" fmla="*/ 931863 h 1238250"/>
                      <a:gd name="connsiteX144" fmla="*/ 1219977 w 1367015"/>
                      <a:gd name="connsiteY144" fmla="*/ 931863 h 1238250"/>
                      <a:gd name="connsiteX145" fmla="*/ 1189995 w 1367015"/>
                      <a:gd name="connsiteY145" fmla="*/ 900468 h 1238250"/>
                      <a:gd name="connsiteX146" fmla="*/ 1273516 w 1367015"/>
                      <a:gd name="connsiteY146" fmla="*/ 900468 h 1238250"/>
                      <a:gd name="connsiteX147" fmla="*/ 1273516 w 1367015"/>
                      <a:gd name="connsiteY147" fmla="*/ 151267 h 1238250"/>
                      <a:gd name="connsiteX148" fmla="*/ 1242106 w 1367015"/>
                      <a:gd name="connsiteY148" fmla="*/ 175527 h 1238250"/>
                      <a:gd name="connsiteX149" fmla="*/ 1154302 w 1367015"/>
                      <a:gd name="connsiteY149" fmla="*/ 243312 h 1238250"/>
                      <a:gd name="connsiteX150" fmla="*/ 1161441 w 1367015"/>
                      <a:gd name="connsiteY150" fmla="*/ 274707 h 1238250"/>
                      <a:gd name="connsiteX151" fmla="*/ 1089341 w 1367015"/>
                      <a:gd name="connsiteY151" fmla="*/ 346773 h 1238250"/>
                      <a:gd name="connsiteX152" fmla="*/ 1043655 w 1367015"/>
                      <a:gd name="connsiteY152" fmla="*/ 331076 h 1238250"/>
                      <a:gd name="connsiteX153" fmla="*/ 993685 w 1367015"/>
                      <a:gd name="connsiteY153" fmla="*/ 371033 h 1238250"/>
                      <a:gd name="connsiteX154" fmla="*/ 969414 w 1367015"/>
                      <a:gd name="connsiteY154" fmla="*/ 349627 h 1238250"/>
                      <a:gd name="connsiteX155" fmla="*/ 1024381 w 1367015"/>
                      <a:gd name="connsiteY155" fmla="*/ 306102 h 1238250"/>
                      <a:gd name="connsiteX156" fmla="*/ 1016528 w 1367015"/>
                      <a:gd name="connsiteY156" fmla="*/ 274707 h 1238250"/>
                      <a:gd name="connsiteX157" fmla="*/ 1089341 w 1367015"/>
                      <a:gd name="connsiteY157" fmla="*/ 201928 h 1238250"/>
                      <a:gd name="connsiteX158" fmla="*/ 1135028 w 1367015"/>
                      <a:gd name="connsiteY158" fmla="*/ 219052 h 1238250"/>
                      <a:gd name="connsiteX159" fmla="*/ 1242106 w 1367015"/>
                      <a:gd name="connsiteY159" fmla="*/ 136283 h 1238250"/>
                      <a:gd name="connsiteX160" fmla="*/ 1269946 w 1367015"/>
                      <a:gd name="connsiteY160" fmla="*/ 114878 h 1238250"/>
                      <a:gd name="connsiteX161" fmla="*/ 1273516 w 1367015"/>
                      <a:gd name="connsiteY161" fmla="*/ 112737 h 1238250"/>
                      <a:gd name="connsiteX162" fmla="*/ 1273516 w 1367015"/>
                      <a:gd name="connsiteY162" fmla="*/ 31395 h 1238250"/>
                      <a:gd name="connsiteX163" fmla="*/ 31410 w 1367015"/>
                      <a:gd name="connsiteY163" fmla="*/ 31395 h 1238250"/>
                      <a:gd name="connsiteX164" fmla="*/ 31410 w 1367015"/>
                      <a:gd name="connsiteY164" fmla="*/ 741352 h 1238250"/>
                      <a:gd name="connsiteX165" fmla="*/ 62819 w 1367015"/>
                      <a:gd name="connsiteY165" fmla="*/ 726368 h 1238250"/>
                      <a:gd name="connsiteX166" fmla="*/ 276976 w 1367015"/>
                      <a:gd name="connsiteY166" fmla="*/ 623621 h 1238250"/>
                      <a:gd name="connsiteX167" fmla="*/ 274834 w 1367015"/>
                      <a:gd name="connsiteY167" fmla="*/ 607210 h 1238250"/>
                      <a:gd name="connsiteX168" fmla="*/ 346933 w 1367015"/>
                      <a:gd name="connsiteY168" fmla="*/ 534430 h 1238250"/>
                      <a:gd name="connsiteX169" fmla="*/ 383340 w 1367015"/>
                      <a:gd name="connsiteY169" fmla="*/ 543706 h 1238250"/>
                      <a:gd name="connsiteX170" fmla="*/ 454725 w 1367015"/>
                      <a:gd name="connsiteY170" fmla="*/ 465218 h 1238250"/>
                      <a:gd name="connsiteX171" fmla="*/ 429026 w 1367015"/>
                      <a:gd name="connsiteY171" fmla="*/ 540138 h 1238250"/>
                      <a:gd name="connsiteX172" fmla="*/ 406183 w 1367015"/>
                      <a:gd name="connsiteY172" fmla="*/ 565112 h 1238250"/>
                      <a:gd name="connsiteX173" fmla="*/ 419746 w 1367015"/>
                      <a:gd name="connsiteY173" fmla="*/ 607210 h 1238250"/>
                      <a:gd name="connsiteX174" fmla="*/ 346933 w 1367015"/>
                      <a:gd name="connsiteY174" fmla="*/ 679275 h 1238250"/>
                      <a:gd name="connsiteX175" fmla="*/ 290539 w 1367015"/>
                      <a:gd name="connsiteY175" fmla="*/ 651448 h 1238250"/>
                      <a:gd name="connsiteX176" fmla="*/ 62819 w 1367015"/>
                      <a:gd name="connsiteY176" fmla="*/ 761331 h 1238250"/>
                      <a:gd name="connsiteX177" fmla="*/ 31410 w 1367015"/>
                      <a:gd name="connsiteY177" fmla="*/ 776315 h 1238250"/>
                      <a:gd name="connsiteX178" fmla="*/ 31410 w 1367015"/>
                      <a:gd name="connsiteY178" fmla="*/ 900468 h 1238250"/>
                      <a:gd name="connsiteX179" fmla="*/ 579650 w 1367015"/>
                      <a:gd name="connsiteY179" fmla="*/ 900468 h 1238250"/>
                      <a:gd name="connsiteX180" fmla="*/ 645324 w 1367015"/>
                      <a:gd name="connsiteY180" fmla="*/ 931863 h 1238250"/>
                      <a:gd name="connsiteX181" fmla="*/ 15705 w 1367015"/>
                      <a:gd name="connsiteY181" fmla="*/ 931863 h 1238250"/>
                      <a:gd name="connsiteX182" fmla="*/ 0 w 1367015"/>
                      <a:gd name="connsiteY182" fmla="*/ 916166 h 1238250"/>
                      <a:gd name="connsiteX183" fmla="*/ 0 w 1367015"/>
                      <a:gd name="connsiteY183" fmla="*/ 15698 h 1238250"/>
                      <a:gd name="connsiteX184" fmla="*/ 15705 w 1367015"/>
                      <a:gd name="connsiteY184" fmla="*/ 0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</a:cxnLst>
                    <a:rect l="l" t="t" r="r" b="b"/>
                    <a:pathLst>
                      <a:path w="1367015" h="1238250">
                        <a:moveTo>
                          <a:pt x="1124567" y="922337"/>
                        </a:moveTo>
                        <a:cubicBezTo>
                          <a:pt x="1124567" y="922337"/>
                          <a:pt x="1124567" y="922337"/>
                          <a:pt x="1113855" y="931647"/>
                        </a:cubicBezTo>
                        <a:cubicBezTo>
                          <a:pt x="1113855" y="931647"/>
                          <a:pt x="1113855" y="931647"/>
                          <a:pt x="1058863" y="985360"/>
                        </a:cubicBezTo>
                        <a:cubicBezTo>
                          <a:pt x="1269544" y="1205939"/>
                          <a:pt x="1269544" y="1205939"/>
                          <a:pt x="1269544" y="1205939"/>
                        </a:cubicBezTo>
                        <a:cubicBezTo>
                          <a:pt x="1270258" y="1206655"/>
                          <a:pt x="1274543" y="1208087"/>
                          <a:pt x="1282399" y="1205939"/>
                        </a:cubicBezTo>
                        <a:cubicBezTo>
                          <a:pt x="1292398" y="1203074"/>
                          <a:pt x="1303110" y="1195912"/>
                          <a:pt x="1313109" y="1185886"/>
                        </a:cubicBezTo>
                        <a:cubicBezTo>
                          <a:pt x="1323107" y="1176576"/>
                          <a:pt x="1330963" y="1165833"/>
                          <a:pt x="1333820" y="1155807"/>
                        </a:cubicBezTo>
                        <a:cubicBezTo>
                          <a:pt x="1336676" y="1147929"/>
                          <a:pt x="1335962" y="1143632"/>
                          <a:pt x="1335248" y="1142916"/>
                        </a:cubicBezTo>
                        <a:cubicBezTo>
                          <a:pt x="1198841" y="1000399"/>
                          <a:pt x="1150277" y="949551"/>
                          <a:pt x="1133851" y="931647"/>
                        </a:cubicBezTo>
                        <a:cubicBezTo>
                          <a:pt x="1124567" y="922337"/>
                          <a:pt x="1124567" y="922337"/>
                          <a:pt x="1124567" y="922337"/>
                        </a:cubicBezTo>
                        <a:close/>
                        <a:moveTo>
                          <a:pt x="925229" y="906462"/>
                        </a:moveTo>
                        <a:cubicBezTo>
                          <a:pt x="925229" y="906462"/>
                          <a:pt x="925229" y="906462"/>
                          <a:pt x="949325" y="931862"/>
                        </a:cubicBezTo>
                        <a:cubicBezTo>
                          <a:pt x="949325" y="931862"/>
                          <a:pt x="949325" y="931862"/>
                          <a:pt x="869950" y="931862"/>
                        </a:cubicBezTo>
                        <a:cubicBezTo>
                          <a:pt x="889085" y="925331"/>
                          <a:pt x="907512" y="916622"/>
                          <a:pt x="925229" y="906462"/>
                        </a:cubicBezTo>
                        <a:close/>
                        <a:moveTo>
                          <a:pt x="1124927" y="884237"/>
                        </a:moveTo>
                        <a:cubicBezTo>
                          <a:pt x="1129214" y="884952"/>
                          <a:pt x="1132787" y="886383"/>
                          <a:pt x="1135645" y="889243"/>
                        </a:cubicBezTo>
                        <a:cubicBezTo>
                          <a:pt x="1139218" y="893534"/>
                          <a:pt x="1142790" y="897110"/>
                          <a:pt x="1146363" y="900686"/>
                        </a:cubicBezTo>
                        <a:cubicBezTo>
                          <a:pt x="1157081" y="912129"/>
                          <a:pt x="1167085" y="922857"/>
                          <a:pt x="1176374" y="932154"/>
                        </a:cubicBezTo>
                        <a:cubicBezTo>
                          <a:pt x="1357152" y="1121676"/>
                          <a:pt x="1357152" y="1121676"/>
                          <a:pt x="1357152" y="1121676"/>
                        </a:cubicBezTo>
                        <a:cubicBezTo>
                          <a:pt x="1367155" y="1131689"/>
                          <a:pt x="1370013" y="1148138"/>
                          <a:pt x="1363582" y="1166017"/>
                        </a:cubicBezTo>
                        <a:cubicBezTo>
                          <a:pt x="1358581" y="1181036"/>
                          <a:pt x="1348577" y="1196055"/>
                          <a:pt x="1335001" y="1208928"/>
                        </a:cubicBezTo>
                        <a:cubicBezTo>
                          <a:pt x="1321425" y="1221801"/>
                          <a:pt x="1305705" y="1231814"/>
                          <a:pt x="1290700" y="1236105"/>
                        </a:cubicBezTo>
                        <a:cubicBezTo>
                          <a:pt x="1284983" y="1237535"/>
                          <a:pt x="1279267" y="1238250"/>
                          <a:pt x="1273551" y="1238250"/>
                        </a:cubicBezTo>
                        <a:cubicBezTo>
                          <a:pt x="1262833" y="1238250"/>
                          <a:pt x="1252829" y="1234674"/>
                          <a:pt x="1246398" y="1227522"/>
                        </a:cubicBezTo>
                        <a:cubicBezTo>
                          <a:pt x="1024892" y="996520"/>
                          <a:pt x="1024892" y="996520"/>
                          <a:pt x="1024892" y="996520"/>
                        </a:cubicBezTo>
                        <a:cubicBezTo>
                          <a:pt x="1019175" y="990083"/>
                          <a:pt x="1019175" y="980071"/>
                          <a:pt x="1025606" y="974350"/>
                        </a:cubicBezTo>
                        <a:cubicBezTo>
                          <a:pt x="1042755" y="957185"/>
                          <a:pt x="1057046" y="943597"/>
                          <a:pt x="1068478" y="932154"/>
                        </a:cubicBezTo>
                        <a:cubicBezTo>
                          <a:pt x="1071336" y="930009"/>
                          <a:pt x="1073480" y="927148"/>
                          <a:pt x="1076338" y="925002"/>
                        </a:cubicBezTo>
                        <a:cubicBezTo>
                          <a:pt x="1087771" y="914275"/>
                          <a:pt x="1095631" y="906408"/>
                          <a:pt x="1100633" y="900686"/>
                        </a:cubicBezTo>
                        <a:cubicBezTo>
                          <a:pt x="1102062" y="899971"/>
                          <a:pt x="1103491" y="898541"/>
                          <a:pt x="1104205" y="897826"/>
                        </a:cubicBezTo>
                        <a:cubicBezTo>
                          <a:pt x="1113494" y="889243"/>
                          <a:pt x="1113494" y="889243"/>
                          <a:pt x="1113494" y="889243"/>
                        </a:cubicBezTo>
                        <a:cubicBezTo>
                          <a:pt x="1116352" y="886383"/>
                          <a:pt x="1120640" y="884237"/>
                          <a:pt x="1124927" y="884237"/>
                        </a:cubicBezTo>
                        <a:close/>
                        <a:moveTo>
                          <a:pt x="346518" y="565150"/>
                        </a:moveTo>
                        <a:cubicBezTo>
                          <a:pt x="324693" y="565150"/>
                          <a:pt x="306388" y="583814"/>
                          <a:pt x="306388" y="606784"/>
                        </a:cubicBezTo>
                        <a:cubicBezTo>
                          <a:pt x="306388" y="607502"/>
                          <a:pt x="306388" y="608220"/>
                          <a:pt x="306388" y="608938"/>
                        </a:cubicBezTo>
                        <a:cubicBezTo>
                          <a:pt x="307092" y="619705"/>
                          <a:pt x="312020" y="630472"/>
                          <a:pt x="319765" y="636933"/>
                        </a:cubicBezTo>
                        <a:cubicBezTo>
                          <a:pt x="326805" y="643393"/>
                          <a:pt x="336661" y="647700"/>
                          <a:pt x="346518" y="647700"/>
                        </a:cubicBezTo>
                        <a:cubicBezTo>
                          <a:pt x="369047" y="647700"/>
                          <a:pt x="387351" y="629037"/>
                          <a:pt x="387351" y="606784"/>
                        </a:cubicBezTo>
                        <a:cubicBezTo>
                          <a:pt x="387351" y="600324"/>
                          <a:pt x="385943" y="594581"/>
                          <a:pt x="383127" y="588838"/>
                        </a:cubicBezTo>
                        <a:cubicBezTo>
                          <a:pt x="378903" y="578789"/>
                          <a:pt x="370455" y="571611"/>
                          <a:pt x="360598" y="568021"/>
                        </a:cubicBezTo>
                        <a:cubicBezTo>
                          <a:pt x="356374" y="565868"/>
                          <a:pt x="351446" y="565150"/>
                          <a:pt x="346518" y="565150"/>
                        </a:cubicBezTo>
                        <a:close/>
                        <a:moveTo>
                          <a:pt x="760846" y="492125"/>
                        </a:moveTo>
                        <a:cubicBezTo>
                          <a:pt x="752187" y="492125"/>
                          <a:pt x="743528" y="494947"/>
                          <a:pt x="735591" y="499181"/>
                        </a:cubicBezTo>
                        <a:cubicBezTo>
                          <a:pt x="722602" y="506236"/>
                          <a:pt x="713221" y="519642"/>
                          <a:pt x="710335" y="535164"/>
                        </a:cubicBezTo>
                        <a:cubicBezTo>
                          <a:pt x="710335" y="537986"/>
                          <a:pt x="709613" y="540103"/>
                          <a:pt x="709613" y="542925"/>
                        </a:cubicBezTo>
                        <a:cubicBezTo>
                          <a:pt x="709613" y="571147"/>
                          <a:pt x="732704" y="593725"/>
                          <a:pt x="760846" y="593725"/>
                        </a:cubicBezTo>
                        <a:cubicBezTo>
                          <a:pt x="763011" y="593725"/>
                          <a:pt x="765176" y="593725"/>
                          <a:pt x="767341" y="593725"/>
                        </a:cubicBezTo>
                        <a:cubicBezTo>
                          <a:pt x="783216" y="591608"/>
                          <a:pt x="796926" y="583142"/>
                          <a:pt x="804864" y="570442"/>
                        </a:cubicBezTo>
                        <a:cubicBezTo>
                          <a:pt x="809915" y="562681"/>
                          <a:pt x="812801" y="553508"/>
                          <a:pt x="812801" y="542925"/>
                        </a:cubicBezTo>
                        <a:cubicBezTo>
                          <a:pt x="812801" y="542220"/>
                          <a:pt x="812801" y="540808"/>
                          <a:pt x="812801" y="539397"/>
                        </a:cubicBezTo>
                        <a:cubicBezTo>
                          <a:pt x="811358" y="515408"/>
                          <a:pt x="792597" y="495653"/>
                          <a:pt x="768062" y="492831"/>
                        </a:cubicBezTo>
                        <a:cubicBezTo>
                          <a:pt x="765898" y="492831"/>
                          <a:pt x="763733" y="492125"/>
                          <a:pt x="760846" y="492125"/>
                        </a:cubicBezTo>
                        <a:close/>
                        <a:moveTo>
                          <a:pt x="891455" y="415925"/>
                        </a:moveTo>
                        <a:cubicBezTo>
                          <a:pt x="899315" y="421636"/>
                          <a:pt x="907175" y="428060"/>
                          <a:pt x="915035" y="434485"/>
                        </a:cubicBezTo>
                        <a:cubicBezTo>
                          <a:pt x="917179" y="435913"/>
                          <a:pt x="918608" y="438054"/>
                          <a:pt x="920751" y="439482"/>
                        </a:cubicBezTo>
                        <a:cubicBezTo>
                          <a:pt x="920751" y="439482"/>
                          <a:pt x="920751" y="439482"/>
                          <a:pt x="877164" y="474460"/>
                        </a:cubicBezTo>
                        <a:cubicBezTo>
                          <a:pt x="869305" y="480885"/>
                          <a:pt x="860730" y="488023"/>
                          <a:pt x="850012" y="496589"/>
                        </a:cubicBezTo>
                        <a:cubicBezTo>
                          <a:pt x="846439" y="499445"/>
                          <a:pt x="842867" y="502300"/>
                          <a:pt x="838579" y="505155"/>
                        </a:cubicBezTo>
                        <a:cubicBezTo>
                          <a:pt x="840723" y="510152"/>
                          <a:pt x="842867" y="514435"/>
                          <a:pt x="844296" y="519432"/>
                        </a:cubicBezTo>
                        <a:cubicBezTo>
                          <a:pt x="846439" y="527285"/>
                          <a:pt x="847154" y="535137"/>
                          <a:pt x="847154" y="542989"/>
                        </a:cubicBezTo>
                        <a:cubicBezTo>
                          <a:pt x="847154" y="549414"/>
                          <a:pt x="846439" y="555124"/>
                          <a:pt x="845725" y="561549"/>
                        </a:cubicBezTo>
                        <a:cubicBezTo>
                          <a:pt x="842152" y="576540"/>
                          <a:pt x="835007" y="590103"/>
                          <a:pt x="824289" y="601524"/>
                        </a:cubicBezTo>
                        <a:cubicBezTo>
                          <a:pt x="809283" y="617942"/>
                          <a:pt x="786418" y="628650"/>
                          <a:pt x="761409" y="628650"/>
                        </a:cubicBezTo>
                        <a:cubicBezTo>
                          <a:pt x="714250" y="628650"/>
                          <a:pt x="676379" y="590103"/>
                          <a:pt x="676379" y="542989"/>
                        </a:cubicBezTo>
                        <a:cubicBezTo>
                          <a:pt x="676379" y="536564"/>
                          <a:pt x="677094" y="529426"/>
                          <a:pt x="678523" y="523715"/>
                        </a:cubicBezTo>
                        <a:cubicBezTo>
                          <a:pt x="678523" y="523715"/>
                          <a:pt x="678523" y="523715"/>
                          <a:pt x="582775" y="477316"/>
                        </a:cubicBezTo>
                        <a:cubicBezTo>
                          <a:pt x="578488" y="475174"/>
                          <a:pt x="574200" y="473033"/>
                          <a:pt x="569913" y="470891"/>
                        </a:cubicBezTo>
                        <a:cubicBezTo>
                          <a:pt x="577059" y="460183"/>
                          <a:pt x="585633" y="450903"/>
                          <a:pt x="594208" y="441623"/>
                        </a:cubicBezTo>
                        <a:cubicBezTo>
                          <a:pt x="594208" y="441623"/>
                          <a:pt x="594208" y="441623"/>
                          <a:pt x="694957" y="490165"/>
                        </a:cubicBezTo>
                        <a:cubicBezTo>
                          <a:pt x="700674" y="483026"/>
                          <a:pt x="707819" y="476602"/>
                          <a:pt x="715679" y="470891"/>
                        </a:cubicBezTo>
                        <a:cubicBezTo>
                          <a:pt x="728541" y="462325"/>
                          <a:pt x="744975" y="457328"/>
                          <a:pt x="761409" y="457328"/>
                        </a:cubicBezTo>
                        <a:cubicBezTo>
                          <a:pt x="771413" y="457328"/>
                          <a:pt x="781416" y="459470"/>
                          <a:pt x="789991" y="462325"/>
                        </a:cubicBezTo>
                        <a:cubicBezTo>
                          <a:pt x="799280" y="465894"/>
                          <a:pt x="808569" y="470891"/>
                          <a:pt x="815714" y="476602"/>
                        </a:cubicBezTo>
                        <a:cubicBezTo>
                          <a:pt x="815714" y="476602"/>
                          <a:pt x="815714" y="476602"/>
                          <a:pt x="831434" y="464466"/>
                        </a:cubicBezTo>
                        <a:cubicBezTo>
                          <a:pt x="842152" y="455900"/>
                          <a:pt x="860730" y="440910"/>
                          <a:pt x="891455" y="415925"/>
                        </a:cubicBezTo>
                        <a:close/>
                        <a:moveTo>
                          <a:pt x="772661" y="346605"/>
                        </a:moveTo>
                        <a:cubicBezTo>
                          <a:pt x="723066" y="343930"/>
                          <a:pt x="672758" y="354807"/>
                          <a:pt x="628158" y="379415"/>
                        </a:cubicBezTo>
                        <a:cubicBezTo>
                          <a:pt x="608178" y="390827"/>
                          <a:pt x="589624" y="404379"/>
                          <a:pt x="571784" y="420783"/>
                        </a:cubicBezTo>
                        <a:cubicBezTo>
                          <a:pt x="562508" y="430056"/>
                          <a:pt x="554658" y="439328"/>
                          <a:pt x="546809" y="449314"/>
                        </a:cubicBezTo>
                        <a:cubicBezTo>
                          <a:pt x="538245" y="460012"/>
                          <a:pt x="531109" y="470711"/>
                          <a:pt x="524687" y="482123"/>
                        </a:cubicBezTo>
                        <a:cubicBezTo>
                          <a:pt x="468313" y="582692"/>
                          <a:pt x="481158" y="712504"/>
                          <a:pt x="564648" y="800235"/>
                        </a:cubicBezTo>
                        <a:cubicBezTo>
                          <a:pt x="597474" y="833758"/>
                          <a:pt x="636008" y="856582"/>
                          <a:pt x="678110" y="869420"/>
                        </a:cubicBezTo>
                        <a:cubicBezTo>
                          <a:pt x="729488" y="885825"/>
                          <a:pt x="785862" y="885825"/>
                          <a:pt x="837955" y="869420"/>
                        </a:cubicBezTo>
                        <a:cubicBezTo>
                          <a:pt x="867212" y="860861"/>
                          <a:pt x="895756" y="845883"/>
                          <a:pt x="921445" y="826625"/>
                        </a:cubicBezTo>
                        <a:cubicBezTo>
                          <a:pt x="930008" y="820919"/>
                          <a:pt x="937144" y="814500"/>
                          <a:pt x="944280" y="807367"/>
                        </a:cubicBezTo>
                        <a:cubicBezTo>
                          <a:pt x="952130" y="799521"/>
                          <a:pt x="959979" y="791676"/>
                          <a:pt x="967115" y="783117"/>
                        </a:cubicBezTo>
                        <a:cubicBezTo>
                          <a:pt x="1047751" y="682548"/>
                          <a:pt x="1046324" y="537044"/>
                          <a:pt x="959979" y="437902"/>
                        </a:cubicBezTo>
                        <a:cubicBezTo>
                          <a:pt x="957125" y="435048"/>
                          <a:pt x="954270" y="431482"/>
                          <a:pt x="951416" y="427916"/>
                        </a:cubicBezTo>
                        <a:cubicBezTo>
                          <a:pt x="947135" y="423636"/>
                          <a:pt x="942853" y="419357"/>
                          <a:pt x="937858" y="415791"/>
                        </a:cubicBezTo>
                        <a:cubicBezTo>
                          <a:pt x="930008" y="408658"/>
                          <a:pt x="921445" y="401526"/>
                          <a:pt x="912882" y="395106"/>
                        </a:cubicBezTo>
                        <a:cubicBezTo>
                          <a:pt x="871137" y="365506"/>
                          <a:pt x="822256" y="349280"/>
                          <a:pt x="772661" y="346605"/>
                        </a:cubicBezTo>
                        <a:close/>
                        <a:moveTo>
                          <a:pt x="785477" y="308032"/>
                        </a:moveTo>
                        <a:cubicBezTo>
                          <a:pt x="842147" y="313027"/>
                          <a:pt x="897744" y="333721"/>
                          <a:pt x="945296" y="370115"/>
                        </a:cubicBezTo>
                        <a:cubicBezTo>
                          <a:pt x="953162" y="376537"/>
                          <a:pt x="961743" y="382959"/>
                          <a:pt x="969609" y="390809"/>
                        </a:cubicBezTo>
                        <a:cubicBezTo>
                          <a:pt x="973184" y="394377"/>
                          <a:pt x="976759" y="397231"/>
                          <a:pt x="980335" y="400799"/>
                        </a:cubicBezTo>
                        <a:cubicBezTo>
                          <a:pt x="983910" y="405081"/>
                          <a:pt x="987486" y="409363"/>
                          <a:pt x="991061" y="413644"/>
                        </a:cubicBezTo>
                        <a:cubicBezTo>
                          <a:pt x="1084021" y="521398"/>
                          <a:pt x="1089026" y="678390"/>
                          <a:pt x="1008223" y="791852"/>
                        </a:cubicBezTo>
                        <a:cubicBezTo>
                          <a:pt x="1080445" y="866780"/>
                          <a:pt x="1080445" y="866780"/>
                          <a:pt x="1080445" y="866780"/>
                        </a:cubicBezTo>
                        <a:cubicBezTo>
                          <a:pt x="1081160" y="867493"/>
                          <a:pt x="1081160" y="868207"/>
                          <a:pt x="1081875" y="868921"/>
                        </a:cubicBezTo>
                        <a:cubicBezTo>
                          <a:pt x="1083306" y="871775"/>
                          <a:pt x="1083306" y="874629"/>
                          <a:pt x="1081875" y="876770"/>
                        </a:cubicBezTo>
                        <a:cubicBezTo>
                          <a:pt x="1081875" y="876770"/>
                          <a:pt x="1081875" y="876770"/>
                          <a:pt x="1056848" y="900319"/>
                        </a:cubicBezTo>
                        <a:cubicBezTo>
                          <a:pt x="1056848" y="900319"/>
                          <a:pt x="1056848" y="900319"/>
                          <a:pt x="1055418" y="901746"/>
                        </a:cubicBezTo>
                        <a:cubicBezTo>
                          <a:pt x="1039686" y="917445"/>
                          <a:pt x="1029675" y="926722"/>
                          <a:pt x="1023954" y="931717"/>
                        </a:cubicBezTo>
                        <a:cubicBezTo>
                          <a:pt x="1014658" y="940994"/>
                          <a:pt x="1014658" y="940994"/>
                          <a:pt x="1014658" y="940994"/>
                        </a:cubicBezTo>
                        <a:cubicBezTo>
                          <a:pt x="1011798" y="944562"/>
                          <a:pt x="1006078" y="944562"/>
                          <a:pt x="1003217" y="940994"/>
                        </a:cubicBezTo>
                        <a:cubicBezTo>
                          <a:pt x="999642" y="938140"/>
                          <a:pt x="996782" y="934572"/>
                          <a:pt x="993921" y="931717"/>
                        </a:cubicBezTo>
                        <a:cubicBezTo>
                          <a:pt x="981765" y="919586"/>
                          <a:pt x="971754" y="908882"/>
                          <a:pt x="963888" y="900319"/>
                        </a:cubicBezTo>
                        <a:cubicBezTo>
                          <a:pt x="944581" y="881052"/>
                          <a:pt x="936715" y="872489"/>
                          <a:pt x="933140" y="868921"/>
                        </a:cubicBezTo>
                        <a:cubicBezTo>
                          <a:pt x="930995" y="866780"/>
                          <a:pt x="930995" y="866780"/>
                          <a:pt x="930995" y="866780"/>
                        </a:cubicBezTo>
                        <a:cubicBezTo>
                          <a:pt x="929565" y="867493"/>
                          <a:pt x="928134" y="868207"/>
                          <a:pt x="926704" y="868921"/>
                        </a:cubicBezTo>
                        <a:cubicBezTo>
                          <a:pt x="906682" y="882479"/>
                          <a:pt x="885945" y="892469"/>
                          <a:pt x="864493" y="900319"/>
                        </a:cubicBezTo>
                        <a:cubicBezTo>
                          <a:pt x="795846" y="926009"/>
                          <a:pt x="720048" y="926009"/>
                          <a:pt x="651400" y="900319"/>
                        </a:cubicBezTo>
                        <a:cubicBezTo>
                          <a:pt x="629948" y="892469"/>
                          <a:pt x="609211" y="882479"/>
                          <a:pt x="589189" y="868921"/>
                        </a:cubicBezTo>
                        <a:cubicBezTo>
                          <a:pt x="570597" y="856789"/>
                          <a:pt x="553435" y="842517"/>
                          <a:pt x="536988" y="826105"/>
                        </a:cubicBezTo>
                        <a:cubicBezTo>
                          <a:pt x="466196" y="751177"/>
                          <a:pt x="439738" y="649846"/>
                          <a:pt x="457615" y="554937"/>
                        </a:cubicBezTo>
                        <a:cubicBezTo>
                          <a:pt x="462621" y="529961"/>
                          <a:pt x="470486" y="505699"/>
                          <a:pt x="481213" y="482863"/>
                        </a:cubicBezTo>
                        <a:cubicBezTo>
                          <a:pt x="493369" y="456460"/>
                          <a:pt x="509816" y="430771"/>
                          <a:pt x="530553" y="408649"/>
                        </a:cubicBezTo>
                        <a:cubicBezTo>
                          <a:pt x="535558" y="402940"/>
                          <a:pt x="540564" y="397945"/>
                          <a:pt x="545569" y="392236"/>
                        </a:cubicBezTo>
                        <a:cubicBezTo>
                          <a:pt x="560586" y="378678"/>
                          <a:pt x="575602" y="366547"/>
                          <a:pt x="592049" y="355843"/>
                        </a:cubicBezTo>
                        <a:cubicBezTo>
                          <a:pt x="600630" y="350134"/>
                          <a:pt x="609926" y="345139"/>
                          <a:pt x="619222" y="340143"/>
                        </a:cubicBezTo>
                        <a:cubicBezTo>
                          <a:pt x="671065" y="313740"/>
                          <a:pt x="728807" y="303036"/>
                          <a:pt x="785477" y="308032"/>
                        </a:cubicBezTo>
                        <a:close/>
                        <a:moveTo>
                          <a:pt x="555676" y="304800"/>
                        </a:moveTo>
                        <a:cubicBezTo>
                          <a:pt x="570540" y="304800"/>
                          <a:pt x="583988" y="309099"/>
                          <a:pt x="595313" y="316982"/>
                        </a:cubicBezTo>
                        <a:cubicBezTo>
                          <a:pt x="584696" y="323431"/>
                          <a:pt x="574079" y="329880"/>
                          <a:pt x="563462" y="337046"/>
                        </a:cubicBezTo>
                        <a:cubicBezTo>
                          <a:pt x="561338" y="336330"/>
                          <a:pt x="558507" y="336330"/>
                          <a:pt x="555676" y="336330"/>
                        </a:cubicBezTo>
                        <a:cubicBezTo>
                          <a:pt x="533026" y="336330"/>
                          <a:pt x="515331" y="354961"/>
                          <a:pt x="515331" y="377175"/>
                        </a:cubicBezTo>
                        <a:cubicBezTo>
                          <a:pt x="515331" y="377891"/>
                          <a:pt x="515331" y="378608"/>
                          <a:pt x="515331" y="379325"/>
                        </a:cubicBezTo>
                        <a:cubicBezTo>
                          <a:pt x="506130" y="388640"/>
                          <a:pt x="498344" y="397956"/>
                          <a:pt x="490558" y="407988"/>
                        </a:cubicBezTo>
                        <a:cubicBezTo>
                          <a:pt x="486311" y="398672"/>
                          <a:pt x="484188" y="388640"/>
                          <a:pt x="484188" y="377175"/>
                        </a:cubicBezTo>
                        <a:cubicBezTo>
                          <a:pt x="484188" y="337046"/>
                          <a:pt x="516039" y="304800"/>
                          <a:pt x="555676" y="304800"/>
                        </a:cubicBezTo>
                        <a:close/>
                        <a:moveTo>
                          <a:pt x="1089384" y="233362"/>
                        </a:moveTo>
                        <a:cubicBezTo>
                          <a:pt x="1066414" y="233362"/>
                          <a:pt x="1047750" y="252026"/>
                          <a:pt x="1047750" y="274996"/>
                        </a:cubicBezTo>
                        <a:cubicBezTo>
                          <a:pt x="1047750" y="278585"/>
                          <a:pt x="1048468" y="282892"/>
                          <a:pt x="1049186" y="286481"/>
                        </a:cubicBezTo>
                        <a:cubicBezTo>
                          <a:pt x="1052775" y="296531"/>
                          <a:pt x="1059953" y="305863"/>
                          <a:pt x="1069285" y="310887"/>
                        </a:cubicBezTo>
                        <a:cubicBezTo>
                          <a:pt x="1075028" y="314476"/>
                          <a:pt x="1082206" y="315912"/>
                          <a:pt x="1089384" y="315912"/>
                        </a:cubicBezTo>
                        <a:cubicBezTo>
                          <a:pt x="1111637" y="315912"/>
                          <a:pt x="1130300" y="297249"/>
                          <a:pt x="1130300" y="274996"/>
                        </a:cubicBezTo>
                        <a:cubicBezTo>
                          <a:pt x="1130300" y="271407"/>
                          <a:pt x="1129582" y="267100"/>
                          <a:pt x="1128865" y="264229"/>
                        </a:cubicBezTo>
                        <a:cubicBezTo>
                          <a:pt x="1125993" y="253461"/>
                          <a:pt x="1118815" y="244130"/>
                          <a:pt x="1109483" y="239105"/>
                        </a:cubicBezTo>
                        <a:cubicBezTo>
                          <a:pt x="1103741" y="235516"/>
                          <a:pt x="1096562" y="233362"/>
                          <a:pt x="1089384" y="233362"/>
                        </a:cubicBezTo>
                        <a:close/>
                        <a:moveTo>
                          <a:pt x="15705" y="0"/>
                        </a:moveTo>
                        <a:cubicBezTo>
                          <a:pt x="15705" y="0"/>
                          <a:pt x="15705" y="0"/>
                          <a:pt x="1289220" y="0"/>
                        </a:cubicBezTo>
                        <a:cubicBezTo>
                          <a:pt x="1297787" y="0"/>
                          <a:pt x="1304925" y="6422"/>
                          <a:pt x="1304925" y="15698"/>
                        </a:cubicBezTo>
                        <a:cubicBezTo>
                          <a:pt x="1304925" y="15698"/>
                          <a:pt x="1304925" y="15698"/>
                          <a:pt x="1304925" y="916166"/>
                        </a:cubicBezTo>
                        <a:cubicBezTo>
                          <a:pt x="1304925" y="925441"/>
                          <a:pt x="1297787" y="931863"/>
                          <a:pt x="1289220" y="931863"/>
                        </a:cubicBezTo>
                        <a:cubicBezTo>
                          <a:pt x="1289220" y="931863"/>
                          <a:pt x="1289220" y="931863"/>
                          <a:pt x="1219977" y="931863"/>
                        </a:cubicBezTo>
                        <a:cubicBezTo>
                          <a:pt x="1219977" y="931863"/>
                          <a:pt x="1219977" y="931863"/>
                          <a:pt x="1189995" y="900468"/>
                        </a:cubicBezTo>
                        <a:cubicBezTo>
                          <a:pt x="1273516" y="900468"/>
                          <a:pt x="1273516" y="900468"/>
                          <a:pt x="1273516" y="900468"/>
                        </a:cubicBezTo>
                        <a:cubicBezTo>
                          <a:pt x="1273516" y="480916"/>
                          <a:pt x="1273516" y="264004"/>
                          <a:pt x="1273516" y="151267"/>
                        </a:cubicBezTo>
                        <a:cubicBezTo>
                          <a:pt x="1273516" y="151267"/>
                          <a:pt x="1273516" y="151267"/>
                          <a:pt x="1242106" y="175527"/>
                        </a:cubicBezTo>
                        <a:cubicBezTo>
                          <a:pt x="1242106" y="175527"/>
                          <a:pt x="1242106" y="175527"/>
                          <a:pt x="1154302" y="243312"/>
                        </a:cubicBezTo>
                        <a:cubicBezTo>
                          <a:pt x="1159299" y="253301"/>
                          <a:pt x="1161441" y="263291"/>
                          <a:pt x="1161441" y="274707"/>
                        </a:cubicBezTo>
                        <a:cubicBezTo>
                          <a:pt x="1161441" y="314664"/>
                          <a:pt x="1129317" y="346773"/>
                          <a:pt x="1089341" y="346773"/>
                        </a:cubicBezTo>
                        <a:cubicBezTo>
                          <a:pt x="1071495" y="346773"/>
                          <a:pt x="1055790" y="341065"/>
                          <a:pt x="1043655" y="331076"/>
                        </a:cubicBezTo>
                        <a:cubicBezTo>
                          <a:pt x="1043655" y="331076"/>
                          <a:pt x="1043655" y="331076"/>
                          <a:pt x="993685" y="371033"/>
                        </a:cubicBezTo>
                        <a:cubicBezTo>
                          <a:pt x="985833" y="363898"/>
                          <a:pt x="977980" y="356762"/>
                          <a:pt x="969414" y="349627"/>
                        </a:cubicBezTo>
                        <a:cubicBezTo>
                          <a:pt x="969414" y="349627"/>
                          <a:pt x="969414" y="349627"/>
                          <a:pt x="1024381" y="306102"/>
                        </a:cubicBezTo>
                        <a:cubicBezTo>
                          <a:pt x="1019384" y="296826"/>
                          <a:pt x="1016528" y="286123"/>
                          <a:pt x="1016528" y="274707"/>
                        </a:cubicBezTo>
                        <a:cubicBezTo>
                          <a:pt x="1016528" y="234750"/>
                          <a:pt x="1049365" y="201928"/>
                          <a:pt x="1089341" y="201928"/>
                        </a:cubicBezTo>
                        <a:cubicBezTo>
                          <a:pt x="1106474" y="201928"/>
                          <a:pt x="1122892" y="208349"/>
                          <a:pt x="1135028" y="219052"/>
                        </a:cubicBezTo>
                        <a:cubicBezTo>
                          <a:pt x="1135028" y="219052"/>
                          <a:pt x="1135028" y="219052"/>
                          <a:pt x="1242106" y="136283"/>
                        </a:cubicBezTo>
                        <a:cubicBezTo>
                          <a:pt x="1242106" y="136283"/>
                          <a:pt x="1242106" y="136283"/>
                          <a:pt x="1269946" y="114878"/>
                        </a:cubicBezTo>
                        <a:cubicBezTo>
                          <a:pt x="1270660" y="114164"/>
                          <a:pt x="1272088" y="113451"/>
                          <a:pt x="1273516" y="112737"/>
                        </a:cubicBezTo>
                        <a:cubicBezTo>
                          <a:pt x="1273516" y="31395"/>
                          <a:pt x="1273516" y="31395"/>
                          <a:pt x="1273516" y="31395"/>
                        </a:cubicBezTo>
                        <a:cubicBezTo>
                          <a:pt x="31410" y="31395"/>
                          <a:pt x="31410" y="31395"/>
                          <a:pt x="31410" y="31395"/>
                        </a:cubicBezTo>
                        <a:cubicBezTo>
                          <a:pt x="31410" y="406709"/>
                          <a:pt x="31410" y="620766"/>
                          <a:pt x="31410" y="741352"/>
                        </a:cubicBezTo>
                        <a:cubicBezTo>
                          <a:pt x="31410" y="741352"/>
                          <a:pt x="31410" y="741352"/>
                          <a:pt x="62819" y="726368"/>
                        </a:cubicBezTo>
                        <a:cubicBezTo>
                          <a:pt x="62819" y="726368"/>
                          <a:pt x="62819" y="726368"/>
                          <a:pt x="276976" y="623621"/>
                        </a:cubicBezTo>
                        <a:cubicBezTo>
                          <a:pt x="275548" y="617912"/>
                          <a:pt x="274834" y="612918"/>
                          <a:pt x="274834" y="607210"/>
                        </a:cubicBezTo>
                        <a:cubicBezTo>
                          <a:pt x="274834" y="567252"/>
                          <a:pt x="306957" y="534430"/>
                          <a:pt x="346933" y="534430"/>
                        </a:cubicBezTo>
                        <a:cubicBezTo>
                          <a:pt x="360496" y="534430"/>
                          <a:pt x="372632" y="537998"/>
                          <a:pt x="383340" y="543706"/>
                        </a:cubicBezTo>
                        <a:cubicBezTo>
                          <a:pt x="383340" y="543706"/>
                          <a:pt x="383340" y="543706"/>
                          <a:pt x="454725" y="465218"/>
                        </a:cubicBezTo>
                        <a:cubicBezTo>
                          <a:pt x="443304" y="489478"/>
                          <a:pt x="434737" y="514451"/>
                          <a:pt x="429026" y="540138"/>
                        </a:cubicBezTo>
                        <a:cubicBezTo>
                          <a:pt x="429026" y="540138"/>
                          <a:pt x="429026" y="540138"/>
                          <a:pt x="406183" y="565112"/>
                        </a:cubicBezTo>
                        <a:cubicBezTo>
                          <a:pt x="414749" y="577241"/>
                          <a:pt x="419746" y="591512"/>
                          <a:pt x="419746" y="607210"/>
                        </a:cubicBezTo>
                        <a:cubicBezTo>
                          <a:pt x="419746" y="647167"/>
                          <a:pt x="386909" y="679275"/>
                          <a:pt x="346933" y="679275"/>
                        </a:cubicBezTo>
                        <a:cubicBezTo>
                          <a:pt x="324090" y="679275"/>
                          <a:pt x="303388" y="668573"/>
                          <a:pt x="290539" y="651448"/>
                        </a:cubicBezTo>
                        <a:cubicBezTo>
                          <a:pt x="290539" y="651448"/>
                          <a:pt x="290539" y="651448"/>
                          <a:pt x="62819" y="761331"/>
                        </a:cubicBezTo>
                        <a:cubicBezTo>
                          <a:pt x="62819" y="761331"/>
                          <a:pt x="62819" y="761331"/>
                          <a:pt x="31410" y="776315"/>
                        </a:cubicBezTo>
                        <a:cubicBezTo>
                          <a:pt x="31410" y="900468"/>
                          <a:pt x="31410" y="900468"/>
                          <a:pt x="31410" y="900468"/>
                        </a:cubicBezTo>
                        <a:cubicBezTo>
                          <a:pt x="250563" y="900468"/>
                          <a:pt x="431168" y="900468"/>
                          <a:pt x="579650" y="900468"/>
                        </a:cubicBezTo>
                        <a:cubicBezTo>
                          <a:pt x="600351" y="913312"/>
                          <a:pt x="622481" y="924014"/>
                          <a:pt x="645324" y="931863"/>
                        </a:cubicBezTo>
                        <a:cubicBezTo>
                          <a:pt x="645324" y="931863"/>
                          <a:pt x="645324" y="931863"/>
                          <a:pt x="15705" y="931863"/>
                        </a:cubicBezTo>
                        <a:cubicBezTo>
                          <a:pt x="7139" y="931863"/>
                          <a:pt x="0" y="925441"/>
                          <a:pt x="0" y="916166"/>
                        </a:cubicBezTo>
                        <a:cubicBezTo>
                          <a:pt x="0" y="916166"/>
                          <a:pt x="0" y="916166"/>
                          <a:pt x="0" y="15698"/>
                        </a:cubicBezTo>
                        <a:cubicBezTo>
                          <a:pt x="0" y="6422"/>
                          <a:pt x="7139" y="0"/>
                          <a:pt x="1570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ZA" noProof="0"/>
                  </a:p>
                </p:txBody>
              </p:sp>
              <p:sp>
                <p:nvSpPr>
                  <p:cNvPr id="139" name="Freeform 11">
                    <a:extLst>
                      <a:ext uri="{FF2B5EF4-FFF2-40B4-BE49-F238E27FC236}">
                        <a16:creationId xmlns:a16="http://schemas.microsoft.com/office/drawing/2014/main" id="{1521C207-31E9-BAEB-BDC9-068DB7C673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97662" y="3179762"/>
                    <a:ext cx="1181100" cy="654050"/>
                  </a:xfrm>
                  <a:custGeom>
                    <a:avLst/>
                    <a:gdLst>
                      <a:gd name="connsiteX0" fmla="*/ 363861 w 1181100"/>
                      <a:gd name="connsiteY0" fmla="*/ 458787 h 654050"/>
                      <a:gd name="connsiteX1" fmla="*/ 452503 w 1181100"/>
                      <a:gd name="connsiteY1" fmla="*/ 632593 h 654050"/>
                      <a:gd name="connsiteX2" fmla="*/ 474663 w 1181100"/>
                      <a:gd name="connsiteY2" fmla="*/ 654050 h 654050"/>
                      <a:gd name="connsiteX3" fmla="*/ 0 w 1181100"/>
                      <a:gd name="connsiteY3" fmla="*/ 654050 h 654050"/>
                      <a:gd name="connsiteX4" fmla="*/ 0 w 1181100"/>
                      <a:gd name="connsiteY4" fmla="*/ 581095 h 654050"/>
                      <a:gd name="connsiteX5" fmla="*/ 221605 w 1181100"/>
                      <a:gd name="connsiteY5" fmla="*/ 473807 h 654050"/>
                      <a:gd name="connsiteX6" fmla="*/ 284512 w 1181100"/>
                      <a:gd name="connsiteY6" fmla="*/ 495265 h 654050"/>
                      <a:gd name="connsiteX7" fmla="*/ 363861 w 1181100"/>
                      <a:gd name="connsiteY7" fmla="*/ 458787 h 654050"/>
                      <a:gd name="connsiteX8" fmla="*/ 881470 w 1181100"/>
                      <a:gd name="connsiteY8" fmla="*/ 250825 h 654050"/>
                      <a:gd name="connsiteX9" fmla="*/ 879327 w 1181100"/>
                      <a:gd name="connsiteY9" fmla="*/ 543393 h 654050"/>
                      <a:gd name="connsiteX10" fmla="*/ 859328 w 1181100"/>
                      <a:gd name="connsiteY10" fmla="*/ 564748 h 654050"/>
                      <a:gd name="connsiteX11" fmla="*/ 840757 w 1181100"/>
                      <a:gd name="connsiteY11" fmla="*/ 581121 h 654050"/>
                      <a:gd name="connsiteX12" fmla="*/ 840043 w 1181100"/>
                      <a:gd name="connsiteY12" fmla="*/ 581833 h 654050"/>
                      <a:gd name="connsiteX13" fmla="*/ 696476 w 1181100"/>
                      <a:gd name="connsiteY13" fmla="*/ 630238 h 654050"/>
                      <a:gd name="connsiteX14" fmla="*/ 526481 w 1181100"/>
                      <a:gd name="connsiteY14" fmla="*/ 558342 h 654050"/>
                      <a:gd name="connsiteX15" fmla="*/ 489339 w 1181100"/>
                      <a:gd name="connsiteY15" fmla="*/ 284993 h 654050"/>
                      <a:gd name="connsiteX16" fmla="*/ 586479 w 1181100"/>
                      <a:gd name="connsiteY16" fmla="*/ 331975 h 654050"/>
                      <a:gd name="connsiteX17" fmla="*/ 699333 w 1181100"/>
                      <a:gd name="connsiteY17" fmla="*/ 441599 h 654050"/>
                      <a:gd name="connsiteX18" fmla="*/ 805044 w 1181100"/>
                      <a:gd name="connsiteY18" fmla="*/ 368279 h 654050"/>
                      <a:gd name="connsiteX19" fmla="*/ 812901 w 1181100"/>
                      <a:gd name="connsiteY19" fmla="*/ 328416 h 654050"/>
                      <a:gd name="connsiteX20" fmla="*/ 811472 w 1181100"/>
                      <a:gd name="connsiteY20" fmla="*/ 314179 h 654050"/>
                      <a:gd name="connsiteX21" fmla="*/ 810758 w 1181100"/>
                      <a:gd name="connsiteY21" fmla="*/ 307061 h 654050"/>
                      <a:gd name="connsiteX22" fmla="*/ 815758 w 1181100"/>
                      <a:gd name="connsiteY22" fmla="*/ 302790 h 654050"/>
                      <a:gd name="connsiteX23" fmla="*/ 850043 w 1181100"/>
                      <a:gd name="connsiteY23" fmla="*/ 275739 h 654050"/>
                      <a:gd name="connsiteX24" fmla="*/ 881470 w 1181100"/>
                      <a:gd name="connsiteY24" fmla="*/ 250825 h 654050"/>
                      <a:gd name="connsiteX25" fmla="*/ 1181100 w 1181100"/>
                      <a:gd name="connsiteY25" fmla="*/ 0 h 654050"/>
                      <a:gd name="connsiteX26" fmla="*/ 1181100 w 1181100"/>
                      <a:gd name="connsiteY26" fmla="*/ 654050 h 654050"/>
                      <a:gd name="connsiteX27" fmla="*/ 1099004 w 1181100"/>
                      <a:gd name="connsiteY27" fmla="*/ 654050 h 654050"/>
                      <a:gd name="connsiteX28" fmla="*/ 1096863 w 1181100"/>
                      <a:gd name="connsiteY28" fmla="*/ 651908 h 654050"/>
                      <a:gd name="connsiteX29" fmla="*/ 1069022 w 1181100"/>
                      <a:gd name="connsiteY29" fmla="*/ 638342 h 654050"/>
                      <a:gd name="connsiteX30" fmla="*/ 1066166 w 1181100"/>
                      <a:gd name="connsiteY30" fmla="*/ 637628 h 654050"/>
                      <a:gd name="connsiteX31" fmla="*/ 1064024 w 1181100"/>
                      <a:gd name="connsiteY31" fmla="*/ 637628 h 654050"/>
                      <a:gd name="connsiteX32" fmla="*/ 1048319 w 1181100"/>
                      <a:gd name="connsiteY32" fmla="*/ 640484 h 654050"/>
                      <a:gd name="connsiteX33" fmla="*/ 1040466 w 1181100"/>
                      <a:gd name="connsiteY33" fmla="*/ 629773 h 654050"/>
                      <a:gd name="connsiteX34" fmla="*/ 986212 w 1181100"/>
                      <a:gd name="connsiteY34" fmla="*/ 573365 h 654050"/>
                      <a:gd name="connsiteX35" fmla="*/ 954087 w 1181100"/>
                      <a:gd name="connsiteY35" fmla="*/ 178507 h 654050"/>
                      <a:gd name="connsiteX36" fmla="*/ 985498 w 1181100"/>
                      <a:gd name="connsiteY36" fmla="*/ 153516 h 654050"/>
                      <a:gd name="connsiteX37" fmla="*/ 1028330 w 1181100"/>
                      <a:gd name="connsiteY37" fmla="*/ 162798 h 654050"/>
                      <a:gd name="connsiteX38" fmla="*/ 1131843 w 1181100"/>
                      <a:gd name="connsiteY38" fmla="*/ 59264 h 654050"/>
                      <a:gd name="connsiteX39" fmla="*/ 1129701 w 1181100"/>
                      <a:gd name="connsiteY39" fmla="*/ 39985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181100" h="654050">
                        <a:moveTo>
                          <a:pt x="363861" y="458787"/>
                        </a:moveTo>
                        <a:cubicBezTo>
                          <a:pt x="375299" y="521729"/>
                          <a:pt x="404608" y="582525"/>
                          <a:pt x="452503" y="632593"/>
                        </a:cubicBezTo>
                        <a:cubicBezTo>
                          <a:pt x="459651" y="640460"/>
                          <a:pt x="466800" y="647613"/>
                          <a:pt x="474663" y="654050"/>
                        </a:cubicBezTo>
                        <a:cubicBezTo>
                          <a:pt x="474663" y="654050"/>
                          <a:pt x="474663" y="654050"/>
                          <a:pt x="0" y="654050"/>
                        </a:cubicBezTo>
                        <a:cubicBezTo>
                          <a:pt x="0" y="654050"/>
                          <a:pt x="0" y="654050"/>
                          <a:pt x="0" y="581095"/>
                        </a:cubicBezTo>
                        <a:cubicBezTo>
                          <a:pt x="0" y="581095"/>
                          <a:pt x="0" y="581095"/>
                          <a:pt x="221605" y="473807"/>
                        </a:cubicBezTo>
                        <a:cubicBezTo>
                          <a:pt x="239476" y="487397"/>
                          <a:pt x="261637" y="495265"/>
                          <a:pt x="284512" y="495265"/>
                        </a:cubicBezTo>
                        <a:cubicBezTo>
                          <a:pt x="316681" y="495265"/>
                          <a:pt x="344560" y="480960"/>
                          <a:pt x="363861" y="458787"/>
                        </a:cubicBezTo>
                        <a:close/>
                        <a:moveTo>
                          <a:pt x="881470" y="250825"/>
                        </a:moveTo>
                        <a:cubicBezTo>
                          <a:pt x="948611" y="336246"/>
                          <a:pt x="949325" y="457972"/>
                          <a:pt x="879327" y="543393"/>
                        </a:cubicBezTo>
                        <a:cubicBezTo>
                          <a:pt x="873613" y="551223"/>
                          <a:pt x="866471" y="558342"/>
                          <a:pt x="859328" y="564748"/>
                        </a:cubicBezTo>
                        <a:cubicBezTo>
                          <a:pt x="852185" y="571867"/>
                          <a:pt x="846471" y="577562"/>
                          <a:pt x="840757" y="581121"/>
                        </a:cubicBezTo>
                        <a:cubicBezTo>
                          <a:pt x="840757" y="581121"/>
                          <a:pt x="840757" y="581121"/>
                          <a:pt x="840043" y="581833"/>
                        </a:cubicBezTo>
                        <a:cubicBezTo>
                          <a:pt x="799330" y="613154"/>
                          <a:pt x="747903" y="630238"/>
                          <a:pt x="696476" y="630238"/>
                        </a:cubicBezTo>
                        <a:cubicBezTo>
                          <a:pt x="631478" y="630238"/>
                          <a:pt x="571480" y="604612"/>
                          <a:pt x="526481" y="558342"/>
                        </a:cubicBezTo>
                        <a:cubicBezTo>
                          <a:pt x="455055" y="483598"/>
                          <a:pt x="442912" y="372550"/>
                          <a:pt x="489339" y="284993"/>
                        </a:cubicBezTo>
                        <a:cubicBezTo>
                          <a:pt x="489339" y="284993"/>
                          <a:pt x="489339" y="284993"/>
                          <a:pt x="586479" y="331975"/>
                        </a:cubicBezTo>
                        <a:cubicBezTo>
                          <a:pt x="588622" y="392482"/>
                          <a:pt x="638621" y="441599"/>
                          <a:pt x="699333" y="441599"/>
                        </a:cubicBezTo>
                        <a:cubicBezTo>
                          <a:pt x="747903" y="441599"/>
                          <a:pt x="789330" y="410990"/>
                          <a:pt x="805044" y="368279"/>
                        </a:cubicBezTo>
                        <a:cubicBezTo>
                          <a:pt x="810044" y="356178"/>
                          <a:pt x="812901" y="342653"/>
                          <a:pt x="812901" y="328416"/>
                        </a:cubicBezTo>
                        <a:cubicBezTo>
                          <a:pt x="812901" y="323433"/>
                          <a:pt x="812187" y="319162"/>
                          <a:pt x="811472" y="314179"/>
                        </a:cubicBezTo>
                        <a:cubicBezTo>
                          <a:pt x="811472" y="312043"/>
                          <a:pt x="811472" y="309196"/>
                          <a:pt x="810758" y="307061"/>
                        </a:cubicBezTo>
                        <a:cubicBezTo>
                          <a:pt x="810758" y="307061"/>
                          <a:pt x="810758" y="307061"/>
                          <a:pt x="815758" y="302790"/>
                        </a:cubicBezTo>
                        <a:cubicBezTo>
                          <a:pt x="820758" y="299230"/>
                          <a:pt x="830757" y="291400"/>
                          <a:pt x="850043" y="275739"/>
                        </a:cubicBezTo>
                        <a:cubicBezTo>
                          <a:pt x="857899" y="269333"/>
                          <a:pt x="868613" y="260791"/>
                          <a:pt x="881470" y="250825"/>
                        </a:cubicBezTo>
                        <a:close/>
                        <a:moveTo>
                          <a:pt x="1181100" y="0"/>
                        </a:moveTo>
                        <a:cubicBezTo>
                          <a:pt x="1181100" y="0"/>
                          <a:pt x="1181100" y="0"/>
                          <a:pt x="1181100" y="654050"/>
                        </a:cubicBezTo>
                        <a:cubicBezTo>
                          <a:pt x="1181100" y="654050"/>
                          <a:pt x="1181100" y="654050"/>
                          <a:pt x="1099004" y="654050"/>
                        </a:cubicBezTo>
                        <a:cubicBezTo>
                          <a:pt x="1099004" y="654050"/>
                          <a:pt x="1099004" y="654050"/>
                          <a:pt x="1096863" y="651908"/>
                        </a:cubicBezTo>
                        <a:cubicBezTo>
                          <a:pt x="1089724" y="644768"/>
                          <a:pt x="1079730" y="639770"/>
                          <a:pt x="1069022" y="638342"/>
                        </a:cubicBezTo>
                        <a:cubicBezTo>
                          <a:pt x="1069022" y="638342"/>
                          <a:pt x="1069022" y="638342"/>
                          <a:pt x="1066166" y="637628"/>
                        </a:cubicBezTo>
                        <a:cubicBezTo>
                          <a:pt x="1066166" y="637628"/>
                          <a:pt x="1066166" y="637628"/>
                          <a:pt x="1064024" y="637628"/>
                        </a:cubicBezTo>
                        <a:cubicBezTo>
                          <a:pt x="1058313" y="637628"/>
                          <a:pt x="1053316" y="638342"/>
                          <a:pt x="1048319" y="640484"/>
                        </a:cubicBezTo>
                        <a:cubicBezTo>
                          <a:pt x="1046177" y="636913"/>
                          <a:pt x="1043322" y="633343"/>
                          <a:pt x="1040466" y="629773"/>
                        </a:cubicBezTo>
                        <a:cubicBezTo>
                          <a:pt x="1040466" y="629773"/>
                          <a:pt x="1040466" y="629773"/>
                          <a:pt x="986212" y="573365"/>
                        </a:cubicBezTo>
                        <a:cubicBezTo>
                          <a:pt x="1061169" y="448410"/>
                          <a:pt x="1048319" y="289181"/>
                          <a:pt x="954087" y="178507"/>
                        </a:cubicBezTo>
                        <a:cubicBezTo>
                          <a:pt x="954087" y="178507"/>
                          <a:pt x="954087" y="178507"/>
                          <a:pt x="985498" y="153516"/>
                        </a:cubicBezTo>
                        <a:cubicBezTo>
                          <a:pt x="998348" y="159942"/>
                          <a:pt x="1013339" y="162798"/>
                          <a:pt x="1028330" y="162798"/>
                        </a:cubicBezTo>
                        <a:cubicBezTo>
                          <a:pt x="1085441" y="162798"/>
                          <a:pt x="1131843" y="116386"/>
                          <a:pt x="1131843" y="59264"/>
                        </a:cubicBezTo>
                        <a:cubicBezTo>
                          <a:pt x="1131843" y="52838"/>
                          <a:pt x="1131129" y="45698"/>
                          <a:pt x="1129701" y="39985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ZA" noProof="0"/>
                  </a:p>
                </p:txBody>
              </p:sp>
            </p:grpSp>
          </p:grpSp>
        </p:grpSp>
      </p:grpSp>
      <p:sp>
        <p:nvSpPr>
          <p:cNvPr id="140" name="ValueChainStarter">
            <a:extLst>
              <a:ext uri="{FF2B5EF4-FFF2-40B4-BE49-F238E27FC236}">
                <a16:creationId xmlns:a16="http://schemas.microsoft.com/office/drawing/2014/main" id="{A13B683F-C651-02FE-082E-C60E4024427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986489" y="4329900"/>
            <a:ext cx="639494" cy="267856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ZA" sz="800" noProof="0" dirty="0">
                <a:solidFill>
                  <a:srgbClr val="FFFFFF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Pre-feasibility</a:t>
            </a:r>
          </a:p>
        </p:txBody>
      </p:sp>
      <p:sp>
        <p:nvSpPr>
          <p:cNvPr id="141" name="ValueChainHeader">
            <a:extLst>
              <a:ext uri="{FF2B5EF4-FFF2-40B4-BE49-F238E27FC236}">
                <a16:creationId xmlns:a16="http://schemas.microsoft.com/office/drawing/2014/main" id="{2A4C1219-3914-AB56-7612-EAA273756DC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25324" y="4329901"/>
            <a:ext cx="639494" cy="267856"/>
          </a:xfrm>
          <a:prstGeom prst="chevron">
            <a:avLst>
              <a:gd name="adj" fmla="val 12004"/>
            </a:avLst>
          </a:prstGeom>
          <a:solidFill>
            <a:srgbClr val="B1B3B3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ZA" sz="800" noProof="0">
                <a:solidFill>
                  <a:srgbClr val="FFFFFF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Feasibility</a:t>
            </a:r>
          </a:p>
        </p:txBody>
      </p:sp>
      <p:sp>
        <p:nvSpPr>
          <p:cNvPr id="142" name="ValueChainHeader">
            <a:extLst>
              <a:ext uri="{FF2B5EF4-FFF2-40B4-BE49-F238E27FC236}">
                <a16:creationId xmlns:a16="http://schemas.microsoft.com/office/drawing/2014/main" id="{42DE0DFD-FCC9-DFFD-903D-526AF9A5862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264159" y="4329901"/>
            <a:ext cx="639494" cy="267856"/>
          </a:xfrm>
          <a:prstGeom prst="chevron">
            <a:avLst>
              <a:gd name="adj" fmla="val 12004"/>
            </a:avLst>
          </a:prstGeom>
          <a:solidFill>
            <a:srgbClr val="B1B3B3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ZA" sz="800" noProof="0">
                <a:solidFill>
                  <a:srgbClr val="FFFFFF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Construction</a:t>
            </a:r>
          </a:p>
        </p:txBody>
      </p:sp>
      <p:sp>
        <p:nvSpPr>
          <p:cNvPr id="143" name="ValueChainHeader">
            <a:extLst>
              <a:ext uri="{FF2B5EF4-FFF2-40B4-BE49-F238E27FC236}">
                <a16:creationId xmlns:a16="http://schemas.microsoft.com/office/drawing/2014/main" id="{2421EF76-FA44-5F9D-BB73-5DA078B3B06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902995" y="4329901"/>
            <a:ext cx="639494" cy="267856"/>
          </a:xfrm>
          <a:prstGeom prst="chevron">
            <a:avLst>
              <a:gd name="adj" fmla="val 12004"/>
            </a:avLst>
          </a:prstGeom>
          <a:solidFill>
            <a:srgbClr val="B1B3B3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ZA" sz="800" noProof="0">
                <a:solidFill>
                  <a:srgbClr val="FFFFFF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Production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6DC4FD4-44E2-A4E0-7E65-F5D0F102B377}"/>
              </a:ext>
            </a:extLst>
          </p:cNvPr>
          <p:cNvGrpSpPr>
            <a:grpSpLocks noChangeAspect="1"/>
          </p:cNvGrpSpPr>
          <p:nvPr/>
        </p:nvGrpSpPr>
        <p:grpSpPr>
          <a:xfrm>
            <a:off x="3144587" y="4278462"/>
            <a:ext cx="107118" cy="107118"/>
            <a:chOff x="5961065" y="3294063"/>
            <a:chExt cx="269875" cy="269875"/>
          </a:xfrm>
        </p:grpSpPr>
        <p:sp>
          <p:nvSpPr>
            <p:cNvPr id="145" name="Oval 16">
              <a:extLst>
                <a:ext uri="{FF2B5EF4-FFF2-40B4-BE49-F238E27FC236}">
                  <a16:creationId xmlns:a16="http://schemas.microsoft.com/office/drawing/2014/main" id="{43589528-8411-5E6D-A219-334673126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5" y="3294063"/>
              <a:ext cx="269875" cy="2698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noProof="0"/>
            </a:p>
          </p:txBody>
        </p:sp>
        <p:sp>
          <p:nvSpPr>
            <p:cNvPr id="146" name="Freeform 17">
              <a:extLst>
                <a:ext uri="{FF2B5EF4-FFF2-40B4-BE49-F238E27FC236}">
                  <a16:creationId xmlns:a16="http://schemas.microsoft.com/office/drawing/2014/main" id="{8DAAE85F-429C-BB63-DD9D-3953AA61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6" y="3363913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noProof="0"/>
            </a:p>
          </p:txBody>
        </p:sp>
      </p:grp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7C8F53DD-BFEE-CCE5-262C-CB4E0E2452C8}"/>
              </a:ext>
            </a:extLst>
          </p:cNvPr>
          <p:cNvSpPr/>
          <p:nvPr/>
        </p:nvSpPr>
        <p:spPr>
          <a:xfrm>
            <a:off x="6181026" y="5041663"/>
            <a:ext cx="5368614" cy="1340117"/>
          </a:xfrm>
          <a:prstGeom prst="roundRect">
            <a:avLst>
              <a:gd name="adj" fmla="val 712"/>
            </a:avLst>
          </a:prstGeom>
          <a:solidFill>
            <a:schemeClr val="bg1"/>
          </a:solidFill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BF6AA6F-CCEC-5671-48C0-ED43CBC8F898}"/>
              </a:ext>
            </a:extLst>
          </p:cNvPr>
          <p:cNvSpPr txBox="1"/>
          <p:nvPr/>
        </p:nvSpPr>
        <p:spPr>
          <a:xfrm>
            <a:off x="6238608" y="5307369"/>
            <a:ext cx="1247266" cy="5770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Secured demand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6C4FE1E-3CD4-84FC-5AA4-1CF21FC8ABAB}"/>
              </a:ext>
            </a:extLst>
          </p:cNvPr>
          <p:cNvSpPr txBox="1"/>
          <p:nvPr/>
        </p:nvSpPr>
        <p:spPr>
          <a:xfrm>
            <a:off x="7513897" y="5307369"/>
            <a:ext cx="4058993" cy="5770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50" dirty="0"/>
              <a:t>Namibian mine forms part of a broader strategy to be a vertically integrated ex-China battery anode material producer, with 60% of mine output into our own facilities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BA0ABA7-5A15-B7A8-4390-650958B78563}"/>
              </a:ext>
            </a:extLst>
          </p:cNvPr>
          <p:cNvSpPr txBox="1"/>
          <p:nvPr/>
        </p:nvSpPr>
        <p:spPr>
          <a:xfrm>
            <a:off x="6238608" y="5938642"/>
            <a:ext cx="1247266" cy="4154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ZA" sz="1400" b="0" noProof="0" dirty="0">
                <a:solidFill>
                  <a:schemeClr val="tx2"/>
                </a:solidFill>
              </a:rPr>
              <a:t>Rapid cash flow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421BC04-2AEB-E534-5495-D6D21629A556}"/>
              </a:ext>
            </a:extLst>
          </p:cNvPr>
          <p:cNvSpPr txBox="1"/>
          <p:nvPr/>
        </p:nvSpPr>
        <p:spPr>
          <a:xfrm>
            <a:off x="7513897" y="5938642"/>
            <a:ext cx="4058993" cy="4154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50" dirty="0"/>
              <a:t>Former producer therefore reduced permitting and resources risks (~12 month timeline from financing to production)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97387DB-A3C3-9377-5D01-D7D3F9BAB5B1}"/>
              </a:ext>
            </a:extLst>
          </p:cNvPr>
          <p:cNvCxnSpPr>
            <a:cxnSpLocks/>
          </p:cNvCxnSpPr>
          <p:nvPr/>
        </p:nvCxnSpPr>
        <p:spPr>
          <a:xfrm>
            <a:off x="6381547" y="5884450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FDDA32B-EFE5-F0AA-4577-A3BB8E90A275}"/>
              </a:ext>
            </a:extLst>
          </p:cNvPr>
          <p:cNvGrpSpPr/>
          <p:nvPr/>
        </p:nvGrpSpPr>
        <p:grpSpPr>
          <a:xfrm>
            <a:off x="6246237" y="4851963"/>
            <a:ext cx="3478612" cy="429578"/>
            <a:chOff x="6259947" y="4642413"/>
            <a:chExt cx="3478612" cy="429578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43D9FAF-6132-38ED-84B7-2302227E5CEA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59947" y="4642413"/>
              <a:ext cx="3478612" cy="429578"/>
              <a:chOff x="6259947" y="892533"/>
              <a:chExt cx="3478612" cy="429578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640FC0A5-651E-5211-FAE7-CBEE7163EE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9947" y="892533"/>
                <a:ext cx="3478612" cy="429578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148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ZA" b="1">
                    <a:solidFill>
                      <a:srgbClr val="FFFFFF"/>
                    </a:solidFill>
                  </a:rPr>
                  <a:t>Commercial advantage</a:t>
                </a:r>
                <a:endParaRPr lang="en-ZA" b="1" noProof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1C150184-07F0-E3D4-3FA3-B09173D196C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319207" y="937701"/>
                <a:ext cx="331200" cy="339242"/>
                <a:chOff x="6331028" y="92874"/>
                <a:chExt cx="356094" cy="339242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0365ABCD-8300-C2C1-37D1-BD87C844A74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31028" y="92874"/>
                  <a:ext cx="356094" cy="339242"/>
                </a:xfrm>
                <a:prstGeom prst="ellipse">
                  <a:avLst/>
                </a:prstGeom>
                <a:solidFill>
                  <a:schemeClr val="bg1"/>
                </a:solidFill>
                <a:ln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1148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 sz="1200" b="1" noProof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67" name="bcgIcons_Data Analysis ">
                  <a:extLst>
                    <a:ext uri="{FF2B5EF4-FFF2-40B4-BE49-F238E27FC236}">
                      <a16:creationId xmlns:a16="http://schemas.microsoft.com/office/drawing/2014/main" id="{E8E09647-B6A5-253B-B0E5-18D326F452C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387460" y="148969"/>
                  <a:ext cx="243251" cy="227051"/>
                  <a:chOff x="6464300" y="2606675"/>
                  <a:chExt cx="1646238" cy="1644650"/>
                </a:xfrm>
              </p:grpSpPr>
              <p:sp>
                <p:nvSpPr>
                  <p:cNvPr id="168" name="AutoShape 15">
                    <a:extLst>
                      <a:ext uri="{FF2B5EF4-FFF2-40B4-BE49-F238E27FC236}">
                        <a16:creationId xmlns:a16="http://schemas.microsoft.com/office/drawing/2014/main" id="{2DE34852-E755-165B-8BDF-70D5BA4910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64300" y="2606675"/>
                    <a:ext cx="1646238" cy="16446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noProof="0"/>
                  </a:p>
                </p:txBody>
              </p:sp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DEBB9094-79BD-4B6E-DC55-F4A5C4D133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6635750" y="2963862"/>
                    <a:ext cx="1367015" cy="1238250"/>
                    <a:chOff x="6635750" y="2963862"/>
                    <a:chExt cx="1367015" cy="1238250"/>
                  </a:xfrm>
                </p:grpSpPr>
                <p:sp>
                  <p:nvSpPr>
                    <p:cNvPr id="170" name="Freeform 10">
                      <a:extLst>
                        <a:ext uri="{FF2B5EF4-FFF2-40B4-BE49-F238E27FC236}">
                          <a16:creationId xmlns:a16="http://schemas.microsoft.com/office/drawing/2014/main" id="{6D85FCBB-F71A-D4DB-128D-0A9D122F45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35750" y="2963862"/>
                      <a:ext cx="1367015" cy="1238250"/>
                    </a:xfrm>
                    <a:custGeom>
                      <a:avLst/>
                      <a:gdLst>
                        <a:gd name="connsiteX0" fmla="*/ 1124567 w 1367015"/>
                        <a:gd name="connsiteY0" fmla="*/ 922337 h 1238250"/>
                        <a:gd name="connsiteX1" fmla="*/ 1113855 w 1367015"/>
                        <a:gd name="connsiteY1" fmla="*/ 931647 h 1238250"/>
                        <a:gd name="connsiteX2" fmla="*/ 1058863 w 1367015"/>
                        <a:gd name="connsiteY2" fmla="*/ 985360 h 1238250"/>
                        <a:gd name="connsiteX3" fmla="*/ 1269544 w 1367015"/>
                        <a:gd name="connsiteY3" fmla="*/ 1205939 h 1238250"/>
                        <a:gd name="connsiteX4" fmla="*/ 1282399 w 1367015"/>
                        <a:gd name="connsiteY4" fmla="*/ 1205939 h 1238250"/>
                        <a:gd name="connsiteX5" fmla="*/ 1313109 w 1367015"/>
                        <a:gd name="connsiteY5" fmla="*/ 1185886 h 1238250"/>
                        <a:gd name="connsiteX6" fmla="*/ 1333820 w 1367015"/>
                        <a:gd name="connsiteY6" fmla="*/ 1155807 h 1238250"/>
                        <a:gd name="connsiteX7" fmla="*/ 1335248 w 1367015"/>
                        <a:gd name="connsiteY7" fmla="*/ 1142916 h 1238250"/>
                        <a:gd name="connsiteX8" fmla="*/ 1133851 w 1367015"/>
                        <a:gd name="connsiteY8" fmla="*/ 931647 h 1238250"/>
                        <a:gd name="connsiteX9" fmla="*/ 1124567 w 1367015"/>
                        <a:gd name="connsiteY9" fmla="*/ 922337 h 1238250"/>
                        <a:gd name="connsiteX10" fmla="*/ 925229 w 1367015"/>
                        <a:gd name="connsiteY10" fmla="*/ 906462 h 1238250"/>
                        <a:gd name="connsiteX11" fmla="*/ 949325 w 1367015"/>
                        <a:gd name="connsiteY11" fmla="*/ 931862 h 1238250"/>
                        <a:gd name="connsiteX12" fmla="*/ 869950 w 1367015"/>
                        <a:gd name="connsiteY12" fmla="*/ 931862 h 1238250"/>
                        <a:gd name="connsiteX13" fmla="*/ 925229 w 1367015"/>
                        <a:gd name="connsiteY13" fmla="*/ 906462 h 1238250"/>
                        <a:gd name="connsiteX14" fmla="*/ 1124927 w 1367015"/>
                        <a:gd name="connsiteY14" fmla="*/ 884237 h 1238250"/>
                        <a:gd name="connsiteX15" fmla="*/ 1135645 w 1367015"/>
                        <a:gd name="connsiteY15" fmla="*/ 889243 h 1238250"/>
                        <a:gd name="connsiteX16" fmla="*/ 1146363 w 1367015"/>
                        <a:gd name="connsiteY16" fmla="*/ 900686 h 1238250"/>
                        <a:gd name="connsiteX17" fmla="*/ 1176374 w 1367015"/>
                        <a:gd name="connsiteY17" fmla="*/ 932154 h 1238250"/>
                        <a:gd name="connsiteX18" fmla="*/ 1357152 w 1367015"/>
                        <a:gd name="connsiteY18" fmla="*/ 1121676 h 1238250"/>
                        <a:gd name="connsiteX19" fmla="*/ 1363582 w 1367015"/>
                        <a:gd name="connsiteY19" fmla="*/ 1166017 h 1238250"/>
                        <a:gd name="connsiteX20" fmla="*/ 1335001 w 1367015"/>
                        <a:gd name="connsiteY20" fmla="*/ 1208928 h 1238250"/>
                        <a:gd name="connsiteX21" fmla="*/ 1290700 w 1367015"/>
                        <a:gd name="connsiteY21" fmla="*/ 1236105 h 1238250"/>
                        <a:gd name="connsiteX22" fmla="*/ 1273551 w 1367015"/>
                        <a:gd name="connsiteY22" fmla="*/ 1238250 h 1238250"/>
                        <a:gd name="connsiteX23" fmla="*/ 1246398 w 1367015"/>
                        <a:gd name="connsiteY23" fmla="*/ 1227522 h 1238250"/>
                        <a:gd name="connsiteX24" fmla="*/ 1024892 w 1367015"/>
                        <a:gd name="connsiteY24" fmla="*/ 996520 h 1238250"/>
                        <a:gd name="connsiteX25" fmla="*/ 1025606 w 1367015"/>
                        <a:gd name="connsiteY25" fmla="*/ 974350 h 1238250"/>
                        <a:gd name="connsiteX26" fmla="*/ 1068478 w 1367015"/>
                        <a:gd name="connsiteY26" fmla="*/ 932154 h 1238250"/>
                        <a:gd name="connsiteX27" fmla="*/ 1076338 w 1367015"/>
                        <a:gd name="connsiteY27" fmla="*/ 925002 h 1238250"/>
                        <a:gd name="connsiteX28" fmla="*/ 1100633 w 1367015"/>
                        <a:gd name="connsiteY28" fmla="*/ 900686 h 1238250"/>
                        <a:gd name="connsiteX29" fmla="*/ 1104205 w 1367015"/>
                        <a:gd name="connsiteY29" fmla="*/ 897826 h 1238250"/>
                        <a:gd name="connsiteX30" fmla="*/ 1113494 w 1367015"/>
                        <a:gd name="connsiteY30" fmla="*/ 889243 h 1238250"/>
                        <a:gd name="connsiteX31" fmla="*/ 1124927 w 1367015"/>
                        <a:gd name="connsiteY31" fmla="*/ 884237 h 1238250"/>
                        <a:gd name="connsiteX32" fmla="*/ 346518 w 1367015"/>
                        <a:gd name="connsiteY32" fmla="*/ 565150 h 1238250"/>
                        <a:gd name="connsiteX33" fmla="*/ 306388 w 1367015"/>
                        <a:gd name="connsiteY33" fmla="*/ 606784 h 1238250"/>
                        <a:gd name="connsiteX34" fmla="*/ 306388 w 1367015"/>
                        <a:gd name="connsiteY34" fmla="*/ 608938 h 1238250"/>
                        <a:gd name="connsiteX35" fmla="*/ 319765 w 1367015"/>
                        <a:gd name="connsiteY35" fmla="*/ 636933 h 1238250"/>
                        <a:gd name="connsiteX36" fmla="*/ 346518 w 1367015"/>
                        <a:gd name="connsiteY36" fmla="*/ 647700 h 1238250"/>
                        <a:gd name="connsiteX37" fmla="*/ 387351 w 1367015"/>
                        <a:gd name="connsiteY37" fmla="*/ 606784 h 1238250"/>
                        <a:gd name="connsiteX38" fmla="*/ 383127 w 1367015"/>
                        <a:gd name="connsiteY38" fmla="*/ 588838 h 1238250"/>
                        <a:gd name="connsiteX39" fmla="*/ 360598 w 1367015"/>
                        <a:gd name="connsiteY39" fmla="*/ 568021 h 1238250"/>
                        <a:gd name="connsiteX40" fmla="*/ 346518 w 1367015"/>
                        <a:gd name="connsiteY40" fmla="*/ 565150 h 1238250"/>
                        <a:gd name="connsiteX41" fmla="*/ 760846 w 1367015"/>
                        <a:gd name="connsiteY41" fmla="*/ 492125 h 1238250"/>
                        <a:gd name="connsiteX42" fmla="*/ 735591 w 1367015"/>
                        <a:gd name="connsiteY42" fmla="*/ 499181 h 1238250"/>
                        <a:gd name="connsiteX43" fmla="*/ 710335 w 1367015"/>
                        <a:gd name="connsiteY43" fmla="*/ 535164 h 1238250"/>
                        <a:gd name="connsiteX44" fmla="*/ 709613 w 1367015"/>
                        <a:gd name="connsiteY44" fmla="*/ 542925 h 1238250"/>
                        <a:gd name="connsiteX45" fmla="*/ 760846 w 1367015"/>
                        <a:gd name="connsiteY45" fmla="*/ 593725 h 1238250"/>
                        <a:gd name="connsiteX46" fmla="*/ 767341 w 1367015"/>
                        <a:gd name="connsiteY46" fmla="*/ 593725 h 1238250"/>
                        <a:gd name="connsiteX47" fmla="*/ 804864 w 1367015"/>
                        <a:gd name="connsiteY47" fmla="*/ 570442 h 1238250"/>
                        <a:gd name="connsiteX48" fmla="*/ 812801 w 1367015"/>
                        <a:gd name="connsiteY48" fmla="*/ 542925 h 1238250"/>
                        <a:gd name="connsiteX49" fmla="*/ 812801 w 1367015"/>
                        <a:gd name="connsiteY49" fmla="*/ 539397 h 1238250"/>
                        <a:gd name="connsiteX50" fmla="*/ 768062 w 1367015"/>
                        <a:gd name="connsiteY50" fmla="*/ 492831 h 1238250"/>
                        <a:gd name="connsiteX51" fmla="*/ 760846 w 1367015"/>
                        <a:gd name="connsiteY51" fmla="*/ 492125 h 1238250"/>
                        <a:gd name="connsiteX52" fmla="*/ 891455 w 1367015"/>
                        <a:gd name="connsiteY52" fmla="*/ 415925 h 1238250"/>
                        <a:gd name="connsiteX53" fmla="*/ 915035 w 1367015"/>
                        <a:gd name="connsiteY53" fmla="*/ 434485 h 1238250"/>
                        <a:gd name="connsiteX54" fmla="*/ 920751 w 1367015"/>
                        <a:gd name="connsiteY54" fmla="*/ 439482 h 1238250"/>
                        <a:gd name="connsiteX55" fmla="*/ 877164 w 1367015"/>
                        <a:gd name="connsiteY55" fmla="*/ 474460 h 1238250"/>
                        <a:gd name="connsiteX56" fmla="*/ 850012 w 1367015"/>
                        <a:gd name="connsiteY56" fmla="*/ 496589 h 1238250"/>
                        <a:gd name="connsiteX57" fmla="*/ 838579 w 1367015"/>
                        <a:gd name="connsiteY57" fmla="*/ 505155 h 1238250"/>
                        <a:gd name="connsiteX58" fmla="*/ 844296 w 1367015"/>
                        <a:gd name="connsiteY58" fmla="*/ 519432 h 1238250"/>
                        <a:gd name="connsiteX59" fmla="*/ 847154 w 1367015"/>
                        <a:gd name="connsiteY59" fmla="*/ 542989 h 1238250"/>
                        <a:gd name="connsiteX60" fmla="*/ 845725 w 1367015"/>
                        <a:gd name="connsiteY60" fmla="*/ 561549 h 1238250"/>
                        <a:gd name="connsiteX61" fmla="*/ 824289 w 1367015"/>
                        <a:gd name="connsiteY61" fmla="*/ 601524 h 1238250"/>
                        <a:gd name="connsiteX62" fmla="*/ 761409 w 1367015"/>
                        <a:gd name="connsiteY62" fmla="*/ 628650 h 1238250"/>
                        <a:gd name="connsiteX63" fmla="*/ 676379 w 1367015"/>
                        <a:gd name="connsiteY63" fmla="*/ 542989 h 1238250"/>
                        <a:gd name="connsiteX64" fmla="*/ 678523 w 1367015"/>
                        <a:gd name="connsiteY64" fmla="*/ 523715 h 1238250"/>
                        <a:gd name="connsiteX65" fmla="*/ 582775 w 1367015"/>
                        <a:gd name="connsiteY65" fmla="*/ 477316 h 1238250"/>
                        <a:gd name="connsiteX66" fmla="*/ 569913 w 1367015"/>
                        <a:gd name="connsiteY66" fmla="*/ 470891 h 1238250"/>
                        <a:gd name="connsiteX67" fmla="*/ 594208 w 1367015"/>
                        <a:gd name="connsiteY67" fmla="*/ 441623 h 1238250"/>
                        <a:gd name="connsiteX68" fmla="*/ 694957 w 1367015"/>
                        <a:gd name="connsiteY68" fmla="*/ 490165 h 1238250"/>
                        <a:gd name="connsiteX69" fmla="*/ 715679 w 1367015"/>
                        <a:gd name="connsiteY69" fmla="*/ 470891 h 1238250"/>
                        <a:gd name="connsiteX70" fmla="*/ 761409 w 1367015"/>
                        <a:gd name="connsiteY70" fmla="*/ 457328 h 1238250"/>
                        <a:gd name="connsiteX71" fmla="*/ 789991 w 1367015"/>
                        <a:gd name="connsiteY71" fmla="*/ 462325 h 1238250"/>
                        <a:gd name="connsiteX72" fmla="*/ 815714 w 1367015"/>
                        <a:gd name="connsiteY72" fmla="*/ 476602 h 1238250"/>
                        <a:gd name="connsiteX73" fmla="*/ 831434 w 1367015"/>
                        <a:gd name="connsiteY73" fmla="*/ 464466 h 1238250"/>
                        <a:gd name="connsiteX74" fmla="*/ 891455 w 1367015"/>
                        <a:gd name="connsiteY74" fmla="*/ 415925 h 1238250"/>
                        <a:gd name="connsiteX75" fmla="*/ 772661 w 1367015"/>
                        <a:gd name="connsiteY75" fmla="*/ 346605 h 1238250"/>
                        <a:gd name="connsiteX76" fmla="*/ 628158 w 1367015"/>
                        <a:gd name="connsiteY76" fmla="*/ 379415 h 1238250"/>
                        <a:gd name="connsiteX77" fmla="*/ 571784 w 1367015"/>
                        <a:gd name="connsiteY77" fmla="*/ 420783 h 1238250"/>
                        <a:gd name="connsiteX78" fmla="*/ 546809 w 1367015"/>
                        <a:gd name="connsiteY78" fmla="*/ 449314 h 1238250"/>
                        <a:gd name="connsiteX79" fmla="*/ 524687 w 1367015"/>
                        <a:gd name="connsiteY79" fmla="*/ 482123 h 1238250"/>
                        <a:gd name="connsiteX80" fmla="*/ 564648 w 1367015"/>
                        <a:gd name="connsiteY80" fmla="*/ 800235 h 1238250"/>
                        <a:gd name="connsiteX81" fmla="*/ 678110 w 1367015"/>
                        <a:gd name="connsiteY81" fmla="*/ 869420 h 1238250"/>
                        <a:gd name="connsiteX82" fmla="*/ 837955 w 1367015"/>
                        <a:gd name="connsiteY82" fmla="*/ 869420 h 1238250"/>
                        <a:gd name="connsiteX83" fmla="*/ 921445 w 1367015"/>
                        <a:gd name="connsiteY83" fmla="*/ 826625 h 1238250"/>
                        <a:gd name="connsiteX84" fmla="*/ 944280 w 1367015"/>
                        <a:gd name="connsiteY84" fmla="*/ 807367 h 1238250"/>
                        <a:gd name="connsiteX85" fmla="*/ 967115 w 1367015"/>
                        <a:gd name="connsiteY85" fmla="*/ 783117 h 1238250"/>
                        <a:gd name="connsiteX86" fmla="*/ 959979 w 1367015"/>
                        <a:gd name="connsiteY86" fmla="*/ 437902 h 1238250"/>
                        <a:gd name="connsiteX87" fmla="*/ 951416 w 1367015"/>
                        <a:gd name="connsiteY87" fmla="*/ 427916 h 1238250"/>
                        <a:gd name="connsiteX88" fmla="*/ 937858 w 1367015"/>
                        <a:gd name="connsiteY88" fmla="*/ 415791 h 1238250"/>
                        <a:gd name="connsiteX89" fmla="*/ 912882 w 1367015"/>
                        <a:gd name="connsiteY89" fmla="*/ 395106 h 1238250"/>
                        <a:gd name="connsiteX90" fmla="*/ 772661 w 1367015"/>
                        <a:gd name="connsiteY90" fmla="*/ 346605 h 1238250"/>
                        <a:gd name="connsiteX91" fmla="*/ 785477 w 1367015"/>
                        <a:gd name="connsiteY91" fmla="*/ 308032 h 1238250"/>
                        <a:gd name="connsiteX92" fmla="*/ 945296 w 1367015"/>
                        <a:gd name="connsiteY92" fmla="*/ 370115 h 1238250"/>
                        <a:gd name="connsiteX93" fmla="*/ 969609 w 1367015"/>
                        <a:gd name="connsiteY93" fmla="*/ 390809 h 1238250"/>
                        <a:gd name="connsiteX94" fmla="*/ 980335 w 1367015"/>
                        <a:gd name="connsiteY94" fmla="*/ 400799 h 1238250"/>
                        <a:gd name="connsiteX95" fmla="*/ 991061 w 1367015"/>
                        <a:gd name="connsiteY95" fmla="*/ 413644 h 1238250"/>
                        <a:gd name="connsiteX96" fmla="*/ 1008223 w 1367015"/>
                        <a:gd name="connsiteY96" fmla="*/ 791852 h 1238250"/>
                        <a:gd name="connsiteX97" fmla="*/ 1080445 w 1367015"/>
                        <a:gd name="connsiteY97" fmla="*/ 866780 h 1238250"/>
                        <a:gd name="connsiteX98" fmla="*/ 1081875 w 1367015"/>
                        <a:gd name="connsiteY98" fmla="*/ 868921 h 1238250"/>
                        <a:gd name="connsiteX99" fmla="*/ 1081875 w 1367015"/>
                        <a:gd name="connsiteY99" fmla="*/ 876770 h 1238250"/>
                        <a:gd name="connsiteX100" fmla="*/ 1056848 w 1367015"/>
                        <a:gd name="connsiteY100" fmla="*/ 900319 h 1238250"/>
                        <a:gd name="connsiteX101" fmla="*/ 1055418 w 1367015"/>
                        <a:gd name="connsiteY101" fmla="*/ 901746 h 1238250"/>
                        <a:gd name="connsiteX102" fmla="*/ 1023954 w 1367015"/>
                        <a:gd name="connsiteY102" fmla="*/ 931717 h 1238250"/>
                        <a:gd name="connsiteX103" fmla="*/ 1014658 w 1367015"/>
                        <a:gd name="connsiteY103" fmla="*/ 940994 h 1238250"/>
                        <a:gd name="connsiteX104" fmla="*/ 1003217 w 1367015"/>
                        <a:gd name="connsiteY104" fmla="*/ 940994 h 1238250"/>
                        <a:gd name="connsiteX105" fmla="*/ 993921 w 1367015"/>
                        <a:gd name="connsiteY105" fmla="*/ 931717 h 1238250"/>
                        <a:gd name="connsiteX106" fmla="*/ 963888 w 1367015"/>
                        <a:gd name="connsiteY106" fmla="*/ 900319 h 1238250"/>
                        <a:gd name="connsiteX107" fmla="*/ 933140 w 1367015"/>
                        <a:gd name="connsiteY107" fmla="*/ 868921 h 1238250"/>
                        <a:gd name="connsiteX108" fmla="*/ 930995 w 1367015"/>
                        <a:gd name="connsiteY108" fmla="*/ 866780 h 1238250"/>
                        <a:gd name="connsiteX109" fmla="*/ 926704 w 1367015"/>
                        <a:gd name="connsiteY109" fmla="*/ 868921 h 1238250"/>
                        <a:gd name="connsiteX110" fmla="*/ 864493 w 1367015"/>
                        <a:gd name="connsiteY110" fmla="*/ 900319 h 1238250"/>
                        <a:gd name="connsiteX111" fmla="*/ 651400 w 1367015"/>
                        <a:gd name="connsiteY111" fmla="*/ 900319 h 1238250"/>
                        <a:gd name="connsiteX112" fmla="*/ 589189 w 1367015"/>
                        <a:gd name="connsiteY112" fmla="*/ 868921 h 1238250"/>
                        <a:gd name="connsiteX113" fmla="*/ 536988 w 1367015"/>
                        <a:gd name="connsiteY113" fmla="*/ 826105 h 1238250"/>
                        <a:gd name="connsiteX114" fmla="*/ 457615 w 1367015"/>
                        <a:gd name="connsiteY114" fmla="*/ 554937 h 1238250"/>
                        <a:gd name="connsiteX115" fmla="*/ 481213 w 1367015"/>
                        <a:gd name="connsiteY115" fmla="*/ 482863 h 1238250"/>
                        <a:gd name="connsiteX116" fmla="*/ 530553 w 1367015"/>
                        <a:gd name="connsiteY116" fmla="*/ 408649 h 1238250"/>
                        <a:gd name="connsiteX117" fmla="*/ 545569 w 1367015"/>
                        <a:gd name="connsiteY117" fmla="*/ 392236 h 1238250"/>
                        <a:gd name="connsiteX118" fmla="*/ 592049 w 1367015"/>
                        <a:gd name="connsiteY118" fmla="*/ 355843 h 1238250"/>
                        <a:gd name="connsiteX119" fmla="*/ 619222 w 1367015"/>
                        <a:gd name="connsiteY119" fmla="*/ 340143 h 1238250"/>
                        <a:gd name="connsiteX120" fmla="*/ 785477 w 1367015"/>
                        <a:gd name="connsiteY120" fmla="*/ 308032 h 1238250"/>
                        <a:gd name="connsiteX121" fmla="*/ 555676 w 1367015"/>
                        <a:gd name="connsiteY121" fmla="*/ 304800 h 1238250"/>
                        <a:gd name="connsiteX122" fmla="*/ 595313 w 1367015"/>
                        <a:gd name="connsiteY122" fmla="*/ 316982 h 1238250"/>
                        <a:gd name="connsiteX123" fmla="*/ 563462 w 1367015"/>
                        <a:gd name="connsiteY123" fmla="*/ 337046 h 1238250"/>
                        <a:gd name="connsiteX124" fmla="*/ 555676 w 1367015"/>
                        <a:gd name="connsiteY124" fmla="*/ 336330 h 1238250"/>
                        <a:gd name="connsiteX125" fmla="*/ 515331 w 1367015"/>
                        <a:gd name="connsiteY125" fmla="*/ 377175 h 1238250"/>
                        <a:gd name="connsiteX126" fmla="*/ 515331 w 1367015"/>
                        <a:gd name="connsiteY126" fmla="*/ 379325 h 1238250"/>
                        <a:gd name="connsiteX127" fmla="*/ 490558 w 1367015"/>
                        <a:gd name="connsiteY127" fmla="*/ 407988 h 1238250"/>
                        <a:gd name="connsiteX128" fmla="*/ 484188 w 1367015"/>
                        <a:gd name="connsiteY128" fmla="*/ 377175 h 1238250"/>
                        <a:gd name="connsiteX129" fmla="*/ 555676 w 1367015"/>
                        <a:gd name="connsiteY129" fmla="*/ 304800 h 1238250"/>
                        <a:gd name="connsiteX130" fmla="*/ 1089384 w 1367015"/>
                        <a:gd name="connsiteY130" fmla="*/ 233362 h 1238250"/>
                        <a:gd name="connsiteX131" fmla="*/ 1047750 w 1367015"/>
                        <a:gd name="connsiteY131" fmla="*/ 274996 h 1238250"/>
                        <a:gd name="connsiteX132" fmla="*/ 1049186 w 1367015"/>
                        <a:gd name="connsiteY132" fmla="*/ 286481 h 1238250"/>
                        <a:gd name="connsiteX133" fmla="*/ 1069285 w 1367015"/>
                        <a:gd name="connsiteY133" fmla="*/ 310887 h 1238250"/>
                        <a:gd name="connsiteX134" fmla="*/ 1089384 w 1367015"/>
                        <a:gd name="connsiteY134" fmla="*/ 315912 h 1238250"/>
                        <a:gd name="connsiteX135" fmla="*/ 1130300 w 1367015"/>
                        <a:gd name="connsiteY135" fmla="*/ 274996 h 1238250"/>
                        <a:gd name="connsiteX136" fmla="*/ 1128865 w 1367015"/>
                        <a:gd name="connsiteY136" fmla="*/ 264229 h 1238250"/>
                        <a:gd name="connsiteX137" fmla="*/ 1109483 w 1367015"/>
                        <a:gd name="connsiteY137" fmla="*/ 239105 h 1238250"/>
                        <a:gd name="connsiteX138" fmla="*/ 1089384 w 1367015"/>
                        <a:gd name="connsiteY138" fmla="*/ 233362 h 1238250"/>
                        <a:gd name="connsiteX139" fmla="*/ 15705 w 1367015"/>
                        <a:gd name="connsiteY139" fmla="*/ 0 h 1238250"/>
                        <a:gd name="connsiteX140" fmla="*/ 1289220 w 1367015"/>
                        <a:gd name="connsiteY140" fmla="*/ 0 h 1238250"/>
                        <a:gd name="connsiteX141" fmla="*/ 1304925 w 1367015"/>
                        <a:gd name="connsiteY141" fmla="*/ 15698 h 1238250"/>
                        <a:gd name="connsiteX142" fmla="*/ 1304925 w 1367015"/>
                        <a:gd name="connsiteY142" fmla="*/ 916166 h 1238250"/>
                        <a:gd name="connsiteX143" fmla="*/ 1289220 w 1367015"/>
                        <a:gd name="connsiteY143" fmla="*/ 931863 h 1238250"/>
                        <a:gd name="connsiteX144" fmla="*/ 1219977 w 1367015"/>
                        <a:gd name="connsiteY144" fmla="*/ 931863 h 1238250"/>
                        <a:gd name="connsiteX145" fmla="*/ 1189995 w 1367015"/>
                        <a:gd name="connsiteY145" fmla="*/ 900468 h 1238250"/>
                        <a:gd name="connsiteX146" fmla="*/ 1273516 w 1367015"/>
                        <a:gd name="connsiteY146" fmla="*/ 900468 h 1238250"/>
                        <a:gd name="connsiteX147" fmla="*/ 1273516 w 1367015"/>
                        <a:gd name="connsiteY147" fmla="*/ 151267 h 1238250"/>
                        <a:gd name="connsiteX148" fmla="*/ 1242106 w 1367015"/>
                        <a:gd name="connsiteY148" fmla="*/ 175527 h 1238250"/>
                        <a:gd name="connsiteX149" fmla="*/ 1154302 w 1367015"/>
                        <a:gd name="connsiteY149" fmla="*/ 243312 h 1238250"/>
                        <a:gd name="connsiteX150" fmla="*/ 1161441 w 1367015"/>
                        <a:gd name="connsiteY150" fmla="*/ 274707 h 1238250"/>
                        <a:gd name="connsiteX151" fmla="*/ 1089341 w 1367015"/>
                        <a:gd name="connsiteY151" fmla="*/ 346773 h 1238250"/>
                        <a:gd name="connsiteX152" fmla="*/ 1043655 w 1367015"/>
                        <a:gd name="connsiteY152" fmla="*/ 331076 h 1238250"/>
                        <a:gd name="connsiteX153" fmla="*/ 993685 w 1367015"/>
                        <a:gd name="connsiteY153" fmla="*/ 371033 h 1238250"/>
                        <a:gd name="connsiteX154" fmla="*/ 969414 w 1367015"/>
                        <a:gd name="connsiteY154" fmla="*/ 349627 h 1238250"/>
                        <a:gd name="connsiteX155" fmla="*/ 1024381 w 1367015"/>
                        <a:gd name="connsiteY155" fmla="*/ 306102 h 1238250"/>
                        <a:gd name="connsiteX156" fmla="*/ 1016528 w 1367015"/>
                        <a:gd name="connsiteY156" fmla="*/ 274707 h 1238250"/>
                        <a:gd name="connsiteX157" fmla="*/ 1089341 w 1367015"/>
                        <a:gd name="connsiteY157" fmla="*/ 201928 h 1238250"/>
                        <a:gd name="connsiteX158" fmla="*/ 1135028 w 1367015"/>
                        <a:gd name="connsiteY158" fmla="*/ 219052 h 1238250"/>
                        <a:gd name="connsiteX159" fmla="*/ 1242106 w 1367015"/>
                        <a:gd name="connsiteY159" fmla="*/ 136283 h 1238250"/>
                        <a:gd name="connsiteX160" fmla="*/ 1269946 w 1367015"/>
                        <a:gd name="connsiteY160" fmla="*/ 114878 h 1238250"/>
                        <a:gd name="connsiteX161" fmla="*/ 1273516 w 1367015"/>
                        <a:gd name="connsiteY161" fmla="*/ 112737 h 1238250"/>
                        <a:gd name="connsiteX162" fmla="*/ 1273516 w 1367015"/>
                        <a:gd name="connsiteY162" fmla="*/ 31395 h 1238250"/>
                        <a:gd name="connsiteX163" fmla="*/ 31410 w 1367015"/>
                        <a:gd name="connsiteY163" fmla="*/ 31395 h 1238250"/>
                        <a:gd name="connsiteX164" fmla="*/ 31410 w 1367015"/>
                        <a:gd name="connsiteY164" fmla="*/ 741352 h 1238250"/>
                        <a:gd name="connsiteX165" fmla="*/ 62819 w 1367015"/>
                        <a:gd name="connsiteY165" fmla="*/ 726368 h 1238250"/>
                        <a:gd name="connsiteX166" fmla="*/ 276976 w 1367015"/>
                        <a:gd name="connsiteY166" fmla="*/ 623621 h 1238250"/>
                        <a:gd name="connsiteX167" fmla="*/ 274834 w 1367015"/>
                        <a:gd name="connsiteY167" fmla="*/ 607210 h 1238250"/>
                        <a:gd name="connsiteX168" fmla="*/ 346933 w 1367015"/>
                        <a:gd name="connsiteY168" fmla="*/ 534430 h 1238250"/>
                        <a:gd name="connsiteX169" fmla="*/ 383340 w 1367015"/>
                        <a:gd name="connsiteY169" fmla="*/ 543706 h 1238250"/>
                        <a:gd name="connsiteX170" fmla="*/ 454725 w 1367015"/>
                        <a:gd name="connsiteY170" fmla="*/ 465218 h 1238250"/>
                        <a:gd name="connsiteX171" fmla="*/ 429026 w 1367015"/>
                        <a:gd name="connsiteY171" fmla="*/ 540138 h 1238250"/>
                        <a:gd name="connsiteX172" fmla="*/ 406183 w 1367015"/>
                        <a:gd name="connsiteY172" fmla="*/ 565112 h 1238250"/>
                        <a:gd name="connsiteX173" fmla="*/ 419746 w 1367015"/>
                        <a:gd name="connsiteY173" fmla="*/ 607210 h 1238250"/>
                        <a:gd name="connsiteX174" fmla="*/ 346933 w 1367015"/>
                        <a:gd name="connsiteY174" fmla="*/ 679275 h 1238250"/>
                        <a:gd name="connsiteX175" fmla="*/ 290539 w 1367015"/>
                        <a:gd name="connsiteY175" fmla="*/ 651448 h 1238250"/>
                        <a:gd name="connsiteX176" fmla="*/ 62819 w 1367015"/>
                        <a:gd name="connsiteY176" fmla="*/ 761331 h 1238250"/>
                        <a:gd name="connsiteX177" fmla="*/ 31410 w 1367015"/>
                        <a:gd name="connsiteY177" fmla="*/ 776315 h 1238250"/>
                        <a:gd name="connsiteX178" fmla="*/ 31410 w 1367015"/>
                        <a:gd name="connsiteY178" fmla="*/ 900468 h 1238250"/>
                        <a:gd name="connsiteX179" fmla="*/ 579650 w 1367015"/>
                        <a:gd name="connsiteY179" fmla="*/ 900468 h 1238250"/>
                        <a:gd name="connsiteX180" fmla="*/ 645324 w 1367015"/>
                        <a:gd name="connsiteY180" fmla="*/ 931863 h 1238250"/>
                        <a:gd name="connsiteX181" fmla="*/ 15705 w 1367015"/>
                        <a:gd name="connsiteY181" fmla="*/ 931863 h 1238250"/>
                        <a:gd name="connsiteX182" fmla="*/ 0 w 1367015"/>
                        <a:gd name="connsiteY182" fmla="*/ 916166 h 1238250"/>
                        <a:gd name="connsiteX183" fmla="*/ 0 w 1367015"/>
                        <a:gd name="connsiteY183" fmla="*/ 15698 h 1238250"/>
                        <a:gd name="connsiteX184" fmla="*/ 15705 w 1367015"/>
                        <a:gd name="connsiteY184" fmla="*/ 0 h 1238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</a:cxnLst>
                      <a:rect l="l" t="t" r="r" b="b"/>
                      <a:pathLst>
                        <a:path w="1367015" h="1238250">
                          <a:moveTo>
                            <a:pt x="1124567" y="922337"/>
                          </a:moveTo>
                          <a:cubicBezTo>
                            <a:pt x="1124567" y="922337"/>
                            <a:pt x="1124567" y="922337"/>
                            <a:pt x="1113855" y="931647"/>
                          </a:cubicBezTo>
                          <a:cubicBezTo>
                            <a:pt x="1113855" y="931647"/>
                            <a:pt x="1113855" y="931647"/>
                            <a:pt x="1058863" y="985360"/>
                          </a:cubicBezTo>
                          <a:cubicBezTo>
                            <a:pt x="1269544" y="1205939"/>
                            <a:pt x="1269544" y="1205939"/>
                            <a:pt x="1269544" y="1205939"/>
                          </a:cubicBezTo>
                          <a:cubicBezTo>
                            <a:pt x="1270258" y="1206655"/>
                            <a:pt x="1274543" y="1208087"/>
                            <a:pt x="1282399" y="1205939"/>
                          </a:cubicBezTo>
                          <a:cubicBezTo>
                            <a:pt x="1292398" y="1203074"/>
                            <a:pt x="1303110" y="1195912"/>
                            <a:pt x="1313109" y="1185886"/>
                          </a:cubicBezTo>
                          <a:cubicBezTo>
                            <a:pt x="1323107" y="1176576"/>
                            <a:pt x="1330963" y="1165833"/>
                            <a:pt x="1333820" y="1155807"/>
                          </a:cubicBezTo>
                          <a:cubicBezTo>
                            <a:pt x="1336676" y="1147929"/>
                            <a:pt x="1335962" y="1143632"/>
                            <a:pt x="1335248" y="1142916"/>
                          </a:cubicBezTo>
                          <a:cubicBezTo>
                            <a:pt x="1198841" y="1000399"/>
                            <a:pt x="1150277" y="949551"/>
                            <a:pt x="1133851" y="931647"/>
                          </a:cubicBezTo>
                          <a:cubicBezTo>
                            <a:pt x="1124567" y="922337"/>
                            <a:pt x="1124567" y="922337"/>
                            <a:pt x="1124567" y="922337"/>
                          </a:cubicBezTo>
                          <a:close/>
                          <a:moveTo>
                            <a:pt x="925229" y="906462"/>
                          </a:moveTo>
                          <a:cubicBezTo>
                            <a:pt x="925229" y="906462"/>
                            <a:pt x="925229" y="906462"/>
                            <a:pt x="949325" y="931862"/>
                          </a:cubicBezTo>
                          <a:cubicBezTo>
                            <a:pt x="949325" y="931862"/>
                            <a:pt x="949325" y="931862"/>
                            <a:pt x="869950" y="931862"/>
                          </a:cubicBezTo>
                          <a:cubicBezTo>
                            <a:pt x="889085" y="925331"/>
                            <a:pt x="907512" y="916622"/>
                            <a:pt x="925229" y="906462"/>
                          </a:cubicBezTo>
                          <a:close/>
                          <a:moveTo>
                            <a:pt x="1124927" y="884237"/>
                          </a:moveTo>
                          <a:cubicBezTo>
                            <a:pt x="1129214" y="884952"/>
                            <a:pt x="1132787" y="886383"/>
                            <a:pt x="1135645" y="889243"/>
                          </a:cubicBezTo>
                          <a:cubicBezTo>
                            <a:pt x="1139218" y="893534"/>
                            <a:pt x="1142790" y="897110"/>
                            <a:pt x="1146363" y="900686"/>
                          </a:cubicBezTo>
                          <a:cubicBezTo>
                            <a:pt x="1157081" y="912129"/>
                            <a:pt x="1167085" y="922857"/>
                            <a:pt x="1176374" y="932154"/>
                          </a:cubicBezTo>
                          <a:cubicBezTo>
                            <a:pt x="1357152" y="1121676"/>
                            <a:pt x="1357152" y="1121676"/>
                            <a:pt x="1357152" y="1121676"/>
                          </a:cubicBezTo>
                          <a:cubicBezTo>
                            <a:pt x="1367155" y="1131689"/>
                            <a:pt x="1370013" y="1148138"/>
                            <a:pt x="1363582" y="1166017"/>
                          </a:cubicBezTo>
                          <a:cubicBezTo>
                            <a:pt x="1358581" y="1181036"/>
                            <a:pt x="1348577" y="1196055"/>
                            <a:pt x="1335001" y="1208928"/>
                          </a:cubicBezTo>
                          <a:cubicBezTo>
                            <a:pt x="1321425" y="1221801"/>
                            <a:pt x="1305705" y="1231814"/>
                            <a:pt x="1290700" y="1236105"/>
                          </a:cubicBezTo>
                          <a:cubicBezTo>
                            <a:pt x="1284983" y="1237535"/>
                            <a:pt x="1279267" y="1238250"/>
                            <a:pt x="1273551" y="1238250"/>
                          </a:cubicBezTo>
                          <a:cubicBezTo>
                            <a:pt x="1262833" y="1238250"/>
                            <a:pt x="1252829" y="1234674"/>
                            <a:pt x="1246398" y="1227522"/>
                          </a:cubicBezTo>
                          <a:cubicBezTo>
                            <a:pt x="1024892" y="996520"/>
                            <a:pt x="1024892" y="996520"/>
                            <a:pt x="1024892" y="996520"/>
                          </a:cubicBezTo>
                          <a:cubicBezTo>
                            <a:pt x="1019175" y="990083"/>
                            <a:pt x="1019175" y="980071"/>
                            <a:pt x="1025606" y="974350"/>
                          </a:cubicBezTo>
                          <a:cubicBezTo>
                            <a:pt x="1042755" y="957185"/>
                            <a:pt x="1057046" y="943597"/>
                            <a:pt x="1068478" y="932154"/>
                          </a:cubicBezTo>
                          <a:cubicBezTo>
                            <a:pt x="1071336" y="930009"/>
                            <a:pt x="1073480" y="927148"/>
                            <a:pt x="1076338" y="925002"/>
                          </a:cubicBezTo>
                          <a:cubicBezTo>
                            <a:pt x="1087771" y="914275"/>
                            <a:pt x="1095631" y="906408"/>
                            <a:pt x="1100633" y="900686"/>
                          </a:cubicBezTo>
                          <a:cubicBezTo>
                            <a:pt x="1102062" y="899971"/>
                            <a:pt x="1103491" y="898541"/>
                            <a:pt x="1104205" y="897826"/>
                          </a:cubicBezTo>
                          <a:cubicBezTo>
                            <a:pt x="1113494" y="889243"/>
                            <a:pt x="1113494" y="889243"/>
                            <a:pt x="1113494" y="889243"/>
                          </a:cubicBezTo>
                          <a:cubicBezTo>
                            <a:pt x="1116352" y="886383"/>
                            <a:pt x="1120640" y="884237"/>
                            <a:pt x="1124927" y="884237"/>
                          </a:cubicBezTo>
                          <a:close/>
                          <a:moveTo>
                            <a:pt x="346518" y="565150"/>
                          </a:moveTo>
                          <a:cubicBezTo>
                            <a:pt x="324693" y="565150"/>
                            <a:pt x="306388" y="583814"/>
                            <a:pt x="306388" y="606784"/>
                          </a:cubicBezTo>
                          <a:cubicBezTo>
                            <a:pt x="306388" y="607502"/>
                            <a:pt x="306388" y="608220"/>
                            <a:pt x="306388" y="608938"/>
                          </a:cubicBezTo>
                          <a:cubicBezTo>
                            <a:pt x="307092" y="619705"/>
                            <a:pt x="312020" y="630472"/>
                            <a:pt x="319765" y="636933"/>
                          </a:cubicBezTo>
                          <a:cubicBezTo>
                            <a:pt x="326805" y="643393"/>
                            <a:pt x="336661" y="647700"/>
                            <a:pt x="346518" y="647700"/>
                          </a:cubicBezTo>
                          <a:cubicBezTo>
                            <a:pt x="369047" y="647700"/>
                            <a:pt x="387351" y="629037"/>
                            <a:pt x="387351" y="606784"/>
                          </a:cubicBezTo>
                          <a:cubicBezTo>
                            <a:pt x="387351" y="600324"/>
                            <a:pt x="385943" y="594581"/>
                            <a:pt x="383127" y="588838"/>
                          </a:cubicBezTo>
                          <a:cubicBezTo>
                            <a:pt x="378903" y="578789"/>
                            <a:pt x="370455" y="571611"/>
                            <a:pt x="360598" y="568021"/>
                          </a:cubicBezTo>
                          <a:cubicBezTo>
                            <a:pt x="356374" y="565868"/>
                            <a:pt x="351446" y="565150"/>
                            <a:pt x="346518" y="565150"/>
                          </a:cubicBezTo>
                          <a:close/>
                          <a:moveTo>
                            <a:pt x="760846" y="492125"/>
                          </a:moveTo>
                          <a:cubicBezTo>
                            <a:pt x="752187" y="492125"/>
                            <a:pt x="743528" y="494947"/>
                            <a:pt x="735591" y="499181"/>
                          </a:cubicBezTo>
                          <a:cubicBezTo>
                            <a:pt x="722602" y="506236"/>
                            <a:pt x="713221" y="519642"/>
                            <a:pt x="710335" y="535164"/>
                          </a:cubicBezTo>
                          <a:cubicBezTo>
                            <a:pt x="710335" y="537986"/>
                            <a:pt x="709613" y="540103"/>
                            <a:pt x="709613" y="542925"/>
                          </a:cubicBezTo>
                          <a:cubicBezTo>
                            <a:pt x="709613" y="571147"/>
                            <a:pt x="732704" y="593725"/>
                            <a:pt x="760846" y="593725"/>
                          </a:cubicBezTo>
                          <a:cubicBezTo>
                            <a:pt x="763011" y="593725"/>
                            <a:pt x="765176" y="593725"/>
                            <a:pt x="767341" y="593725"/>
                          </a:cubicBezTo>
                          <a:cubicBezTo>
                            <a:pt x="783216" y="591608"/>
                            <a:pt x="796926" y="583142"/>
                            <a:pt x="804864" y="570442"/>
                          </a:cubicBezTo>
                          <a:cubicBezTo>
                            <a:pt x="809915" y="562681"/>
                            <a:pt x="812801" y="553508"/>
                            <a:pt x="812801" y="542925"/>
                          </a:cubicBezTo>
                          <a:cubicBezTo>
                            <a:pt x="812801" y="542220"/>
                            <a:pt x="812801" y="540808"/>
                            <a:pt x="812801" y="539397"/>
                          </a:cubicBezTo>
                          <a:cubicBezTo>
                            <a:pt x="811358" y="515408"/>
                            <a:pt x="792597" y="495653"/>
                            <a:pt x="768062" y="492831"/>
                          </a:cubicBezTo>
                          <a:cubicBezTo>
                            <a:pt x="765898" y="492831"/>
                            <a:pt x="763733" y="492125"/>
                            <a:pt x="760846" y="492125"/>
                          </a:cubicBezTo>
                          <a:close/>
                          <a:moveTo>
                            <a:pt x="891455" y="415925"/>
                          </a:moveTo>
                          <a:cubicBezTo>
                            <a:pt x="899315" y="421636"/>
                            <a:pt x="907175" y="428060"/>
                            <a:pt x="915035" y="434485"/>
                          </a:cubicBezTo>
                          <a:cubicBezTo>
                            <a:pt x="917179" y="435913"/>
                            <a:pt x="918608" y="438054"/>
                            <a:pt x="920751" y="439482"/>
                          </a:cubicBezTo>
                          <a:cubicBezTo>
                            <a:pt x="920751" y="439482"/>
                            <a:pt x="920751" y="439482"/>
                            <a:pt x="877164" y="474460"/>
                          </a:cubicBezTo>
                          <a:cubicBezTo>
                            <a:pt x="869305" y="480885"/>
                            <a:pt x="860730" y="488023"/>
                            <a:pt x="850012" y="496589"/>
                          </a:cubicBezTo>
                          <a:cubicBezTo>
                            <a:pt x="846439" y="499445"/>
                            <a:pt x="842867" y="502300"/>
                            <a:pt x="838579" y="505155"/>
                          </a:cubicBezTo>
                          <a:cubicBezTo>
                            <a:pt x="840723" y="510152"/>
                            <a:pt x="842867" y="514435"/>
                            <a:pt x="844296" y="519432"/>
                          </a:cubicBezTo>
                          <a:cubicBezTo>
                            <a:pt x="846439" y="527285"/>
                            <a:pt x="847154" y="535137"/>
                            <a:pt x="847154" y="542989"/>
                          </a:cubicBezTo>
                          <a:cubicBezTo>
                            <a:pt x="847154" y="549414"/>
                            <a:pt x="846439" y="555124"/>
                            <a:pt x="845725" y="561549"/>
                          </a:cubicBezTo>
                          <a:cubicBezTo>
                            <a:pt x="842152" y="576540"/>
                            <a:pt x="835007" y="590103"/>
                            <a:pt x="824289" y="601524"/>
                          </a:cubicBezTo>
                          <a:cubicBezTo>
                            <a:pt x="809283" y="617942"/>
                            <a:pt x="786418" y="628650"/>
                            <a:pt x="761409" y="628650"/>
                          </a:cubicBezTo>
                          <a:cubicBezTo>
                            <a:pt x="714250" y="628650"/>
                            <a:pt x="676379" y="590103"/>
                            <a:pt x="676379" y="542989"/>
                          </a:cubicBezTo>
                          <a:cubicBezTo>
                            <a:pt x="676379" y="536564"/>
                            <a:pt x="677094" y="529426"/>
                            <a:pt x="678523" y="523715"/>
                          </a:cubicBezTo>
                          <a:cubicBezTo>
                            <a:pt x="678523" y="523715"/>
                            <a:pt x="678523" y="523715"/>
                            <a:pt x="582775" y="477316"/>
                          </a:cubicBezTo>
                          <a:cubicBezTo>
                            <a:pt x="578488" y="475174"/>
                            <a:pt x="574200" y="473033"/>
                            <a:pt x="569913" y="470891"/>
                          </a:cubicBezTo>
                          <a:cubicBezTo>
                            <a:pt x="577059" y="460183"/>
                            <a:pt x="585633" y="450903"/>
                            <a:pt x="594208" y="441623"/>
                          </a:cubicBezTo>
                          <a:cubicBezTo>
                            <a:pt x="594208" y="441623"/>
                            <a:pt x="594208" y="441623"/>
                            <a:pt x="694957" y="490165"/>
                          </a:cubicBezTo>
                          <a:cubicBezTo>
                            <a:pt x="700674" y="483026"/>
                            <a:pt x="707819" y="476602"/>
                            <a:pt x="715679" y="470891"/>
                          </a:cubicBezTo>
                          <a:cubicBezTo>
                            <a:pt x="728541" y="462325"/>
                            <a:pt x="744975" y="457328"/>
                            <a:pt x="761409" y="457328"/>
                          </a:cubicBezTo>
                          <a:cubicBezTo>
                            <a:pt x="771413" y="457328"/>
                            <a:pt x="781416" y="459470"/>
                            <a:pt x="789991" y="462325"/>
                          </a:cubicBezTo>
                          <a:cubicBezTo>
                            <a:pt x="799280" y="465894"/>
                            <a:pt x="808569" y="470891"/>
                            <a:pt x="815714" y="476602"/>
                          </a:cubicBezTo>
                          <a:cubicBezTo>
                            <a:pt x="815714" y="476602"/>
                            <a:pt x="815714" y="476602"/>
                            <a:pt x="831434" y="464466"/>
                          </a:cubicBezTo>
                          <a:cubicBezTo>
                            <a:pt x="842152" y="455900"/>
                            <a:pt x="860730" y="440910"/>
                            <a:pt x="891455" y="415925"/>
                          </a:cubicBezTo>
                          <a:close/>
                          <a:moveTo>
                            <a:pt x="772661" y="346605"/>
                          </a:moveTo>
                          <a:cubicBezTo>
                            <a:pt x="723066" y="343930"/>
                            <a:pt x="672758" y="354807"/>
                            <a:pt x="628158" y="379415"/>
                          </a:cubicBezTo>
                          <a:cubicBezTo>
                            <a:pt x="608178" y="390827"/>
                            <a:pt x="589624" y="404379"/>
                            <a:pt x="571784" y="420783"/>
                          </a:cubicBezTo>
                          <a:cubicBezTo>
                            <a:pt x="562508" y="430056"/>
                            <a:pt x="554658" y="439328"/>
                            <a:pt x="546809" y="449314"/>
                          </a:cubicBezTo>
                          <a:cubicBezTo>
                            <a:pt x="538245" y="460012"/>
                            <a:pt x="531109" y="470711"/>
                            <a:pt x="524687" y="482123"/>
                          </a:cubicBezTo>
                          <a:cubicBezTo>
                            <a:pt x="468313" y="582692"/>
                            <a:pt x="481158" y="712504"/>
                            <a:pt x="564648" y="800235"/>
                          </a:cubicBezTo>
                          <a:cubicBezTo>
                            <a:pt x="597474" y="833758"/>
                            <a:pt x="636008" y="856582"/>
                            <a:pt x="678110" y="869420"/>
                          </a:cubicBezTo>
                          <a:cubicBezTo>
                            <a:pt x="729488" y="885825"/>
                            <a:pt x="785862" y="885825"/>
                            <a:pt x="837955" y="869420"/>
                          </a:cubicBezTo>
                          <a:cubicBezTo>
                            <a:pt x="867212" y="860861"/>
                            <a:pt x="895756" y="845883"/>
                            <a:pt x="921445" y="826625"/>
                          </a:cubicBezTo>
                          <a:cubicBezTo>
                            <a:pt x="930008" y="820919"/>
                            <a:pt x="937144" y="814500"/>
                            <a:pt x="944280" y="807367"/>
                          </a:cubicBezTo>
                          <a:cubicBezTo>
                            <a:pt x="952130" y="799521"/>
                            <a:pt x="959979" y="791676"/>
                            <a:pt x="967115" y="783117"/>
                          </a:cubicBezTo>
                          <a:cubicBezTo>
                            <a:pt x="1047751" y="682548"/>
                            <a:pt x="1046324" y="537044"/>
                            <a:pt x="959979" y="437902"/>
                          </a:cubicBezTo>
                          <a:cubicBezTo>
                            <a:pt x="957125" y="435048"/>
                            <a:pt x="954270" y="431482"/>
                            <a:pt x="951416" y="427916"/>
                          </a:cubicBezTo>
                          <a:cubicBezTo>
                            <a:pt x="947135" y="423636"/>
                            <a:pt x="942853" y="419357"/>
                            <a:pt x="937858" y="415791"/>
                          </a:cubicBezTo>
                          <a:cubicBezTo>
                            <a:pt x="930008" y="408658"/>
                            <a:pt x="921445" y="401526"/>
                            <a:pt x="912882" y="395106"/>
                          </a:cubicBezTo>
                          <a:cubicBezTo>
                            <a:pt x="871137" y="365506"/>
                            <a:pt x="822256" y="349280"/>
                            <a:pt x="772661" y="346605"/>
                          </a:cubicBezTo>
                          <a:close/>
                          <a:moveTo>
                            <a:pt x="785477" y="308032"/>
                          </a:moveTo>
                          <a:cubicBezTo>
                            <a:pt x="842147" y="313027"/>
                            <a:pt x="897744" y="333721"/>
                            <a:pt x="945296" y="370115"/>
                          </a:cubicBezTo>
                          <a:cubicBezTo>
                            <a:pt x="953162" y="376537"/>
                            <a:pt x="961743" y="382959"/>
                            <a:pt x="969609" y="390809"/>
                          </a:cubicBezTo>
                          <a:cubicBezTo>
                            <a:pt x="973184" y="394377"/>
                            <a:pt x="976759" y="397231"/>
                            <a:pt x="980335" y="400799"/>
                          </a:cubicBezTo>
                          <a:cubicBezTo>
                            <a:pt x="983910" y="405081"/>
                            <a:pt x="987486" y="409363"/>
                            <a:pt x="991061" y="413644"/>
                          </a:cubicBezTo>
                          <a:cubicBezTo>
                            <a:pt x="1084021" y="521398"/>
                            <a:pt x="1089026" y="678390"/>
                            <a:pt x="1008223" y="791852"/>
                          </a:cubicBezTo>
                          <a:cubicBezTo>
                            <a:pt x="1080445" y="866780"/>
                            <a:pt x="1080445" y="866780"/>
                            <a:pt x="1080445" y="866780"/>
                          </a:cubicBezTo>
                          <a:cubicBezTo>
                            <a:pt x="1081160" y="867493"/>
                            <a:pt x="1081160" y="868207"/>
                            <a:pt x="1081875" y="868921"/>
                          </a:cubicBezTo>
                          <a:cubicBezTo>
                            <a:pt x="1083306" y="871775"/>
                            <a:pt x="1083306" y="874629"/>
                            <a:pt x="1081875" y="876770"/>
                          </a:cubicBezTo>
                          <a:cubicBezTo>
                            <a:pt x="1081875" y="876770"/>
                            <a:pt x="1081875" y="876770"/>
                            <a:pt x="1056848" y="900319"/>
                          </a:cubicBezTo>
                          <a:cubicBezTo>
                            <a:pt x="1056848" y="900319"/>
                            <a:pt x="1056848" y="900319"/>
                            <a:pt x="1055418" y="901746"/>
                          </a:cubicBezTo>
                          <a:cubicBezTo>
                            <a:pt x="1039686" y="917445"/>
                            <a:pt x="1029675" y="926722"/>
                            <a:pt x="1023954" y="931717"/>
                          </a:cubicBezTo>
                          <a:cubicBezTo>
                            <a:pt x="1014658" y="940994"/>
                            <a:pt x="1014658" y="940994"/>
                            <a:pt x="1014658" y="940994"/>
                          </a:cubicBezTo>
                          <a:cubicBezTo>
                            <a:pt x="1011798" y="944562"/>
                            <a:pt x="1006078" y="944562"/>
                            <a:pt x="1003217" y="940994"/>
                          </a:cubicBezTo>
                          <a:cubicBezTo>
                            <a:pt x="999642" y="938140"/>
                            <a:pt x="996782" y="934572"/>
                            <a:pt x="993921" y="931717"/>
                          </a:cubicBezTo>
                          <a:cubicBezTo>
                            <a:pt x="981765" y="919586"/>
                            <a:pt x="971754" y="908882"/>
                            <a:pt x="963888" y="900319"/>
                          </a:cubicBezTo>
                          <a:cubicBezTo>
                            <a:pt x="944581" y="881052"/>
                            <a:pt x="936715" y="872489"/>
                            <a:pt x="933140" y="868921"/>
                          </a:cubicBezTo>
                          <a:cubicBezTo>
                            <a:pt x="930995" y="866780"/>
                            <a:pt x="930995" y="866780"/>
                            <a:pt x="930995" y="866780"/>
                          </a:cubicBezTo>
                          <a:cubicBezTo>
                            <a:pt x="929565" y="867493"/>
                            <a:pt x="928134" y="868207"/>
                            <a:pt x="926704" y="868921"/>
                          </a:cubicBezTo>
                          <a:cubicBezTo>
                            <a:pt x="906682" y="882479"/>
                            <a:pt x="885945" y="892469"/>
                            <a:pt x="864493" y="900319"/>
                          </a:cubicBezTo>
                          <a:cubicBezTo>
                            <a:pt x="795846" y="926009"/>
                            <a:pt x="720048" y="926009"/>
                            <a:pt x="651400" y="900319"/>
                          </a:cubicBezTo>
                          <a:cubicBezTo>
                            <a:pt x="629948" y="892469"/>
                            <a:pt x="609211" y="882479"/>
                            <a:pt x="589189" y="868921"/>
                          </a:cubicBezTo>
                          <a:cubicBezTo>
                            <a:pt x="570597" y="856789"/>
                            <a:pt x="553435" y="842517"/>
                            <a:pt x="536988" y="826105"/>
                          </a:cubicBezTo>
                          <a:cubicBezTo>
                            <a:pt x="466196" y="751177"/>
                            <a:pt x="439738" y="649846"/>
                            <a:pt x="457615" y="554937"/>
                          </a:cubicBezTo>
                          <a:cubicBezTo>
                            <a:pt x="462621" y="529961"/>
                            <a:pt x="470486" y="505699"/>
                            <a:pt x="481213" y="482863"/>
                          </a:cubicBezTo>
                          <a:cubicBezTo>
                            <a:pt x="493369" y="456460"/>
                            <a:pt x="509816" y="430771"/>
                            <a:pt x="530553" y="408649"/>
                          </a:cubicBezTo>
                          <a:cubicBezTo>
                            <a:pt x="535558" y="402940"/>
                            <a:pt x="540564" y="397945"/>
                            <a:pt x="545569" y="392236"/>
                          </a:cubicBezTo>
                          <a:cubicBezTo>
                            <a:pt x="560586" y="378678"/>
                            <a:pt x="575602" y="366547"/>
                            <a:pt x="592049" y="355843"/>
                          </a:cubicBezTo>
                          <a:cubicBezTo>
                            <a:pt x="600630" y="350134"/>
                            <a:pt x="609926" y="345139"/>
                            <a:pt x="619222" y="340143"/>
                          </a:cubicBezTo>
                          <a:cubicBezTo>
                            <a:pt x="671065" y="313740"/>
                            <a:pt x="728807" y="303036"/>
                            <a:pt x="785477" y="308032"/>
                          </a:cubicBezTo>
                          <a:close/>
                          <a:moveTo>
                            <a:pt x="555676" y="304800"/>
                          </a:moveTo>
                          <a:cubicBezTo>
                            <a:pt x="570540" y="304800"/>
                            <a:pt x="583988" y="309099"/>
                            <a:pt x="595313" y="316982"/>
                          </a:cubicBezTo>
                          <a:cubicBezTo>
                            <a:pt x="584696" y="323431"/>
                            <a:pt x="574079" y="329880"/>
                            <a:pt x="563462" y="337046"/>
                          </a:cubicBezTo>
                          <a:cubicBezTo>
                            <a:pt x="561338" y="336330"/>
                            <a:pt x="558507" y="336330"/>
                            <a:pt x="555676" y="336330"/>
                          </a:cubicBezTo>
                          <a:cubicBezTo>
                            <a:pt x="533026" y="336330"/>
                            <a:pt x="515331" y="354961"/>
                            <a:pt x="515331" y="377175"/>
                          </a:cubicBezTo>
                          <a:cubicBezTo>
                            <a:pt x="515331" y="377891"/>
                            <a:pt x="515331" y="378608"/>
                            <a:pt x="515331" y="379325"/>
                          </a:cubicBezTo>
                          <a:cubicBezTo>
                            <a:pt x="506130" y="388640"/>
                            <a:pt x="498344" y="397956"/>
                            <a:pt x="490558" y="407988"/>
                          </a:cubicBezTo>
                          <a:cubicBezTo>
                            <a:pt x="486311" y="398672"/>
                            <a:pt x="484188" y="388640"/>
                            <a:pt x="484188" y="377175"/>
                          </a:cubicBezTo>
                          <a:cubicBezTo>
                            <a:pt x="484188" y="337046"/>
                            <a:pt x="516039" y="304800"/>
                            <a:pt x="555676" y="304800"/>
                          </a:cubicBezTo>
                          <a:close/>
                          <a:moveTo>
                            <a:pt x="1089384" y="233362"/>
                          </a:moveTo>
                          <a:cubicBezTo>
                            <a:pt x="1066414" y="233362"/>
                            <a:pt x="1047750" y="252026"/>
                            <a:pt x="1047750" y="274996"/>
                          </a:cubicBezTo>
                          <a:cubicBezTo>
                            <a:pt x="1047750" y="278585"/>
                            <a:pt x="1048468" y="282892"/>
                            <a:pt x="1049186" y="286481"/>
                          </a:cubicBezTo>
                          <a:cubicBezTo>
                            <a:pt x="1052775" y="296531"/>
                            <a:pt x="1059953" y="305863"/>
                            <a:pt x="1069285" y="310887"/>
                          </a:cubicBezTo>
                          <a:cubicBezTo>
                            <a:pt x="1075028" y="314476"/>
                            <a:pt x="1082206" y="315912"/>
                            <a:pt x="1089384" y="315912"/>
                          </a:cubicBezTo>
                          <a:cubicBezTo>
                            <a:pt x="1111637" y="315912"/>
                            <a:pt x="1130300" y="297249"/>
                            <a:pt x="1130300" y="274996"/>
                          </a:cubicBezTo>
                          <a:cubicBezTo>
                            <a:pt x="1130300" y="271407"/>
                            <a:pt x="1129582" y="267100"/>
                            <a:pt x="1128865" y="264229"/>
                          </a:cubicBezTo>
                          <a:cubicBezTo>
                            <a:pt x="1125993" y="253461"/>
                            <a:pt x="1118815" y="244130"/>
                            <a:pt x="1109483" y="239105"/>
                          </a:cubicBezTo>
                          <a:cubicBezTo>
                            <a:pt x="1103741" y="235516"/>
                            <a:pt x="1096562" y="233362"/>
                            <a:pt x="1089384" y="233362"/>
                          </a:cubicBezTo>
                          <a:close/>
                          <a:moveTo>
                            <a:pt x="15705" y="0"/>
                          </a:moveTo>
                          <a:cubicBezTo>
                            <a:pt x="15705" y="0"/>
                            <a:pt x="15705" y="0"/>
                            <a:pt x="1289220" y="0"/>
                          </a:cubicBezTo>
                          <a:cubicBezTo>
                            <a:pt x="1297787" y="0"/>
                            <a:pt x="1304925" y="6422"/>
                            <a:pt x="1304925" y="15698"/>
                          </a:cubicBezTo>
                          <a:cubicBezTo>
                            <a:pt x="1304925" y="15698"/>
                            <a:pt x="1304925" y="15698"/>
                            <a:pt x="1304925" y="916166"/>
                          </a:cubicBezTo>
                          <a:cubicBezTo>
                            <a:pt x="1304925" y="925441"/>
                            <a:pt x="1297787" y="931863"/>
                            <a:pt x="1289220" y="931863"/>
                          </a:cubicBezTo>
                          <a:cubicBezTo>
                            <a:pt x="1289220" y="931863"/>
                            <a:pt x="1289220" y="931863"/>
                            <a:pt x="1219977" y="931863"/>
                          </a:cubicBezTo>
                          <a:cubicBezTo>
                            <a:pt x="1219977" y="931863"/>
                            <a:pt x="1219977" y="931863"/>
                            <a:pt x="1189995" y="900468"/>
                          </a:cubicBezTo>
                          <a:cubicBezTo>
                            <a:pt x="1273516" y="900468"/>
                            <a:pt x="1273516" y="900468"/>
                            <a:pt x="1273516" y="900468"/>
                          </a:cubicBezTo>
                          <a:cubicBezTo>
                            <a:pt x="1273516" y="480916"/>
                            <a:pt x="1273516" y="264004"/>
                            <a:pt x="1273516" y="151267"/>
                          </a:cubicBezTo>
                          <a:cubicBezTo>
                            <a:pt x="1273516" y="151267"/>
                            <a:pt x="1273516" y="151267"/>
                            <a:pt x="1242106" y="175527"/>
                          </a:cubicBezTo>
                          <a:cubicBezTo>
                            <a:pt x="1242106" y="175527"/>
                            <a:pt x="1242106" y="175527"/>
                            <a:pt x="1154302" y="243312"/>
                          </a:cubicBezTo>
                          <a:cubicBezTo>
                            <a:pt x="1159299" y="253301"/>
                            <a:pt x="1161441" y="263291"/>
                            <a:pt x="1161441" y="274707"/>
                          </a:cubicBezTo>
                          <a:cubicBezTo>
                            <a:pt x="1161441" y="314664"/>
                            <a:pt x="1129317" y="346773"/>
                            <a:pt x="1089341" y="346773"/>
                          </a:cubicBezTo>
                          <a:cubicBezTo>
                            <a:pt x="1071495" y="346773"/>
                            <a:pt x="1055790" y="341065"/>
                            <a:pt x="1043655" y="331076"/>
                          </a:cubicBezTo>
                          <a:cubicBezTo>
                            <a:pt x="1043655" y="331076"/>
                            <a:pt x="1043655" y="331076"/>
                            <a:pt x="993685" y="371033"/>
                          </a:cubicBezTo>
                          <a:cubicBezTo>
                            <a:pt x="985833" y="363898"/>
                            <a:pt x="977980" y="356762"/>
                            <a:pt x="969414" y="349627"/>
                          </a:cubicBezTo>
                          <a:cubicBezTo>
                            <a:pt x="969414" y="349627"/>
                            <a:pt x="969414" y="349627"/>
                            <a:pt x="1024381" y="306102"/>
                          </a:cubicBezTo>
                          <a:cubicBezTo>
                            <a:pt x="1019384" y="296826"/>
                            <a:pt x="1016528" y="286123"/>
                            <a:pt x="1016528" y="274707"/>
                          </a:cubicBezTo>
                          <a:cubicBezTo>
                            <a:pt x="1016528" y="234750"/>
                            <a:pt x="1049365" y="201928"/>
                            <a:pt x="1089341" y="201928"/>
                          </a:cubicBezTo>
                          <a:cubicBezTo>
                            <a:pt x="1106474" y="201928"/>
                            <a:pt x="1122892" y="208349"/>
                            <a:pt x="1135028" y="219052"/>
                          </a:cubicBezTo>
                          <a:cubicBezTo>
                            <a:pt x="1135028" y="219052"/>
                            <a:pt x="1135028" y="219052"/>
                            <a:pt x="1242106" y="136283"/>
                          </a:cubicBezTo>
                          <a:cubicBezTo>
                            <a:pt x="1242106" y="136283"/>
                            <a:pt x="1242106" y="136283"/>
                            <a:pt x="1269946" y="114878"/>
                          </a:cubicBezTo>
                          <a:cubicBezTo>
                            <a:pt x="1270660" y="114164"/>
                            <a:pt x="1272088" y="113451"/>
                            <a:pt x="1273516" y="112737"/>
                          </a:cubicBezTo>
                          <a:cubicBezTo>
                            <a:pt x="1273516" y="31395"/>
                            <a:pt x="1273516" y="31395"/>
                            <a:pt x="1273516" y="31395"/>
                          </a:cubicBezTo>
                          <a:cubicBezTo>
                            <a:pt x="31410" y="31395"/>
                            <a:pt x="31410" y="31395"/>
                            <a:pt x="31410" y="31395"/>
                          </a:cubicBezTo>
                          <a:cubicBezTo>
                            <a:pt x="31410" y="406709"/>
                            <a:pt x="31410" y="620766"/>
                            <a:pt x="31410" y="741352"/>
                          </a:cubicBezTo>
                          <a:cubicBezTo>
                            <a:pt x="31410" y="741352"/>
                            <a:pt x="31410" y="741352"/>
                            <a:pt x="62819" y="726368"/>
                          </a:cubicBezTo>
                          <a:cubicBezTo>
                            <a:pt x="62819" y="726368"/>
                            <a:pt x="62819" y="726368"/>
                            <a:pt x="276976" y="623621"/>
                          </a:cubicBezTo>
                          <a:cubicBezTo>
                            <a:pt x="275548" y="617912"/>
                            <a:pt x="274834" y="612918"/>
                            <a:pt x="274834" y="607210"/>
                          </a:cubicBezTo>
                          <a:cubicBezTo>
                            <a:pt x="274834" y="567252"/>
                            <a:pt x="306957" y="534430"/>
                            <a:pt x="346933" y="534430"/>
                          </a:cubicBezTo>
                          <a:cubicBezTo>
                            <a:pt x="360496" y="534430"/>
                            <a:pt x="372632" y="537998"/>
                            <a:pt x="383340" y="543706"/>
                          </a:cubicBezTo>
                          <a:cubicBezTo>
                            <a:pt x="383340" y="543706"/>
                            <a:pt x="383340" y="543706"/>
                            <a:pt x="454725" y="465218"/>
                          </a:cubicBezTo>
                          <a:cubicBezTo>
                            <a:pt x="443304" y="489478"/>
                            <a:pt x="434737" y="514451"/>
                            <a:pt x="429026" y="540138"/>
                          </a:cubicBezTo>
                          <a:cubicBezTo>
                            <a:pt x="429026" y="540138"/>
                            <a:pt x="429026" y="540138"/>
                            <a:pt x="406183" y="565112"/>
                          </a:cubicBezTo>
                          <a:cubicBezTo>
                            <a:pt x="414749" y="577241"/>
                            <a:pt x="419746" y="591512"/>
                            <a:pt x="419746" y="607210"/>
                          </a:cubicBezTo>
                          <a:cubicBezTo>
                            <a:pt x="419746" y="647167"/>
                            <a:pt x="386909" y="679275"/>
                            <a:pt x="346933" y="679275"/>
                          </a:cubicBezTo>
                          <a:cubicBezTo>
                            <a:pt x="324090" y="679275"/>
                            <a:pt x="303388" y="668573"/>
                            <a:pt x="290539" y="651448"/>
                          </a:cubicBezTo>
                          <a:cubicBezTo>
                            <a:pt x="290539" y="651448"/>
                            <a:pt x="290539" y="651448"/>
                            <a:pt x="62819" y="761331"/>
                          </a:cubicBezTo>
                          <a:cubicBezTo>
                            <a:pt x="62819" y="761331"/>
                            <a:pt x="62819" y="761331"/>
                            <a:pt x="31410" y="776315"/>
                          </a:cubicBezTo>
                          <a:cubicBezTo>
                            <a:pt x="31410" y="900468"/>
                            <a:pt x="31410" y="900468"/>
                            <a:pt x="31410" y="900468"/>
                          </a:cubicBezTo>
                          <a:cubicBezTo>
                            <a:pt x="250563" y="900468"/>
                            <a:pt x="431168" y="900468"/>
                            <a:pt x="579650" y="900468"/>
                          </a:cubicBezTo>
                          <a:cubicBezTo>
                            <a:pt x="600351" y="913312"/>
                            <a:pt x="622481" y="924014"/>
                            <a:pt x="645324" y="931863"/>
                          </a:cubicBezTo>
                          <a:cubicBezTo>
                            <a:pt x="645324" y="931863"/>
                            <a:pt x="645324" y="931863"/>
                            <a:pt x="15705" y="931863"/>
                          </a:cubicBezTo>
                          <a:cubicBezTo>
                            <a:pt x="7139" y="931863"/>
                            <a:pt x="0" y="925441"/>
                            <a:pt x="0" y="916166"/>
                          </a:cubicBezTo>
                          <a:cubicBezTo>
                            <a:pt x="0" y="916166"/>
                            <a:pt x="0" y="916166"/>
                            <a:pt x="0" y="15698"/>
                          </a:cubicBezTo>
                          <a:cubicBezTo>
                            <a:pt x="0" y="6422"/>
                            <a:pt x="7139" y="0"/>
                            <a:pt x="15705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ZA" noProof="0"/>
                    </a:p>
                  </p:txBody>
                </p:sp>
                <p:sp>
                  <p:nvSpPr>
                    <p:cNvPr id="171" name="Freeform 11">
                      <a:extLst>
                        <a:ext uri="{FF2B5EF4-FFF2-40B4-BE49-F238E27FC236}">
                          <a16:creationId xmlns:a16="http://schemas.microsoft.com/office/drawing/2014/main" id="{59151BF8-EBDE-67AB-24C7-8CF607A263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97662" y="3179762"/>
                      <a:ext cx="1181100" cy="654050"/>
                    </a:xfrm>
                    <a:custGeom>
                      <a:avLst/>
                      <a:gdLst>
                        <a:gd name="connsiteX0" fmla="*/ 363861 w 1181100"/>
                        <a:gd name="connsiteY0" fmla="*/ 458787 h 654050"/>
                        <a:gd name="connsiteX1" fmla="*/ 452503 w 1181100"/>
                        <a:gd name="connsiteY1" fmla="*/ 632593 h 654050"/>
                        <a:gd name="connsiteX2" fmla="*/ 474663 w 1181100"/>
                        <a:gd name="connsiteY2" fmla="*/ 654050 h 654050"/>
                        <a:gd name="connsiteX3" fmla="*/ 0 w 1181100"/>
                        <a:gd name="connsiteY3" fmla="*/ 654050 h 654050"/>
                        <a:gd name="connsiteX4" fmla="*/ 0 w 1181100"/>
                        <a:gd name="connsiteY4" fmla="*/ 581095 h 654050"/>
                        <a:gd name="connsiteX5" fmla="*/ 221605 w 1181100"/>
                        <a:gd name="connsiteY5" fmla="*/ 473807 h 654050"/>
                        <a:gd name="connsiteX6" fmla="*/ 284512 w 1181100"/>
                        <a:gd name="connsiteY6" fmla="*/ 495265 h 654050"/>
                        <a:gd name="connsiteX7" fmla="*/ 363861 w 1181100"/>
                        <a:gd name="connsiteY7" fmla="*/ 458787 h 654050"/>
                        <a:gd name="connsiteX8" fmla="*/ 881470 w 1181100"/>
                        <a:gd name="connsiteY8" fmla="*/ 250825 h 654050"/>
                        <a:gd name="connsiteX9" fmla="*/ 879327 w 1181100"/>
                        <a:gd name="connsiteY9" fmla="*/ 543393 h 654050"/>
                        <a:gd name="connsiteX10" fmla="*/ 859328 w 1181100"/>
                        <a:gd name="connsiteY10" fmla="*/ 564748 h 654050"/>
                        <a:gd name="connsiteX11" fmla="*/ 840757 w 1181100"/>
                        <a:gd name="connsiteY11" fmla="*/ 581121 h 654050"/>
                        <a:gd name="connsiteX12" fmla="*/ 840043 w 1181100"/>
                        <a:gd name="connsiteY12" fmla="*/ 581833 h 654050"/>
                        <a:gd name="connsiteX13" fmla="*/ 696476 w 1181100"/>
                        <a:gd name="connsiteY13" fmla="*/ 630238 h 654050"/>
                        <a:gd name="connsiteX14" fmla="*/ 526481 w 1181100"/>
                        <a:gd name="connsiteY14" fmla="*/ 558342 h 654050"/>
                        <a:gd name="connsiteX15" fmla="*/ 489339 w 1181100"/>
                        <a:gd name="connsiteY15" fmla="*/ 284993 h 654050"/>
                        <a:gd name="connsiteX16" fmla="*/ 586479 w 1181100"/>
                        <a:gd name="connsiteY16" fmla="*/ 331975 h 654050"/>
                        <a:gd name="connsiteX17" fmla="*/ 699333 w 1181100"/>
                        <a:gd name="connsiteY17" fmla="*/ 441599 h 654050"/>
                        <a:gd name="connsiteX18" fmla="*/ 805044 w 1181100"/>
                        <a:gd name="connsiteY18" fmla="*/ 368279 h 654050"/>
                        <a:gd name="connsiteX19" fmla="*/ 812901 w 1181100"/>
                        <a:gd name="connsiteY19" fmla="*/ 328416 h 654050"/>
                        <a:gd name="connsiteX20" fmla="*/ 811472 w 1181100"/>
                        <a:gd name="connsiteY20" fmla="*/ 314179 h 654050"/>
                        <a:gd name="connsiteX21" fmla="*/ 810758 w 1181100"/>
                        <a:gd name="connsiteY21" fmla="*/ 307061 h 654050"/>
                        <a:gd name="connsiteX22" fmla="*/ 815758 w 1181100"/>
                        <a:gd name="connsiteY22" fmla="*/ 302790 h 654050"/>
                        <a:gd name="connsiteX23" fmla="*/ 850043 w 1181100"/>
                        <a:gd name="connsiteY23" fmla="*/ 275739 h 654050"/>
                        <a:gd name="connsiteX24" fmla="*/ 881470 w 1181100"/>
                        <a:gd name="connsiteY24" fmla="*/ 250825 h 654050"/>
                        <a:gd name="connsiteX25" fmla="*/ 1181100 w 1181100"/>
                        <a:gd name="connsiteY25" fmla="*/ 0 h 654050"/>
                        <a:gd name="connsiteX26" fmla="*/ 1181100 w 1181100"/>
                        <a:gd name="connsiteY26" fmla="*/ 654050 h 654050"/>
                        <a:gd name="connsiteX27" fmla="*/ 1099004 w 1181100"/>
                        <a:gd name="connsiteY27" fmla="*/ 654050 h 654050"/>
                        <a:gd name="connsiteX28" fmla="*/ 1096863 w 1181100"/>
                        <a:gd name="connsiteY28" fmla="*/ 651908 h 654050"/>
                        <a:gd name="connsiteX29" fmla="*/ 1069022 w 1181100"/>
                        <a:gd name="connsiteY29" fmla="*/ 638342 h 654050"/>
                        <a:gd name="connsiteX30" fmla="*/ 1066166 w 1181100"/>
                        <a:gd name="connsiteY30" fmla="*/ 637628 h 654050"/>
                        <a:gd name="connsiteX31" fmla="*/ 1064024 w 1181100"/>
                        <a:gd name="connsiteY31" fmla="*/ 637628 h 654050"/>
                        <a:gd name="connsiteX32" fmla="*/ 1048319 w 1181100"/>
                        <a:gd name="connsiteY32" fmla="*/ 640484 h 654050"/>
                        <a:gd name="connsiteX33" fmla="*/ 1040466 w 1181100"/>
                        <a:gd name="connsiteY33" fmla="*/ 629773 h 654050"/>
                        <a:gd name="connsiteX34" fmla="*/ 986212 w 1181100"/>
                        <a:gd name="connsiteY34" fmla="*/ 573365 h 654050"/>
                        <a:gd name="connsiteX35" fmla="*/ 954087 w 1181100"/>
                        <a:gd name="connsiteY35" fmla="*/ 178507 h 654050"/>
                        <a:gd name="connsiteX36" fmla="*/ 985498 w 1181100"/>
                        <a:gd name="connsiteY36" fmla="*/ 153516 h 654050"/>
                        <a:gd name="connsiteX37" fmla="*/ 1028330 w 1181100"/>
                        <a:gd name="connsiteY37" fmla="*/ 162798 h 654050"/>
                        <a:gd name="connsiteX38" fmla="*/ 1131843 w 1181100"/>
                        <a:gd name="connsiteY38" fmla="*/ 59264 h 654050"/>
                        <a:gd name="connsiteX39" fmla="*/ 1129701 w 1181100"/>
                        <a:gd name="connsiteY39" fmla="*/ 39985 h 654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1181100" h="654050">
                          <a:moveTo>
                            <a:pt x="363861" y="458787"/>
                          </a:moveTo>
                          <a:cubicBezTo>
                            <a:pt x="375299" y="521729"/>
                            <a:pt x="404608" y="582525"/>
                            <a:pt x="452503" y="632593"/>
                          </a:cubicBezTo>
                          <a:cubicBezTo>
                            <a:pt x="459651" y="640460"/>
                            <a:pt x="466800" y="647613"/>
                            <a:pt x="474663" y="654050"/>
                          </a:cubicBezTo>
                          <a:cubicBezTo>
                            <a:pt x="474663" y="654050"/>
                            <a:pt x="474663" y="654050"/>
                            <a:pt x="0" y="654050"/>
                          </a:cubicBezTo>
                          <a:cubicBezTo>
                            <a:pt x="0" y="654050"/>
                            <a:pt x="0" y="654050"/>
                            <a:pt x="0" y="581095"/>
                          </a:cubicBezTo>
                          <a:cubicBezTo>
                            <a:pt x="0" y="581095"/>
                            <a:pt x="0" y="581095"/>
                            <a:pt x="221605" y="473807"/>
                          </a:cubicBezTo>
                          <a:cubicBezTo>
                            <a:pt x="239476" y="487397"/>
                            <a:pt x="261637" y="495265"/>
                            <a:pt x="284512" y="495265"/>
                          </a:cubicBezTo>
                          <a:cubicBezTo>
                            <a:pt x="316681" y="495265"/>
                            <a:pt x="344560" y="480960"/>
                            <a:pt x="363861" y="458787"/>
                          </a:cubicBezTo>
                          <a:close/>
                          <a:moveTo>
                            <a:pt x="881470" y="250825"/>
                          </a:moveTo>
                          <a:cubicBezTo>
                            <a:pt x="948611" y="336246"/>
                            <a:pt x="949325" y="457972"/>
                            <a:pt x="879327" y="543393"/>
                          </a:cubicBezTo>
                          <a:cubicBezTo>
                            <a:pt x="873613" y="551223"/>
                            <a:pt x="866471" y="558342"/>
                            <a:pt x="859328" y="564748"/>
                          </a:cubicBezTo>
                          <a:cubicBezTo>
                            <a:pt x="852185" y="571867"/>
                            <a:pt x="846471" y="577562"/>
                            <a:pt x="840757" y="581121"/>
                          </a:cubicBezTo>
                          <a:cubicBezTo>
                            <a:pt x="840757" y="581121"/>
                            <a:pt x="840757" y="581121"/>
                            <a:pt x="840043" y="581833"/>
                          </a:cubicBezTo>
                          <a:cubicBezTo>
                            <a:pt x="799330" y="613154"/>
                            <a:pt x="747903" y="630238"/>
                            <a:pt x="696476" y="630238"/>
                          </a:cubicBezTo>
                          <a:cubicBezTo>
                            <a:pt x="631478" y="630238"/>
                            <a:pt x="571480" y="604612"/>
                            <a:pt x="526481" y="558342"/>
                          </a:cubicBezTo>
                          <a:cubicBezTo>
                            <a:pt x="455055" y="483598"/>
                            <a:pt x="442912" y="372550"/>
                            <a:pt x="489339" y="284993"/>
                          </a:cubicBezTo>
                          <a:cubicBezTo>
                            <a:pt x="489339" y="284993"/>
                            <a:pt x="489339" y="284993"/>
                            <a:pt x="586479" y="331975"/>
                          </a:cubicBezTo>
                          <a:cubicBezTo>
                            <a:pt x="588622" y="392482"/>
                            <a:pt x="638621" y="441599"/>
                            <a:pt x="699333" y="441599"/>
                          </a:cubicBezTo>
                          <a:cubicBezTo>
                            <a:pt x="747903" y="441599"/>
                            <a:pt x="789330" y="410990"/>
                            <a:pt x="805044" y="368279"/>
                          </a:cubicBezTo>
                          <a:cubicBezTo>
                            <a:pt x="810044" y="356178"/>
                            <a:pt x="812901" y="342653"/>
                            <a:pt x="812901" y="328416"/>
                          </a:cubicBezTo>
                          <a:cubicBezTo>
                            <a:pt x="812901" y="323433"/>
                            <a:pt x="812187" y="319162"/>
                            <a:pt x="811472" y="314179"/>
                          </a:cubicBezTo>
                          <a:cubicBezTo>
                            <a:pt x="811472" y="312043"/>
                            <a:pt x="811472" y="309196"/>
                            <a:pt x="810758" y="307061"/>
                          </a:cubicBezTo>
                          <a:cubicBezTo>
                            <a:pt x="810758" y="307061"/>
                            <a:pt x="810758" y="307061"/>
                            <a:pt x="815758" y="302790"/>
                          </a:cubicBezTo>
                          <a:cubicBezTo>
                            <a:pt x="820758" y="299230"/>
                            <a:pt x="830757" y="291400"/>
                            <a:pt x="850043" y="275739"/>
                          </a:cubicBezTo>
                          <a:cubicBezTo>
                            <a:pt x="857899" y="269333"/>
                            <a:pt x="868613" y="260791"/>
                            <a:pt x="881470" y="250825"/>
                          </a:cubicBezTo>
                          <a:close/>
                          <a:moveTo>
                            <a:pt x="1181100" y="0"/>
                          </a:moveTo>
                          <a:cubicBezTo>
                            <a:pt x="1181100" y="0"/>
                            <a:pt x="1181100" y="0"/>
                            <a:pt x="1181100" y="654050"/>
                          </a:cubicBezTo>
                          <a:cubicBezTo>
                            <a:pt x="1181100" y="654050"/>
                            <a:pt x="1181100" y="654050"/>
                            <a:pt x="1099004" y="654050"/>
                          </a:cubicBezTo>
                          <a:cubicBezTo>
                            <a:pt x="1099004" y="654050"/>
                            <a:pt x="1099004" y="654050"/>
                            <a:pt x="1096863" y="651908"/>
                          </a:cubicBezTo>
                          <a:cubicBezTo>
                            <a:pt x="1089724" y="644768"/>
                            <a:pt x="1079730" y="639770"/>
                            <a:pt x="1069022" y="638342"/>
                          </a:cubicBezTo>
                          <a:cubicBezTo>
                            <a:pt x="1069022" y="638342"/>
                            <a:pt x="1069022" y="638342"/>
                            <a:pt x="1066166" y="637628"/>
                          </a:cubicBezTo>
                          <a:cubicBezTo>
                            <a:pt x="1066166" y="637628"/>
                            <a:pt x="1066166" y="637628"/>
                            <a:pt x="1064024" y="637628"/>
                          </a:cubicBezTo>
                          <a:cubicBezTo>
                            <a:pt x="1058313" y="637628"/>
                            <a:pt x="1053316" y="638342"/>
                            <a:pt x="1048319" y="640484"/>
                          </a:cubicBezTo>
                          <a:cubicBezTo>
                            <a:pt x="1046177" y="636913"/>
                            <a:pt x="1043322" y="633343"/>
                            <a:pt x="1040466" y="629773"/>
                          </a:cubicBezTo>
                          <a:cubicBezTo>
                            <a:pt x="1040466" y="629773"/>
                            <a:pt x="1040466" y="629773"/>
                            <a:pt x="986212" y="573365"/>
                          </a:cubicBezTo>
                          <a:cubicBezTo>
                            <a:pt x="1061169" y="448410"/>
                            <a:pt x="1048319" y="289181"/>
                            <a:pt x="954087" y="178507"/>
                          </a:cubicBezTo>
                          <a:cubicBezTo>
                            <a:pt x="954087" y="178507"/>
                            <a:pt x="954087" y="178507"/>
                            <a:pt x="985498" y="153516"/>
                          </a:cubicBezTo>
                          <a:cubicBezTo>
                            <a:pt x="998348" y="159942"/>
                            <a:pt x="1013339" y="162798"/>
                            <a:pt x="1028330" y="162798"/>
                          </a:cubicBezTo>
                          <a:cubicBezTo>
                            <a:pt x="1085441" y="162798"/>
                            <a:pt x="1131843" y="116386"/>
                            <a:pt x="1131843" y="59264"/>
                          </a:cubicBezTo>
                          <a:cubicBezTo>
                            <a:pt x="1131843" y="52838"/>
                            <a:pt x="1131129" y="45698"/>
                            <a:pt x="1129701" y="39985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ZA" noProof="0"/>
                    </a:p>
                  </p:txBody>
                </p:sp>
              </p:grpSp>
            </p:grp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C7B3A86-9EE4-F75A-7154-FB1474A04DD0}"/>
                </a:ext>
              </a:extLst>
            </p:cNvPr>
            <p:cNvGrpSpPr/>
            <p:nvPr/>
          </p:nvGrpSpPr>
          <p:grpSpPr>
            <a:xfrm>
              <a:off x="6310286" y="4682994"/>
              <a:ext cx="332694" cy="339242"/>
              <a:chOff x="6324529" y="943736"/>
              <a:chExt cx="332694" cy="339242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B9FACB-1A17-475A-F21A-32BFDB705667}"/>
                  </a:ext>
                </a:extLst>
              </p:cNvPr>
              <p:cNvSpPr/>
              <p:nvPr/>
            </p:nvSpPr>
            <p:spPr>
              <a:xfrm>
                <a:off x="6324529" y="943736"/>
                <a:ext cx="332694" cy="339242"/>
              </a:xfrm>
              <a:prstGeom prst="ellipse">
                <a:avLst/>
              </a:prstGeom>
              <a:solidFill>
                <a:schemeClr val="bg1"/>
              </a:solidFill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148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200" b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9" name="bcgIcons_Comp &amp; Benefits ">
                <a:extLst>
                  <a:ext uri="{FF2B5EF4-FFF2-40B4-BE49-F238E27FC236}">
                    <a16:creationId xmlns:a16="http://schemas.microsoft.com/office/drawing/2014/main" id="{789A68EE-5E89-1C18-39FE-F6AF213BCC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50559" y="973174"/>
                <a:ext cx="280635" cy="280365"/>
                <a:chOff x="6464300" y="2606675"/>
                <a:chExt cx="1646238" cy="1644650"/>
              </a:xfrm>
            </p:grpSpPr>
            <p:sp>
              <p:nvSpPr>
                <p:cNvPr id="160" name="AutoShape 3">
                  <a:extLst>
                    <a:ext uri="{FF2B5EF4-FFF2-40B4-BE49-F238E27FC236}">
                      <a16:creationId xmlns:a16="http://schemas.microsoft.com/office/drawing/2014/main" id="{AB368263-8195-F848-2172-72FF5EF61D2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4300" y="2606675"/>
                  <a:ext cx="1646238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8D136370-35B1-60B1-C078-5C58E04B2C7A}"/>
                    </a:ext>
                  </a:extLst>
                </p:cNvPr>
                <p:cNvGrpSpPr/>
                <p:nvPr/>
              </p:nvGrpSpPr>
              <p:grpSpPr>
                <a:xfrm>
                  <a:off x="6729414" y="2878138"/>
                  <a:ext cx="1122265" cy="1128713"/>
                  <a:chOff x="6729414" y="2878138"/>
                  <a:chExt cx="1122265" cy="1128713"/>
                </a:xfrm>
              </p:grpSpPr>
              <p:sp>
                <p:nvSpPr>
                  <p:cNvPr id="162" name="Freeform 11">
                    <a:extLst>
                      <a:ext uri="{FF2B5EF4-FFF2-40B4-BE49-F238E27FC236}">
                        <a16:creationId xmlns:a16="http://schemas.microsoft.com/office/drawing/2014/main" id="{821E7908-FFFE-6D80-9DAA-CA3B3C999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58038" y="3079750"/>
                    <a:ext cx="530225" cy="541338"/>
                  </a:xfrm>
                  <a:custGeom>
                    <a:avLst/>
                    <a:gdLst>
                      <a:gd name="T0" fmla="*/ 741 w 743"/>
                      <a:gd name="T1" fmla="*/ 524 h 758"/>
                      <a:gd name="T2" fmla="*/ 741 w 743"/>
                      <a:gd name="T3" fmla="*/ 519 h 758"/>
                      <a:gd name="T4" fmla="*/ 654 w 743"/>
                      <a:gd name="T5" fmla="*/ 286 h 758"/>
                      <a:gd name="T6" fmla="*/ 605 w 743"/>
                      <a:gd name="T7" fmla="*/ 216 h 758"/>
                      <a:gd name="T8" fmla="*/ 456 w 743"/>
                      <a:gd name="T9" fmla="*/ 56 h 758"/>
                      <a:gd name="T10" fmla="*/ 435 w 743"/>
                      <a:gd name="T11" fmla="*/ 30 h 758"/>
                      <a:gd name="T12" fmla="*/ 422 w 743"/>
                      <a:gd name="T13" fmla="*/ 10 h 758"/>
                      <a:gd name="T14" fmla="*/ 421 w 743"/>
                      <a:gd name="T15" fmla="*/ 8 h 758"/>
                      <a:gd name="T16" fmla="*/ 403 w 743"/>
                      <a:gd name="T17" fmla="*/ 0 h 758"/>
                      <a:gd name="T18" fmla="*/ 333 w 743"/>
                      <a:gd name="T19" fmla="*/ 0 h 758"/>
                      <a:gd name="T20" fmla="*/ 316 w 743"/>
                      <a:gd name="T21" fmla="*/ 8 h 758"/>
                      <a:gd name="T22" fmla="*/ 314 w 743"/>
                      <a:gd name="T23" fmla="*/ 11 h 758"/>
                      <a:gd name="T24" fmla="*/ 303 w 743"/>
                      <a:gd name="T25" fmla="*/ 30 h 758"/>
                      <a:gd name="T26" fmla="*/ 284 w 743"/>
                      <a:gd name="T27" fmla="*/ 56 h 758"/>
                      <a:gd name="T28" fmla="*/ 135 w 743"/>
                      <a:gd name="T29" fmla="*/ 216 h 758"/>
                      <a:gd name="T30" fmla="*/ 86 w 743"/>
                      <a:gd name="T31" fmla="*/ 286 h 758"/>
                      <a:gd name="T32" fmla="*/ 0 w 743"/>
                      <a:gd name="T33" fmla="*/ 497 h 758"/>
                      <a:gd name="T34" fmla="*/ 9 w 743"/>
                      <a:gd name="T35" fmla="*/ 498 h 758"/>
                      <a:gd name="T36" fmla="*/ 403 w 743"/>
                      <a:gd name="T37" fmla="*/ 518 h 758"/>
                      <a:gd name="T38" fmla="*/ 550 w 743"/>
                      <a:gd name="T39" fmla="*/ 669 h 758"/>
                      <a:gd name="T40" fmla="*/ 550 w 743"/>
                      <a:gd name="T41" fmla="*/ 673 h 758"/>
                      <a:gd name="T42" fmla="*/ 524 w 743"/>
                      <a:gd name="T43" fmla="*/ 758 h 758"/>
                      <a:gd name="T44" fmla="*/ 666 w 743"/>
                      <a:gd name="T45" fmla="*/ 663 h 758"/>
                      <a:gd name="T46" fmla="*/ 732 w 743"/>
                      <a:gd name="T47" fmla="*/ 588 h 758"/>
                      <a:gd name="T48" fmla="*/ 737 w 743"/>
                      <a:gd name="T49" fmla="*/ 583 h 758"/>
                      <a:gd name="T50" fmla="*/ 741 w 743"/>
                      <a:gd name="T51" fmla="*/ 524 h 7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43" h="758">
                        <a:moveTo>
                          <a:pt x="741" y="524"/>
                        </a:moveTo>
                        <a:cubicBezTo>
                          <a:pt x="741" y="519"/>
                          <a:pt x="741" y="519"/>
                          <a:pt x="741" y="519"/>
                        </a:cubicBezTo>
                        <a:cubicBezTo>
                          <a:pt x="741" y="453"/>
                          <a:pt x="711" y="373"/>
                          <a:pt x="654" y="286"/>
                        </a:cubicBezTo>
                        <a:cubicBezTo>
                          <a:pt x="640" y="263"/>
                          <a:pt x="623" y="240"/>
                          <a:pt x="605" y="216"/>
                        </a:cubicBezTo>
                        <a:cubicBezTo>
                          <a:pt x="542" y="134"/>
                          <a:pt x="475" y="71"/>
                          <a:pt x="456" y="56"/>
                        </a:cubicBezTo>
                        <a:cubicBezTo>
                          <a:pt x="450" y="51"/>
                          <a:pt x="442" y="41"/>
                          <a:pt x="435" y="30"/>
                        </a:cubicBezTo>
                        <a:cubicBezTo>
                          <a:pt x="430" y="23"/>
                          <a:pt x="426" y="16"/>
                          <a:pt x="422" y="10"/>
                        </a:cubicBezTo>
                        <a:cubicBezTo>
                          <a:pt x="422" y="10"/>
                          <a:pt x="422" y="9"/>
                          <a:pt x="421" y="8"/>
                        </a:cubicBezTo>
                        <a:cubicBezTo>
                          <a:pt x="417" y="3"/>
                          <a:pt x="410" y="0"/>
                          <a:pt x="403" y="0"/>
                        </a:cubicBezTo>
                        <a:cubicBezTo>
                          <a:pt x="333" y="0"/>
                          <a:pt x="333" y="0"/>
                          <a:pt x="333" y="0"/>
                        </a:cubicBezTo>
                        <a:cubicBezTo>
                          <a:pt x="327" y="0"/>
                          <a:pt x="320" y="3"/>
                          <a:pt x="316" y="8"/>
                        </a:cubicBezTo>
                        <a:cubicBezTo>
                          <a:pt x="315" y="9"/>
                          <a:pt x="315" y="10"/>
                          <a:pt x="314" y="11"/>
                        </a:cubicBezTo>
                        <a:cubicBezTo>
                          <a:pt x="311" y="17"/>
                          <a:pt x="307" y="24"/>
                          <a:pt x="303" y="30"/>
                        </a:cubicBezTo>
                        <a:cubicBezTo>
                          <a:pt x="297" y="41"/>
                          <a:pt x="290" y="51"/>
                          <a:pt x="284" y="56"/>
                        </a:cubicBezTo>
                        <a:cubicBezTo>
                          <a:pt x="265" y="71"/>
                          <a:pt x="198" y="134"/>
                          <a:pt x="135" y="216"/>
                        </a:cubicBezTo>
                        <a:cubicBezTo>
                          <a:pt x="116" y="240"/>
                          <a:pt x="100" y="263"/>
                          <a:pt x="86" y="286"/>
                        </a:cubicBezTo>
                        <a:cubicBezTo>
                          <a:pt x="35" y="364"/>
                          <a:pt x="6" y="436"/>
                          <a:pt x="0" y="497"/>
                        </a:cubicBezTo>
                        <a:cubicBezTo>
                          <a:pt x="9" y="498"/>
                          <a:pt x="9" y="498"/>
                          <a:pt x="9" y="498"/>
                        </a:cubicBezTo>
                        <a:cubicBezTo>
                          <a:pt x="403" y="518"/>
                          <a:pt x="403" y="518"/>
                          <a:pt x="403" y="518"/>
                        </a:cubicBezTo>
                        <a:cubicBezTo>
                          <a:pt x="484" y="522"/>
                          <a:pt x="547" y="588"/>
                          <a:pt x="550" y="669"/>
                        </a:cubicBezTo>
                        <a:cubicBezTo>
                          <a:pt x="550" y="670"/>
                          <a:pt x="550" y="671"/>
                          <a:pt x="550" y="673"/>
                        </a:cubicBezTo>
                        <a:cubicBezTo>
                          <a:pt x="550" y="704"/>
                          <a:pt x="540" y="733"/>
                          <a:pt x="524" y="758"/>
                        </a:cubicBezTo>
                        <a:cubicBezTo>
                          <a:pt x="579" y="739"/>
                          <a:pt x="627" y="706"/>
                          <a:pt x="666" y="663"/>
                        </a:cubicBezTo>
                        <a:cubicBezTo>
                          <a:pt x="732" y="588"/>
                          <a:pt x="732" y="588"/>
                          <a:pt x="732" y="588"/>
                        </a:cubicBezTo>
                        <a:cubicBezTo>
                          <a:pt x="734" y="586"/>
                          <a:pt x="735" y="585"/>
                          <a:pt x="737" y="583"/>
                        </a:cubicBezTo>
                        <a:cubicBezTo>
                          <a:pt x="743" y="551"/>
                          <a:pt x="741" y="525"/>
                          <a:pt x="741" y="524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3" name="Freeform 14">
                    <a:extLst>
                      <a:ext uri="{FF2B5EF4-FFF2-40B4-BE49-F238E27FC236}">
                        <a16:creationId xmlns:a16="http://schemas.microsoft.com/office/drawing/2014/main" id="{B4C71548-E27D-5328-3CD4-E84F9D952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29414" y="2878138"/>
                    <a:ext cx="1122265" cy="1128713"/>
                  </a:xfrm>
                  <a:custGeom>
                    <a:avLst/>
                    <a:gdLst>
                      <a:gd name="connsiteX0" fmla="*/ 408151 w 1122265"/>
                      <a:gd name="connsiteY0" fmla="*/ 618966 h 1128713"/>
                      <a:gd name="connsiteX1" fmla="*/ 324550 w 1122265"/>
                      <a:gd name="connsiteY1" fmla="*/ 638976 h 1128713"/>
                      <a:gd name="connsiteX2" fmla="*/ 30162 w 1122265"/>
                      <a:gd name="connsiteY2" fmla="*/ 806195 h 1128713"/>
                      <a:gd name="connsiteX3" fmla="*/ 30162 w 1122265"/>
                      <a:gd name="connsiteY3" fmla="*/ 1090612 h 1128713"/>
                      <a:gd name="connsiteX4" fmla="*/ 366708 w 1122265"/>
                      <a:gd name="connsiteY4" fmla="*/ 960552 h 1128713"/>
                      <a:gd name="connsiteX5" fmla="*/ 417440 w 1122265"/>
                      <a:gd name="connsiteY5" fmla="*/ 952691 h 1128713"/>
                      <a:gd name="connsiteX6" fmla="*/ 566778 w 1122265"/>
                      <a:gd name="connsiteY6" fmla="*/ 963411 h 1128713"/>
                      <a:gd name="connsiteX7" fmla="*/ 795429 w 1122265"/>
                      <a:gd name="connsiteY7" fmla="*/ 936970 h 1128713"/>
                      <a:gd name="connsiteX8" fmla="*/ 1046230 w 1122265"/>
                      <a:gd name="connsiteY8" fmla="*/ 770465 h 1128713"/>
                      <a:gd name="connsiteX9" fmla="*/ 1078384 w 1122265"/>
                      <a:gd name="connsiteY9" fmla="*/ 733305 h 1128713"/>
                      <a:gd name="connsiteX10" fmla="*/ 1073383 w 1122265"/>
                      <a:gd name="connsiteY10" fmla="*/ 658985 h 1128713"/>
                      <a:gd name="connsiteX11" fmla="*/ 1034798 w 1122265"/>
                      <a:gd name="connsiteY11" fmla="*/ 645407 h 1128713"/>
                      <a:gd name="connsiteX12" fmla="*/ 997642 w 1122265"/>
                      <a:gd name="connsiteY12" fmla="*/ 663272 h 1128713"/>
                      <a:gd name="connsiteX13" fmla="*/ 949768 w 1122265"/>
                      <a:gd name="connsiteY13" fmla="*/ 716869 h 1128713"/>
                      <a:gd name="connsiteX14" fmla="*/ 804003 w 1122265"/>
                      <a:gd name="connsiteY14" fmla="*/ 808339 h 1128713"/>
                      <a:gd name="connsiteX15" fmla="*/ 606792 w 1122265"/>
                      <a:gd name="connsiteY15" fmla="*/ 797620 h 1128713"/>
                      <a:gd name="connsiteX16" fmla="*/ 551772 w 1122265"/>
                      <a:gd name="connsiteY16" fmla="*/ 775467 h 1128713"/>
                      <a:gd name="connsiteX17" fmla="*/ 542483 w 1122265"/>
                      <a:gd name="connsiteY17" fmla="*/ 759031 h 1128713"/>
                      <a:gd name="connsiteX18" fmla="*/ 556060 w 1122265"/>
                      <a:gd name="connsiteY18" fmla="*/ 745453 h 1128713"/>
                      <a:gd name="connsiteX19" fmla="*/ 713972 w 1122265"/>
                      <a:gd name="connsiteY19" fmla="*/ 729732 h 1128713"/>
                      <a:gd name="connsiteX20" fmla="*/ 757558 w 1122265"/>
                      <a:gd name="connsiteY20" fmla="*/ 682567 h 1128713"/>
                      <a:gd name="connsiteX21" fmla="*/ 711828 w 1122265"/>
                      <a:gd name="connsiteY21" fmla="*/ 634688 h 1128713"/>
                      <a:gd name="connsiteX22" fmla="*/ 408151 w 1122265"/>
                      <a:gd name="connsiteY22" fmla="*/ 618966 h 1128713"/>
                      <a:gd name="connsiteX23" fmla="*/ 389667 w 1122265"/>
                      <a:gd name="connsiteY23" fmla="*/ 587375 h 1128713"/>
                      <a:gd name="connsiteX24" fmla="*/ 393235 w 1122265"/>
                      <a:gd name="connsiteY24" fmla="*/ 587375 h 1128713"/>
                      <a:gd name="connsiteX25" fmla="*/ 396090 w 1122265"/>
                      <a:gd name="connsiteY25" fmla="*/ 587375 h 1128713"/>
                      <a:gd name="connsiteX26" fmla="*/ 398944 w 1122265"/>
                      <a:gd name="connsiteY26" fmla="*/ 587375 h 1128713"/>
                      <a:gd name="connsiteX27" fmla="*/ 402513 w 1122265"/>
                      <a:gd name="connsiteY27" fmla="*/ 587375 h 1128713"/>
                      <a:gd name="connsiteX28" fmla="*/ 410363 w 1122265"/>
                      <a:gd name="connsiteY28" fmla="*/ 587375 h 1128713"/>
                      <a:gd name="connsiteX29" fmla="*/ 714389 w 1122265"/>
                      <a:gd name="connsiteY29" fmla="*/ 603087 h 1128713"/>
                      <a:gd name="connsiteX30" fmla="*/ 779333 w 1122265"/>
                      <a:gd name="connsiteY30" fmla="*/ 643794 h 1128713"/>
                      <a:gd name="connsiteX31" fmla="*/ 781474 w 1122265"/>
                      <a:gd name="connsiteY31" fmla="*/ 648079 h 1128713"/>
                      <a:gd name="connsiteX32" fmla="*/ 787897 w 1122265"/>
                      <a:gd name="connsiteY32" fmla="*/ 666648 h 1128713"/>
                      <a:gd name="connsiteX33" fmla="*/ 789324 w 1122265"/>
                      <a:gd name="connsiteY33" fmla="*/ 682359 h 1128713"/>
                      <a:gd name="connsiteX34" fmla="*/ 788611 w 1122265"/>
                      <a:gd name="connsiteY34" fmla="*/ 688073 h 1128713"/>
                      <a:gd name="connsiteX35" fmla="*/ 788611 w 1122265"/>
                      <a:gd name="connsiteY35" fmla="*/ 688787 h 1128713"/>
                      <a:gd name="connsiteX36" fmla="*/ 787897 w 1122265"/>
                      <a:gd name="connsiteY36" fmla="*/ 694500 h 1128713"/>
                      <a:gd name="connsiteX37" fmla="*/ 762918 w 1122265"/>
                      <a:gd name="connsiteY37" fmla="*/ 741635 h 1128713"/>
                      <a:gd name="connsiteX38" fmla="*/ 762205 w 1122265"/>
                      <a:gd name="connsiteY38" fmla="*/ 741635 h 1128713"/>
                      <a:gd name="connsiteX39" fmla="*/ 757923 w 1122265"/>
                      <a:gd name="connsiteY39" fmla="*/ 745206 h 1128713"/>
                      <a:gd name="connsiteX40" fmla="*/ 753641 w 1122265"/>
                      <a:gd name="connsiteY40" fmla="*/ 748063 h 1128713"/>
                      <a:gd name="connsiteX41" fmla="*/ 752927 w 1122265"/>
                      <a:gd name="connsiteY41" fmla="*/ 748777 h 1128713"/>
                      <a:gd name="connsiteX42" fmla="*/ 748645 w 1122265"/>
                      <a:gd name="connsiteY42" fmla="*/ 751633 h 1128713"/>
                      <a:gd name="connsiteX43" fmla="*/ 747218 w 1122265"/>
                      <a:gd name="connsiteY43" fmla="*/ 752348 h 1128713"/>
                      <a:gd name="connsiteX44" fmla="*/ 742222 w 1122265"/>
                      <a:gd name="connsiteY44" fmla="*/ 754490 h 1128713"/>
                      <a:gd name="connsiteX45" fmla="*/ 741508 w 1122265"/>
                      <a:gd name="connsiteY45" fmla="*/ 755204 h 1128713"/>
                      <a:gd name="connsiteX46" fmla="*/ 737226 w 1122265"/>
                      <a:gd name="connsiteY46" fmla="*/ 756633 h 1128713"/>
                      <a:gd name="connsiteX47" fmla="*/ 717957 w 1122265"/>
                      <a:gd name="connsiteY47" fmla="*/ 760918 h 1128713"/>
                      <a:gd name="connsiteX48" fmla="*/ 623752 w 1122265"/>
                      <a:gd name="connsiteY48" fmla="*/ 770202 h 1128713"/>
                      <a:gd name="connsiteX49" fmla="*/ 742222 w 1122265"/>
                      <a:gd name="connsiteY49" fmla="*/ 787342 h 1128713"/>
                      <a:gd name="connsiteX50" fmla="*/ 774337 w 1122265"/>
                      <a:gd name="connsiteY50" fmla="*/ 783057 h 1128713"/>
                      <a:gd name="connsiteX51" fmla="*/ 784329 w 1122265"/>
                      <a:gd name="connsiteY51" fmla="*/ 780914 h 1128713"/>
                      <a:gd name="connsiteX52" fmla="*/ 785756 w 1122265"/>
                      <a:gd name="connsiteY52" fmla="*/ 780200 h 1128713"/>
                      <a:gd name="connsiteX53" fmla="*/ 795747 w 1122265"/>
                      <a:gd name="connsiteY53" fmla="*/ 778058 h 1128713"/>
                      <a:gd name="connsiteX54" fmla="*/ 825722 w 1122265"/>
                      <a:gd name="connsiteY54" fmla="*/ 767345 h 1128713"/>
                      <a:gd name="connsiteX55" fmla="*/ 908508 w 1122265"/>
                      <a:gd name="connsiteY55" fmla="*/ 714497 h 1128713"/>
                      <a:gd name="connsiteX56" fmla="*/ 927064 w 1122265"/>
                      <a:gd name="connsiteY56" fmla="*/ 695928 h 1128713"/>
                      <a:gd name="connsiteX57" fmla="*/ 974166 w 1122265"/>
                      <a:gd name="connsiteY57" fmla="*/ 642366 h 1128713"/>
                      <a:gd name="connsiteX58" fmla="*/ 977021 w 1122265"/>
                      <a:gd name="connsiteY58" fmla="*/ 638795 h 1128713"/>
                      <a:gd name="connsiteX59" fmla="*/ 977734 w 1122265"/>
                      <a:gd name="connsiteY59" fmla="*/ 638795 h 1128713"/>
                      <a:gd name="connsiteX60" fmla="*/ 1032687 w 1122265"/>
                      <a:gd name="connsiteY60" fmla="*/ 613799 h 1128713"/>
                      <a:gd name="connsiteX61" fmla="*/ 1033401 w 1122265"/>
                      <a:gd name="connsiteY61" fmla="*/ 613799 h 1128713"/>
                      <a:gd name="connsiteX62" fmla="*/ 1037683 w 1122265"/>
                      <a:gd name="connsiteY62" fmla="*/ 613799 h 1128713"/>
                      <a:gd name="connsiteX63" fmla="*/ 1039111 w 1122265"/>
                      <a:gd name="connsiteY63" fmla="*/ 613799 h 1128713"/>
                      <a:gd name="connsiteX64" fmla="*/ 1078363 w 1122265"/>
                      <a:gd name="connsiteY64" fmla="*/ 624512 h 1128713"/>
                      <a:gd name="connsiteX65" fmla="*/ 1081931 w 1122265"/>
                      <a:gd name="connsiteY65" fmla="*/ 626654 h 1128713"/>
                      <a:gd name="connsiteX66" fmla="*/ 1084786 w 1122265"/>
                      <a:gd name="connsiteY66" fmla="*/ 628083 h 1128713"/>
                      <a:gd name="connsiteX67" fmla="*/ 1085499 w 1122265"/>
                      <a:gd name="connsiteY67" fmla="*/ 628797 h 1128713"/>
                      <a:gd name="connsiteX68" fmla="*/ 1088354 w 1122265"/>
                      <a:gd name="connsiteY68" fmla="*/ 630939 h 1128713"/>
                      <a:gd name="connsiteX69" fmla="*/ 1089068 w 1122265"/>
                      <a:gd name="connsiteY69" fmla="*/ 631653 h 1128713"/>
                      <a:gd name="connsiteX70" fmla="*/ 1091209 w 1122265"/>
                      <a:gd name="connsiteY70" fmla="*/ 633082 h 1128713"/>
                      <a:gd name="connsiteX71" fmla="*/ 1094063 w 1122265"/>
                      <a:gd name="connsiteY71" fmla="*/ 635224 h 1128713"/>
                      <a:gd name="connsiteX72" fmla="*/ 1094063 w 1122265"/>
                      <a:gd name="connsiteY72" fmla="*/ 635938 h 1128713"/>
                      <a:gd name="connsiteX73" fmla="*/ 1101914 w 1122265"/>
                      <a:gd name="connsiteY73" fmla="*/ 753062 h 1128713"/>
                      <a:gd name="connsiteX74" fmla="*/ 1070512 w 1122265"/>
                      <a:gd name="connsiteY74" fmla="*/ 790913 h 1128713"/>
                      <a:gd name="connsiteX75" fmla="*/ 964888 w 1122265"/>
                      <a:gd name="connsiteY75" fmla="*/ 887325 h 1128713"/>
                      <a:gd name="connsiteX76" fmla="*/ 955611 w 1122265"/>
                      <a:gd name="connsiteY76" fmla="*/ 893752 h 1128713"/>
                      <a:gd name="connsiteX77" fmla="*/ 947046 w 1122265"/>
                      <a:gd name="connsiteY77" fmla="*/ 899466 h 1128713"/>
                      <a:gd name="connsiteX78" fmla="*/ 805025 w 1122265"/>
                      <a:gd name="connsiteY78" fmla="*/ 966597 h 1128713"/>
                      <a:gd name="connsiteX79" fmla="*/ 791465 w 1122265"/>
                      <a:gd name="connsiteY79" fmla="*/ 970882 h 1128713"/>
                      <a:gd name="connsiteX80" fmla="*/ 787183 w 1122265"/>
                      <a:gd name="connsiteY80" fmla="*/ 971597 h 1128713"/>
                      <a:gd name="connsiteX81" fmla="*/ 778619 w 1122265"/>
                      <a:gd name="connsiteY81" fmla="*/ 974453 h 1128713"/>
                      <a:gd name="connsiteX82" fmla="*/ 772910 w 1122265"/>
                      <a:gd name="connsiteY82" fmla="*/ 975882 h 1128713"/>
                      <a:gd name="connsiteX83" fmla="*/ 765059 w 1122265"/>
                      <a:gd name="connsiteY83" fmla="*/ 977310 h 1128713"/>
                      <a:gd name="connsiteX84" fmla="*/ 758636 w 1122265"/>
                      <a:gd name="connsiteY84" fmla="*/ 979452 h 1128713"/>
                      <a:gd name="connsiteX85" fmla="*/ 752927 w 1122265"/>
                      <a:gd name="connsiteY85" fmla="*/ 980167 h 1128713"/>
                      <a:gd name="connsiteX86" fmla="*/ 723666 w 1122265"/>
                      <a:gd name="connsiteY86" fmla="*/ 986594 h 1128713"/>
                      <a:gd name="connsiteX87" fmla="*/ 720812 w 1122265"/>
                      <a:gd name="connsiteY87" fmla="*/ 986594 h 1128713"/>
                      <a:gd name="connsiteX88" fmla="*/ 710106 w 1122265"/>
                      <a:gd name="connsiteY88" fmla="*/ 988737 h 1128713"/>
                      <a:gd name="connsiteX89" fmla="*/ 708679 w 1122265"/>
                      <a:gd name="connsiteY89" fmla="*/ 988737 h 1128713"/>
                      <a:gd name="connsiteX90" fmla="*/ 649444 w 1122265"/>
                      <a:gd name="connsiteY90" fmla="*/ 995164 h 1128713"/>
                      <a:gd name="connsiteX91" fmla="*/ 647303 w 1122265"/>
                      <a:gd name="connsiteY91" fmla="*/ 995164 h 1128713"/>
                      <a:gd name="connsiteX92" fmla="*/ 636598 w 1122265"/>
                      <a:gd name="connsiteY92" fmla="*/ 995878 h 1128713"/>
                      <a:gd name="connsiteX93" fmla="*/ 634457 w 1122265"/>
                      <a:gd name="connsiteY93" fmla="*/ 995878 h 1128713"/>
                      <a:gd name="connsiteX94" fmla="*/ 620183 w 1122265"/>
                      <a:gd name="connsiteY94" fmla="*/ 995878 h 1128713"/>
                      <a:gd name="connsiteX95" fmla="*/ 619470 w 1122265"/>
                      <a:gd name="connsiteY95" fmla="*/ 995878 h 1128713"/>
                      <a:gd name="connsiteX96" fmla="*/ 611619 w 1122265"/>
                      <a:gd name="connsiteY96" fmla="*/ 995878 h 1128713"/>
                      <a:gd name="connsiteX97" fmla="*/ 605196 w 1122265"/>
                      <a:gd name="connsiteY97" fmla="*/ 995878 h 1128713"/>
                      <a:gd name="connsiteX98" fmla="*/ 598060 w 1122265"/>
                      <a:gd name="connsiteY98" fmla="*/ 995878 h 1128713"/>
                      <a:gd name="connsiteX99" fmla="*/ 591637 w 1122265"/>
                      <a:gd name="connsiteY99" fmla="*/ 995878 h 1128713"/>
                      <a:gd name="connsiteX100" fmla="*/ 583786 w 1122265"/>
                      <a:gd name="connsiteY100" fmla="*/ 995164 h 1128713"/>
                      <a:gd name="connsiteX101" fmla="*/ 578077 w 1122265"/>
                      <a:gd name="connsiteY101" fmla="*/ 995164 h 1128713"/>
                      <a:gd name="connsiteX102" fmla="*/ 565944 w 1122265"/>
                      <a:gd name="connsiteY102" fmla="*/ 994450 h 1128713"/>
                      <a:gd name="connsiteX103" fmla="*/ 565231 w 1122265"/>
                      <a:gd name="connsiteY103" fmla="*/ 994450 h 1128713"/>
                      <a:gd name="connsiteX104" fmla="*/ 484585 w 1122265"/>
                      <a:gd name="connsiteY104" fmla="*/ 988737 h 1128713"/>
                      <a:gd name="connsiteX105" fmla="*/ 416073 w 1122265"/>
                      <a:gd name="connsiteY105" fmla="*/ 983737 h 1128713"/>
                      <a:gd name="connsiteX106" fmla="*/ 410363 w 1122265"/>
                      <a:gd name="connsiteY106" fmla="*/ 983737 h 1128713"/>
                      <a:gd name="connsiteX107" fmla="*/ 406795 w 1122265"/>
                      <a:gd name="connsiteY107" fmla="*/ 983737 h 1128713"/>
                      <a:gd name="connsiteX108" fmla="*/ 392521 w 1122265"/>
                      <a:gd name="connsiteY108" fmla="*/ 985166 h 1128713"/>
                      <a:gd name="connsiteX109" fmla="*/ 388239 w 1122265"/>
                      <a:gd name="connsiteY109" fmla="*/ 985880 h 1128713"/>
                      <a:gd name="connsiteX110" fmla="*/ 388239 w 1122265"/>
                      <a:gd name="connsiteY110" fmla="*/ 986594 h 1128713"/>
                      <a:gd name="connsiteX111" fmla="*/ 383957 w 1122265"/>
                      <a:gd name="connsiteY111" fmla="*/ 987308 h 1128713"/>
                      <a:gd name="connsiteX112" fmla="*/ 383244 w 1122265"/>
                      <a:gd name="connsiteY112" fmla="*/ 988022 h 1128713"/>
                      <a:gd name="connsiteX113" fmla="*/ 378961 w 1122265"/>
                      <a:gd name="connsiteY113" fmla="*/ 989451 h 1128713"/>
                      <a:gd name="connsiteX114" fmla="*/ 21410 w 1122265"/>
                      <a:gd name="connsiteY114" fmla="*/ 1127999 h 1128713"/>
                      <a:gd name="connsiteX115" fmla="*/ 15701 w 1122265"/>
                      <a:gd name="connsiteY115" fmla="*/ 1128713 h 1128713"/>
                      <a:gd name="connsiteX116" fmla="*/ 7137 w 1122265"/>
                      <a:gd name="connsiteY116" fmla="*/ 1125856 h 1128713"/>
                      <a:gd name="connsiteX117" fmla="*/ 0 w 1122265"/>
                      <a:gd name="connsiteY117" fmla="*/ 1113001 h 1128713"/>
                      <a:gd name="connsiteX118" fmla="*/ 0 w 1122265"/>
                      <a:gd name="connsiteY118" fmla="*/ 796626 h 1128713"/>
                      <a:gd name="connsiteX119" fmla="*/ 7851 w 1122265"/>
                      <a:gd name="connsiteY119" fmla="*/ 783057 h 1128713"/>
                      <a:gd name="connsiteX120" fmla="*/ 309735 w 1122265"/>
                      <a:gd name="connsiteY120" fmla="*/ 611657 h 1128713"/>
                      <a:gd name="connsiteX121" fmla="*/ 315444 w 1122265"/>
                      <a:gd name="connsiteY121" fmla="*/ 608800 h 1128713"/>
                      <a:gd name="connsiteX122" fmla="*/ 317585 w 1122265"/>
                      <a:gd name="connsiteY122" fmla="*/ 607372 h 1128713"/>
                      <a:gd name="connsiteX123" fmla="*/ 320440 w 1122265"/>
                      <a:gd name="connsiteY123" fmla="*/ 605943 h 1128713"/>
                      <a:gd name="connsiteX124" fmla="*/ 324009 w 1122265"/>
                      <a:gd name="connsiteY124" fmla="*/ 604515 h 1128713"/>
                      <a:gd name="connsiteX125" fmla="*/ 326150 w 1122265"/>
                      <a:gd name="connsiteY125" fmla="*/ 603087 h 1128713"/>
                      <a:gd name="connsiteX126" fmla="*/ 329718 w 1122265"/>
                      <a:gd name="connsiteY126" fmla="*/ 601658 h 1128713"/>
                      <a:gd name="connsiteX127" fmla="*/ 331859 w 1122265"/>
                      <a:gd name="connsiteY127" fmla="*/ 600944 h 1128713"/>
                      <a:gd name="connsiteX128" fmla="*/ 336141 w 1122265"/>
                      <a:gd name="connsiteY128" fmla="*/ 599516 h 1128713"/>
                      <a:gd name="connsiteX129" fmla="*/ 337568 w 1122265"/>
                      <a:gd name="connsiteY129" fmla="*/ 598802 h 1128713"/>
                      <a:gd name="connsiteX130" fmla="*/ 341850 w 1122265"/>
                      <a:gd name="connsiteY130" fmla="*/ 597373 h 1128713"/>
                      <a:gd name="connsiteX131" fmla="*/ 342564 w 1122265"/>
                      <a:gd name="connsiteY131" fmla="*/ 596659 h 1128713"/>
                      <a:gd name="connsiteX132" fmla="*/ 347560 w 1122265"/>
                      <a:gd name="connsiteY132" fmla="*/ 595231 h 1128713"/>
                      <a:gd name="connsiteX133" fmla="*/ 348273 w 1122265"/>
                      <a:gd name="connsiteY133" fmla="*/ 595231 h 1128713"/>
                      <a:gd name="connsiteX134" fmla="*/ 381816 w 1122265"/>
                      <a:gd name="connsiteY134" fmla="*/ 588089 h 1128713"/>
                      <a:gd name="connsiteX135" fmla="*/ 383244 w 1122265"/>
                      <a:gd name="connsiteY135" fmla="*/ 588089 h 1128713"/>
                      <a:gd name="connsiteX136" fmla="*/ 386812 w 1122265"/>
                      <a:gd name="connsiteY136" fmla="*/ 588089 h 1128713"/>
                      <a:gd name="connsiteX137" fmla="*/ 389667 w 1122265"/>
                      <a:gd name="connsiteY137" fmla="*/ 587375 h 1128713"/>
                      <a:gd name="connsiteX138" fmla="*/ 637653 w 1122265"/>
                      <a:gd name="connsiteY138" fmla="*/ 0 h 1128713"/>
                      <a:gd name="connsiteX139" fmla="*/ 747520 w 1122265"/>
                      <a:gd name="connsiteY139" fmla="*/ 0 h 1128713"/>
                      <a:gd name="connsiteX140" fmla="*/ 783905 w 1122265"/>
                      <a:gd name="connsiteY140" fmla="*/ 15718 h 1128713"/>
                      <a:gd name="connsiteX141" fmla="*/ 788186 w 1122265"/>
                      <a:gd name="connsiteY141" fmla="*/ 32151 h 1128713"/>
                      <a:gd name="connsiteX142" fmla="*/ 857388 w 1122265"/>
                      <a:gd name="connsiteY142" fmla="*/ 90738 h 1128713"/>
                      <a:gd name="connsiteX143" fmla="*/ 791039 w 1122265"/>
                      <a:gd name="connsiteY143" fmla="*/ 169329 h 1128713"/>
                      <a:gd name="connsiteX144" fmla="*/ 790326 w 1122265"/>
                      <a:gd name="connsiteY144" fmla="*/ 170044 h 1128713"/>
                      <a:gd name="connsiteX145" fmla="*/ 783905 w 1122265"/>
                      <a:gd name="connsiteY145" fmla="*/ 181475 h 1128713"/>
                      <a:gd name="connsiteX146" fmla="*/ 787472 w 1122265"/>
                      <a:gd name="connsiteY146" fmla="*/ 187191 h 1128713"/>
                      <a:gd name="connsiteX147" fmla="*/ 1020049 w 1122265"/>
                      <a:gd name="connsiteY147" fmla="*/ 572291 h 1128713"/>
                      <a:gd name="connsiteX148" fmla="*/ 1020762 w 1122265"/>
                      <a:gd name="connsiteY148" fmla="*/ 584437 h 1128713"/>
                      <a:gd name="connsiteX149" fmla="*/ 1005067 w 1122265"/>
                      <a:gd name="connsiteY149" fmla="*/ 588009 h 1128713"/>
                      <a:gd name="connsiteX150" fmla="*/ 989371 w 1122265"/>
                      <a:gd name="connsiteY150" fmla="*/ 593725 h 1128713"/>
                      <a:gd name="connsiteX151" fmla="*/ 989371 w 1122265"/>
                      <a:gd name="connsiteY151" fmla="*/ 574434 h 1128713"/>
                      <a:gd name="connsiteX152" fmla="*/ 988658 w 1122265"/>
                      <a:gd name="connsiteY152" fmla="*/ 573005 h 1128713"/>
                      <a:gd name="connsiteX153" fmla="*/ 767496 w 1122265"/>
                      <a:gd name="connsiteY153" fmla="*/ 211483 h 1128713"/>
                      <a:gd name="connsiteX154" fmla="*/ 752514 w 1122265"/>
                      <a:gd name="connsiteY154" fmla="*/ 181475 h 1128713"/>
                      <a:gd name="connsiteX155" fmla="*/ 769636 w 1122265"/>
                      <a:gd name="connsiteY155" fmla="*/ 146466 h 1128713"/>
                      <a:gd name="connsiteX156" fmla="*/ 824570 w 1122265"/>
                      <a:gd name="connsiteY156" fmla="*/ 88594 h 1128713"/>
                      <a:gd name="connsiteX157" fmla="*/ 778198 w 1122265"/>
                      <a:gd name="connsiteY157" fmla="*/ 62873 h 1128713"/>
                      <a:gd name="connsiteX158" fmla="*/ 752514 w 1122265"/>
                      <a:gd name="connsiteY158" fmla="*/ 115030 h 1128713"/>
                      <a:gd name="connsiteX159" fmla="*/ 738246 w 1122265"/>
                      <a:gd name="connsiteY159" fmla="*/ 124318 h 1128713"/>
                      <a:gd name="connsiteX160" fmla="*/ 731825 w 1122265"/>
                      <a:gd name="connsiteY160" fmla="*/ 122889 h 1128713"/>
                      <a:gd name="connsiteX161" fmla="*/ 722550 w 1122265"/>
                      <a:gd name="connsiteY161" fmla="*/ 108599 h 1128713"/>
                      <a:gd name="connsiteX162" fmla="*/ 723977 w 1122265"/>
                      <a:gd name="connsiteY162" fmla="*/ 102169 h 1128713"/>
                      <a:gd name="connsiteX163" fmla="*/ 751801 w 1122265"/>
                      <a:gd name="connsiteY163" fmla="*/ 46440 h 1128713"/>
                      <a:gd name="connsiteX164" fmla="*/ 753228 w 1122265"/>
                      <a:gd name="connsiteY164" fmla="*/ 42868 h 1128713"/>
                      <a:gd name="connsiteX165" fmla="*/ 756795 w 1122265"/>
                      <a:gd name="connsiteY165" fmla="*/ 32866 h 1128713"/>
                      <a:gd name="connsiteX166" fmla="*/ 748234 w 1122265"/>
                      <a:gd name="connsiteY166" fmla="*/ 31437 h 1128713"/>
                      <a:gd name="connsiteX167" fmla="*/ 747520 w 1122265"/>
                      <a:gd name="connsiteY167" fmla="*/ 31437 h 1128713"/>
                      <a:gd name="connsiteX168" fmla="*/ 637653 w 1122265"/>
                      <a:gd name="connsiteY168" fmla="*/ 31437 h 1128713"/>
                      <a:gd name="connsiteX169" fmla="*/ 636226 w 1122265"/>
                      <a:gd name="connsiteY169" fmla="*/ 31437 h 1128713"/>
                      <a:gd name="connsiteX170" fmla="*/ 628378 w 1122265"/>
                      <a:gd name="connsiteY170" fmla="*/ 32866 h 1128713"/>
                      <a:gd name="connsiteX171" fmla="*/ 631945 w 1122265"/>
                      <a:gd name="connsiteY171" fmla="*/ 42868 h 1128713"/>
                      <a:gd name="connsiteX172" fmla="*/ 633372 w 1122265"/>
                      <a:gd name="connsiteY172" fmla="*/ 46440 h 1128713"/>
                      <a:gd name="connsiteX173" fmla="*/ 661196 w 1122265"/>
                      <a:gd name="connsiteY173" fmla="*/ 102169 h 1128713"/>
                      <a:gd name="connsiteX174" fmla="*/ 662623 w 1122265"/>
                      <a:gd name="connsiteY174" fmla="*/ 108599 h 1128713"/>
                      <a:gd name="connsiteX175" fmla="*/ 653348 w 1122265"/>
                      <a:gd name="connsiteY175" fmla="*/ 122889 h 1128713"/>
                      <a:gd name="connsiteX176" fmla="*/ 632659 w 1122265"/>
                      <a:gd name="connsiteY176" fmla="*/ 115030 h 1128713"/>
                      <a:gd name="connsiteX177" fmla="*/ 606975 w 1122265"/>
                      <a:gd name="connsiteY177" fmla="*/ 62873 h 1128713"/>
                      <a:gd name="connsiteX178" fmla="*/ 560603 w 1122265"/>
                      <a:gd name="connsiteY178" fmla="*/ 88594 h 1128713"/>
                      <a:gd name="connsiteX179" fmla="*/ 615537 w 1122265"/>
                      <a:gd name="connsiteY179" fmla="*/ 146466 h 1128713"/>
                      <a:gd name="connsiteX180" fmla="*/ 632659 w 1122265"/>
                      <a:gd name="connsiteY180" fmla="*/ 181475 h 1128713"/>
                      <a:gd name="connsiteX181" fmla="*/ 617677 w 1122265"/>
                      <a:gd name="connsiteY181" fmla="*/ 211483 h 1128713"/>
                      <a:gd name="connsiteX182" fmla="*/ 397228 w 1122265"/>
                      <a:gd name="connsiteY182" fmla="*/ 556572 h 1128713"/>
                      <a:gd name="connsiteX183" fmla="*/ 380820 w 1122265"/>
                      <a:gd name="connsiteY183" fmla="*/ 557287 h 1128713"/>
                      <a:gd name="connsiteX184" fmla="*/ 365124 w 1122265"/>
                      <a:gd name="connsiteY184" fmla="*/ 559430 h 1128713"/>
                      <a:gd name="connsiteX185" fmla="*/ 597701 w 1122265"/>
                      <a:gd name="connsiteY185" fmla="*/ 187191 h 1128713"/>
                      <a:gd name="connsiteX186" fmla="*/ 601268 w 1122265"/>
                      <a:gd name="connsiteY186" fmla="*/ 181475 h 1128713"/>
                      <a:gd name="connsiteX187" fmla="*/ 594847 w 1122265"/>
                      <a:gd name="connsiteY187" fmla="*/ 170044 h 1128713"/>
                      <a:gd name="connsiteX188" fmla="*/ 594134 w 1122265"/>
                      <a:gd name="connsiteY188" fmla="*/ 169329 h 1128713"/>
                      <a:gd name="connsiteX189" fmla="*/ 527785 w 1122265"/>
                      <a:gd name="connsiteY189" fmla="*/ 90738 h 1128713"/>
                      <a:gd name="connsiteX190" fmla="*/ 596988 w 1122265"/>
                      <a:gd name="connsiteY190" fmla="*/ 32151 h 1128713"/>
                      <a:gd name="connsiteX191" fmla="*/ 601268 w 1122265"/>
                      <a:gd name="connsiteY191" fmla="*/ 15718 h 1128713"/>
                      <a:gd name="connsiteX192" fmla="*/ 637653 w 1122265"/>
                      <a:gd name="connsiteY192" fmla="*/ 0 h 1128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</a:cxnLst>
                    <a:rect l="l" t="t" r="r" b="b"/>
                    <a:pathLst>
                      <a:path w="1122265" h="1128713">
                        <a:moveTo>
                          <a:pt x="408151" y="618966"/>
                        </a:moveTo>
                        <a:cubicBezTo>
                          <a:pt x="378855" y="617537"/>
                          <a:pt x="349559" y="624683"/>
                          <a:pt x="324550" y="638976"/>
                        </a:cubicBezTo>
                        <a:cubicBezTo>
                          <a:pt x="324550" y="638976"/>
                          <a:pt x="324550" y="638976"/>
                          <a:pt x="30162" y="806195"/>
                        </a:cubicBezTo>
                        <a:cubicBezTo>
                          <a:pt x="30162" y="806195"/>
                          <a:pt x="30162" y="806195"/>
                          <a:pt x="30162" y="1090612"/>
                        </a:cubicBezTo>
                        <a:cubicBezTo>
                          <a:pt x="30162" y="1090612"/>
                          <a:pt x="30162" y="1090612"/>
                          <a:pt x="366708" y="960552"/>
                        </a:cubicBezTo>
                        <a:cubicBezTo>
                          <a:pt x="383142" y="954121"/>
                          <a:pt x="400291" y="951262"/>
                          <a:pt x="417440" y="952691"/>
                        </a:cubicBezTo>
                        <a:cubicBezTo>
                          <a:pt x="417440" y="952691"/>
                          <a:pt x="417440" y="952691"/>
                          <a:pt x="566778" y="963411"/>
                        </a:cubicBezTo>
                        <a:cubicBezTo>
                          <a:pt x="643947" y="969128"/>
                          <a:pt x="721117" y="959838"/>
                          <a:pt x="795429" y="936970"/>
                        </a:cubicBezTo>
                        <a:cubicBezTo>
                          <a:pt x="893320" y="906242"/>
                          <a:pt x="979779" y="849072"/>
                          <a:pt x="1046230" y="770465"/>
                        </a:cubicBezTo>
                        <a:cubicBezTo>
                          <a:pt x="1046230" y="770465"/>
                          <a:pt x="1046230" y="770465"/>
                          <a:pt x="1078384" y="733305"/>
                        </a:cubicBezTo>
                        <a:cubicBezTo>
                          <a:pt x="1096962" y="711152"/>
                          <a:pt x="1094819" y="678279"/>
                          <a:pt x="1073383" y="658985"/>
                        </a:cubicBezTo>
                        <a:cubicBezTo>
                          <a:pt x="1062665" y="649695"/>
                          <a:pt x="1049088" y="644692"/>
                          <a:pt x="1034798" y="645407"/>
                        </a:cubicBezTo>
                        <a:cubicBezTo>
                          <a:pt x="1020507" y="646122"/>
                          <a:pt x="1006931" y="652553"/>
                          <a:pt x="997642" y="663272"/>
                        </a:cubicBezTo>
                        <a:cubicBezTo>
                          <a:pt x="997642" y="663272"/>
                          <a:pt x="997642" y="663272"/>
                          <a:pt x="949768" y="716869"/>
                        </a:cubicBezTo>
                        <a:cubicBezTo>
                          <a:pt x="911183" y="761175"/>
                          <a:pt x="860451" y="792618"/>
                          <a:pt x="804003" y="808339"/>
                        </a:cubicBezTo>
                        <a:cubicBezTo>
                          <a:pt x="738980" y="826919"/>
                          <a:pt x="668956" y="822632"/>
                          <a:pt x="606792" y="797620"/>
                        </a:cubicBezTo>
                        <a:cubicBezTo>
                          <a:pt x="606792" y="797620"/>
                          <a:pt x="606792" y="797620"/>
                          <a:pt x="551772" y="775467"/>
                        </a:cubicBezTo>
                        <a:cubicBezTo>
                          <a:pt x="545342" y="772609"/>
                          <a:pt x="541054" y="766177"/>
                          <a:pt x="542483" y="759031"/>
                        </a:cubicBezTo>
                        <a:cubicBezTo>
                          <a:pt x="543198" y="751885"/>
                          <a:pt x="548914" y="746168"/>
                          <a:pt x="556060" y="745453"/>
                        </a:cubicBezTo>
                        <a:cubicBezTo>
                          <a:pt x="556060" y="745453"/>
                          <a:pt x="556060" y="745453"/>
                          <a:pt x="713972" y="729732"/>
                        </a:cubicBezTo>
                        <a:cubicBezTo>
                          <a:pt x="738980" y="727588"/>
                          <a:pt x="757558" y="706864"/>
                          <a:pt x="757558" y="682567"/>
                        </a:cubicBezTo>
                        <a:cubicBezTo>
                          <a:pt x="757558" y="656841"/>
                          <a:pt x="737551" y="636117"/>
                          <a:pt x="711828" y="634688"/>
                        </a:cubicBezTo>
                        <a:cubicBezTo>
                          <a:pt x="711828" y="634688"/>
                          <a:pt x="711828" y="634688"/>
                          <a:pt x="408151" y="618966"/>
                        </a:cubicBezTo>
                        <a:close/>
                        <a:moveTo>
                          <a:pt x="389667" y="587375"/>
                        </a:moveTo>
                        <a:cubicBezTo>
                          <a:pt x="391094" y="587375"/>
                          <a:pt x="391808" y="587375"/>
                          <a:pt x="393235" y="587375"/>
                        </a:cubicBezTo>
                        <a:cubicBezTo>
                          <a:pt x="393949" y="587375"/>
                          <a:pt x="395376" y="587375"/>
                          <a:pt x="396090" y="587375"/>
                        </a:cubicBezTo>
                        <a:cubicBezTo>
                          <a:pt x="397517" y="587375"/>
                          <a:pt x="398231" y="587375"/>
                          <a:pt x="398944" y="587375"/>
                        </a:cubicBezTo>
                        <a:cubicBezTo>
                          <a:pt x="400372" y="587375"/>
                          <a:pt x="401085" y="587375"/>
                          <a:pt x="402513" y="587375"/>
                        </a:cubicBezTo>
                        <a:cubicBezTo>
                          <a:pt x="404654" y="587375"/>
                          <a:pt x="407508" y="587375"/>
                          <a:pt x="410363" y="587375"/>
                        </a:cubicBezTo>
                        <a:cubicBezTo>
                          <a:pt x="410363" y="587375"/>
                          <a:pt x="410363" y="587375"/>
                          <a:pt x="714389" y="603087"/>
                        </a:cubicBezTo>
                        <a:cubicBezTo>
                          <a:pt x="742222" y="604515"/>
                          <a:pt x="765773" y="620941"/>
                          <a:pt x="779333" y="643794"/>
                        </a:cubicBezTo>
                        <a:cubicBezTo>
                          <a:pt x="780047" y="645223"/>
                          <a:pt x="780760" y="646651"/>
                          <a:pt x="781474" y="648079"/>
                        </a:cubicBezTo>
                        <a:cubicBezTo>
                          <a:pt x="784329" y="653793"/>
                          <a:pt x="786470" y="660220"/>
                          <a:pt x="787897" y="666648"/>
                        </a:cubicBezTo>
                        <a:cubicBezTo>
                          <a:pt x="788611" y="671647"/>
                          <a:pt x="789324" y="676646"/>
                          <a:pt x="789324" y="682359"/>
                        </a:cubicBezTo>
                        <a:cubicBezTo>
                          <a:pt x="789324" y="684502"/>
                          <a:pt x="789324" y="685930"/>
                          <a:pt x="788611" y="688073"/>
                        </a:cubicBezTo>
                        <a:cubicBezTo>
                          <a:pt x="788611" y="688073"/>
                          <a:pt x="788611" y="688787"/>
                          <a:pt x="788611" y="688787"/>
                        </a:cubicBezTo>
                        <a:cubicBezTo>
                          <a:pt x="788611" y="690929"/>
                          <a:pt x="788611" y="692358"/>
                          <a:pt x="787897" y="694500"/>
                        </a:cubicBezTo>
                        <a:cubicBezTo>
                          <a:pt x="785042" y="713068"/>
                          <a:pt x="775765" y="729494"/>
                          <a:pt x="762918" y="741635"/>
                        </a:cubicBezTo>
                        <a:cubicBezTo>
                          <a:pt x="762918" y="741635"/>
                          <a:pt x="762205" y="741635"/>
                          <a:pt x="762205" y="741635"/>
                        </a:cubicBezTo>
                        <a:cubicBezTo>
                          <a:pt x="760777" y="743063"/>
                          <a:pt x="759350" y="743778"/>
                          <a:pt x="757923" y="745206"/>
                        </a:cubicBezTo>
                        <a:cubicBezTo>
                          <a:pt x="756495" y="746634"/>
                          <a:pt x="755068" y="747348"/>
                          <a:pt x="753641" y="748063"/>
                        </a:cubicBezTo>
                        <a:cubicBezTo>
                          <a:pt x="752927" y="748777"/>
                          <a:pt x="752927" y="748777"/>
                          <a:pt x="752927" y="748777"/>
                        </a:cubicBezTo>
                        <a:cubicBezTo>
                          <a:pt x="751500" y="749491"/>
                          <a:pt x="750072" y="750919"/>
                          <a:pt x="748645" y="751633"/>
                        </a:cubicBezTo>
                        <a:cubicBezTo>
                          <a:pt x="747931" y="751633"/>
                          <a:pt x="747218" y="751633"/>
                          <a:pt x="747218" y="752348"/>
                        </a:cubicBezTo>
                        <a:cubicBezTo>
                          <a:pt x="745790" y="753062"/>
                          <a:pt x="744363" y="753776"/>
                          <a:pt x="742222" y="754490"/>
                        </a:cubicBezTo>
                        <a:cubicBezTo>
                          <a:pt x="742222" y="754490"/>
                          <a:pt x="741508" y="754490"/>
                          <a:pt x="741508" y="755204"/>
                        </a:cubicBezTo>
                        <a:cubicBezTo>
                          <a:pt x="740081" y="755204"/>
                          <a:pt x="738653" y="755918"/>
                          <a:pt x="737226" y="756633"/>
                        </a:cubicBezTo>
                        <a:cubicBezTo>
                          <a:pt x="730803" y="758775"/>
                          <a:pt x="724380" y="760203"/>
                          <a:pt x="717957" y="760918"/>
                        </a:cubicBezTo>
                        <a:cubicBezTo>
                          <a:pt x="717957" y="760918"/>
                          <a:pt x="717957" y="760918"/>
                          <a:pt x="623752" y="770202"/>
                        </a:cubicBezTo>
                        <a:cubicBezTo>
                          <a:pt x="661577" y="784485"/>
                          <a:pt x="702256" y="790198"/>
                          <a:pt x="742222" y="787342"/>
                        </a:cubicBezTo>
                        <a:cubicBezTo>
                          <a:pt x="752927" y="786628"/>
                          <a:pt x="763632" y="785199"/>
                          <a:pt x="774337" y="783057"/>
                        </a:cubicBezTo>
                        <a:cubicBezTo>
                          <a:pt x="777906" y="782343"/>
                          <a:pt x="780760" y="781628"/>
                          <a:pt x="784329" y="780914"/>
                        </a:cubicBezTo>
                        <a:cubicBezTo>
                          <a:pt x="785042" y="780914"/>
                          <a:pt x="785042" y="780914"/>
                          <a:pt x="785756" y="780200"/>
                        </a:cubicBezTo>
                        <a:cubicBezTo>
                          <a:pt x="789324" y="779486"/>
                          <a:pt x="792179" y="778772"/>
                          <a:pt x="795747" y="778058"/>
                        </a:cubicBezTo>
                        <a:cubicBezTo>
                          <a:pt x="805739" y="775201"/>
                          <a:pt x="815730" y="771630"/>
                          <a:pt x="825722" y="767345"/>
                        </a:cubicBezTo>
                        <a:cubicBezTo>
                          <a:pt x="856410" y="755204"/>
                          <a:pt x="884243" y="737350"/>
                          <a:pt x="908508" y="714497"/>
                        </a:cubicBezTo>
                        <a:cubicBezTo>
                          <a:pt x="914931" y="708783"/>
                          <a:pt x="920641" y="702356"/>
                          <a:pt x="927064" y="695928"/>
                        </a:cubicBezTo>
                        <a:cubicBezTo>
                          <a:pt x="927064" y="695928"/>
                          <a:pt x="927064" y="695928"/>
                          <a:pt x="974166" y="642366"/>
                        </a:cubicBezTo>
                        <a:cubicBezTo>
                          <a:pt x="975593" y="640938"/>
                          <a:pt x="976307" y="640223"/>
                          <a:pt x="977021" y="638795"/>
                        </a:cubicBezTo>
                        <a:cubicBezTo>
                          <a:pt x="977734" y="638795"/>
                          <a:pt x="977734" y="638795"/>
                          <a:pt x="977734" y="638795"/>
                        </a:cubicBezTo>
                        <a:cubicBezTo>
                          <a:pt x="992722" y="623798"/>
                          <a:pt x="1011991" y="615228"/>
                          <a:pt x="1032687" y="613799"/>
                        </a:cubicBezTo>
                        <a:cubicBezTo>
                          <a:pt x="1033401" y="613799"/>
                          <a:pt x="1033401" y="613799"/>
                          <a:pt x="1033401" y="613799"/>
                        </a:cubicBezTo>
                        <a:cubicBezTo>
                          <a:pt x="1034828" y="613799"/>
                          <a:pt x="1036256" y="613799"/>
                          <a:pt x="1037683" y="613799"/>
                        </a:cubicBezTo>
                        <a:cubicBezTo>
                          <a:pt x="1037683" y="613799"/>
                          <a:pt x="1038397" y="613799"/>
                          <a:pt x="1039111" y="613799"/>
                        </a:cubicBezTo>
                        <a:cubicBezTo>
                          <a:pt x="1052670" y="613799"/>
                          <a:pt x="1066230" y="618084"/>
                          <a:pt x="1078363" y="624512"/>
                        </a:cubicBezTo>
                        <a:cubicBezTo>
                          <a:pt x="1079790" y="625226"/>
                          <a:pt x="1080504" y="625940"/>
                          <a:pt x="1081931" y="626654"/>
                        </a:cubicBezTo>
                        <a:cubicBezTo>
                          <a:pt x="1083358" y="627368"/>
                          <a:pt x="1084072" y="628083"/>
                          <a:pt x="1084786" y="628083"/>
                        </a:cubicBezTo>
                        <a:cubicBezTo>
                          <a:pt x="1085499" y="628797"/>
                          <a:pt x="1085499" y="628797"/>
                          <a:pt x="1085499" y="628797"/>
                        </a:cubicBezTo>
                        <a:cubicBezTo>
                          <a:pt x="1086213" y="629511"/>
                          <a:pt x="1087640" y="630225"/>
                          <a:pt x="1088354" y="630939"/>
                        </a:cubicBezTo>
                        <a:cubicBezTo>
                          <a:pt x="1088354" y="630939"/>
                          <a:pt x="1089068" y="631653"/>
                          <a:pt x="1089068" y="631653"/>
                        </a:cubicBezTo>
                        <a:cubicBezTo>
                          <a:pt x="1089781" y="632368"/>
                          <a:pt x="1090495" y="632368"/>
                          <a:pt x="1091209" y="633082"/>
                        </a:cubicBezTo>
                        <a:cubicBezTo>
                          <a:pt x="1091922" y="633796"/>
                          <a:pt x="1092636" y="634510"/>
                          <a:pt x="1094063" y="635224"/>
                        </a:cubicBezTo>
                        <a:cubicBezTo>
                          <a:pt x="1094063" y="635224"/>
                          <a:pt x="1094063" y="635938"/>
                          <a:pt x="1094063" y="635938"/>
                        </a:cubicBezTo>
                        <a:cubicBezTo>
                          <a:pt x="1128320" y="666648"/>
                          <a:pt x="1131888" y="718068"/>
                          <a:pt x="1101914" y="753062"/>
                        </a:cubicBezTo>
                        <a:cubicBezTo>
                          <a:pt x="1101914" y="753062"/>
                          <a:pt x="1101914" y="753062"/>
                          <a:pt x="1070512" y="790913"/>
                        </a:cubicBezTo>
                        <a:cubicBezTo>
                          <a:pt x="1039111" y="827335"/>
                          <a:pt x="1003427" y="860187"/>
                          <a:pt x="964888" y="887325"/>
                        </a:cubicBezTo>
                        <a:cubicBezTo>
                          <a:pt x="962034" y="889467"/>
                          <a:pt x="958465" y="891610"/>
                          <a:pt x="955611" y="893752"/>
                        </a:cubicBezTo>
                        <a:cubicBezTo>
                          <a:pt x="952756" y="895895"/>
                          <a:pt x="949901" y="898037"/>
                          <a:pt x="947046" y="899466"/>
                        </a:cubicBezTo>
                        <a:cubicBezTo>
                          <a:pt x="903512" y="928032"/>
                          <a:pt x="855696" y="950886"/>
                          <a:pt x="805025" y="966597"/>
                        </a:cubicBezTo>
                        <a:cubicBezTo>
                          <a:pt x="800743" y="968026"/>
                          <a:pt x="796461" y="969454"/>
                          <a:pt x="791465" y="970882"/>
                        </a:cubicBezTo>
                        <a:cubicBezTo>
                          <a:pt x="790038" y="970882"/>
                          <a:pt x="788611" y="971597"/>
                          <a:pt x="787183" y="971597"/>
                        </a:cubicBezTo>
                        <a:cubicBezTo>
                          <a:pt x="784329" y="972311"/>
                          <a:pt x="781474" y="973739"/>
                          <a:pt x="778619" y="974453"/>
                        </a:cubicBezTo>
                        <a:cubicBezTo>
                          <a:pt x="776478" y="974453"/>
                          <a:pt x="774337" y="975167"/>
                          <a:pt x="772910" y="975882"/>
                        </a:cubicBezTo>
                        <a:cubicBezTo>
                          <a:pt x="770055" y="976596"/>
                          <a:pt x="767914" y="976596"/>
                          <a:pt x="765059" y="977310"/>
                        </a:cubicBezTo>
                        <a:cubicBezTo>
                          <a:pt x="762918" y="978024"/>
                          <a:pt x="760777" y="978738"/>
                          <a:pt x="758636" y="979452"/>
                        </a:cubicBezTo>
                        <a:cubicBezTo>
                          <a:pt x="756495" y="979452"/>
                          <a:pt x="755068" y="980167"/>
                          <a:pt x="752927" y="980167"/>
                        </a:cubicBezTo>
                        <a:cubicBezTo>
                          <a:pt x="742936" y="982309"/>
                          <a:pt x="732944" y="984452"/>
                          <a:pt x="723666" y="986594"/>
                        </a:cubicBezTo>
                        <a:cubicBezTo>
                          <a:pt x="722239" y="986594"/>
                          <a:pt x="721525" y="986594"/>
                          <a:pt x="720812" y="986594"/>
                        </a:cubicBezTo>
                        <a:cubicBezTo>
                          <a:pt x="717243" y="987308"/>
                          <a:pt x="713675" y="988022"/>
                          <a:pt x="710106" y="988737"/>
                        </a:cubicBezTo>
                        <a:cubicBezTo>
                          <a:pt x="709393" y="988737"/>
                          <a:pt x="709393" y="988737"/>
                          <a:pt x="708679" y="988737"/>
                        </a:cubicBezTo>
                        <a:cubicBezTo>
                          <a:pt x="688696" y="991593"/>
                          <a:pt x="669427" y="993736"/>
                          <a:pt x="649444" y="995164"/>
                        </a:cubicBezTo>
                        <a:cubicBezTo>
                          <a:pt x="648730" y="995164"/>
                          <a:pt x="648017" y="995164"/>
                          <a:pt x="647303" y="995164"/>
                        </a:cubicBezTo>
                        <a:cubicBezTo>
                          <a:pt x="643735" y="995164"/>
                          <a:pt x="640166" y="995164"/>
                          <a:pt x="636598" y="995878"/>
                        </a:cubicBezTo>
                        <a:cubicBezTo>
                          <a:pt x="635884" y="995878"/>
                          <a:pt x="635171" y="995878"/>
                          <a:pt x="634457" y="995878"/>
                        </a:cubicBezTo>
                        <a:cubicBezTo>
                          <a:pt x="629461" y="995878"/>
                          <a:pt x="625179" y="995878"/>
                          <a:pt x="620183" y="995878"/>
                        </a:cubicBezTo>
                        <a:cubicBezTo>
                          <a:pt x="620183" y="995878"/>
                          <a:pt x="619470" y="995878"/>
                          <a:pt x="619470" y="995878"/>
                        </a:cubicBezTo>
                        <a:cubicBezTo>
                          <a:pt x="616615" y="995878"/>
                          <a:pt x="613760" y="995878"/>
                          <a:pt x="611619" y="995878"/>
                        </a:cubicBezTo>
                        <a:cubicBezTo>
                          <a:pt x="609478" y="995878"/>
                          <a:pt x="607337" y="995878"/>
                          <a:pt x="605196" y="995878"/>
                        </a:cubicBezTo>
                        <a:cubicBezTo>
                          <a:pt x="603055" y="995878"/>
                          <a:pt x="600201" y="995878"/>
                          <a:pt x="598060" y="995878"/>
                        </a:cubicBezTo>
                        <a:cubicBezTo>
                          <a:pt x="595919" y="995878"/>
                          <a:pt x="593778" y="995878"/>
                          <a:pt x="591637" y="995878"/>
                        </a:cubicBezTo>
                        <a:cubicBezTo>
                          <a:pt x="588782" y="995878"/>
                          <a:pt x="586641" y="995878"/>
                          <a:pt x="583786" y="995164"/>
                        </a:cubicBezTo>
                        <a:cubicBezTo>
                          <a:pt x="581645" y="995164"/>
                          <a:pt x="580218" y="995164"/>
                          <a:pt x="578077" y="995164"/>
                        </a:cubicBezTo>
                        <a:cubicBezTo>
                          <a:pt x="574508" y="995164"/>
                          <a:pt x="570226" y="994450"/>
                          <a:pt x="565944" y="994450"/>
                        </a:cubicBezTo>
                        <a:cubicBezTo>
                          <a:pt x="565944" y="994450"/>
                          <a:pt x="565231" y="994450"/>
                          <a:pt x="565231" y="994450"/>
                        </a:cubicBezTo>
                        <a:cubicBezTo>
                          <a:pt x="565231" y="994450"/>
                          <a:pt x="565231" y="994450"/>
                          <a:pt x="484585" y="988737"/>
                        </a:cubicBezTo>
                        <a:cubicBezTo>
                          <a:pt x="484585" y="988737"/>
                          <a:pt x="484585" y="988737"/>
                          <a:pt x="416073" y="983737"/>
                        </a:cubicBezTo>
                        <a:cubicBezTo>
                          <a:pt x="414645" y="983737"/>
                          <a:pt x="412504" y="983737"/>
                          <a:pt x="410363" y="983737"/>
                        </a:cubicBezTo>
                        <a:cubicBezTo>
                          <a:pt x="409649" y="983737"/>
                          <a:pt x="408222" y="983737"/>
                          <a:pt x="406795" y="983737"/>
                        </a:cubicBezTo>
                        <a:cubicBezTo>
                          <a:pt x="401799" y="983737"/>
                          <a:pt x="397517" y="984452"/>
                          <a:pt x="392521" y="985166"/>
                        </a:cubicBezTo>
                        <a:cubicBezTo>
                          <a:pt x="391094" y="985880"/>
                          <a:pt x="389667" y="985880"/>
                          <a:pt x="388239" y="985880"/>
                        </a:cubicBezTo>
                        <a:cubicBezTo>
                          <a:pt x="388239" y="986594"/>
                          <a:pt x="388239" y="986594"/>
                          <a:pt x="388239" y="986594"/>
                        </a:cubicBezTo>
                        <a:cubicBezTo>
                          <a:pt x="386812" y="986594"/>
                          <a:pt x="385385" y="987308"/>
                          <a:pt x="383957" y="987308"/>
                        </a:cubicBezTo>
                        <a:cubicBezTo>
                          <a:pt x="383957" y="987308"/>
                          <a:pt x="383957" y="987308"/>
                          <a:pt x="383244" y="988022"/>
                        </a:cubicBezTo>
                        <a:cubicBezTo>
                          <a:pt x="381816" y="988022"/>
                          <a:pt x="380389" y="988737"/>
                          <a:pt x="378961" y="989451"/>
                        </a:cubicBezTo>
                        <a:cubicBezTo>
                          <a:pt x="378961" y="989451"/>
                          <a:pt x="378961" y="989451"/>
                          <a:pt x="21410" y="1127999"/>
                        </a:cubicBezTo>
                        <a:cubicBezTo>
                          <a:pt x="19983" y="1128713"/>
                          <a:pt x="17842" y="1128713"/>
                          <a:pt x="15701" y="1128713"/>
                        </a:cubicBezTo>
                        <a:cubicBezTo>
                          <a:pt x="12846" y="1128713"/>
                          <a:pt x="9992" y="1127999"/>
                          <a:pt x="7137" y="1125856"/>
                        </a:cubicBezTo>
                        <a:cubicBezTo>
                          <a:pt x="2855" y="1123000"/>
                          <a:pt x="0" y="1118001"/>
                          <a:pt x="0" y="1113001"/>
                        </a:cubicBezTo>
                        <a:cubicBezTo>
                          <a:pt x="0" y="1113001"/>
                          <a:pt x="0" y="1113001"/>
                          <a:pt x="0" y="796626"/>
                        </a:cubicBezTo>
                        <a:cubicBezTo>
                          <a:pt x="0" y="790913"/>
                          <a:pt x="3569" y="785913"/>
                          <a:pt x="7851" y="783057"/>
                        </a:cubicBezTo>
                        <a:cubicBezTo>
                          <a:pt x="7851" y="783057"/>
                          <a:pt x="7851" y="783057"/>
                          <a:pt x="309735" y="611657"/>
                        </a:cubicBezTo>
                        <a:cubicBezTo>
                          <a:pt x="311162" y="610228"/>
                          <a:pt x="313303" y="609514"/>
                          <a:pt x="315444" y="608800"/>
                        </a:cubicBezTo>
                        <a:cubicBezTo>
                          <a:pt x="316158" y="608086"/>
                          <a:pt x="316872" y="608086"/>
                          <a:pt x="317585" y="607372"/>
                        </a:cubicBezTo>
                        <a:cubicBezTo>
                          <a:pt x="318299" y="606658"/>
                          <a:pt x="319726" y="605943"/>
                          <a:pt x="320440" y="605943"/>
                        </a:cubicBezTo>
                        <a:cubicBezTo>
                          <a:pt x="321868" y="605229"/>
                          <a:pt x="322581" y="604515"/>
                          <a:pt x="324009" y="604515"/>
                        </a:cubicBezTo>
                        <a:cubicBezTo>
                          <a:pt x="324722" y="603801"/>
                          <a:pt x="325436" y="603801"/>
                          <a:pt x="326150" y="603087"/>
                        </a:cubicBezTo>
                        <a:cubicBezTo>
                          <a:pt x="327577" y="602373"/>
                          <a:pt x="329004" y="602373"/>
                          <a:pt x="329718" y="601658"/>
                        </a:cubicBezTo>
                        <a:cubicBezTo>
                          <a:pt x="330432" y="601658"/>
                          <a:pt x="331145" y="600944"/>
                          <a:pt x="331859" y="600944"/>
                        </a:cubicBezTo>
                        <a:cubicBezTo>
                          <a:pt x="333286" y="600230"/>
                          <a:pt x="334714" y="599516"/>
                          <a:pt x="336141" y="599516"/>
                        </a:cubicBezTo>
                        <a:cubicBezTo>
                          <a:pt x="336141" y="598802"/>
                          <a:pt x="336855" y="598802"/>
                          <a:pt x="337568" y="598802"/>
                        </a:cubicBezTo>
                        <a:cubicBezTo>
                          <a:pt x="338996" y="598088"/>
                          <a:pt x="340423" y="597373"/>
                          <a:pt x="341850" y="597373"/>
                        </a:cubicBezTo>
                        <a:cubicBezTo>
                          <a:pt x="342564" y="596659"/>
                          <a:pt x="342564" y="596659"/>
                          <a:pt x="342564" y="596659"/>
                        </a:cubicBezTo>
                        <a:cubicBezTo>
                          <a:pt x="344705" y="595945"/>
                          <a:pt x="346132" y="595945"/>
                          <a:pt x="347560" y="595231"/>
                        </a:cubicBezTo>
                        <a:cubicBezTo>
                          <a:pt x="348273" y="595231"/>
                          <a:pt x="348273" y="595231"/>
                          <a:pt x="348273" y="595231"/>
                        </a:cubicBezTo>
                        <a:cubicBezTo>
                          <a:pt x="359692" y="591660"/>
                          <a:pt x="370397" y="589518"/>
                          <a:pt x="381816" y="588089"/>
                        </a:cubicBezTo>
                        <a:cubicBezTo>
                          <a:pt x="382530" y="588089"/>
                          <a:pt x="383244" y="588089"/>
                          <a:pt x="383244" y="588089"/>
                        </a:cubicBezTo>
                        <a:cubicBezTo>
                          <a:pt x="384671" y="588089"/>
                          <a:pt x="386098" y="588089"/>
                          <a:pt x="386812" y="588089"/>
                        </a:cubicBezTo>
                        <a:cubicBezTo>
                          <a:pt x="388239" y="588089"/>
                          <a:pt x="388953" y="588089"/>
                          <a:pt x="389667" y="587375"/>
                        </a:cubicBezTo>
                        <a:close/>
                        <a:moveTo>
                          <a:pt x="637653" y="0"/>
                        </a:moveTo>
                        <a:cubicBezTo>
                          <a:pt x="637653" y="0"/>
                          <a:pt x="637653" y="0"/>
                          <a:pt x="747520" y="0"/>
                        </a:cubicBezTo>
                        <a:cubicBezTo>
                          <a:pt x="751801" y="0"/>
                          <a:pt x="773204" y="0"/>
                          <a:pt x="783905" y="15718"/>
                        </a:cubicBezTo>
                        <a:cubicBezTo>
                          <a:pt x="786759" y="20720"/>
                          <a:pt x="788186" y="26435"/>
                          <a:pt x="788186" y="32151"/>
                        </a:cubicBezTo>
                        <a:cubicBezTo>
                          <a:pt x="861668" y="65017"/>
                          <a:pt x="858815" y="82878"/>
                          <a:pt x="857388" y="90738"/>
                        </a:cubicBezTo>
                        <a:cubicBezTo>
                          <a:pt x="855248" y="103598"/>
                          <a:pt x="833131" y="130034"/>
                          <a:pt x="791039" y="169329"/>
                        </a:cubicBezTo>
                        <a:cubicBezTo>
                          <a:pt x="791039" y="169329"/>
                          <a:pt x="791039" y="169329"/>
                          <a:pt x="790326" y="170044"/>
                        </a:cubicBezTo>
                        <a:cubicBezTo>
                          <a:pt x="788186" y="172187"/>
                          <a:pt x="783192" y="177903"/>
                          <a:pt x="783905" y="181475"/>
                        </a:cubicBezTo>
                        <a:cubicBezTo>
                          <a:pt x="783905" y="182904"/>
                          <a:pt x="785332" y="185048"/>
                          <a:pt x="787472" y="187191"/>
                        </a:cubicBezTo>
                        <a:cubicBezTo>
                          <a:pt x="790326" y="189335"/>
                          <a:pt x="1020049" y="389386"/>
                          <a:pt x="1020049" y="572291"/>
                        </a:cubicBezTo>
                        <a:cubicBezTo>
                          <a:pt x="1020762" y="573720"/>
                          <a:pt x="1020762" y="578006"/>
                          <a:pt x="1020762" y="584437"/>
                        </a:cubicBezTo>
                        <a:cubicBezTo>
                          <a:pt x="1015055" y="585151"/>
                          <a:pt x="1010061" y="586580"/>
                          <a:pt x="1005067" y="588009"/>
                        </a:cubicBezTo>
                        <a:cubicBezTo>
                          <a:pt x="999359" y="589438"/>
                          <a:pt x="994365" y="591582"/>
                          <a:pt x="989371" y="593725"/>
                        </a:cubicBezTo>
                        <a:cubicBezTo>
                          <a:pt x="989371" y="582293"/>
                          <a:pt x="989371" y="574434"/>
                          <a:pt x="989371" y="574434"/>
                        </a:cubicBezTo>
                        <a:cubicBezTo>
                          <a:pt x="989371" y="574434"/>
                          <a:pt x="989371" y="574434"/>
                          <a:pt x="988658" y="573005"/>
                        </a:cubicBezTo>
                        <a:cubicBezTo>
                          <a:pt x="988658" y="426539"/>
                          <a:pt x="814582" y="250779"/>
                          <a:pt x="767496" y="211483"/>
                        </a:cubicBezTo>
                        <a:cubicBezTo>
                          <a:pt x="755368" y="200766"/>
                          <a:pt x="752514" y="189335"/>
                          <a:pt x="752514" y="181475"/>
                        </a:cubicBezTo>
                        <a:cubicBezTo>
                          <a:pt x="751801" y="162899"/>
                          <a:pt x="766783" y="148610"/>
                          <a:pt x="769636" y="146466"/>
                        </a:cubicBezTo>
                        <a:cubicBezTo>
                          <a:pt x="791039" y="125747"/>
                          <a:pt x="816009" y="100026"/>
                          <a:pt x="824570" y="88594"/>
                        </a:cubicBezTo>
                        <a:cubicBezTo>
                          <a:pt x="816723" y="82164"/>
                          <a:pt x="798173" y="71447"/>
                          <a:pt x="778198" y="62873"/>
                        </a:cubicBezTo>
                        <a:cubicBezTo>
                          <a:pt x="761075" y="95739"/>
                          <a:pt x="752514" y="115030"/>
                          <a:pt x="752514" y="115030"/>
                        </a:cubicBezTo>
                        <a:cubicBezTo>
                          <a:pt x="749661" y="120745"/>
                          <a:pt x="743953" y="124318"/>
                          <a:pt x="738246" y="124318"/>
                        </a:cubicBezTo>
                        <a:cubicBezTo>
                          <a:pt x="736105" y="124318"/>
                          <a:pt x="733965" y="123603"/>
                          <a:pt x="731825" y="122889"/>
                        </a:cubicBezTo>
                        <a:cubicBezTo>
                          <a:pt x="726118" y="120031"/>
                          <a:pt x="722550" y="114315"/>
                          <a:pt x="722550" y="108599"/>
                        </a:cubicBezTo>
                        <a:cubicBezTo>
                          <a:pt x="722550" y="106456"/>
                          <a:pt x="723264" y="104313"/>
                          <a:pt x="723977" y="102169"/>
                        </a:cubicBezTo>
                        <a:cubicBezTo>
                          <a:pt x="723977" y="101455"/>
                          <a:pt x="733252" y="80735"/>
                          <a:pt x="751801" y="46440"/>
                        </a:cubicBezTo>
                        <a:cubicBezTo>
                          <a:pt x="752514" y="45012"/>
                          <a:pt x="752514" y="44297"/>
                          <a:pt x="753228" y="42868"/>
                        </a:cubicBezTo>
                        <a:cubicBezTo>
                          <a:pt x="756795" y="37152"/>
                          <a:pt x="756795" y="33580"/>
                          <a:pt x="756795" y="32866"/>
                        </a:cubicBezTo>
                        <a:cubicBezTo>
                          <a:pt x="755368" y="32151"/>
                          <a:pt x="751087" y="31437"/>
                          <a:pt x="748234" y="31437"/>
                        </a:cubicBezTo>
                        <a:cubicBezTo>
                          <a:pt x="748234" y="31437"/>
                          <a:pt x="748234" y="31437"/>
                          <a:pt x="747520" y="31437"/>
                        </a:cubicBezTo>
                        <a:cubicBezTo>
                          <a:pt x="747520" y="31437"/>
                          <a:pt x="747520" y="31437"/>
                          <a:pt x="637653" y="31437"/>
                        </a:cubicBezTo>
                        <a:cubicBezTo>
                          <a:pt x="636939" y="31437"/>
                          <a:pt x="636939" y="31437"/>
                          <a:pt x="636226" y="31437"/>
                        </a:cubicBezTo>
                        <a:cubicBezTo>
                          <a:pt x="634086" y="31437"/>
                          <a:pt x="629805" y="32151"/>
                          <a:pt x="628378" y="32866"/>
                        </a:cubicBezTo>
                        <a:cubicBezTo>
                          <a:pt x="628378" y="33580"/>
                          <a:pt x="628378" y="37152"/>
                          <a:pt x="631945" y="42868"/>
                        </a:cubicBezTo>
                        <a:cubicBezTo>
                          <a:pt x="632659" y="44297"/>
                          <a:pt x="632659" y="45012"/>
                          <a:pt x="633372" y="46440"/>
                        </a:cubicBezTo>
                        <a:cubicBezTo>
                          <a:pt x="651921" y="80735"/>
                          <a:pt x="661196" y="101455"/>
                          <a:pt x="661196" y="102169"/>
                        </a:cubicBezTo>
                        <a:cubicBezTo>
                          <a:pt x="661909" y="104313"/>
                          <a:pt x="662623" y="106456"/>
                          <a:pt x="662623" y="108599"/>
                        </a:cubicBezTo>
                        <a:cubicBezTo>
                          <a:pt x="662623" y="114315"/>
                          <a:pt x="659056" y="120031"/>
                          <a:pt x="653348" y="122889"/>
                        </a:cubicBezTo>
                        <a:cubicBezTo>
                          <a:pt x="645500" y="126461"/>
                          <a:pt x="636226" y="122889"/>
                          <a:pt x="632659" y="115030"/>
                        </a:cubicBezTo>
                        <a:cubicBezTo>
                          <a:pt x="632659" y="115030"/>
                          <a:pt x="624098" y="95739"/>
                          <a:pt x="606975" y="62873"/>
                        </a:cubicBezTo>
                        <a:cubicBezTo>
                          <a:pt x="587000" y="71447"/>
                          <a:pt x="568450" y="82164"/>
                          <a:pt x="560603" y="88594"/>
                        </a:cubicBezTo>
                        <a:cubicBezTo>
                          <a:pt x="569164" y="100026"/>
                          <a:pt x="594134" y="125747"/>
                          <a:pt x="615537" y="146466"/>
                        </a:cubicBezTo>
                        <a:cubicBezTo>
                          <a:pt x="618390" y="148610"/>
                          <a:pt x="633372" y="162899"/>
                          <a:pt x="632659" y="181475"/>
                        </a:cubicBezTo>
                        <a:cubicBezTo>
                          <a:pt x="632659" y="189335"/>
                          <a:pt x="629805" y="200766"/>
                          <a:pt x="617677" y="211483"/>
                        </a:cubicBezTo>
                        <a:cubicBezTo>
                          <a:pt x="572731" y="249350"/>
                          <a:pt x="408643" y="413678"/>
                          <a:pt x="397228" y="556572"/>
                        </a:cubicBezTo>
                        <a:cubicBezTo>
                          <a:pt x="391521" y="556572"/>
                          <a:pt x="386527" y="557287"/>
                          <a:pt x="380820" y="557287"/>
                        </a:cubicBezTo>
                        <a:cubicBezTo>
                          <a:pt x="375826" y="558001"/>
                          <a:pt x="370118" y="558716"/>
                          <a:pt x="365124" y="559430"/>
                        </a:cubicBezTo>
                        <a:cubicBezTo>
                          <a:pt x="375826" y="380098"/>
                          <a:pt x="595561" y="189335"/>
                          <a:pt x="597701" y="187191"/>
                        </a:cubicBezTo>
                        <a:cubicBezTo>
                          <a:pt x="599841" y="185048"/>
                          <a:pt x="601268" y="182904"/>
                          <a:pt x="601268" y="181475"/>
                        </a:cubicBezTo>
                        <a:cubicBezTo>
                          <a:pt x="601981" y="177903"/>
                          <a:pt x="596988" y="172187"/>
                          <a:pt x="594847" y="170044"/>
                        </a:cubicBezTo>
                        <a:cubicBezTo>
                          <a:pt x="594847" y="170044"/>
                          <a:pt x="594847" y="170044"/>
                          <a:pt x="594134" y="169329"/>
                        </a:cubicBezTo>
                        <a:cubicBezTo>
                          <a:pt x="552042" y="130034"/>
                          <a:pt x="529926" y="103598"/>
                          <a:pt x="527785" y="90738"/>
                        </a:cubicBezTo>
                        <a:cubicBezTo>
                          <a:pt x="526358" y="82878"/>
                          <a:pt x="523505" y="65017"/>
                          <a:pt x="596988" y="32151"/>
                        </a:cubicBezTo>
                        <a:cubicBezTo>
                          <a:pt x="596988" y="26435"/>
                          <a:pt x="598414" y="20720"/>
                          <a:pt x="601268" y="15718"/>
                        </a:cubicBezTo>
                        <a:cubicBezTo>
                          <a:pt x="611969" y="0"/>
                          <a:pt x="633372" y="0"/>
                          <a:pt x="63765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C1D84CC-C6B0-4AF3-BE08-C0595954A1F5}"/>
              </a:ext>
            </a:extLst>
          </p:cNvPr>
          <p:cNvCxnSpPr>
            <a:cxnSpLocks/>
          </p:cNvCxnSpPr>
          <p:nvPr/>
        </p:nvCxnSpPr>
        <p:spPr>
          <a:xfrm>
            <a:off x="789851" y="2907189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1721D7E8-3037-BEC8-6766-E6EE41AE4DA2}"/>
              </a:ext>
            </a:extLst>
          </p:cNvPr>
          <p:cNvSpPr txBox="1"/>
          <p:nvPr/>
        </p:nvSpPr>
        <p:spPr>
          <a:xfrm>
            <a:off x="615950" y="2995493"/>
            <a:ext cx="1247266" cy="3047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en-GB" sz="1400" b="0" noProof="0" dirty="0">
                <a:solidFill>
                  <a:schemeClr val="tx2"/>
                </a:solidFill>
              </a:rPr>
              <a:t>Processing: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2B9A445-59C7-D898-B7A1-174341D4F57F}"/>
              </a:ext>
            </a:extLst>
          </p:cNvPr>
          <p:cNvSpPr txBox="1"/>
          <p:nvPr/>
        </p:nvSpPr>
        <p:spPr>
          <a:xfrm>
            <a:off x="1891239" y="2995493"/>
            <a:ext cx="4058993" cy="3047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Mining &amp; concentration (graphite concentrate) in Namibia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Downstream BAM processing via JV with </a:t>
            </a:r>
            <a:r>
              <a:rPr lang="en-GB" sz="1100" dirty="0" err="1"/>
              <a:t>Obeikan</a:t>
            </a:r>
            <a:r>
              <a:rPr lang="en-GB" sz="1100" dirty="0"/>
              <a:t> pathway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1235A2-B894-7D1A-F873-0754F55F0C80}"/>
              </a:ext>
            </a:extLst>
          </p:cNvPr>
          <p:cNvCxnSpPr>
            <a:cxnSpLocks/>
          </p:cNvCxnSpPr>
          <p:nvPr/>
        </p:nvCxnSpPr>
        <p:spPr>
          <a:xfrm>
            <a:off x="789851" y="3460715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11BE7C-AC8A-FF75-A69D-C81DDD523D28}"/>
              </a:ext>
            </a:extLst>
          </p:cNvPr>
          <p:cNvCxnSpPr>
            <a:cxnSpLocks/>
          </p:cNvCxnSpPr>
          <p:nvPr/>
        </p:nvCxnSpPr>
        <p:spPr>
          <a:xfrm>
            <a:off x="789851" y="5406337"/>
            <a:ext cx="4948616" cy="0"/>
          </a:xfrm>
          <a:prstGeom prst="line">
            <a:avLst/>
          </a:prstGeom>
          <a:ln w="9525" cap="rnd">
            <a:solidFill>
              <a:srgbClr val="9A9A9A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1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4CBF778-83D6-F981-A950-5DCB3A1160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CBF778-83D6-F981-A950-5DCB3A1160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A car parked at a charging station&#10;&#10;Description automatically generated">
            <a:extLst>
              <a:ext uri="{FF2B5EF4-FFF2-40B4-BE49-F238E27FC236}">
                <a16:creationId xmlns:a16="http://schemas.microsoft.com/office/drawing/2014/main" id="{2271FA80-1828-DB23-F6BB-6380188F32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57" t="16612" r="5259" b="24487"/>
          <a:stretch>
            <a:fillRect/>
          </a:stretch>
        </p:blipFill>
        <p:spPr>
          <a:xfrm>
            <a:off x="-1" y="1842373"/>
            <a:ext cx="12192001" cy="5015627"/>
          </a:xfrm>
          <a:prstGeom prst="rect">
            <a:avLst/>
          </a:prstGeom>
        </p:spPr>
      </p:pic>
      <p:sp>
        <p:nvSpPr>
          <p:cNvPr id="6" name="GradientOverlay">
            <a:extLst>
              <a:ext uri="{FF2B5EF4-FFF2-40B4-BE49-F238E27FC236}">
                <a16:creationId xmlns:a16="http://schemas.microsoft.com/office/drawing/2014/main" id="{48DD9A4C-3990-0C09-F18A-B1674D45CC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778000"/>
            <a:ext cx="12191999" cy="5080000"/>
          </a:xfrm>
          <a:prstGeom prst="rect">
            <a:avLst/>
          </a:prstGeom>
          <a:solidFill>
            <a:srgbClr val="000000">
              <a:alpha val="6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ZA" noProof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94D5CD-6376-B910-F4BC-4BA423BE4539}"/>
              </a:ext>
            </a:extLst>
          </p:cNvPr>
          <p:cNvGrpSpPr/>
          <p:nvPr/>
        </p:nvGrpSpPr>
        <p:grpSpPr>
          <a:xfrm>
            <a:off x="310534" y="2275562"/>
            <a:ext cx="2671556" cy="3727501"/>
            <a:chOff x="310534" y="2275562"/>
            <a:chExt cx="2671556" cy="37275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9DD622-262B-D9F5-E30E-53177820C951}"/>
                </a:ext>
              </a:extLst>
            </p:cNvPr>
            <p:cNvGrpSpPr/>
            <p:nvPr/>
          </p:nvGrpSpPr>
          <p:grpSpPr>
            <a:xfrm>
              <a:off x="1287159" y="2275562"/>
              <a:ext cx="718305" cy="718305"/>
              <a:chOff x="2498638" y="2860907"/>
              <a:chExt cx="360000" cy="360000"/>
            </a:xfrm>
          </p:grpSpPr>
          <p:sp>
            <p:nvSpPr>
              <p:cNvPr id="8" name="Ellipse 46">
                <a:extLst>
                  <a:ext uri="{FF2B5EF4-FFF2-40B4-BE49-F238E27FC236}">
                    <a16:creationId xmlns:a16="http://schemas.microsoft.com/office/drawing/2014/main" id="{06F3A88D-891C-8682-3247-52A9801C9634}"/>
                  </a:ext>
                </a:extLst>
              </p:cNvPr>
              <p:cNvSpPr/>
              <p:nvPr/>
            </p:nvSpPr>
            <p:spPr bwMode="gray">
              <a:xfrm>
                <a:off x="2498638" y="2860907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9">
                  <a:defRPr/>
                </a:pPr>
                <a:endParaRPr lang="en-ZA" noProof="0">
                  <a:solidFill>
                    <a:srgbClr val="7D8890">
                      <a:lumMod val="75000"/>
                    </a:srgbClr>
                  </a:solidFill>
                  <a:latin typeface="Arial"/>
                  <a:ea typeface="Microsoft YaHei"/>
                </a:endParaRPr>
              </a:p>
            </p:txBody>
          </p:sp>
          <p:pic>
            <p:nvPicPr>
              <p:cNvPr id="9" name="Grafik 127">
                <a:extLst>
                  <a:ext uri="{FF2B5EF4-FFF2-40B4-BE49-F238E27FC236}">
                    <a16:creationId xmlns:a16="http://schemas.microsoft.com/office/drawing/2014/main" id="{BF7740B4-7BD5-1086-23FD-8121E23C3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549673" y="2896907"/>
                <a:ext cx="252000" cy="252000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674C32-2818-27C0-0020-B9FE75FC8F5C}"/>
                </a:ext>
              </a:extLst>
            </p:cNvPr>
            <p:cNvSpPr/>
            <p:nvPr/>
          </p:nvSpPr>
          <p:spPr>
            <a:xfrm>
              <a:off x="310534" y="3547789"/>
              <a:ext cx="2671556" cy="245527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ZA" b="1" noProof="0">
                  <a:solidFill>
                    <a:schemeClr val="accent3"/>
                  </a:solidFill>
                </a:rPr>
                <a:t>Battery-first commercial strategy</a:t>
              </a:r>
            </a:p>
            <a:p>
              <a:pPr algn="ctr">
                <a:spcAft>
                  <a:spcPts val="600"/>
                </a:spcAft>
              </a:pPr>
              <a:endParaRPr lang="en-ZA" sz="1600" b="1" noProof="0">
                <a:solidFill>
                  <a:schemeClr val="accent3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ZA" sz="1600" b="1" noProof="0">
                  <a:solidFill>
                    <a:schemeClr val="bg1"/>
                  </a:solidFill>
                </a:rPr>
                <a:t>Proven BAM processing technology capturing natural flake demand, aligned with OEM EV performance standards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DDDE11-C507-7478-AEAA-A126CBD4C18D}"/>
              </a:ext>
            </a:extLst>
          </p:cNvPr>
          <p:cNvGrpSpPr/>
          <p:nvPr/>
        </p:nvGrpSpPr>
        <p:grpSpPr>
          <a:xfrm>
            <a:off x="3103761" y="2303976"/>
            <a:ext cx="2672009" cy="3699087"/>
            <a:chOff x="3103761" y="2303976"/>
            <a:chExt cx="2672009" cy="369908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779960-B2EA-1D95-F05C-0BB407A432B1}"/>
                </a:ext>
              </a:extLst>
            </p:cNvPr>
            <p:cNvGrpSpPr/>
            <p:nvPr/>
          </p:nvGrpSpPr>
          <p:grpSpPr>
            <a:xfrm>
              <a:off x="4080613" y="2303976"/>
              <a:ext cx="718305" cy="718305"/>
              <a:chOff x="3025507" y="4763873"/>
              <a:chExt cx="360000" cy="360000"/>
            </a:xfrm>
          </p:grpSpPr>
          <p:sp>
            <p:nvSpPr>
              <p:cNvPr id="14" name="Ellipse 46">
                <a:extLst>
                  <a:ext uri="{FF2B5EF4-FFF2-40B4-BE49-F238E27FC236}">
                    <a16:creationId xmlns:a16="http://schemas.microsoft.com/office/drawing/2014/main" id="{E510DE6D-65F6-5CE1-6E22-59949868F4AE}"/>
                  </a:ext>
                </a:extLst>
              </p:cNvPr>
              <p:cNvSpPr/>
              <p:nvPr/>
            </p:nvSpPr>
            <p:spPr bwMode="gray">
              <a:xfrm>
                <a:off x="3025507" y="4763873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9">
                  <a:defRPr/>
                </a:pPr>
                <a:endParaRPr lang="en-ZA" noProof="0">
                  <a:solidFill>
                    <a:srgbClr val="7D8890">
                      <a:lumMod val="75000"/>
                    </a:srgbClr>
                  </a:solidFill>
                  <a:latin typeface="Arial"/>
                  <a:ea typeface="Microsoft YaHei"/>
                </a:endParaRPr>
              </a:p>
            </p:txBody>
          </p:sp>
          <p:pic>
            <p:nvPicPr>
              <p:cNvPr id="15" name="Grafik 18">
                <a:extLst>
                  <a:ext uri="{FF2B5EF4-FFF2-40B4-BE49-F238E27FC236}">
                    <a16:creationId xmlns:a16="http://schemas.microsoft.com/office/drawing/2014/main" id="{5F913B1D-2F09-110A-2180-C47FD2365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064236" y="4810567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5807E2-C8F7-E8D7-9251-1EDB8AAB507B}"/>
                </a:ext>
              </a:extLst>
            </p:cNvPr>
            <p:cNvSpPr/>
            <p:nvPr/>
          </p:nvSpPr>
          <p:spPr>
            <a:xfrm>
              <a:off x="3103761" y="3547789"/>
              <a:ext cx="2672009" cy="245527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ZA" b="1" noProof="0" dirty="0">
                  <a:solidFill>
                    <a:schemeClr val="accent3"/>
                  </a:solidFill>
                </a:rPr>
                <a:t>De-risked near-term production</a:t>
              </a:r>
            </a:p>
            <a:p>
              <a:pPr algn="ctr">
                <a:spcAft>
                  <a:spcPts val="600"/>
                </a:spcAft>
              </a:pPr>
              <a:endParaRPr lang="en-ZA" sz="1600" b="1" noProof="0" dirty="0">
                <a:solidFill>
                  <a:schemeClr val="accent3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ZA" sz="1600" b="1" noProof="0" dirty="0">
                  <a:solidFill>
                    <a:schemeClr val="bg1"/>
                  </a:solidFill>
                </a:rPr>
                <a:t>Fully permitted, low-CAPEX, restart with proven graphite resource and accelerated time to cash flows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D36D704-BD92-B037-57DD-C3689085288B}"/>
              </a:ext>
            </a:extLst>
          </p:cNvPr>
          <p:cNvSpPr/>
          <p:nvPr/>
        </p:nvSpPr>
        <p:spPr>
          <a:xfrm>
            <a:off x="0" y="441871"/>
            <a:ext cx="12191999" cy="1450253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6000" tIns="45720" rIns="39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000" b="1" noProof="0" err="1">
                <a:solidFill>
                  <a:srgbClr val="FFFFFF"/>
                </a:solidFill>
              </a:rPr>
              <a:t>Okanjande</a:t>
            </a:r>
            <a:r>
              <a:rPr lang="en-ZA" sz="2000" b="1" noProof="0">
                <a:solidFill>
                  <a:srgbClr val="FFFFFF"/>
                </a:solidFill>
              </a:rPr>
              <a:t> offers a battery-aligned product, de-risked production, with commercial optionality and near-term cash flow potential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D9FCB2-3EEF-2F3B-DE65-BA091BD1C158}"/>
              </a:ext>
            </a:extLst>
          </p:cNvPr>
          <p:cNvGrpSpPr>
            <a:grpSpLocks/>
          </p:cNvGrpSpPr>
          <p:nvPr/>
        </p:nvGrpSpPr>
        <p:grpSpPr>
          <a:xfrm>
            <a:off x="6068446" y="2303976"/>
            <a:ext cx="2723249" cy="3699087"/>
            <a:chOff x="8950799" y="2303976"/>
            <a:chExt cx="2723249" cy="369908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6995CA-D839-07DF-60F4-F2F8AFFA455D}"/>
                </a:ext>
              </a:extLst>
            </p:cNvPr>
            <p:cNvSpPr>
              <a:spLocks/>
            </p:cNvSpPr>
            <p:nvPr/>
          </p:nvSpPr>
          <p:spPr>
            <a:xfrm>
              <a:off x="8950799" y="3547789"/>
              <a:ext cx="2723249" cy="245527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ZA" b="1" noProof="0">
                  <a:solidFill>
                    <a:schemeClr val="accent3"/>
                  </a:solidFill>
                </a:rPr>
                <a:t>Established supporting infrastructure</a:t>
              </a:r>
            </a:p>
            <a:p>
              <a:pPr algn="ctr">
                <a:spcAft>
                  <a:spcPts val="600"/>
                </a:spcAft>
              </a:pPr>
              <a:endParaRPr lang="en-ZA" sz="1600" b="1" noProof="0">
                <a:solidFill>
                  <a:schemeClr val="accent3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ZA" sz="1600" b="1" noProof="0">
                  <a:solidFill>
                    <a:schemeClr val="bg1"/>
                  </a:solidFill>
                </a:rPr>
                <a:t>Logistics access to Walvis Bay port and further investments into solar power and low-cost water supply</a:t>
              </a:r>
            </a:p>
          </p:txBody>
        </p:sp>
        <p:sp>
          <p:nvSpPr>
            <p:cNvPr id="30" name="Ellipse 46">
              <a:extLst>
                <a:ext uri="{FF2B5EF4-FFF2-40B4-BE49-F238E27FC236}">
                  <a16:creationId xmlns:a16="http://schemas.microsoft.com/office/drawing/2014/main" id="{09393AFF-F08F-428A-1054-1E7C9B98F2A4}"/>
                </a:ext>
              </a:extLst>
            </p:cNvPr>
            <p:cNvSpPr>
              <a:spLocks/>
            </p:cNvSpPr>
            <p:nvPr/>
          </p:nvSpPr>
          <p:spPr bwMode="gray">
            <a:xfrm>
              <a:off x="9953271" y="2303976"/>
              <a:ext cx="718305" cy="718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>
                <a:defRPr/>
              </a:pPr>
              <a:endParaRPr lang="en-ZA" noProof="0">
                <a:solidFill>
                  <a:srgbClr val="7D8890">
                    <a:lumMod val="75000"/>
                  </a:srgbClr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33" name="bcgIcons_Solar Panel ">
              <a:extLst>
                <a:ext uri="{FF2B5EF4-FFF2-40B4-BE49-F238E27FC236}">
                  <a16:creationId xmlns:a16="http://schemas.microsoft.com/office/drawing/2014/main" id="{5E85458C-B3DC-2D6E-3B42-69E88BF253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30808" y="2356378"/>
              <a:ext cx="550532" cy="550000"/>
              <a:chOff x="5273675" y="2606675"/>
              <a:chExt cx="1646238" cy="1644650"/>
            </a:xfrm>
          </p:grpSpPr>
          <p:sp>
            <p:nvSpPr>
              <p:cNvPr id="34" name="AutoShape 3">
                <a:extLst>
                  <a:ext uri="{FF2B5EF4-FFF2-40B4-BE49-F238E27FC236}">
                    <a16:creationId xmlns:a16="http://schemas.microsoft.com/office/drawing/2014/main" id="{B5A71E80-B80E-6F1D-7A70-68D15DEFDD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noProof="0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D90BA45A-3293-4A51-0051-7F1ACA75C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195" y="3009900"/>
                <a:ext cx="1337198" cy="1120775"/>
              </a:xfrm>
              <a:custGeom>
                <a:avLst/>
                <a:gdLst>
                  <a:gd name="connsiteX0" fmla="*/ 414450 w 1337198"/>
                  <a:gd name="connsiteY0" fmla="*/ 965200 h 1120775"/>
                  <a:gd name="connsiteX1" fmla="*/ 921162 w 1337198"/>
                  <a:gd name="connsiteY1" fmla="*/ 965200 h 1120775"/>
                  <a:gd name="connsiteX2" fmla="*/ 937576 w 1337198"/>
                  <a:gd name="connsiteY2" fmla="*/ 981614 h 1120775"/>
                  <a:gd name="connsiteX3" fmla="*/ 937576 w 1337198"/>
                  <a:gd name="connsiteY3" fmla="*/ 1011587 h 1120775"/>
                  <a:gd name="connsiteX4" fmla="*/ 976829 w 1337198"/>
                  <a:gd name="connsiteY4" fmla="*/ 1011587 h 1120775"/>
                  <a:gd name="connsiteX5" fmla="*/ 993243 w 1337198"/>
                  <a:gd name="connsiteY5" fmla="*/ 1028001 h 1120775"/>
                  <a:gd name="connsiteX6" fmla="*/ 993243 w 1337198"/>
                  <a:gd name="connsiteY6" fmla="*/ 1104361 h 1120775"/>
                  <a:gd name="connsiteX7" fmla="*/ 976829 w 1337198"/>
                  <a:gd name="connsiteY7" fmla="*/ 1120775 h 1120775"/>
                  <a:gd name="connsiteX8" fmla="*/ 358783 w 1337198"/>
                  <a:gd name="connsiteY8" fmla="*/ 1120775 h 1120775"/>
                  <a:gd name="connsiteX9" fmla="*/ 342368 w 1337198"/>
                  <a:gd name="connsiteY9" fmla="*/ 1104361 h 1120775"/>
                  <a:gd name="connsiteX10" fmla="*/ 342368 w 1337198"/>
                  <a:gd name="connsiteY10" fmla="*/ 1028001 h 1120775"/>
                  <a:gd name="connsiteX11" fmla="*/ 358783 w 1337198"/>
                  <a:gd name="connsiteY11" fmla="*/ 1011587 h 1120775"/>
                  <a:gd name="connsiteX12" fmla="*/ 397322 w 1337198"/>
                  <a:gd name="connsiteY12" fmla="*/ 1011587 h 1120775"/>
                  <a:gd name="connsiteX13" fmla="*/ 397322 w 1337198"/>
                  <a:gd name="connsiteY13" fmla="*/ 981614 h 1120775"/>
                  <a:gd name="connsiteX14" fmla="*/ 414450 w 1337198"/>
                  <a:gd name="connsiteY14" fmla="*/ 965200 h 1120775"/>
                  <a:gd name="connsiteX15" fmla="*/ 1078202 w 1337198"/>
                  <a:gd name="connsiteY15" fmla="*/ 461963 h 1120775"/>
                  <a:gd name="connsiteX16" fmla="*/ 1208008 w 1337198"/>
                  <a:gd name="connsiteY16" fmla="*/ 461963 h 1120775"/>
                  <a:gd name="connsiteX17" fmla="*/ 1215180 w 1337198"/>
                  <a:gd name="connsiteY17" fmla="*/ 468428 h 1120775"/>
                  <a:gd name="connsiteX18" fmla="*/ 1233826 w 1337198"/>
                  <a:gd name="connsiteY18" fmla="*/ 612812 h 1120775"/>
                  <a:gd name="connsiteX19" fmla="*/ 1226654 w 1337198"/>
                  <a:gd name="connsiteY19" fmla="*/ 620713 h 1120775"/>
                  <a:gd name="connsiteX20" fmla="*/ 1092545 w 1337198"/>
                  <a:gd name="connsiteY20" fmla="*/ 620713 h 1120775"/>
                  <a:gd name="connsiteX21" fmla="*/ 1085373 w 1337198"/>
                  <a:gd name="connsiteY21" fmla="*/ 614248 h 1120775"/>
                  <a:gd name="connsiteX22" fmla="*/ 1071030 w 1337198"/>
                  <a:gd name="connsiteY22" fmla="*/ 469865 h 1120775"/>
                  <a:gd name="connsiteX23" fmla="*/ 1078202 w 1337198"/>
                  <a:gd name="connsiteY23" fmla="*/ 461963 h 1120775"/>
                  <a:gd name="connsiteX24" fmla="*/ 889255 w 1337198"/>
                  <a:gd name="connsiteY24" fmla="*/ 461963 h 1120775"/>
                  <a:gd name="connsiteX25" fmla="*/ 1018425 w 1337198"/>
                  <a:gd name="connsiteY25" fmla="*/ 461963 h 1120775"/>
                  <a:gd name="connsiteX26" fmla="*/ 1025561 w 1337198"/>
                  <a:gd name="connsiteY26" fmla="*/ 468428 h 1120775"/>
                  <a:gd name="connsiteX27" fmla="*/ 1037693 w 1337198"/>
                  <a:gd name="connsiteY27" fmla="*/ 613530 h 1120775"/>
                  <a:gd name="connsiteX28" fmla="*/ 1030557 w 1337198"/>
                  <a:gd name="connsiteY28" fmla="*/ 620713 h 1120775"/>
                  <a:gd name="connsiteX29" fmla="*/ 896391 w 1337198"/>
                  <a:gd name="connsiteY29" fmla="*/ 620713 h 1120775"/>
                  <a:gd name="connsiteX30" fmla="*/ 889255 w 1337198"/>
                  <a:gd name="connsiteY30" fmla="*/ 614248 h 1120775"/>
                  <a:gd name="connsiteX31" fmla="*/ 882118 w 1337198"/>
                  <a:gd name="connsiteY31" fmla="*/ 469146 h 1120775"/>
                  <a:gd name="connsiteX32" fmla="*/ 889255 w 1337198"/>
                  <a:gd name="connsiteY32" fmla="*/ 461963 h 1120775"/>
                  <a:gd name="connsiteX33" fmla="*/ 700345 w 1337198"/>
                  <a:gd name="connsiteY33" fmla="*/ 461963 h 1120775"/>
                  <a:gd name="connsiteX34" fmla="*/ 828864 w 1337198"/>
                  <a:gd name="connsiteY34" fmla="*/ 461963 h 1120775"/>
                  <a:gd name="connsiteX35" fmla="*/ 836004 w 1337198"/>
                  <a:gd name="connsiteY35" fmla="*/ 468428 h 1120775"/>
                  <a:gd name="connsiteX36" fmla="*/ 841716 w 1337198"/>
                  <a:gd name="connsiteY36" fmla="*/ 613530 h 1120775"/>
                  <a:gd name="connsiteX37" fmla="*/ 834576 w 1337198"/>
                  <a:gd name="connsiteY37" fmla="*/ 620713 h 1120775"/>
                  <a:gd name="connsiteX38" fmla="*/ 701059 w 1337198"/>
                  <a:gd name="connsiteY38" fmla="*/ 620713 h 1120775"/>
                  <a:gd name="connsiteX39" fmla="*/ 693919 w 1337198"/>
                  <a:gd name="connsiteY39" fmla="*/ 613530 h 1120775"/>
                  <a:gd name="connsiteX40" fmla="*/ 693205 w 1337198"/>
                  <a:gd name="connsiteY40" fmla="*/ 469146 h 1120775"/>
                  <a:gd name="connsiteX41" fmla="*/ 700345 w 1337198"/>
                  <a:gd name="connsiteY41" fmla="*/ 461963 h 1120775"/>
                  <a:gd name="connsiteX42" fmla="*/ 511509 w 1337198"/>
                  <a:gd name="connsiteY42" fmla="*/ 461963 h 1120775"/>
                  <a:gd name="connsiteX43" fmla="*/ 640028 w 1337198"/>
                  <a:gd name="connsiteY43" fmla="*/ 461963 h 1120775"/>
                  <a:gd name="connsiteX44" fmla="*/ 647168 w 1337198"/>
                  <a:gd name="connsiteY44" fmla="*/ 469146 h 1120775"/>
                  <a:gd name="connsiteX45" fmla="*/ 646454 w 1337198"/>
                  <a:gd name="connsiteY45" fmla="*/ 613530 h 1120775"/>
                  <a:gd name="connsiteX46" fmla="*/ 639314 w 1337198"/>
                  <a:gd name="connsiteY46" fmla="*/ 620713 h 1120775"/>
                  <a:gd name="connsiteX47" fmla="*/ 505797 w 1337198"/>
                  <a:gd name="connsiteY47" fmla="*/ 620713 h 1120775"/>
                  <a:gd name="connsiteX48" fmla="*/ 498657 w 1337198"/>
                  <a:gd name="connsiteY48" fmla="*/ 613530 h 1120775"/>
                  <a:gd name="connsiteX49" fmla="*/ 504369 w 1337198"/>
                  <a:gd name="connsiteY49" fmla="*/ 468428 h 1120775"/>
                  <a:gd name="connsiteX50" fmla="*/ 511509 w 1337198"/>
                  <a:gd name="connsiteY50" fmla="*/ 461963 h 1120775"/>
                  <a:gd name="connsiteX51" fmla="*/ 322057 w 1337198"/>
                  <a:gd name="connsiteY51" fmla="*/ 461963 h 1120775"/>
                  <a:gd name="connsiteX52" fmla="*/ 452667 w 1337198"/>
                  <a:gd name="connsiteY52" fmla="*/ 461963 h 1120775"/>
                  <a:gd name="connsiteX53" fmla="*/ 459843 w 1337198"/>
                  <a:gd name="connsiteY53" fmla="*/ 469146 h 1120775"/>
                  <a:gd name="connsiteX54" fmla="*/ 452667 w 1337198"/>
                  <a:gd name="connsiteY54" fmla="*/ 614248 h 1120775"/>
                  <a:gd name="connsiteX55" fmla="*/ 445490 w 1337198"/>
                  <a:gd name="connsiteY55" fmla="*/ 620713 h 1120775"/>
                  <a:gd name="connsiteX56" fmla="*/ 309857 w 1337198"/>
                  <a:gd name="connsiteY56" fmla="*/ 620713 h 1120775"/>
                  <a:gd name="connsiteX57" fmla="*/ 302680 w 1337198"/>
                  <a:gd name="connsiteY57" fmla="*/ 613530 h 1120775"/>
                  <a:gd name="connsiteX58" fmla="*/ 314880 w 1337198"/>
                  <a:gd name="connsiteY58" fmla="*/ 468428 h 1120775"/>
                  <a:gd name="connsiteX59" fmla="*/ 322057 w 1337198"/>
                  <a:gd name="connsiteY59" fmla="*/ 461963 h 1120775"/>
                  <a:gd name="connsiteX60" fmla="*/ 133098 w 1337198"/>
                  <a:gd name="connsiteY60" fmla="*/ 461963 h 1120775"/>
                  <a:gd name="connsiteX61" fmla="*/ 262210 w 1337198"/>
                  <a:gd name="connsiteY61" fmla="*/ 461963 h 1120775"/>
                  <a:gd name="connsiteX62" fmla="*/ 269343 w 1337198"/>
                  <a:gd name="connsiteY62" fmla="*/ 469865 h 1120775"/>
                  <a:gd name="connsiteX63" fmla="*/ 255790 w 1337198"/>
                  <a:gd name="connsiteY63" fmla="*/ 614248 h 1120775"/>
                  <a:gd name="connsiteX64" fmla="*/ 248657 w 1337198"/>
                  <a:gd name="connsiteY64" fmla="*/ 620713 h 1120775"/>
                  <a:gd name="connsiteX65" fmla="*/ 114552 w 1337198"/>
                  <a:gd name="connsiteY65" fmla="*/ 620713 h 1120775"/>
                  <a:gd name="connsiteX66" fmla="*/ 107418 w 1337198"/>
                  <a:gd name="connsiteY66" fmla="*/ 612812 h 1120775"/>
                  <a:gd name="connsiteX67" fmla="*/ 125965 w 1337198"/>
                  <a:gd name="connsiteY67" fmla="*/ 468428 h 1120775"/>
                  <a:gd name="connsiteX68" fmla="*/ 133098 w 1337198"/>
                  <a:gd name="connsiteY68" fmla="*/ 461963 h 1120775"/>
                  <a:gd name="connsiteX69" fmla="*/ 1059109 w 1337198"/>
                  <a:gd name="connsiteY69" fmla="*/ 266700 h 1120775"/>
                  <a:gd name="connsiteX70" fmla="*/ 1181729 w 1337198"/>
                  <a:gd name="connsiteY70" fmla="*/ 266700 h 1120775"/>
                  <a:gd name="connsiteX71" fmla="*/ 1188146 w 1337198"/>
                  <a:gd name="connsiteY71" fmla="*/ 273169 h 1120775"/>
                  <a:gd name="connsiteX72" fmla="*/ 1205255 w 1337198"/>
                  <a:gd name="connsiteY72" fmla="*/ 403257 h 1120775"/>
                  <a:gd name="connsiteX73" fmla="*/ 1198126 w 1337198"/>
                  <a:gd name="connsiteY73" fmla="*/ 411163 h 1120775"/>
                  <a:gd name="connsiteX74" fmla="*/ 1071942 w 1337198"/>
                  <a:gd name="connsiteY74" fmla="*/ 411163 h 1120775"/>
                  <a:gd name="connsiteX75" fmla="*/ 1064813 w 1337198"/>
                  <a:gd name="connsiteY75" fmla="*/ 404695 h 1120775"/>
                  <a:gd name="connsiteX76" fmla="*/ 1051980 w 1337198"/>
                  <a:gd name="connsiteY76" fmla="*/ 274606 h 1120775"/>
                  <a:gd name="connsiteX77" fmla="*/ 1059109 w 1337198"/>
                  <a:gd name="connsiteY77" fmla="*/ 266700 h 1120775"/>
                  <a:gd name="connsiteX78" fmla="*/ 879726 w 1337198"/>
                  <a:gd name="connsiteY78" fmla="*/ 266700 h 1120775"/>
                  <a:gd name="connsiteX79" fmla="*/ 1002401 w 1337198"/>
                  <a:gd name="connsiteY79" fmla="*/ 266700 h 1120775"/>
                  <a:gd name="connsiteX80" fmla="*/ 1008820 w 1337198"/>
                  <a:gd name="connsiteY80" fmla="*/ 273169 h 1120775"/>
                  <a:gd name="connsiteX81" fmla="*/ 1020231 w 1337198"/>
                  <a:gd name="connsiteY81" fmla="*/ 403976 h 1120775"/>
                  <a:gd name="connsiteX82" fmla="*/ 1013099 w 1337198"/>
                  <a:gd name="connsiteY82" fmla="*/ 411163 h 1120775"/>
                  <a:gd name="connsiteX83" fmla="*/ 886145 w 1337198"/>
                  <a:gd name="connsiteY83" fmla="*/ 411163 h 1120775"/>
                  <a:gd name="connsiteX84" fmla="*/ 879012 w 1337198"/>
                  <a:gd name="connsiteY84" fmla="*/ 404695 h 1120775"/>
                  <a:gd name="connsiteX85" fmla="*/ 872593 w 1337198"/>
                  <a:gd name="connsiteY85" fmla="*/ 274606 h 1120775"/>
                  <a:gd name="connsiteX86" fmla="*/ 879726 w 1337198"/>
                  <a:gd name="connsiteY86" fmla="*/ 266700 h 1120775"/>
                  <a:gd name="connsiteX87" fmla="*/ 698798 w 1337198"/>
                  <a:gd name="connsiteY87" fmla="*/ 266700 h 1120775"/>
                  <a:gd name="connsiteX88" fmla="*/ 822288 w 1337198"/>
                  <a:gd name="connsiteY88" fmla="*/ 266700 h 1120775"/>
                  <a:gd name="connsiteX89" fmla="*/ 829467 w 1337198"/>
                  <a:gd name="connsiteY89" fmla="*/ 273887 h 1120775"/>
                  <a:gd name="connsiteX90" fmla="*/ 834493 w 1337198"/>
                  <a:gd name="connsiteY90" fmla="*/ 403976 h 1120775"/>
                  <a:gd name="connsiteX91" fmla="*/ 827314 w 1337198"/>
                  <a:gd name="connsiteY91" fmla="*/ 411163 h 1120775"/>
                  <a:gd name="connsiteX92" fmla="*/ 699516 w 1337198"/>
                  <a:gd name="connsiteY92" fmla="*/ 411163 h 1120775"/>
                  <a:gd name="connsiteX93" fmla="*/ 692336 w 1337198"/>
                  <a:gd name="connsiteY93" fmla="*/ 403976 h 1120775"/>
                  <a:gd name="connsiteX94" fmla="*/ 691618 w 1337198"/>
                  <a:gd name="connsiteY94" fmla="*/ 273887 h 1120775"/>
                  <a:gd name="connsiteX95" fmla="*/ 698798 w 1337198"/>
                  <a:gd name="connsiteY95" fmla="*/ 266700 h 1120775"/>
                  <a:gd name="connsiteX96" fmla="*/ 519538 w 1337198"/>
                  <a:gd name="connsiteY96" fmla="*/ 266700 h 1120775"/>
                  <a:gd name="connsiteX97" fmla="*/ 641656 w 1337198"/>
                  <a:gd name="connsiteY97" fmla="*/ 266700 h 1120775"/>
                  <a:gd name="connsiteX98" fmla="*/ 648756 w 1337198"/>
                  <a:gd name="connsiteY98" fmla="*/ 273887 h 1120775"/>
                  <a:gd name="connsiteX99" fmla="*/ 648046 w 1337198"/>
                  <a:gd name="connsiteY99" fmla="*/ 403976 h 1120775"/>
                  <a:gd name="connsiteX100" fmla="*/ 640946 w 1337198"/>
                  <a:gd name="connsiteY100" fmla="*/ 411163 h 1120775"/>
                  <a:gd name="connsiteX101" fmla="*/ 514568 w 1337198"/>
                  <a:gd name="connsiteY101" fmla="*/ 411163 h 1120775"/>
                  <a:gd name="connsiteX102" fmla="*/ 507468 w 1337198"/>
                  <a:gd name="connsiteY102" fmla="*/ 403976 h 1120775"/>
                  <a:gd name="connsiteX103" fmla="*/ 512438 w 1337198"/>
                  <a:gd name="connsiteY103" fmla="*/ 273887 h 1120775"/>
                  <a:gd name="connsiteX104" fmla="*/ 519538 w 1337198"/>
                  <a:gd name="connsiteY104" fmla="*/ 266700 h 1120775"/>
                  <a:gd name="connsiteX105" fmla="*/ 338079 w 1337198"/>
                  <a:gd name="connsiteY105" fmla="*/ 266700 h 1120775"/>
                  <a:gd name="connsiteX106" fmla="*/ 461477 w 1337198"/>
                  <a:gd name="connsiteY106" fmla="*/ 266700 h 1120775"/>
                  <a:gd name="connsiteX107" fmla="*/ 468651 w 1337198"/>
                  <a:gd name="connsiteY107" fmla="*/ 274606 h 1120775"/>
                  <a:gd name="connsiteX108" fmla="*/ 462194 w 1337198"/>
                  <a:gd name="connsiteY108" fmla="*/ 404695 h 1120775"/>
                  <a:gd name="connsiteX109" fmla="*/ 455020 w 1337198"/>
                  <a:gd name="connsiteY109" fmla="*/ 411163 h 1120775"/>
                  <a:gd name="connsiteX110" fmla="*/ 327318 w 1337198"/>
                  <a:gd name="connsiteY110" fmla="*/ 411163 h 1120775"/>
                  <a:gd name="connsiteX111" fmla="*/ 320143 w 1337198"/>
                  <a:gd name="connsiteY111" fmla="*/ 403976 h 1120775"/>
                  <a:gd name="connsiteX112" fmla="*/ 330905 w 1337198"/>
                  <a:gd name="connsiteY112" fmla="*/ 273169 h 1120775"/>
                  <a:gd name="connsiteX113" fmla="*/ 338079 w 1337198"/>
                  <a:gd name="connsiteY113" fmla="*/ 266700 h 1120775"/>
                  <a:gd name="connsiteX114" fmla="*/ 158644 w 1337198"/>
                  <a:gd name="connsiteY114" fmla="*/ 266700 h 1120775"/>
                  <a:gd name="connsiteX115" fmla="*/ 280551 w 1337198"/>
                  <a:gd name="connsiteY115" fmla="*/ 266700 h 1120775"/>
                  <a:gd name="connsiteX116" fmla="*/ 287680 w 1337198"/>
                  <a:gd name="connsiteY116" fmla="*/ 274606 h 1120775"/>
                  <a:gd name="connsiteX117" fmla="*/ 275561 w 1337198"/>
                  <a:gd name="connsiteY117" fmla="*/ 404695 h 1120775"/>
                  <a:gd name="connsiteX118" fmla="*/ 268432 w 1337198"/>
                  <a:gd name="connsiteY118" fmla="*/ 411163 h 1120775"/>
                  <a:gd name="connsiteX119" fmla="*/ 142247 w 1337198"/>
                  <a:gd name="connsiteY119" fmla="*/ 411163 h 1120775"/>
                  <a:gd name="connsiteX120" fmla="*/ 135118 w 1337198"/>
                  <a:gd name="connsiteY120" fmla="*/ 403257 h 1120775"/>
                  <a:gd name="connsiteX121" fmla="*/ 151515 w 1337198"/>
                  <a:gd name="connsiteY121" fmla="*/ 273169 h 1120775"/>
                  <a:gd name="connsiteX122" fmla="*/ 158644 w 1337198"/>
                  <a:gd name="connsiteY122" fmla="*/ 266700 h 1120775"/>
                  <a:gd name="connsiteX123" fmla="*/ 1041720 w 1337198"/>
                  <a:gd name="connsiteY123" fmla="*/ 88900 h 1120775"/>
                  <a:gd name="connsiteX124" fmla="*/ 1159110 w 1337198"/>
                  <a:gd name="connsiteY124" fmla="*/ 88900 h 1120775"/>
                  <a:gd name="connsiteX125" fmla="*/ 1166312 w 1337198"/>
                  <a:gd name="connsiteY125" fmla="*/ 95380 h 1120775"/>
                  <a:gd name="connsiteX126" fmla="*/ 1181436 w 1337198"/>
                  <a:gd name="connsiteY126" fmla="*/ 212743 h 1120775"/>
                  <a:gd name="connsiteX127" fmla="*/ 1174234 w 1337198"/>
                  <a:gd name="connsiteY127" fmla="*/ 220663 h 1120775"/>
                  <a:gd name="connsiteX128" fmla="*/ 1053243 w 1337198"/>
                  <a:gd name="connsiteY128" fmla="*/ 220663 h 1120775"/>
                  <a:gd name="connsiteX129" fmla="*/ 1046041 w 1337198"/>
                  <a:gd name="connsiteY129" fmla="*/ 214183 h 1120775"/>
                  <a:gd name="connsiteX130" fmla="*/ 1035238 w 1337198"/>
                  <a:gd name="connsiteY130" fmla="*/ 96820 h 1120775"/>
                  <a:gd name="connsiteX131" fmla="*/ 1041720 w 1337198"/>
                  <a:gd name="connsiteY131" fmla="*/ 88900 h 1120775"/>
                  <a:gd name="connsiteX132" fmla="*/ 870918 w 1337198"/>
                  <a:gd name="connsiteY132" fmla="*/ 88900 h 1120775"/>
                  <a:gd name="connsiteX133" fmla="*/ 986517 w 1337198"/>
                  <a:gd name="connsiteY133" fmla="*/ 88900 h 1120775"/>
                  <a:gd name="connsiteX134" fmla="*/ 993653 w 1337198"/>
                  <a:gd name="connsiteY134" fmla="*/ 95380 h 1120775"/>
                  <a:gd name="connsiteX135" fmla="*/ 1003643 w 1337198"/>
                  <a:gd name="connsiteY135" fmla="*/ 213463 h 1120775"/>
                  <a:gd name="connsiteX136" fmla="*/ 996507 w 1337198"/>
                  <a:gd name="connsiteY136" fmla="*/ 220663 h 1120775"/>
                  <a:gd name="connsiteX137" fmla="*/ 876626 w 1337198"/>
                  <a:gd name="connsiteY137" fmla="*/ 220663 h 1120775"/>
                  <a:gd name="connsiteX138" fmla="*/ 869490 w 1337198"/>
                  <a:gd name="connsiteY138" fmla="*/ 214183 h 1120775"/>
                  <a:gd name="connsiteX139" fmla="*/ 863782 w 1337198"/>
                  <a:gd name="connsiteY139" fmla="*/ 96100 h 1120775"/>
                  <a:gd name="connsiteX140" fmla="*/ 870918 w 1337198"/>
                  <a:gd name="connsiteY140" fmla="*/ 88900 h 1120775"/>
                  <a:gd name="connsiteX141" fmla="*/ 698758 w 1337198"/>
                  <a:gd name="connsiteY141" fmla="*/ 88900 h 1120775"/>
                  <a:gd name="connsiteX142" fmla="*/ 815133 w 1337198"/>
                  <a:gd name="connsiteY142" fmla="*/ 88900 h 1120775"/>
                  <a:gd name="connsiteX143" fmla="*/ 822273 w 1337198"/>
                  <a:gd name="connsiteY143" fmla="*/ 96100 h 1120775"/>
                  <a:gd name="connsiteX144" fmla="*/ 826556 w 1337198"/>
                  <a:gd name="connsiteY144" fmla="*/ 213463 h 1120775"/>
                  <a:gd name="connsiteX145" fmla="*/ 819417 w 1337198"/>
                  <a:gd name="connsiteY145" fmla="*/ 220663 h 1120775"/>
                  <a:gd name="connsiteX146" fmla="*/ 699472 w 1337198"/>
                  <a:gd name="connsiteY146" fmla="*/ 220663 h 1120775"/>
                  <a:gd name="connsiteX147" fmla="*/ 692332 w 1337198"/>
                  <a:gd name="connsiteY147" fmla="*/ 213463 h 1120775"/>
                  <a:gd name="connsiteX148" fmla="*/ 691618 w 1337198"/>
                  <a:gd name="connsiteY148" fmla="*/ 96100 h 1120775"/>
                  <a:gd name="connsiteX149" fmla="*/ 698758 w 1337198"/>
                  <a:gd name="connsiteY149" fmla="*/ 88900 h 1120775"/>
                  <a:gd name="connsiteX150" fmla="*/ 526034 w 1337198"/>
                  <a:gd name="connsiteY150" fmla="*/ 88900 h 1120775"/>
                  <a:gd name="connsiteX151" fmla="*/ 643158 w 1337198"/>
                  <a:gd name="connsiteY151" fmla="*/ 88900 h 1120775"/>
                  <a:gd name="connsiteX152" fmla="*/ 650343 w 1337198"/>
                  <a:gd name="connsiteY152" fmla="*/ 96100 h 1120775"/>
                  <a:gd name="connsiteX153" fmla="*/ 649625 w 1337198"/>
                  <a:gd name="connsiteY153" fmla="*/ 213463 h 1120775"/>
                  <a:gd name="connsiteX154" fmla="*/ 642439 w 1337198"/>
                  <a:gd name="connsiteY154" fmla="*/ 220663 h 1120775"/>
                  <a:gd name="connsiteX155" fmla="*/ 521722 w 1337198"/>
                  <a:gd name="connsiteY155" fmla="*/ 220663 h 1120775"/>
                  <a:gd name="connsiteX156" fmla="*/ 514537 w 1337198"/>
                  <a:gd name="connsiteY156" fmla="*/ 213463 h 1120775"/>
                  <a:gd name="connsiteX157" fmla="*/ 518848 w 1337198"/>
                  <a:gd name="connsiteY157" fmla="*/ 96100 h 1120775"/>
                  <a:gd name="connsiteX158" fmla="*/ 526034 w 1337198"/>
                  <a:gd name="connsiteY158" fmla="*/ 88900 h 1120775"/>
                  <a:gd name="connsiteX159" fmla="*/ 353144 w 1337198"/>
                  <a:gd name="connsiteY159" fmla="*/ 88900 h 1120775"/>
                  <a:gd name="connsiteX160" fmla="*/ 470170 w 1337198"/>
                  <a:gd name="connsiteY160" fmla="*/ 88900 h 1120775"/>
                  <a:gd name="connsiteX161" fmla="*/ 477306 w 1337198"/>
                  <a:gd name="connsiteY161" fmla="*/ 96100 h 1120775"/>
                  <a:gd name="connsiteX162" fmla="*/ 471598 w 1337198"/>
                  <a:gd name="connsiteY162" fmla="*/ 214183 h 1120775"/>
                  <a:gd name="connsiteX163" fmla="*/ 464462 w 1337198"/>
                  <a:gd name="connsiteY163" fmla="*/ 220663 h 1120775"/>
                  <a:gd name="connsiteX164" fmla="*/ 343154 w 1337198"/>
                  <a:gd name="connsiteY164" fmla="*/ 220663 h 1120775"/>
                  <a:gd name="connsiteX165" fmla="*/ 336018 w 1337198"/>
                  <a:gd name="connsiteY165" fmla="*/ 213463 h 1120775"/>
                  <a:gd name="connsiteX166" fmla="*/ 346008 w 1337198"/>
                  <a:gd name="connsiteY166" fmla="*/ 95380 h 1120775"/>
                  <a:gd name="connsiteX167" fmla="*/ 353144 w 1337198"/>
                  <a:gd name="connsiteY167" fmla="*/ 88900 h 1120775"/>
                  <a:gd name="connsiteX168" fmla="*/ 181758 w 1337198"/>
                  <a:gd name="connsiteY168" fmla="*/ 88900 h 1120775"/>
                  <a:gd name="connsiteX169" fmla="*/ 297187 w 1337198"/>
                  <a:gd name="connsiteY169" fmla="*/ 88900 h 1120775"/>
                  <a:gd name="connsiteX170" fmla="*/ 304268 w 1337198"/>
                  <a:gd name="connsiteY170" fmla="*/ 96820 h 1120775"/>
                  <a:gd name="connsiteX171" fmla="*/ 292938 w 1337198"/>
                  <a:gd name="connsiteY171" fmla="*/ 214183 h 1120775"/>
                  <a:gd name="connsiteX172" fmla="*/ 286564 w 1337198"/>
                  <a:gd name="connsiteY172" fmla="*/ 220663 h 1120775"/>
                  <a:gd name="connsiteX173" fmla="*/ 166887 w 1337198"/>
                  <a:gd name="connsiteY173" fmla="*/ 220663 h 1120775"/>
                  <a:gd name="connsiteX174" fmla="*/ 159805 w 1337198"/>
                  <a:gd name="connsiteY174" fmla="*/ 212743 h 1120775"/>
                  <a:gd name="connsiteX175" fmla="*/ 174676 w 1337198"/>
                  <a:gd name="connsiteY175" fmla="*/ 95380 h 1120775"/>
                  <a:gd name="connsiteX176" fmla="*/ 181758 w 1337198"/>
                  <a:gd name="connsiteY176" fmla="*/ 88900 h 1120775"/>
                  <a:gd name="connsiteX177" fmla="*/ 133667 w 1337198"/>
                  <a:gd name="connsiteY177" fmla="*/ 30163 h 1120775"/>
                  <a:gd name="connsiteX178" fmla="*/ 34393 w 1337198"/>
                  <a:gd name="connsiteY178" fmla="*/ 706438 h 1120775"/>
                  <a:gd name="connsiteX179" fmla="*/ 1302806 w 1337198"/>
                  <a:gd name="connsiteY179" fmla="*/ 706438 h 1120775"/>
                  <a:gd name="connsiteX180" fmla="*/ 1203533 w 1337198"/>
                  <a:gd name="connsiteY180" fmla="*/ 30163 h 1120775"/>
                  <a:gd name="connsiteX181" fmla="*/ 133667 w 1337198"/>
                  <a:gd name="connsiteY181" fmla="*/ 30163 h 1120775"/>
                  <a:gd name="connsiteX182" fmla="*/ 119569 w 1337198"/>
                  <a:gd name="connsiteY182" fmla="*/ 0 h 1120775"/>
                  <a:gd name="connsiteX183" fmla="*/ 1217631 w 1337198"/>
                  <a:gd name="connsiteY183" fmla="*/ 0 h 1120775"/>
                  <a:gd name="connsiteX184" fmla="*/ 1233358 w 1337198"/>
                  <a:gd name="connsiteY184" fmla="*/ 13557 h 1120775"/>
                  <a:gd name="connsiteX185" fmla="*/ 1337016 w 1337198"/>
                  <a:gd name="connsiteY185" fmla="*/ 719946 h 1120775"/>
                  <a:gd name="connsiteX186" fmla="*/ 1333442 w 1337198"/>
                  <a:gd name="connsiteY186" fmla="*/ 732076 h 1120775"/>
                  <a:gd name="connsiteX187" fmla="*/ 1321289 w 1337198"/>
                  <a:gd name="connsiteY187" fmla="*/ 737784 h 1120775"/>
                  <a:gd name="connsiteX188" fmla="*/ 727220 w 1337198"/>
                  <a:gd name="connsiteY188" fmla="*/ 737784 h 1120775"/>
                  <a:gd name="connsiteX189" fmla="*/ 727220 w 1337198"/>
                  <a:gd name="connsiteY189" fmla="*/ 739212 h 1120775"/>
                  <a:gd name="connsiteX190" fmla="*/ 727220 w 1337198"/>
                  <a:gd name="connsiteY190" fmla="*/ 931863 h 1120775"/>
                  <a:gd name="connsiteX191" fmla="*/ 695765 w 1337198"/>
                  <a:gd name="connsiteY191" fmla="*/ 931863 h 1120775"/>
                  <a:gd name="connsiteX192" fmla="*/ 695765 w 1337198"/>
                  <a:gd name="connsiteY192" fmla="*/ 739212 h 1120775"/>
                  <a:gd name="connsiteX193" fmla="*/ 695765 w 1337198"/>
                  <a:gd name="connsiteY193" fmla="*/ 737784 h 1120775"/>
                  <a:gd name="connsiteX194" fmla="*/ 641434 w 1337198"/>
                  <a:gd name="connsiteY194" fmla="*/ 737784 h 1120775"/>
                  <a:gd name="connsiteX195" fmla="*/ 641434 w 1337198"/>
                  <a:gd name="connsiteY195" fmla="*/ 739212 h 1120775"/>
                  <a:gd name="connsiteX196" fmla="*/ 641434 w 1337198"/>
                  <a:gd name="connsiteY196" fmla="*/ 931863 h 1120775"/>
                  <a:gd name="connsiteX197" fmla="*/ 609979 w 1337198"/>
                  <a:gd name="connsiteY197" fmla="*/ 931863 h 1120775"/>
                  <a:gd name="connsiteX198" fmla="*/ 609979 w 1337198"/>
                  <a:gd name="connsiteY198" fmla="*/ 739212 h 1120775"/>
                  <a:gd name="connsiteX199" fmla="*/ 609979 w 1337198"/>
                  <a:gd name="connsiteY199" fmla="*/ 737784 h 1120775"/>
                  <a:gd name="connsiteX200" fmla="*/ 15911 w 1337198"/>
                  <a:gd name="connsiteY200" fmla="*/ 737784 h 1120775"/>
                  <a:gd name="connsiteX201" fmla="*/ 3758 w 1337198"/>
                  <a:gd name="connsiteY201" fmla="*/ 732076 h 1120775"/>
                  <a:gd name="connsiteX202" fmla="*/ 183 w 1337198"/>
                  <a:gd name="connsiteY202" fmla="*/ 719946 h 1120775"/>
                  <a:gd name="connsiteX203" fmla="*/ 103841 w 1337198"/>
                  <a:gd name="connsiteY203" fmla="*/ 13557 h 1120775"/>
                  <a:gd name="connsiteX204" fmla="*/ 119569 w 1337198"/>
                  <a:gd name="connsiteY204" fmla="*/ 0 h 112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</a:cxnLst>
                <a:rect l="l" t="t" r="r" b="b"/>
                <a:pathLst>
                  <a:path w="1337198" h="1120775">
                    <a:moveTo>
                      <a:pt x="414450" y="965200"/>
                    </a:moveTo>
                    <a:cubicBezTo>
                      <a:pt x="921162" y="965200"/>
                      <a:pt x="921162" y="965200"/>
                      <a:pt x="921162" y="965200"/>
                    </a:cubicBezTo>
                    <a:cubicBezTo>
                      <a:pt x="930439" y="965200"/>
                      <a:pt x="937576" y="972337"/>
                      <a:pt x="937576" y="981614"/>
                    </a:cubicBezTo>
                    <a:cubicBezTo>
                      <a:pt x="937576" y="1011587"/>
                      <a:pt x="937576" y="1011587"/>
                      <a:pt x="937576" y="1011587"/>
                    </a:cubicBezTo>
                    <a:cubicBezTo>
                      <a:pt x="976829" y="1011587"/>
                      <a:pt x="976829" y="1011587"/>
                      <a:pt x="976829" y="1011587"/>
                    </a:cubicBezTo>
                    <a:cubicBezTo>
                      <a:pt x="985393" y="1011587"/>
                      <a:pt x="993243" y="1019437"/>
                      <a:pt x="993243" y="1028001"/>
                    </a:cubicBezTo>
                    <a:cubicBezTo>
                      <a:pt x="993243" y="1104361"/>
                      <a:pt x="993243" y="1104361"/>
                      <a:pt x="993243" y="1104361"/>
                    </a:cubicBezTo>
                    <a:cubicBezTo>
                      <a:pt x="993243" y="1112925"/>
                      <a:pt x="985393" y="1120775"/>
                      <a:pt x="976829" y="1120775"/>
                    </a:cubicBezTo>
                    <a:cubicBezTo>
                      <a:pt x="358783" y="1120775"/>
                      <a:pt x="358783" y="1120775"/>
                      <a:pt x="358783" y="1120775"/>
                    </a:cubicBezTo>
                    <a:cubicBezTo>
                      <a:pt x="349505" y="1120775"/>
                      <a:pt x="342368" y="1112925"/>
                      <a:pt x="342368" y="1104361"/>
                    </a:cubicBezTo>
                    <a:cubicBezTo>
                      <a:pt x="342368" y="1028001"/>
                      <a:pt x="342368" y="1028001"/>
                      <a:pt x="342368" y="1028001"/>
                    </a:cubicBezTo>
                    <a:cubicBezTo>
                      <a:pt x="342368" y="1019437"/>
                      <a:pt x="349505" y="1011587"/>
                      <a:pt x="358783" y="1011587"/>
                    </a:cubicBezTo>
                    <a:cubicBezTo>
                      <a:pt x="397322" y="1011587"/>
                      <a:pt x="397322" y="1011587"/>
                      <a:pt x="397322" y="1011587"/>
                    </a:cubicBezTo>
                    <a:cubicBezTo>
                      <a:pt x="397322" y="981614"/>
                      <a:pt x="397322" y="981614"/>
                      <a:pt x="397322" y="981614"/>
                    </a:cubicBezTo>
                    <a:cubicBezTo>
                      <a:pt x="397322" y="972337"/>
                      <a:pt x="405172" y="965200"/>
                      <a:pt x="414450" y="965200"/>
                    </a:cubicBezTo>
                    <a:close/>
                    <a:moveTo>
                      <a:pt x="1078202" y="461963"/>
                    </a:moveTo>
                    <a:cubicBezTo>
                      <a:pt x="1078202" y="461963"/>
                      <a:pt x="1078202" y="461963"/>
                      <a:pt x="1208008" y="461963"/>
                    </a:cubicBezTo>
                    <a:cubicBezTo>
                      <a:pt x="1211594" y="461963"/>
                      <a:pt x="1214463" y="464836"/>
                      <a:pt x="1215180" y="468428"/>
                    </a:cubicBezTo>
                    <a:cubicBezTo>
                      <a:pt x="1215180" y="468428"/>
                      <a:pt x="1215180" y="468428"/>
                      <a:pt x="1233826" y="612812"/>
                    </a:cubicBezTo>
                    <a:cubicBezTo>
                      <a:pt x="1234543" y="617122"/>
                      <a:pt x="1230957" y="620713"/>
                      <a:pt x="1226654" y="620713"/>
                    </a:cubicBezTo>
                    <a:cubicBezTo>
                      <a:pt x="1226654" y="620713"/>
                      <a:pt x="1226654" y="620713"/>
                      <a:pt x="1092545" y="620713"/>
                    </a:cubicBezTo>
                    <a:cubicBezTo>
                      <a:pt x="1088242" y="620713"/>
                      <a:pt x="1085373" y="618558"/>
                      <a:pt x="1085373" y="614248"/>
                    </a:cubicBezTo>
                    <a:cubicBezTo>
                      <a:pt x="1085373" y="614248"/>
                      <a:pt x="1085373" y="614248"/>
                      <a:pt x="1071030" y="469865"/>
                    </a:cubicBezTo>
                    <a:cubicBezTo>
                      <a:pt x="1071030" y="465555"/>
                      <a:pt x="1073899" y="461963"/>
                      <a:pt x="1078202" y="461963"/>
                    </a:cubicBezTo>
                    <a:close/>
                    <a:moveTo>
                      <a:pt x="889255" y="461963"/>
                    </a:moveTo>
                    <a:cubicBezTo>
                      <a:pt x="889255" y="461963"/>
                      <a:pt x="889255" y="461963"/>
                      <a:pt x="1018425" y="461963"/>
                    </a:cubicBezTo>
                    <a:cubicBezTo>
                      <a:pt x="1021993" y="461963"/>
                      <a:pt x="1024848" y="464836"/>
                      <a:pt x="1025561" y="468428"/>
                    </a:cubicBezTo>
                    <a:cubicBezTo>
                      <a:pt x="1025561" y="468428"/>
                      <a:pt x="1025561" y="468428"/>
                      <a:pt x="1037693" y="613530"/>
                    </a:cubicBezTo>
                    <a:cubicBezTo>
                      <a:pt x="1037693" y="617122"/>
                      <a:pt x="1034839" y="620713"/>
                      <a:pt x="1030557" y="620713"/>
                    </a:cubicBezTo>
                    <a:cubicBezTo>
                      <a:pt x="1030557" y="620713"/>
                      <a:pt x="1030557" y="620713"/>
                      <a:pt x="896391" y="620713"/>
                    </a:cubicBezTo>
                    <a:cubicBezTo>
                      <a:pt x="892823" y="620713"/>
                      <a:pt x="889968" y="617840"/>
                      <a:pt x="889255" y="614248"/>
                    </a:cubicBezTo>
                    <a:cubicBezTo>
                      <a:pt x="889255" y="614248"/>
                      <a:pt x="889255" y="614248"/>
                      <a:pt x="882118" y="469146"/>
                    </a:cubicBezTo>
                    <a:cubicBezTo>
                      <a:pt x="882118" y="465555"/>
                      <a:pt x="884973" y="461963"/>
                      <a:pt x="889255" y="461963"/>
                    </a:cubicBezTo>
                    <a:close/>
                    <a:moveTo>
                      <a:pt x="700345" y="461963"/>
                    </a:moveTo>
                    <a:cubicBezTo>
                      <a:pt x="700345" y="461963"/>
                      <a:pt x="700345" y="461963"/>
                      <a:pt x="828864" y="461963"/>
                    </a:cubicBezTo>
                    <a:cubicBezTo>
                      <a:pt x="833148" y="461963"/>
                      <a:pt x="836004" y="464836"/>
                      <a:pt x="836004" y="468428"/>
                    </a:cubicBezTo>
                    <a:cubicBezTo>
                      <a:pt x="836004" y="468428"/>
                      <a:pt x="836004" y="468428"/>
                      <a:pt x="841716" y="613530"/>
                    </a:cubicBezTo>
                    <a:cubicBezTo>
                      <a:pt x="842430" y="617840"/>
                      <a:pt x="838860" y="620713"/>
                      <a:pt x="834576" y="620713"/>
                    </a:cubicBezTo>
                    <a:cubicBezTo>
                      <a:pt x="834576" y="620713"/>
                      <a:pt x="834576" y="620713"/>
                      <a:pt x="701059" y="620713"/>
                    </a:cubicBezTo>
                    <a:cubicBezTo>
                      <a:pt x="696775" y="620713"/>
                      <a:pt x="693919" y="617840"/>
                      <a:pt x="693919" y="613530"/>
                    </a:cubicBezTo>
                    <a:cubicBezTo>
                      <a:pt x="693919" y="613530"/>
                      <a:pt x="693919" y="613530"/>
                      <a:pt x="693205" y="469146"/>
                    </a:cubicBezTo>
                    <a:cubicBezTo>
                      <a:pt x="693205" y="464836"/>
                      <a:pt x="696061" y="461963"/>
                      <a:pt x="700345" y="461963"/>
                    </a:cubicBezTo>
                    <a:close/>
                    <a:moveTo>
                      <a:pt x="511509" y="461963"/>
                    </a:moveTo>
                    <a:cubicBezTo>
                      <a:pt x="511509" y="461963"/>
                      <a:pt x="511509" y="461963"/>
                      <a:pt x="640028" y="461963"/>
                    </a:cubicBezTo>
                    <a:cubicBezTo>
                      <a:pt x="644312" y="461963"/>
                      <a:pt x="647168" y="464836"/>
                      <a:pt x="647168" y="469146"/>
                    </a:cubicBezTo>
                    <a:cubicBezTo>
                      <a:pt x="647168" y="469146"/>
                      <a:pt x="647168" y="469146"/>
                      <a:pt x="646454" y="613530"/>
                    </a:cubicBezTo>
                    <a:cubicBezTo>
                      <a:pt x="646454" y="617840"/>
                      <a:pt x="643598" y="620713"/>
                      <a:pt x="639314" y="620713"/>
                    </a:cubicBezTo>
                    <a:cubicBezTo>
                      <a:pt x="639314" y="620713"/>
                      <a:pt x="639314" y="620713"/>
                      <a:pt x="505797" y="620713"/>
                    </a:cubicBezTo>
                    <a:cubicBezTo>
                      <a:pt x="501513" y="620713"/>
                      <a:pt x="497943" y="617840"/>
                      <a:pt x="498657" y="613530"/>
                    </a:cubicBezTo>
                    <a:cubicBezTo>
                      <a:pt x="498657" y="613530"/>
                      <a:pt x="498657" y="613530"/>
                      <a:pt x="504369" y="468428"/>
                    </a:cubicBezTo>
                    <a:cubicBezTo>
                      <a:pt x="504369" y="464836"/>
                      <a:pt x="507225" y="461963"/>
                      <a:pt x="511509" y="461963"/>
                    </a:cubicBezTo>
                    <a:close/>
                    <a:moveTo>
                      <a:pt x="322057" y="461963"/>
                    </a:moveTo>
                    <a:cubicBezTo>
                      <a:pt x="322057" y="461963"/>
                      <a:pt x="322057" y="461963"/>
                      <a:pt x="452667" y="461963"/>
                    </a:cubicBezTo>
                    <a:cubicBezTo>
                      <a:pt x="456973" y="461963"/>
                      <a:pt x="459843" y="465555"/>
                      <a:pt x="459843" y="469146"/>
                    </a:cubicBezTo>
                    <a:cubicBezTo>
                      <a:pt x="459843" y="469146"/>
                      <a:pt x="459843" y="469146"/>
                      <a:pt x="452667" y="614248"/>
                    </a:cubicBezTo>
                    <a:cubicBezTo>
                      <a:pt x="452667" y="617840"/>
                      <a:pt x="449079" y="620713"/>
                      <a:pt x="445490" y="620713"/>
                    </a:cubicBezTo>
                    <a:cubicBezTo>
                      <a:pt x="445490" y="620713"/>
                      <a:pt x="445490" y="620713"/>
                      <a:pt x="309857" y="620713"/>
                    </a:cubicBezTo>
                    <a:cubicBezTo>
                      <a:pt x="306268" y="620713"/>
                      <a:pt x="302680" y="617122"/>
                      <a:pt x="302680" y="613530"/>
                    </a:cubicBezTo>
                    <a:cubicBezTo>
                      <a:pt x="302680" y="613530"/>
                      <a:pt x="302680" y="613530"/>
                      <a:pt x="314880" y="468428"/>
                    </a:cubicBezTo>
                    <a:cubicBezTo>
                      <a:pt x="315598" y="464836"/>
                      <a:pt x="318468" y="461963"/>
                      <a:pt x="322057" y="461963"/>
                    </a:cubicBezTo>
                    <a:close/>
                    <a:moveTo>
                      <a:pt x="133098" y="461963"/>
                    </a:moveTo>
                    <a:cubicBezTo>
                      <a:pt x="133098" y="461963"/>
                      <a:pt x="133098" y="461963"/>
                      <a:pt x="262210" y="461963"/>
                    </a:cubicBezTo>
                    <a:cubicBezTo>
                      <a:pt x="266490" y="461963"/>
                      <a:pt x="269343" y="465555"/>
                      <a:pt x="269343" y="469865"/>
                    </a:cubicBezTo>
                    <a:cubicBezTo>
                      <a:pt x="269343" y="469865"/>
                      <a:pt x="269343" y="469865"/>
                      <a:pt x="255790" y="614248"/>
                    </a:cubicBezTo>
                    <a:cubicBezTo>
                      <a:pt x="255077" y="618558"/>
                      <a:pt x="252223" y="620713"/>
                      <a:pt x="248657" y="620713"/>
                    </a:cubicBezTo>
                    <a:cubicBezTo>
                      <a:pt x="248657" y="620713"/>
                      <a:pt x="248657" y="620713"/>
                      <a:pt x="114552" y="620713"/>
                    </a:cubicBezTo>
                    <a:cubicBezTo>
                      <a:pt x="110272" y="620713"/>
                      <a:pt x="107418" y="617122"/>
                      <a:pt x="107418" y="612812"/>
                    </a:cubicBezTo>
                    <a:cubicBezTo>
                      <a:pt x="107418" y="612812"/>
                      <a:pt x="107418" y="612812"/>
                      <a:pt x="125965" y="468428"/>
                    </a:cubicBezTo>
                    <a:cubicBezTo>
                      <a:pt x="126678" y="464836"/>
                      <a:pt x="129531" y="461963"/>
                      <a:pt x="133098" y="461963"/>
                    </a:cubicBezTo>
                    <a:close/>
                    <a:moveTo>
                      <a:pt x="1059109" y="266700"/>
                    </a:moveTo>
                    <a:cubicBezTo>
                      <a:pt x="1059109" y="266700"/>
                      <a:pt x="1059109" y="266700"/>
                      <a:pt x="1181729" y="266700"/>
                    </a:cubicBezTo>
                    <a:cubicBezTo>
                      <a:pt x="1185294" y="266700"/>
                      <a:pt x="1188146" y="269575"/>
                      <a:pt x="1188146" y="273169"/>
                    </a:cubicBezTo>
                    <a:cubicBezTo>
                      <a:pt x="1188146" y="273169"/>
                      <a:pt x="1188146" y="273169"/>
                      <a:pt x="1205255" y="403257"/>
                    </a:cubicBezTo>
                    <a:cubicBezTo>
                      <a:pt x="1205968" y="407570"/>
                      <a:pt x="1202404" y="411163"/>
                      <a:pt x="1198126" y="411163"/>
                    </a:cubicBezTo>
                    <a:cubicBezTo>
                      <a:pt x="1198126" y="411163"/>
                      <a:pt x="1198126" y="411163"/>
                      <a:pt x="1071942" y="411163"/>
                    </a:cubicBezTo>
                    <a:cubicBezTo>
                      <a:pt x="1067664" y="411163"/>
                      <a:pt x="1064813" y="408288"/>
                      <a:pt x="1064813" y="404695"/>
                    </a:cubicBezTo>
                    <a:cubicBezTo>
                      <a:pt x="1064813" y="404695"/>
                      <a:pt x="1064813" y="404695"/>
                      <a:pt x="1051980" y="274606"/>
                    </a:cubicBezTo>
                    <a:cubicBezTo>
                      <a:pt x="1051980" y="270294"/>
                      <a:pt x="1054832" y="266700"/>
                      <a:pt x="1059109" y="266700"/>
                    </a:cubicBezTo>
                    <a:close/>
                    <a:moveTo>
                      <a:pt x="879726" y="266700"/>
                    </a:moveTo>
                    <a:cubicBezTo>
                      <a:pt x="879726" y="266700"/>
                      <a:pt x="879726" y="266700"/>
                      <a:pt x="1002401" y="266700"/>
                    </a:cubicBezTo>
                    <a:cubicBezTo>
                      <a:pt x="1005967" y="266700"/>
                      <a:pt x="1008820" y="269575"/>
                      <a:pt x="1008820" y="273169"/>
                    </a:cubicBezTo>
                    <a:cubicBezTo>
                      <a:pt x="1008820" y="273169"/>
                      <a:pt x="1008820" y="273169"/>
                      <a:pt x="1020231" y="403976"/>
                    </a:cubicBezTo>
                    <a:cubicBezTo>
                      <a:pt x="1020231" y="407570"/>
                      <a:pt x="1017378" y="411163"/>
                      <a:pt x="1013099" y="411163"/>
                    </a:cubicBezTo>
                    <a:cubicBezTo>
                      <a:pt x="1013099" y="411163"/>
                      <a:pt x="1013099" y="411163"/>
                      <a:pt x="886145" y="411163"/>
                    </a:cubicBezTo>
                    <a:cubicBezTo>
                      <a:pt x="882578" y="411163"/>
                      <a:pt x="879726" y="408288"/>
                      <a:pt x="879012" y="404695"/>
                    </a:cubicBezTo>
                    <a:cubicBezTo>
                      <a:pt x="879012" y="404695"/>
                      <a:pt x="879012" y="404695"/>
                      <a:pt x="872593" y="274606"/>
                    </a:cubicBezTo>
                    <a:cubicBezTo>
                      <a:pt x="872593" y="270294"/>
                      <a:pt x="875446" y="266700"/>
                      <a:pt x="879726" y="266700"/>
                    </a:cubicBezTo>
                    <a:close/>
                    <a:moveTo>
                      <a:pt x="698798" y="266700"/>
                    </a:moveTo>
                    <a:cubicBezTo>
                      <a:pt x="698798" y="266700"/>
                      <a:pt x="698798" y="266700"/>
                      <a:pt x="822288" y="266700"/>
                    </a:cubicBezTo>
                    <a:cubicBezTo>
                      <a:pt x="825878" y="266700"/>
                      <a:pt x="828750" y="270294"/>
                      <a:pt x="829467" y="273887"/>
                    </a:cubicBezTo>
                    <a:cubicBezTo>
                      <a:pt x="829467" y="273887"/>
                      <a:pt x="829467" y="273887"/>
                      <a:pt x="834493" y="403976"/>
                    </a:cubicBezTo>
                    <a:cubicBezTo>
                      <a:pt x="834493" y="408288"/>
                      <a:pt x="830903" y="411163"/>
                      <a:pt x="827314" y="411163"/>
                    </a:cubicBezTo>
                    <a:cubicBezTo>
                      <a:pt x="827314" y="411163"/>
                      <a:pt x="827314" y="411163"/>
                      <a:pt x="699516" y="411163"/>
                    </a:cubicBezTo>
                    <a:cubicBezTo>
                      <a:pt x="695926" y="411163"/>
                      <a:pt x="692336" y="408288"/>
                      <a:pt x="692336" y="403976"/>
                    </a:cubicBezTo>
                    <a:cubicBezTo>
                      <a:pt x="692336" y="403976"/>
                      <a:pt x="692336" y="403976"/>
                      <a:pt x="691618" y="273887"/>
                    </a:cubicBezTo>
                    <a:cubicBezTo>
                      <a:pt x="691618" y="270294"/>
                      <a:pt x="695208" y="266700"/>
                      <a:pt x="698798" y="266700"/>
                    </a:cubicBezTo>
                    <a:close/>
                    <a:moveTo>
                      <a:pt x="519538" y="266700"/>
                    </a:moveTo>
                    <a:cubicBezTo>
                      <a:pt x="519538" y="266700"/>
                      <a:pt x="519538" y="266700"/>
                      <a:pt x="641656" y="266700"/>
                    </a:cubicBezTo>
                    <a:cubicBezTo>
                      <a:pt x="645206" y="266700"/>
                      <a:pt x="648756" y="270294"/>
                      <a:pt x="648756" y="273887"/>
                    </a:cubicBezTo>
                    <a:cubicBezTo>
                      <a:pt x="648756" y="273887"/>
                      <a:pt x="648756" y="273887"/>
                      <a:pt x="648046" y="403976"/>
                    </a:cubicBezTo>
                    <a:cubicBezTo>
                      <a:pt x="648046" y="408288"/>
                      <a:pt x="644496" y="411163"/>
                      <a:pt x="640946" y="411163"/>
                    </a:cubicBezTo>
                    <a:cubicBezTo>
                      <a:pt x="640946" y="411163"/>
                      <a:pt x="640946" y="411163"/>
                      <a:pt x="514568" y="411163"/>
                    </a:cubicBezTo>
                    <a:cubicBezTo>
                      <a:pt x="510308" y="411163"/>
                      <a:pt x="507468" y="408288"/>
                      <a:pt x="507468" y="403976"/>
                    </a:cubicBezTo>
                    <a:cubicBezTo>
                      <a:pt x="507468" y="403976"/>
                      <a:pt x="507468" y="403976"/>
                      <a:pt x="512438" y="273887"/>
                    </a:cubicBezTo>
                    <a:cubicBezTo>
                      <a:pt x="512438" y="270294"/>
                      <a:pt x="515988" y="266700"/>
                      <a:pt x="519538" y="266700"/>
                    </a:cubicBezTo>
                    <a:close/>
                    <a:moveTo>
                      <a:pt x="338079" y="266700"/>
                    </a:moveTo>
                    <a:cubicBezTo>
                      <a:pt x="338079" y="266700"/>
                      <a:pt x="338079" y="266700"/>
                      <a:pt x="461477" y="266700"/>
                    </a:cubicBezTo>
                    <a:cubicBezTo>
                      <a:pt x="465781" y="266700"/>
                      <a:pt x="469368" y="270294"/>
                      <a:pt x="468651" y="274606"/>
                    </a:cubicBezTo>
                    <a:cubicBezTo>
                      <a:pt x="468651" y="274606"/>
                      <a:pt x="468651" y="274606"/>
                      <a:pt x="462194" y="404695"/>
                    </a:cubicBezTo>
                    <a:cubicBezTo>
                      <a:pt x="462194" y="408288"/>
                      <a:pt x="459324" y="411163"/>
                      <a:pt x="455020" y="411163"/>
                    </a:cubicBezTo>
                    <a:cubicBezTo>
                      <a:pt x="455020" y="411163"/>
                      <a:pt x="455020" y="411163"/>
                      <a:pt x="327318" y="411163"/>
                    </a:cubicBezTo>
                    <a:cubicBezTo>
                      <a:pt x="323013" y="411163"/>
                      <a:pt x="320143" y="407570"/>
                      <a:pt x="320143" y="403976"/>
                    </a:cubicBezTo>
                    <a:cubicBezTo>
                      <a:pt x="320143" y="403976"/>
                      <a:pt x="320143" y="403976"/>
                      <a:pt x="330905" y="273169"/>
                    </a:cubicBezTo>
                    <a:cubicBezTo>
                      <a:pt x="331622" y="269575"/>
                      <a:pt x="334492" y="266700"/>
                      <a:pt x="338079" y="266700"/>
                    </a:cubicBezTo>
                    <a:close/>
                    <a:moveTo>
                      <a:pt x="158644" y="266700"/>
                    </a:moveTo>
                    <a:cubicBezTo>
                      <a:pt x="158644" y="266700"/>
                      <a:pt x="158644" y="266700"/>
                      <a:pt x="280551" y="266700"/>
                    </a:cubicBezTo>
                    <a:cubicBezTo>
                      <a:pt x="284829" y="266700"/>
                      <a:pt x="288393" y="270294"/>
                      <a:pt x="287680" y="274606"/>
                    </a:cubicBezTo>
                    <a:cubicBezTo>
                      <a:pt x="287680" y="274606"/>
                      <a:pt x="287680" y="274606"/>
                      <a:pt x="275561" y="404695"/>
                    </a:cubicBezTo>
                    <a:cubicBezTo>
                      <a:pt x="275561" y="408288"/>
                      <a:pt x="271996" y="411163"/>
                      <a:pt x="268432" y="411163"/>
                    </a:cubicBezTo>
                    <a:cubicBezTo>
                      <a:pt x="268432" y="411163"/>
                      <a:pt x="268432" y="411163"/>
                      <a:pt x="142247" y="411163"/>
                    </a:cubicBezTo>
                    <a:cubicBezTo>
                      <a:pt x="137970" y="411163"/>
                      <a:pt x="134405" y="407570"/>
                      <a:pt x="135118" y="403257"/>
                    </a:cubicBezTo>
                    <a:cubicBezTo>
                      <a:pt x="135118" y="403257"/>
                      <a:pt x="135118" y="403257"/>
                      <a:pt x="151515" y="273169"/>
                    </a:cubicBezTo>
                    <a:cubicBezTo>
                      <a:pt x="152228" y="269575"/>
                      <a:pt x="155080" y="266700"/>
                      <a:pt x="158644" y="266700"/>
                    </a:cubicBezTo>
                    <a:close/>
                    <a:moveTo>
                      <a:pt x="1041720" y="88900"/>
                    </a:moveTo>
                    <a:cubicBezTo>
                      <a:pt x="1041720" y="88900"/>
                      <a:pt x="1041720" y="88900"/>
                      <a:pt x="1159110" y="88900"/>
                    </a:cubicBezTo>
                    <a:cubicBezTo>
                      <a:pt x="1162711" y="88900"/>
                      <a:pt x="1166312" y="91780"/>
                      <a:pt x="1166312" y="95380"/>
                    </a:cubicBezTo>
                    <a:cubicBezTo>
                      <a:pt x="1166312" y="95380"/>
                      <a:pt x="1166312" y="95380"/>
                      <a:pt x="1181436" y="212743"/>
                    </a:cubicBezTo>
                    <a:cubicBezTo>
                      <a:pt x="1182156" y="217063"/>
                      <a:pt x="1178555" y="220663"/>
                      <a:pt x="1174234" y="220663"/>
                    </a:cubicBezTo>
                    <a:cubicBezTo>
                      <a:pt x="1174234" y="220663"/>
                      <a:pt x="1174234" y="220663"/>
                      <a:pt x="1053243" y="220663"/>
                    </a:cubicBezTo>
                    <a:cubicBezTo>
                      <a:pt x="1049642" y="220663"/>
                      <a:pt x="1046761" y="217783"/>
                      <a:pt x="1046041" y="214183"/>
                    </a:cubicBezTo>
                    <a:cubicBezTo>
                      <a:pt x="1046041" y="214183"/>
                      <a:pt x="1046041" y="214183"/>
                      <a:pt x="1035238" y="96820"/>
                    </a:cubicBezTo>
                    <a:cubicBezTo>
                      <a:pt x="1034518" y="92500"/>
                      <a:pt x="1038119" y="88900"/>
                      <a:pt x="1041720" y="88900"/>
                    </a:cubicBezTo>
                    <a:close/>
                    <a:moveTo>
                      <a:pt x="870918" y="88900"/>
                    </a:moveTo>
                    <a:cubicBezTo>
                      <a:pt x="870918" y="88900"/>
                      <a:pt x="870918" y="88900"/>
                      <a:pt x="986517" y="88900"/>
                    </a:cubicBezTo>
                    <a:cubicBezTo>
                      <a:pt x="990798" y="88900"/>
                      <a:pt x="993653" y="91780"/>
                      <a:pt x="993653" y="95380"/>
                    </a:cubicBezTo>
                    <a:cubicBezTo>
                      <a:pt x="993653" y="95380"/>
                      <a:pt x="993653" y="95380"/>
                      <a:pt x="1003643" y="213463"/>
                    </a:cubicBezTo>
                    <a:cubicBezTo>
                      <a:pt x="1004356" y="217063"/>
                      <a:pt x="1000788" y="220663"/>
                      <a:pt x="996507" y="220663"/>
                    </a:cubicBezTo>
                    <a:cubicBezTo>
                      <a:pt x="996507" y="220663"/>
                      <a:pt x="996507" y="220663"/>
                      <a:pt x="876626" y="220663"/>
                    </a:cubicBezTo>
                    <a:cubicBezTo>
                      <a:pt x="873058" y="220663"/>
                      <a:pt x="869490" y="217783"/>
                      <a:pt x="869490" y="214183"/>
                    </a:cubicBezTo>
                    <a:cubicBezTo>
                      <a:pt x="869490" y="214183"/>
                      <a:pt x="869490" y="214183"/>
                      <a:pt x="863782" y="96100"/>
                    </a:cubicBezTo>
                    <a:cubicBezTo>
                      <a:pt x="863068" y="92500"/>
                      <a:pt x="866636" y="88900"/>
                      <a:pt x="870918" y="88900"/>
                    </a:cubicBezTo>
                    <a:close/>
                    <a:moveTo>
                      <a:pt x="698758" y="88900"/>
                    </a:moveTo>
                    <a:cubicBezTo>
                      <a:pt x="698758" y="88900"/>
                      <a:pt x="698758" y="88900"/>
                      <a:pt x="815133" y="88900"/>
                    </a:cubicBezTo>
                    <a:cubicBezTo>
                      <a:pt x="818703" y="88900"/>
                      <a:pt x="821559" y="91780"/>
                      <a:pt x="822273" y="96100"/>
                    </a:cubicBezTo>
                    <a:cubicBezTo>
                      <a:pt x="822273" y="96100"/>
                      <a:pt x="822273" y="96100"/>
                      <a:pt x="826556" y="213463"/>
                    </a:cubicBezTo>
                    <a:cubicBezTo>
                      <a:pt x="826556" y="217783"/>
                      <a:pt x="823700" y="220663"/>
                      <a:pt x="819417" y="220663"/>
                    </a:cubicBezTo>
                    <a:cubicBezTo>
                      <a:pt x="819417" y="220663"/>
                      <a:pt x="819417" y="220663"/>
                      <a:pt x="699472" y="220663"/>
                    </a:cubicBezTo>
                    <a:cubicBezTo>
                      <a:pt x="695188" y="220663"/>
                      <a:pt x="692332" y="217783"/>
                      <a:pt x="692332" y="213463"/>
                    </a:cubicBezTo>
                    <a:cubicBezTo>
                      <a:pt x="692332" y="213463"/>
                      <a:pt x="692332" y="213463"/>
                      <a:pt x="691618" y="96100"/>
                    </a:cubicBezTo>
                    <a:cubicBezTo>
                      <a:pt x="691618" y="91780"/>
                      <a:pt x="694474" y="88900"/>
                      <a:pt x="698758" y="88900"/>
                    </a:cubicBezTo>
                    <a:close/>
                    <a:moveTo>
                      <a:pt x="526034" y="88900"/>
                    </a:moveTo>
                    <a:cubicBezTo>
                      <a:pt x="526034" y="88900"/>
                      <a:pt x="526034" y="88900"/>
                      <a:pt x="643158" y="88900"/>
                    </a:cubicBezTo>
                    <a:cubicBezTo>
                      <a:pt x="646750" y="88900"/>
                      <a:pt x="650343" y="91780"/>
                      <a:pt x="650343" y="96100"/>
                    </a:cubicBezTo>
                    <a:cubicBezTo>
                      <a:pt x="650343" y="96100"/>
                      <a:pt x="650343" y="96100"/>
                      <a:pt x="649625" y="213463"/>
                    </a:cubicBezTo>
                    <a:cubicBezTo>
                      <a:pt x="649625" y="217783"/>
                      <a:pt x="646032" y="220663"/>
                      <a:pt x="642439" y="220663"/>
                    </a:cubicBezTo>
                    <a:cubicBezTo>
                      <a:pt x="642439" y="220663"/>
                      <a:pt x="642439" y="220663"/>
                      <a:pt x="521722" y="220663"/>
                    </a:cubicBezTo>
                    <a:cubicBezTo>
                      <a:pt x="517411" y="220663"/>
                      <a:pt x="513818" y="217783"/>
                      <a:pt x="514537" y="213463"/>
                    </a:cubicBezTo>
                    <a:cubicBezTo>
                      <a:pt x="514537" y="213463"/>
                      <a:pt x="514537" y="213463"/>
                      <a:pt x="518848" y="96100"/>
                    </a:cubicBezTo>
                    <a:cubicBezTo>
                      <a:pt x="518848" y="91780"/>
                      <a:pt x="521722" y="88900"/>
                      <a:pt x="526034" y="88900"/>
                    </a:cubicBezTo>
                    <a:close/>
                    <a:moveTo>
                      <a:pt x="353144" y="88900"/>
                    </a:moveTo>
                    <a:cubicBezTo>
                      <a:pt x="353144" y="88900"/>
                      <a:pt x="353144" y="88900"/>
                      <a:pt x="470170" y="88900"/>
                    </a:cubicBezTo>
                    <a:cubicBezTo>
                      <a:pt x="474452" y="88900"/>
                      <a:pt x="477306" y="92500"/>
                      <a:pt x="477306" y="96100"/>
                    </a:cubicBezTo>
                    <a:cubicBezTo>
                      <a:pt x="477306" y="96100"/>
                      <a:pt x="477306" y="96100"/>
                      <a:pt x="471598" y="214183"/>
                    </a:cubicBezTo>
                    <a:cubicBezTo>
                      <a:pt x="470884" y="217783"/>
                      <a:pt x="468030" y="220663"/>
                      <a:pt x="464462" y="220663"/>
                    </a:cubicBezTo>
                    <a:cubicBezTo>
                      <a:pt x="464462" y="220663"/>
                      <a:pt x="464462" y="220663"/>
                      <a:pt x="343154" y="220663"/>
                    </a:cubicBezTo>
                    <a:cubicBezTo>
                      <a:pt x="339586" y="220663"/>
                      <a:pt x="336018" y="217063"/>
                      <a:pt x="336018" y="213463"/>
                    </a:cubicBezTo>
                    <a:cubicBezTo>
                      <a:pt x="336018" y="213463"/>
                      <a:pt x="336018" y="213463"/>
                      <a:pt x="346008" y="95380"/>
                    </a:cubicBezTo>
                    <a:cubicBezTo>
                      <a:pt x="346008" y="91780"/>
                      <a:pt x="349576" y="88900"/>
                      <a:pt x="353144" y="88900"/>
                    </a:cubicBezTo>
                    <a:close/>
                    <a:moveTo>
                      <a:pt x="181758" y="88900"/>
                    </a:moveTo>
                    <a:cubicBezTo>
                      <a:pt x="181758" y="88900"/>
                      <a:pt x="181758" y="88900"/>
                      <a:pt x="297187" y="88900"/>
                    </a:cubicBezTo>
                    <a:cubicBezTo>
                      <a:pt x="301436" y="88900"/>
                      <a:pt x="304268" y="92500"/>
                      <a:pt x="304268" y="96820"/>
                    </a:cubicBezTo>
                    <a:cubicBezTo>
                      <a:pt x="304268" y="96820"/>
                      <a:pt x="304268" y="96820"/>
                      <a:pt x="292938" y="214183"/>
                    </a:cubicBezTo>
                    <a:cubicBezTo>
                      <a:pt x="292938" y="217783"/>
                      <a:pt x="290105" y="220663"/>
                      <a:pt x="286564" y="220663"/>
                    </a:cubicBezTo>
                    <a:cubicBezTo>
                      <a:pt x="286564" y="220663"/>
                      <a:pt x="286564" y="220663"/>
                      <a:pt x="166887" y="220663"/>
                    </a:cubicBezTo>
                    <a:cubicBezTo>
                      <a:pt x="162638" y="220663"/>
                      <a:pt x="159805" y="217063"/>
                      <a:pt x="159805" y="212743"/>
                    </a:cubicBezTo>
                    <a:cubicBezTo>
                      <a:pt x="159805" y="212743"/>
                      <a:pt x="159805" y="212743"/>
                      <a:pt x="174676" y="95380"/>
                    </a:cubicBezTo>
                    <a:cubicBezTo>
                      <a:pt x="175385" y="91780"/>
                      <a:pt x="178217" y="88900"/>
                      <a:pt x="181758" y="88900"/>
                    </a:cubicBezTo>
                    <a:close/>
                    <a:moveTo>
                      <a:pt x="133667" y="30163"/>
                    </a:moveTo>
                    <a:cubicBezTo>
                      <a:pt x="133667" y="30163"/>
                      <a:pt x="133667" y="30163"/>
                      <a:pt x="34393" y="706438"/>
                    </a:cubicBezTo>
                    <a:cubicBezTo>
                      <a:pt x="34393" y="706438"/>
                      <a:pt x="34393" y="706438"/>
                      <a:pt x="1302806" y="706438"/>
                    </a:cubicBezTo>
                    <a:cubicBezTo>
                      <a:pt x="1302806" y="706438"/>
                      <a:pt x="1302806" y="706438"/>
                      <a:pt x="1203533" y="30163"/>
                    </a:cubicBezTo>
                    <a:cubicBezTo>
                      <a:pt x="1203533" y="30163"/>
                      <a:pt x="1203533" y="30163"/>
                      <a:pt x="133667" y="30163"/>
                    </a:cubicBezTo>
                    <a:close/>
                    <a:moveTo>
                      <a:pt x="119569" y="0"/>
                    </a:moveTo>
                    <a:cubicBezTo>
                      <a:pt x="119569" y="0"/>
                      <a:pt x="119569" y="0"/>
                      <a:pt x="1217631" y="0"/>
                    </a:cubicBezTo>
                    <a:cubicBezTo>
                      <a:pt x="1225494" y="0"/>
                      <a:pt x="1232643" y="5708"/>
                      <a:pt x="1233358" y="13557"/>
                    </a:cubicBezTo>
                    <a:cubicBezTo>
                      <a:pt x="1233358" y="13557"/>
                      <a:pt x="1233358" y="13557"/>
                      <a:pt x="1337016" y="719946"/>
                    </a:cubicBezTo>
                    <a:cubicBezTo>
                      <a:pt x="1337731" y="724228"/>
                      <a:pt x="1336301" y="729222"/>
                      <a:pt x="1333442" y="732076"/>
                    </a:cubicBezTo>
                    <a:cubicBezTo>
                      <a:pt x="1329867" y="735644"/>
                      <a:pt x="1325578" y="737784"/>
                      <a:pt x="1321289" y="737784"/>
                    </a:cubicBezTo>
                    <a:cubicBezTo>
                      <a:pt x="1321289" y="737784"/>
                      <a:pt x="1321289" y="737784"/>
                      <a:pt x="727220" y="737784"/>
                    </a:cubicBezTo>
                    <a:cubicBezTo>
                      <a:pt x="727220" y="738498"/>
                      <a:pt x="727220" y="738498"/>
                      <a:pt x="727220" y="739212"/>
                    </a:cubicBezTo>
                    <a:cubicBezTo>
                      <a:pt x="727220" y="739212"/>
                      <a:pt x="727220" y="739212"/>
                      <a:pt x="727220" y="931863"/>
                    </a:cubicBezTo>
                    <a:cubicBezTo>
                      <a:pt x="727220" y="931863"/>
                      <a:pt x="727220" y="931863"/>
                      <a:pt x="695765" y="931863"/>
                    </a:cubicBezTo>
                    <a:cubicBezTo>
                      <a:pt x="695765" y="931863"/>
                      <a:pt x="695765" y="931863"/>
                      <a:pt x="695765" y="739212"/>
                    </a:cubicBezTo>
                    <a:cubicBezTo>
                      <a:pt x="695765" y="738498"/>
                      <a:pt x="695765" y="738498"/>
                      <a:pt x="695765" y="737784"/>
                    </a:cubicBezTo>
                    <a:cubicBezTo>
                      <a:pt x="695765" y="737784"/>
                      <a:pt x="695765" y="737784"/>
                      <a:pt x="641434" y="737784"/>
                    </a:cubicBezTo>
                    <a:cubicBezTo>
                      <a:pt x="641434" y="738498"/>
                      <a:pt x="641434" y="738498"/>
                      <a:pt x="641434" y="739212"/>
                    </a:cubicBezTo>
                    <a:cubicBezTo>
                      <a:pt x="641434" y="739212"/>
                      <a:pt x="641434" y="739212"/>
                      <a:pt x="641434" y="931863"/>
                    </a:cubicBezTo>
                    <a:cubicBezTo>
                      <a:pt x="641434" y="931863"/>
                      <a:pt x="641434" y="931863"/>
                      <a:pt x="609979" y="931863"/>
                    </a:cubicBezTo>
                    <a:cubicBezTo>
                      <a:pt x="609979" y="931863"/>
                      <a:pt x="609979" y="931863"/>
                      <a:pt x="609979" y="739212"/>
                    </a:cubicBezTo>
                    <a:cubicBezTo>
                      <a:pt x="609979" y="738498"/>
                      <a:pt x="609979" y="738498"/>
                      <a:pt x="609979" y="737784"/>
                    </a:cubicBezTo>
                    <a:cubicBezTo>
                      <a:pt x="609979" y="737784"/>
                      <a:pt x="609979" y="737784"/>
                      <a:pt x="15911" y="737784"/>
                    </a:cubicBezTo>
                    <a:cubicBezTo>
                      <a:pt x="11621" y="737784"/>
                      <a:pt x="7332" y="735644"/>
                      <a:pt x="3758" y="732076"/>
                    </a:cubicBezTo>
                    <a:cubicBezTo>
                      <a:pt x="898" y="729222"/>
                      <a:pt x="-532" y="724228"/>
                      <a:pt x="183" y="719946"/>
                    </a:cubicBezTo>
                    <a:cubicBezTo>
                      <a:pt x="183" y="719946"/>
                      <a:pt x="183" y="719946"/>
                      <a:pt x="103841" y="13557"/>
                    </a:cubicBezTo>
                    <a:cubicBezTo>
                      <a:pt x="104556" y="5708"/>
                      <a:pt x="111705" y="0"/>
                      <a:pt x="1195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 noProof="0"/>
              </a:p>
            </p:txBody>
          </p:sp>
        </p:grpSp>
      </p:grpSp>
      <p:sp>
        <p:nvSpPr>
          <p:cNvPr id="27" name="ee4pFootnotes">
            <a:extLst>
              <a:ext uri="{FF2B5EF4-FFF2-40B4-BE49-F238E27FC236}">
                <a16:creationId xmlns:a16="http://schemas.microsoft.com/office/drawing/2014/main" id="{4732C40A-5261-0F65-1E23-4C4BF472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386500"/>
            <a:ext cx="9030914" cy="1108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ZA" sz="800" noProof="0">
                <a:solidFill>
                  <a:schemeClr val="bg1"/>
                </a:solidFill>
              </a:rPr>
              <a:t>1. Northern Graphite processing facility in development. Designated as a "Strategic Project" under the EU Critical Raw Materials Act in 2025 - feasibility studies expected to begin in 2027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10293D-3D7D-2C49-D871-44C7C5917F96}"/>
              </a:ext>
            </a:extLst>
          </p:cNvPr>
          <p:cNvGrpSpPr/>
          <p:nvPr/>
        </p:nvGrpSpPr>
        <p:grpSpPr>
          <a:xfrm>
            <a:off x="8950799" y="2303976"/>
            <a:ext cx="2723249" cy="3699087"/>
            <a:chOff x="6068445" y="2303976"/>
            <a:chExt cx="2723249" cy="36990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E8FB8B-D9C8-2D4E-9CDD-4DA86CE25D76}"/>
                </a:ext>
              </a:extLst>
            </p:cNvPr>
            <p:cNvSpPr/>
            <p:nvPr/>
          </p:nvSpPr>
          <p:spPr>
            <a:xfrm>
              <a:off x="6068445" y="3547789"/>
              <a:ext cx="2723249" cy="245527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ZA" b="1" noProof="0">
                  <a:solidFill>
                    <a:schemeClr val="accent3"/>
                  </a:solidFill>
                </a:rPr>
                <a:t>Bankable commercial pathways</a:t>
              </a:r>
            </a:p>
            <a:p>
              <a:pPr algn="ctr">
                <a:spcAft>
                  <a:spcPts val="600"/>
                </a:spcAft>
              </a:pPr>
              <a:endParaRPr lang="en-ZA" sz="1600" b="1" noProof="0">
                <a:solidFill>
                  <a:schemeClr val="accent3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ZA" sz="1600" b="1" noProof="0">
                  <a:solidFill>
                    <a:schemeClr val="bg1"/>
                  </a:solidFill>
                </a:rPr>
                <a:t>100% offtake with JV with </a:t>
              </a:r>
              <a:r>
                <a:rPr lang="en-ZA" sz="1600" b="1" noProof="0" err="1">
                  <a:solidFill>
                    <a:schemeClr val="bg1"/>
                  </a:solidFill>
                </a:rPr>
                <a:t>Obeikan</a:t>
              </a:r>
              <a:r>
                <a:rPr lang="en-ZA" sz="1600" b="1" noProof="0">
                  <a:solidFill>
                    <a:schemeClr val="bg1"/>
                  </a:solidFill>
                </a:rPr>
                <a:t>, with optionality via upcoming French BAM facility</a:t>
              </a:r>
              <a:r>
                <a:rPr lang="en-ZA" sz="1600" b="1" baseline="30000" noProof="0">
                  <a:solidFill>
                    <a:schemeClr val="bg1"/>
                  </a:solidFill>
                </a:rPr>
                <a:t>1</a:t>
              </a:r>
              <a:r>
                <a:rPr lang="en-ZA" sz="1600" b="1" noProof="0">
                  <a:solidFill>
                    <a:schemeClr val="bg1"/>
                  </a:solidFill>
                </a:rPr>
                <a:t> and global third-party sales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923F4D-A468-D588-561B-69B8D7BBF6CC}"/>
                </a:ext>
              </a:extLst>
            </p:cNvPr>
            <p:cNvGrpSpPr/>
            <p:nvPr/>
          </p:nvGrpSpPr>
          <p:grpSpPr>
            <a:xfrm>
              <a:off x="7070917" y="2303976"/>
              <a:ext cx="718305" cy="718305"/>
              <a:chOff x="8876933" y="2303976"/>
              <a:chExt cx="718305" cy="718305"/>
            </a:xfrm>
          </p:grpSpPr>
          <p:sp>
            <p:nvSpPr>
              <p:cNvPr id="11" name="Ellipse 46">
                <a:extLst>
                  <a:ext uri="{FF2B5EF4-FFF2-40B4-BE49-F238E27FC236}">
                    <a16:creationId xmlns:a16="http://schemas.microsoft.com/office/drawing/2014/main" id="{E88792BF-09C3-CC5E-FCA5-E16043986531}"/>
                  </a:ext>
                </a:extLst>
              </p:cNvPr>
              <p:cNvSpPr/>
              <p:nvPr/>
            </p:nvSpPr>
            <p:spPr bwMode="gray">
              <a:xfrm>
                <a:off x="8876933" y="2303976"/>
                <a:ext cx="718305" cy="71830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9">
                  <a:defRPr/>
                </a:pPr>
                <a:endParaRPr lang="en-ZA" noProof="0">
                  <a:solidFill>
                    <a:srgbClr val="7D8890">
                      <a:lumMod val="75000"/>
                    </a:srgbClr>
                  </a:solidFill>
                  <a:latin typeface="Arial"/>
                  <a:ea typeface="Microsoft YaHei"/>
                </a:endParaRP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1F704A76-90BA-B7AF-F657-985051CF1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30530" y="2357573"/>
                <a:ext cx="611111" cy="6111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464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007F264-8C06-5755-48CC-A889759020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560A-D559-D80E-D6A5-05A8459E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1FA4476-F2F3-F543-0260-C05F2FBD67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FA4476-F2F3-F543-0260-C05F2FBD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A5557430-507B-7C0F-5086-6A80B411C5C8}"/>
              </a:ext>
            </a:extLst>
          </p:cNvPr>
          <p:cNvSpPr/>
          <p:nvPr/>
        </p:nvSpPr>
        <p:spPr>
          <a:xfrm>
            <a:off x="4236689" y="2429083"/>
            <a:ext cx="4605577" cy="1693119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4CF3E-BD6C-905C-ABA2-CBB0EAEE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5" y="423354"/>
            <a:ext cx="10067925" cy="664797"/>
          </a:xfrm>
        </p:spPr>
        <p:txBody>
          <a:bodyPr vert="horz"/>
          <a:lstStyle/>
          <a:p>
            <a:r>
              <a:rPr lang="en-ZA" noProof="0"/>
              <a:t>… Alongside a delivery team in Namibia, and end-to-end expertise in Germany and Saudi Arabia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7D825FD2-7A7F-2F94-EF4B-70DDEA9BAC2C}"/>
              </a:ext>
            </a:extLst>
          </p:cNvPr>
          <p:cNvSpPr/>
          <p:nvPr/>
        </p:nvSpPr>
        <p:spPr>
          <a:xfrm>
            <a:off x="628650" y="1664493"/>
            <a:ext cx="2550225" cy="559820"/>
          </a:xfrm>
          <a:prstGeom prst="round2SameRect">
            <a:avLst>
              <a:gd name="adj1" fmla="val 11004"/>
              <a:gd name="adj2" fmla="val 0"/>
            </a:avLst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600" b="1" noProof="0">
                <a:solidFill>
                  <a:schemeClr val="accent1"/>
                </a:solidFill>
              </a:rPr>
              <a:t>Namibian expertise</a:t>
            </a:r>
          </a:p>
        </p:txBody>
      </p:sp>
      <p:sp>
        <p:nvSpPr>
          <p:cNvPr id="29" name="BodyText2">
            <a:extLst>
              <a:ext uri="{FF2B5EF4-FFF2-40B4-BE49-F238E27FC236}">
                <a16:creationId xmlns:a16="http://schemas.microsoft.com/office/drawing/2014/main" id="{677AD256-EF9C-A9D1-7C5F-22D95F732E78}"/>
              </a:ext>
            </a:extLst>
          </p:cNvPr>
          <p:cNvSpPr txBox="1"/>
          <p:nvPr/>
        </p:nvSpPr>
        <p:spPr>
          <a:xfrm>
            <a:off x="628650" y="4985334"/>
            <a:ext cx="2331960" cy="1449312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noProof="0">
                <a:solidFill>
                  <a:srgbClr val="828591"/>
                </a:solidFill>
              </a:rPr>
              <a:t>Leads Northern Graphite's Namibian </a:t>
            </a:r>
            <a:r>
              <a:rPr lang="en-ZA" sz="1200" b="1" noProof="0">
                <a:solidFill>
                  <a:schemeClr val="tx2"/>
                </a:solidFill>
              </a:rPr>
              <a:t>operations and in-country execution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noProof="0">
                <a:solidFill>
                  <a:srgbClr val="828591"/>
                </a:solidFill>
              </a:rPr>
              <a:t>Deep on-the-ground experience in </a:t>
            </a:r>
            <a:r>
              <a:rPr lang="en-ZA" sz="1200" b="1" noProof="0">
                <a:solidFill>
                  <a:schemeClr val="tx2"/>
                </a:solidFill>
              </a:rPr>
              <a:t>Namibia’s mining and regulatory environment</a:t>
            </a: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1561A394-7B34-57B5-99DD-243CE26101A1}"/>
              </a:ext>
            </a:extLst>
          </p:cNvPr>
          <p:cNvSpPr/>
          <p:nvPr/>
        </p:nvSpPr>
        <p:spPr>
          <a:xfrm>
            <a:off x="3511596" y="1872666"/>
            <a:ext cx="4608394" cy="559820"/>
          </a:xfrm>
          <a:prstGeom prst="round2SameRect">
            <a:avLst>
              <a:gd name="adj1" fmla="val 11004"/>
              <a:gd name="adj2" fmla="val 0"/>
            </a:avLst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600" b="1" noProof="0" dirty="0">
                <a:solidFill>
                  <a:schemeClr val="accent1"/>
                </a:solidFill>
              </a:rPr>
              <a:t>Downstream execution expertise</a:t>
            </a:r>
          </a:p>
        </p:txBody>
      </p:sp>
      <p:sp>
        <p:nvSpPr>
          <p:cNvPr id="7" name="BodyText2">
            <a:extLst>
              <a:ext uri="{FF2B5EF4-FFF2-40B4-BE49-F238E27FC236}">
                <a16:creationId xmlns:a16="http://schemas.microsoft.com/office/drawing/2014/main" id="{C6F1D02A-D8E5-30D6-6219-610D91C48309}"/>
              </a:ext>
            </a:extLst>
          </p:cNvPr>
          <p:cNvSpPr txBox="1"/>
          <p:nvPr/>
        </p:nvSpPr>
        <p:spPr>
          <a:xfrm>
            <a:off x="4194779" y="4216474"/>
            <a:ext cx="2120366" cy="67110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ZA" sz="1400" b="1" noProof="0" dirty="0">
                <a:solidFill>
                  <a:schemeClr val="accent1"/>
                </a:solidFill>
              </a:rPr>
              <a:t>Accelerating customer approval and time-to-revenue</a:t>
            </a:r>
          </a:p>
        </p:txBody>
      </p:sp>
      <p:sp>
        <p:nvSpPr>
          <p:cNvPr id="9" name="BodyText2">
            <a:extLst>
              <a:ext uri="{FF2B5EF4-FFF2-40B4-BE49-F238E27FC236}">
                <a16:creationId xmlns:a16="http://schemas.microsoft.com/office/drawing/2014/main" id="{C5825BAB-1CD7-1B40-E171-3C49977BD4C4}"/>
              </a:ext>
            </a:extLst>
          </p:cNvPr>
          <p:cNvSpPr txBox="1"/>
          <p:nvPr/>
        </p:nvSpPr>
        <p:spPr>
          <a:xfrm>
            <a:off x="6782707" y="4149725"/>
            <a:ext cx="2120366" cy="67110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ZA" sz="1400" b="1" noProof="0" dirty="0">
                <a:solidFill>
                  <a:schemeClr val="accent1"/>
                </a:solidFill>
              </a:rPr>
              <a:t>De-risking scale up and anchoring premium end markets</a:t>
            </a:r>
          </a:p>
        </p:txBody>
      </p:sp>
      <p:pic>
        <p:nvPicPr>
          <p:cNvPr id="5" name="flag_germany">
            <a:extLst>
              <a:ext uri="{FF2B5EF4-FFF2-40B4-BE49-F238E27FC236}">
                <a16:creationId xmlns:a16="http://schemas.microsoft.com/office/drawing/2014/main" id="{57042547-1970-65C9-6561-3BF6E139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229" y="2858267"/>
            <a:ext cx="727976" cy="48531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flag_saudiarabia">
            <a:extLst>
              <a:ext uri="{FF2B5EF4-FFF2-40B4-BE49-F238E27FC236}">
                <a16:creationId xmlns:a16="http://schemas.microsoft.com/office/drawing/2014/main" id="{CC71B9EC-96F3-9ECE-2148-E039FB16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6796" y="2839162"/>
            <a:ext cx="727976" cy="48531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CD0A84-FA4E-6308-3EA6-5310E0BF22C8}"/>
              </a:ext>
            </a:extLst>
          </p:cNvPr>
          <p:cNvGrpSpPr/>
          <p:nvPr/>
        </p:nvGrpSpPr>
        <p:grpSpPr>
          <a:xfrm>
            <a:off x="628650" y="2263951"/>
            <a:ext cx="2550225" cy="163289"/>
            <a:chOff x="983616" y="2807208"/>
            <a:chExt cx="4954924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8A674-E855-C3A3-57FB-6DF5BCE3B884}"/>
                </a:ext>
              </a:extLst>
            </p:cNvPr>
            <p:cNvCxnSpPr/>
            <p:nvPr/>
          </p:nvCxnSpPr>
          <p:spPr>
            <a:xfrm>
              <a:off x="983616" y="2807208"/>
              <a:ext cx="4954924" cy="0"/>
            </a:xfrm>
            <a:prstGeom prst="line">
              <a:avLst/>
            </a:prstGeom>
            <a:ln w="9525" cap="flat" cmpd="sng" algn="ctr">
              <a:solidFill>
                <a:srgbClr val="052C8D"/>
              </a:solidFill>
              <a:prstDash val="sysDot"/>
              <a:round/>
              <a:headEnd type="none" w="med" len="med"/>
              <a:tailEnd type="oval" w="sm" len="sm"/>
            </a:ln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9765F3-8226-7880-EFCB-E8D04E34EED0}"/>
                </a:ext>
              </a:extLst>
            </p:cNvPr>
            <p:cNvCxnSpPr/>
            <p:nvPr/>
          </p:nvCxnSpPr>
          <p:spPr>
            <a:xfrm>
              <a:off x="983616" y="2807208"/>
              <a:ext cx="3122040" cy="0"/>
            </a:xfrm>
            <a:prstGeom prst="line">
              <a:avLst/>
            </a:prstGeom>
            <a:ln w="28575" cap="flat" cmpd="sng" algn="ctr">
              <a:solidFill>
                <a:srgbClr val="052C8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390B47-8629-89B5-96CB-F9E5691A1E10}"/>
              </a:ext>
            </a:extLst>
          </p:cNvPr>
          <p:cNvGrpSpPr/>
          <p:nvPr/>
        </p:nvGrpSpPr>
        <p:grpSpPr>
          <a:xfrm>
            <a:off x="4129359" y="2287078"/>
            <a:ext cx="4608394" cy="163289"/>
            <a:chOff x="983616" y="2807208"/>
            <a:chExt cx="4954924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9C6575-D0E2-0BE4-9638-B0F26276DF90}"/>
                </a:ext>
              </a:extLst>
            </p:cNvPr>
            <p:cNvCxnSpPr/>
            <p:nvPr/>
          </p:nvCxnSpPr>
          <p:spPr>
            <a:xfrm>
              <a:off x="983616" y="2807208"/>
              <a:ext cx="4954924" cy="0"/>
            </a:xfrm>
            <a:prstGeom prst="line">
              <a:avLst/>
            </a:prstGeom>
            <a:ln w="9525" cap="flat" cmpd="sng" algn="ctr">
              <a:solidFill>
                <a:srgbClr val="052C8D"/>
              </a:solidFill>
              <a:prstDash val="sysDot"/>
              <a:round/>
              <a:headEnd type="none" w="med" len="med"/>
              <a:tailEnd type="oval" w="sm" len="sm"/>
            </a:ln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6AD12EC-D174-4268-8F1A-0E2FF8AFEDCC}"/>
                </a:ext>
              </a:extLst>
            </p:cNvPr>
            <p:cNvCxnSpPr/>
            <p:nvPr/>
          </p:nvCxnSpPr>
          <p:spPr>
            <a:xfrm>
              <a:off x="983616" y="2807208"/>
              <a:ext cx="3122040" cy="0"/>
            </a:xfrm>
            <a:prstGeom prst="line">
              <a:avLst/>
            </a:prstGeom>
            <a:ln w="28575" cap="flat" cmpd="sng" algn="ctr">
              <a:solidFill>
                <a:srgbClr val="052C8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181C838-EC22-64DD-89F1-EB20899B6866}"/>
              </a:ext>
            </a:extLst>
          </p:cNvPr>
          <p:cNvSpPr/>
          <p:nvPr/>
        </p:nvSpPr>
        <p:spPr>
          <a:xfrm>
            <a:off x="628650" y="4149725"/>
            <a:ext cx="2401660" cy="652771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400" b="1" noProof="0">
                <a:solidFill>
                  <a:schemeClr val="accent1"/>
                </a:solidFill>
              </a:rPr>
              <a:t>Sam Januarie</a:t>
            </a:r>
          </a:p>
          <a:p>
            <a:r>
              <a:rPr lang="en-ZA" sz="1000" noProof="0">
                <a:solidFill>
                  <a:schemeClr val="accent1"/>
                </a:solidFill>
              </a:rPr>
              <a:t>Country Director | 27+ years experience in multi-national companies</a:t>
            </a:r>
          </a:p>
        </p:txBody>
      </p:sp>
      <p:sp>
        <p:nvSpPr>
          <p:cNvPr id="39" name="BodyText2">
            <a:extLst>
              <a:ext uri="{FF2B5EF4-FFF2-40B4-BE49-F238E27FC236}">
                <a16:creationId xmlns:a16="http://schemas.microsoft.com/office/drawing/2014/main" id="{419DAAD2-077E-2AB4-65F7-B3B96AE54639}"/>
              </a:ext>
            </a:extLst>
          </p:cNvPr>
          <p:cNvSpPr txBox="1"/>
          <p:nvPr/>
        </p:nvSpPr>
        <p:spPr>
          <a:xfrm>
            <a:off x="4236689" y="4990016"/>
            <a:ext cx="2331960" cy="1449312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b="1" noProof="0" dirty="0">
                <a:solidFill>
                  <a:schemeClr val="tx2"/>
                </a:solidFill>
              </a:rPr>
              <a:t>Rapid material validation </a:t>
            </a:r>
            <a:r>
              <a:rPr lang="en-ZA" sz="1200" noProof="0" dirty="0">
                <a:solidFill>
                  <a:srgbClr val="828591"/>
                </a:solidFill>
              </a:rPr>
              <a:t>against customer product specifications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b="1" noProof="0" dirty="0">
                <a:solidFill>
                  <a:schemeClr val="tx2"/>
                </a:solidFill>
              </a:rPr>
              <a:t>Tight feedback loop</a:t>
            </a:r>
            <a:r>
              <a:rPr lang="en-ZA" sz="1200" b="1" noProof="0" dirty="0">
                <a:solidFill>
                  <a:schemeClr val="accent1"/>
                </a:solidFill>
              </a:rPr>
              <a:t> </a:t>
            </a:r>
            <a:r>
              <a:rPr lang="en-ZA" sz="1200" noProof="0" dirty="0">
                <a:solidFill>
                  <a:srgbClr val="828591"/>
                </a:solidFill>
              </a:rPr>
              <a:t>between testing, processing and mine output</a:t>
            </a:r>
          </a:p>
        </p:txBody>
      </p:sp>
      <p:sp>
        <p:nvSpPr>
          <p:cNvPr id="40" name="BodyText2">
            <a:extLst>
              <a:ext uri="{FF2B5EF4-FFF2-40B4-BE49-F238E27FC236}">
                <a16:creationId xmlns:a16="http://schemas.microsoft.com/office/drawing/2014/main" id="{D8DCEFC7-1276-CDE8-7438-877CF0A82FDB}"/>
              </a:ext>
            </a:extLst>
          </p:cNvPr>
          <p:cNvSpPr txBox="1"/>
          <p:nvPr/>
        </p:nvSpPr>
        <p:spPr>
          <a:xfrm>
            <a:off x="6713007" y="4936741"/>
            <a:ext cx="2331960" cy="1449312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noProof="0" dirty="0">
                <a:solidFill>
                  <a:srgbClr val="828591"/>
                </a:solidFill>
              </a:rPr>
              <a:t>Downstream execution capability in a </a:t>
            </a:r>
            <a:r>
              <a:rPr lang="en-ZA" sz="1200" b="1" noProof="0" dirty="0">
                <a:solidFill>
                  <a:schemeClr val="tx2"/>
                </a:solidFill>
              </a:rPr>
              <a:t>regulated industrial environment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noProof="0" dirty="0">
                <a:solidFill>
                  <a:srgbClr val="828591"/>
                </a:solidFill>
              </a:rPr>
              <a:t>Improves </a:t>
            </a:r>
            <a:r>
              <a:rPr lang="en-ZA" sz="1200" b="1" noProof="0" dirty="0">
                <a:solidFill>
                  <a:schemeClr val="tx2"/>
                </a:solidFill>
              </a:rPr>
              <a:t>demand visibility, project bankability</a:t>
            </a:r>
            <a:r>
              <a:rPr lang="en-ZA" sz="1200" noProof="0" dirty="0">
                <a:solidFill>
                  <a:srgbClr val="828591"/>
                </a:solidFill>
              </a:rPr>
              <a:t>, and financing confidence</a:t>
            </a:r>
          </a:p>
        </p:txBody>
      </p:sp>
      <p:sp>
        <p:nvSpPr>
          <p:cNvPr id="41" name="BodyText2">
            <a:extLst>
              <a:ext uri="{FF2B5EF4-FFF2-40B4-BE49-F238E27FC236}">
                <a16:creationId xmlns:a16="http://schemas.microsoft.com/office/drawing/2014/main" id="{58C3A468-8B7B-5E3F-22C8-DCE58B5DB8F1}"/>
              </a:ext>
            </a:extLst>
          </p:cNvPr>
          <p:cNvSpPr txBox="1"/>
          <p:nvPr/>
        </p:nvSpPr>
        <p:spPr>
          <a:xfrm>
            <a:off x="4236689" y="2462995"/>
            <a:ext cx="1954456" cy="26841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ZA" sz="1400" b="1" noProof="0">
                <a:solidFill>
                  <a:schemeClr val="accent1"/>
                </a:solidFill>
              </a:rPr>
              <a:t>NGC Battery Materials</a:t>
            </a:r>
          </a:p>
        </p:txBody>
      </p:sp>
      <p:sp>
        <p:nvSpPr>
          <p:cNvPr id="42" name="BodyText2">
            <a:extLst>
              <a:ext uri="{FF2B5EF4-FFF2-40B4-BE49-F238E27FC236}">
                <a16:creationId xmlns:a16="http://schemas.microsoft.com/office/drawing/2014/main" id="{081BD05C-78E3-275E-95F3-AAF617B62C98}"/>
              </a:ext>
            </a:extLst>
          </p:cNvPr>
          <p:cNvSpPr txBox="1"/>
          <p:nvPr/>
        </p:nvSpPr>
        <p:spPr>
          <a:xfrm>
            <a:off x="6433556" y="2472447"/>
            <a:ext cx="1954456" cy="26841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ZA" sz="1400" b="1" noProof="0" dirty="0">
                <a:solidFill>
                  <a:schemeClr val="accent1"/>
                </a:solidFill>
              </a:rPr>
              <a:t>JV with </a:t>
            </a:r>
            <a:r>
              <a:rPr lang="en-ZA" sz="1400" b="1" noProof="0" dirty="0" err="1">
                <a:solidFill>
                  <a:schemeClr val="accent1"/>
                </a:solidFill>
              </a:rPr>
              <a:t>Obeikan</a:t>
            </a:r>
            <a:endParaRPr lang="en-ZA" sz="1400" b="1" noProof="0" dirty="0">
              <a:solidFill>
                <a:schemeClr val="accent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BEC618F-69B7-4F3E-1324-F1FA1584ABE3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529426" y="4122202"/>
            <a:ext cx="10052" cy="2091569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387B97E6-8901-CC9E-C8CB-6186C98F9CE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635" t="25382" r="49257" b="9477"/>
          <a:stretch>
            <a:fillRect/>
          </a:stretch>
        </p:blipFill>
        <p:spPr>
          <a:xfrm>
            <a:off x="655329" y="2453630"/>
            <a:ext cx="1606867" cy="17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C9DCEE6-F561-E5B0-DC9F-312A0F47B4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9DCEE6-F561-E5B0-DC9F-312A0F47B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9">
            <a:extLst>
              <a:ext uri="{FF2B5EF4-FFF2-40B4-BE49-F238E27FC236}">
                <a16:creationId xmlns:a16="http://schemas.microsoft.com/office/drawing/2014/main" id="{FF29ADFF-A77C-EE54-3F7F-11CBE6F0A1CB}"/>
              </a:ext>
            </a:extLst>
          </p:cNvPr>
          <p:cNvSpPr txBox="1">
            <a:spLocks/>
          </p:cNvSpPr>
          <p:nvPr/>
        </p:nvSpPr>
        <p:spPr>
          <a:xfrm>
            <a:off x="1071264" y="3001006"/>
            <a:ext cx="3497278" cy="2086725"/>
          </a:xfrm>
          <a:prstGeom prst="rect">
            <a:avLst/>
          </a:prstGeom>
        </p:spPr>
        <p:txBody>
          <a:bodyPr vert="horz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ZA" sz="4800" b="1" noProof="0">
                <a:solidFill>
                  <a:schemeClr val="bg1"/>
                </a:solidFill>
                <a:latin typeface="+mn-lt"/>
              </a:rPr>
              <a:t>Contact us for more information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F65DD8-ED6C-917B-0DA3-9D82E7855A55}"/>
              </a:ext>
            </a:extLst>
          </p:cNvPr>
          <p:cNvSpPr/>
          <p:nvPr/>
        </p:nvSpPr>
        <p:spPr>
          <a:xfrm>
            <a:off x="5615740" y="2167537"/>
            <a:ext cx="5781676" cy="4281392"/>
          </a:xfrm>
          <a:prstGeom prst="roundRect">
            <a:avLst>
              <a:gd name="adj" fmla="val 5439"/>
            </a:avLst>
          </a:prstGeom>
          <a:solidFill>
            <a:srgbClr val="CCECFF">
              <a:alpha val="3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188B4860-40DC-606F-A192-D3767EC8C312}"/>
              </a:ext>
            </a:extLst>
          </p:cNvPr>
          <p:cNvSpPr txBox="1">
            <a:spLocks/>
          </p:cNvSpPr>
          <p:nvPr/>
        </p:nvSpPr>
        <p:spPr>
          <a:xfrm>
            <a:off x="7718690" y="3530671"/>
            <a:ext cx="2944581" cy="5262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="1">
                <a:solidFill>
                  <a:srgbClr val="29BA74"/>
                </a:solidFill>
                <a:ea typeface="+mj-ea"/>
                <a:cs typeface="+mj-cs"/>
              </a:defRPr>
            </a:lvl1pPr>
          </a:lstStyle>
          <a:p>
            <a:r>
              <a:rPr lang="en-ZA" sz="2400" noProof="0" dirty="0">
                <a:solidFill>
                  <a:srgbClr val="FFFFFF"/>
                </a:solidFill>
              </a:rPr>
              <a:t>Sam Januarie</a:t>
            </a:r>
          </a:p>
          <a:p>
            <a:r>
              <a:rPr lang="en-ZA" sz="1400" b="0" noProof="0" dirty="0">
                <a:solidFill>
                  <a:schemeClr val="bg1"/>
                </a:solidFill>
              </a:rPr>
              <a:t>Country Executive Director Namibia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5626AB-7712-7F65-B75C-C1187031D40F}"/>
              </a:ext>
            </a:extLst>
          </p:cNvPr>
          <p:cNvSpPr/>
          <p:nvPr/>
        </p:nvSpPr>
        <p:spPr>
          <a:xfrm>
            <a:off x="7718690" y="4160409"/>
            <a:ext cx="3363100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EE89A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ZA" noProof="0" dirty="0">
                <a:solidFill>
                  <a:schemeClr val="bg1"/>
                </a:solidFill>
              </a:rPr>
              <a:t>sjanuarie@northerngraphite.com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B028E7-FBEB-F375-A2B8-BD53F53BD287}"/>
              </a:ext>
            </a:extLst>
          </p:cNvPr>
          <p:cNvGrpSpPr>
            <a:grpSpLocks/>
          </p:cNvGrpSpPr>
          <p:nvPr/>
        </p:nvGrpSpPr>
        <p:grpSpPr>
          <a:xfrm>
            <a:off x="8091833" y="5270517"/>
            <a:ext cx="684685" cy="685320"/>
            <a:chOff x="9928645" y="5350278"/>
            <a:chExt cx="684685" cy="68532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390F827-E7CD-7A8A-4C90-B29ED8A2F6BF}"/>
                </a:ext>
              </a:extLst>
            </p:cNvPr>
            <p:cNvSpPr>
              <a:spLocks/>
            </p:cNvSpPr>
            <p:nvPr/>
          </p:nvSpPr>
          <p:spPr>
            <a:xfrm>
              <a:off x="9958485" y="5373849"/>
              <a:ext cx="625005" cy="638177"/>
            </a:xfrm>
            <a:prstGeom prst="round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noProof="0">
                <a:solidFill>
                  <a:srgbClr val="FFFFFF"/>
                </a:solidFill>
              </a:endParaRPr>
            </a:p>
          </p:txBody>
        </p:sp>
        <p:sp>
          <p:nvSpPr>
            <p:cNvPr id="20" name="AutoShape 28">
              <a:extLst>
                <a:ext uri="{FF2B5EF4-FFF2-40B4-BE49-F238E27FC236}">
                  <a16:creationId xmlns:a16="http://schemas.microsoft.com/office/drawing/2014/main" id="{1EA79EE9-DB83-F694-829E-D751A343F6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28645" y="5350278"/>
              <a:ext cx="684685" cy="68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noProof="0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7DA10E3D-D5E6-E9CF-E8AB-902EC07FB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9398" y="5420714"/>
              <a:ext cx="543179" cy="543814"/>
            </a:xfrm>
            <a:custGeom>
              <a:avLst/>
              <a:gdLst>
                <a:gd name="T0" fmla="*/ 914 w 1828"/>
                <a:gd name="T1" fmla="*/ 1828 h 1828"/>
                <a:gd name="T2" fmla="*/ 268 w 1828"/>
                <a:gd name="T3" fmla="*/ 1560 h 1828"/>
                <a:gd name="T4" fmla="*/ 0 w 1828"/>
                <a:gd name="T5" fmla="*/ 914 h 1828"/>
                <a:gd name="T6" fmla="*/ 268 w 1828"/>
                <a:gd name="T7" fmla="*/ 268 h 1828"/>
                <a:gd name="T8" fmla="*/ 914 w 1828"/>
                <a:gd name="T9" fmla="*/ 0 h 1828"/>
                <a:gd name="T10" fmla="*/ 1560 w 1828"/>
                <a:gd name="T11" fmla="*/ 268 h 1828"/>
                <a:gd name="T12" fmla="*/ 1828 w 1828"/>
                <a:gd name="T13" fmla="*/ 914 h 1828"/>
                <a:gd name="T14" fmla="*/ 1560 w 1828"/>
                <a:gd name="T15" fmla="*/ 1560 h 1828"/>
                <a:gd name="T16" fmla="*/ 914 w 1828"/>
                <a:gd name="T17" fmla="*/ 1828 h 1828"/>
                <a:gd name="T18" fmla="*/ 914 w 1828"/>
                <a:gd name="T19" fmla="*/ 44 h 1828"/>
                <a:gd name="T20" fmla="*/ 44 w 1828"/>
                <a:gd name="T21" fmla="*/ 914 h 1828"/>
                <a:gd name="T22" fmla="*/ 914 w 1828"/>
                <a:gd name="T23" fmla="*/ 1784 h 1828"/>
                <a:gd name="T24" fmla="*/ 1784 w 1828"/>
                <a:gd name="T25" fmla="*/ 914 h 1828"/>
                <a:gd name="T26" fmla="*/ 914 w 1828"/>
                <a:gd name="T27" fmla="*/ 44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8" h="1828">
                  <a:moveTo>
                    <a:pt x="914" y="1828"/>
                  </a:moveTo>
                  <a:cubicBezTo>
                    <a:pt x="670" y="1828"/>
                    <a:pt x="440" y="1733"/>
                    <a:pt x="268" y="1560"/>
                  </a:cubicBezTo>
                  <a:cubicBezTo>
                    <a:pt x="95" y="1388"/>
                    <a:pt x="0" y="1158"/>
                    <a:pt x="0" y="914"/>
                  </a:cubicBezTo>
                  <a:cubicBezTo>
                    <a:pt x="0" y="670"/>
                    <a:pt x="95" y="440"/>
                    <a:pt x="268" y="268"/>
                  </a:cubicBezTo>
                  <a:cubicBezTo>
                    <a:pt x="440" y="95"/>
                    <a:pt x="670" y="0"/>
                    <a:pt x="914" y="0"/>
                  </a:cubicBezTo>
                  <a:cubicBezTo>
                    <a:pt x="1158" y="0"/>
                    <a:pt x="1388" y="95"/>
                    <a:pt x="1560" y="268"/>
                  </a:cubicBezTo>
                  <a:cubicBezTo>
                    <a:pt x="1733" y="440"/>
                    <a:pt x="1828" y="670"/>
                    <a:pt x="1828" y="914"/>
                  </a:cubicBezTo>
                  <a:cubicBezTo>
                    <a:pt x="1828" y="1158"/>
                    <a:pt x="1733" y="1388"/>
                    <a:pt x="1560" y="1560"/>
                  </a:cubicBezTo>
                  <a:cubicBezTo>
                    <a:pt x="1388" y="1733"/>
                    <a:pt x="1158" y="1828"/>
                    <a:pt x="914" y="1828"/>
                  </a:cubicBezTo>
                  <a:close/>
                  <a:moveTo>
                    <a:pt x="914" y="44"/>
                  </a:moveTo>
                  <a:cubicBezTo>
                    <a:pt x="434" y="44"/>
                    <a:pt x="44" y="434"/>
                    <a:pt x="44" y="914"/>
                  </a:cubicBezTo>
                  <a:cubicBezTo>
                    <a:pt x="44" y="1394"/>
                    <a:pt x="434" y="1784"/>
                    <a:pt x="914" y="1784"/>
                  </a:cubicBezTo>
                  <a:cubicBezTo>
                    <a:pt x="1394" y="1784"/>
                    <a:pt x="1784" y="1394"/>
                    <a:pt x="1784" y="914"/>
                  </a:cubicBezTo>
                  <a:cubicBezTo>
                    <a:pt x="1784" y="434"/>
                    <a:pt x="1394" y="44"/>
                    <a:pt x="914" y="4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noProof="0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97C42168-2372-9872-A447-90B9E9835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573" y="5446889"/>
              <a:ext cx="490828" cy="491463"/>
            </a:xfrm>
            <a:custGeom>
              <a:avLst/>
              <a:gdLst>
                <a:gd name="T0" fmla="*/ 1408 w 1652"/>
                <a:gd name="T1" fmla="*/ 241 h 1652"/>
                <a:gd name="T2" fmla="*/ 1227 w 1652"/>
                <a:gd name="T3" fmla="*/ 278 h 1652"/>
                <a:gd name="T4" fmla="*/ 1189 w 1652"/>
                <a:gd name="T5" fmla="*/ 209 h 1652"/>
                <a:gd name="T6" fmla="*/ 882 w 1652"/>
                <a:gd name="T7" fmla="*/ 372 h 1652"/>
                <a:gd name="T8" fmla="*/ 1184 w 1652"/>
                <a:gd name="T9" fmla="*/ 295 h 1652"/>
                <a:gd name="T10" fmla="*/ 909 w 1652"/>
                <a:gd name="T11" fmla="*/ 4 h 1652"/>
                <a:gd name="T12" fmla="*/ 848 w 1652"/>
                <a:gd name="T13" fmla="*/ 338 h 1652"/>
                <a:gd name="T14" fmla="*/ 804 w 1652"/>
                <a:gd name="T15" fmla="*/ 452 h 1652"/>
                <a:gd name="T16" fmla="*/ 475 w 1652"/>
                <a:gd name="T17" fmla="*/ 375 h 1652"/>
                <a:gd name="T18" fmla="*/ 362 w 1652"/>
                <a:gd name="T19" fmla="*/ 770 h 1652"/>
                <a:gd name="T20" fmla="*/ 769 w 1652"/>
                <a:gd name="T21" fmla="*/ 804 h 1652"/>
                <a:gd name="T22" fmla="*/ 804 w 1652"/>
                <a:gd name="T23" fmla="*/ 452 h 1652"/>
                <a:gd name="T24" fmla="*/ 1177 w 1652"/>
                <a:gd name="T25" fmla="*/ 375 h 1652"/>
                <a:gd name="T26" fmla="*/ 848 w 1652"/>
                <a:gd name="T27" fmla="*/ 452 h 1652"/>
                <a:gd name="T28" fmla="*/ 883 w 1652"/>
                <a:gd name="T29" fmla="*/ 804 h 1652"/>
                <a:gd name="T30" fmla="*/ 1290 w 1652"/>
                <a:gd name="T31" fmla="*/ 770 h 1652"/>
                <a:gd name="T32" fmla="*/ 769 w 1652"/>
                <a:gd name="T33" fmla="*/ 848 h 1652"/>
                <a:gd name="T34" fmla="*/ 362 w 1652"/>
                <a:gd name="T35" fmla="*/ 882 h 1652"/>
                <a:gd name="T36" fmla="*/ 475 w 1652"/>
                <a:gd name="T37" fmla="*/ 1277 h 1652"/>
                <a:gd name="T38" fmla="*/ 804 w 1652"/>
                <a:gd name="T39" fmla="*/ 1200 h 1652"/>
                <a:gd name="T40" fmla="*/ 769 w 1652"/>
                <a:gd name="T41" fmla="*/ 848 h 1652"/>
                <a:gd name="T42" fmla="*/ 1184 w 1652"/>
                <a:gd name="T43" fmla="*/ 1357 h 1652"/>
                <a:gd name="T44" fmla="*/ 882 w 1652"/>
                <a:gd name="T45" fmla="*/ 1280 h 1652"/>
                <a:gd name="T46" fmla="*/ 848 w 1652"/>
                <a:gd name="T47" fmla="*/ 1652 h 1652"/>
                <a:gd name="T48" fmla="*/ 1151 w 1652"/>
                <a:gd name="T49" fmla="*/ 1421 h 1652"/>
                <a:gd name="T50" fmla="*/ 1256 w 1652"/>
                <a:gd name="T51" fmla="*/ 848 h 1652"/>
                <a:gd name="T52" fmla="*/ 848 w 1652"/>
                <a:gd name="T53" fmla="*/ 883 h 1652"/>
                <a:gd name="T54" fmla="*/ 883 w 1652"/>
                <a:gd name="T55" fmla="*/ 1236 h 1652"/>
                <a:gd name="T56" fmla="*/ 1225 w 1652"/>
                <a:gd name="T57" fmla="*/ 1252 h 1652"/>
                <a:gd name="T58" fmla="*/ 1267 w 1652"/>
                <a:gd name="T59" fmla="*/ 385 h 1652"/>
                <a:gd name="T60" fmla="*/ 1370 w 1652"/>
                <a:gd name="T61" fmla="*/ 804 h 1652"/>
                <a:gd name="T62" fmla="*/ 1440 w 1652"/>
                <a:gd name="T63" fmla="*/ 274 h 1652"/>
                <a:gd name="T64" fmla="*/ 1267 w 1652"/>
                <a:gd name="T65" fmla="*/ 385 h 1652"/>
                <a:gd name="T66" fmla="*/ 1227 w 1652"/>
                <a:gd name="T67" fmla="*/ 1374 h 1652"/>
                <a:gd name="T68" fmla="*/ 1189 w 1652"/>
                <a:gd name="T69" fmla="*/ 1443 h 1652"/>
                <a:gd name="T70" fmla="*/ 1408 w 1652"/>
                <a:gd name="T71" fmla="*/ 1411 h 1652"/>
                <a:gd name="T72" fmla="*/ 463 w 1652"/>
                <a:gd name="T73" fmla="*/ 1443 h 1652"/>
                <a:gd name="T74" fmla="*/ 426 w 1652"/>
                <a:gd name="T75" fmla="*/ 1374 h 1652"/>
                <a:gd name="T76" fmla="*/ 244 w 1652"/>
                <a:gd name="T77" fmla="*/ 1411 h 1652"/>
                <a:gd name="T78" fmla="*/ 463 w 1652"/>
                <a:gd name="T79" fmla="*/ 1443 h 1652"/>
                <a:gd name="T80" fmla="*/ 486 w 1652"/>
                <a:gd name="T81" fmla="*/ 1319 h 1652"/>
                <a:gd name="T82" fmla="*/ 501 w 1652"/>
                <a:gd name="T83" fmla="*/ 1421 h 1652"/>
                <a:gd name="T84" fmla="*/ 804 w 1652"/>
                <a:gd name="T85" fmla="*/ 1652 h 1652"/>
                <a:gd name="T86" fmla="*/ 770 w 1652"/>
                <a:gd name="T87" fmla="*/ 1280 h 1652"/>
                <a:gd name="T88" fmla="*/ 1334 w 1652"/>
                <a:gd name="T89" fmla="*/ 883 h 1652"/>
                <a:gd name="T90" fmla="*/ 1287 w 1652"/>
                <a:gd name="T91" fmla="*/ 1310 h 1652"/>
                <a:gd name="T92" fmla="*/ 1652 w 1652"/>
                <a:gd name="T93" fmla="*/ 848 h 1652"/>
                <a:gd name="T94" fmla="*/ 804 w 1652"/>
                <a:gd name="T95" fmla="*/ 0 h 1652"/>
                <a:gd name="T96" fmla="*/ 501 w 1652"/>
                <a:gd name="T97" fmla="*/ 231 h 1652"/>
                <a:gd name="T98" fmla="*/ 486 w 1652"/>
                <a:gd name="T99" fmla="*/ 333 h 1652"/>
                <a:gd name="T100" fmla="*/ 804 w 1652"/>
                <a:gd name="T101" fmla="*/ 338 h 1652"/>
                <a:gd name="T102" fmla="*/ 378 w 1652"/>
                <a:gd name="T103" fmla="*/ 300 h 1652"/>
                <a:gd name="T104" fmla="*/ 427 w 1652"/>
                <a:gd name="T105" fmla="*/ 278 h 1652"/>
                <a:gd name="T106" fmla="*/ 610 w 1652"/>
                <a:gd name="T107" fmla="*/ 29 h 1652"/>
                <a:gd name="T108" fmla="*/ 378 w 1652"/>
                <a:gd name="T109" fmla="*/ 300 h 1652"/>
                <a:gd name="T110" fmla="*/ 318 w 1652"/>
                <a:gd name="T111" fmla="*/ 769 h 1652"/>
                <a:gd name="T112" fmla="*/ 365 w 1652"/>
                <a:gd name="T113" fmla="*/ 342 h 1652"/>
                <a:gd name="T114" fmla="*/ 0 w 1652"/>
                <a:gd name="T115" fmla="*/ 804 h 1652"/>
                <a:gd name="T116" fmla="*/ 385 w 1652"/>
                <a:gd name="T117" fmla="*/ 1267 h 1652"/>
                <a:gd name="T118" fmla="*/ 282 w 1652"/>
                <a:gd name="T119" fmla="*/ 848 h 1652"/>
                <a:gd name="T120" fmla="*/ 212 w 1652"/>
                <a:gd name="T121" fmla="*/ 1378 h 1652"/>
                <a:gd name="T122" fmla="*/ 385 w 1652"/>
                <a:gd name="T123" fmla="*/ 1267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2" h="1652">
                  <a:moveTo>
                    <a:pt x="1042" y="29"/>
                  </a:moveTo>
                  <a:cubicBezTo>
                    <a:pt x="1182" y="67"/>
                    <a:pt x="1308" y="141"/>
                    <a:pt x="1408" y="241"/>
                  </a:cubicBezTo>
                  <a:cubicBezTo>
                    <a:pt x="1367" y="263"/>
                    <a:pt x="1321" y="283"/>
                    <a:pt x="1274" y="300"/>
                  </a:cubicBezTo>
                  <a:cubicBezTo>
                    <a:pt x="1262" y="287"/>
                    <a:pt x="1245" y="278"/>
                    <a:pt x="1227" y="278"/>
                  </a:cubicBezTo>
                  <a:cubicBezTo>
                    <a:pt x="1226" y="278"/>
                    <a:pt x="1225" y="278"/>
                    <a:pt x="1225" y="278"/>
                  </a:cubicBezTo>
                  <a:cubicBezTo>
                    <a:pt x="1214" y="254"/>
                    <a:pt x="1202" y="231"/>
                    <a:pt x="1189" y="209"/>
                  </a:cubicBezTo>
                  <a:cubicBezTo>
                    <a:pt x="1146" y="133"/>
                    <a:pt x="1096" y="73"/>
                    <a:pt x="1042" y="29"/>
                  </a:cubicBezTo>
                  <a:close/>
                  <a:moveTo>
                    <a:pt x="882" y="372"/>
                  </a:moveTo>
                  <a:cubicBezTo>
                    <a:pt x="981" y="368"/>
                    <a:pt x="1077" y="355"/>
                    <a:pt x="1166" y="333"/>
                  </a:cubicBezTo>
                  <a:cubicBezTo>
                    <a:pt x="1167" y="318"/>
                    <a:pt x="1174" y="305"/>
                    <a:pt x="1184" y="295"/>
                  </a:cubicBezTo>
                  <a:cubicBezTo>
                    <a:pt x="1174" y="273"/>
                    <a:pt x="1163" y="251"/>
                    <a:pt x="1151" y="231"/>
                  </a:cubicBezTo>
                  <a:cubicBezTo>
                    <a:pt x="1083" y="112"/>
                    <a:pt x="1000" y="34"/>
                    <a:pt x="909" y="4"/>
                  </a:cubicBezTo>
                  <a:cubicBezTo>
                    <a:pt x="889" y="2"/>
                    <a:pt x="869" y="1"/>
                    <a:pt x="848" y="0"/>
                  </a:cubicBezTo>
                  <a:cubicBezTo>
                    <a:pt x="848" y="338"/>
                    <a:pt x="848" y="338"/>
                    <a:pt x="848" y="338"/>
                  </a:cubicBezTo>
                  <a:cubicBezTo>
                    <a:pt x="864" y="344"/>
                    <a:pt x="876" y="356"/>
                    <a:pt x="882" y="372"/>
                  </a:cubicBezTo>
                  <a:close/>
                  <a:moveTo>
                    <a:pt x="804" y="452"/>
                  </a:moveTo>
                  <a:cubicBezTo>
                    <a:pt x="788" y="446"/>
                    <a:pt x="775" y="432"/>
                    <a:pt x="769" y="416"/>
                  </a:cubicBezTo>
                  <a:cubicBezTo>
                    <a:pt x="666" y="412"/>
                    <a:pt x="567" y="398"/>
                    <a:pt x="475" y="375"/>
                  </a:cubicBezTo>
                  <a:cubicBezTo>
                    <a:pt x="464" y="390"/>
                    <a:pt x="446" y="400"/>
                    <a:pt x="427" y="400"/>
                  </a:cubicBezTo>
                  <a:cubicBezTo>
                    <a:pt x="389" y="512"/>
                    <a:pt x="367" y="638"/>
                    <a:pt x="362" y="770"/>
                  </a:cubicBezTo>
                  <a:cubicBezTo>
                    <a:pt x="378" y="776"/>
                    <a:pt x="390" y="788"/>
                    <a:pt x="396" y="804"/>
                  </a:cubicBezTo>
                  <a:cubicBezTo>
                    <a:pt x="769" y="804"/>
                    <a:pt x="769" y="804"/>
                    <a:pt x="769" y="804"/>
                  </a:cubicBezTo>
                  <a:cubicBezTo>
                    <a:pt x="775" y="788"/>
                    <a:pt x="788" y="775"/>
                    <a:pt x="804" y="769"/>
                  </a:cubicBezTo>
                  <a:lnTo>
                    <a:pt x="804" y="452"/>
                  </a:lnTo>
                  <a:close/>
                  <a:moveTo>
                    <a:pt x="1225" y="400"/>
                  </a:moveTo>
                  <a:cubicBezTo>
                    <a:pt x="1206" y="400"/>
                    <a:pt x="1188" y="390"/>
                    <a:pt x="1177" y="375"/>
                  </a:cubicBezTo>
                  <a:cubicBezTo>
                    <a:pt x="1085" y="398"/>
                    <a:pt x="986" y="412"/>
                    <a:pt x="883" y="416"/>
                  </a:cubicBezTo>
                  <a:cubicBezTo>
                    <a:pt x="877" y="432"/>
                    <a:pt x="864" y="446"/>
                    <a:pt x="848" y="452"/>
                  </a:cubicBezTo>
                  <a:cubicBezTo>
                    <a:pt x="848" y="769"/>
                    <a:pt x="848" y="769"/>
                    <a:pt x="848" y="769"/>
                  </a:cubicBezTo>
                  <a:cubicBezTo>
                    <a:pt x="864" y="775"/>
                    <a:pt x="877" y="788"/>
                    <a:pt x="883" y="804"/>
                  </a:cubicBezTo>
                  <a:cubicBezTo>
                    <a:pt x="1256" y="804"/>
                    <a:pt x="1256" y="804"/>
                    <a:pt x="1256" y="804"/>
                  </a:cubicBezTo>
                  <a:cubicBezTo>
                    <a:pt x="1262" y="788"/>
                    <a:pt x="1274" y="776"/>
                    <a:pt x="1290" y="770"/>
                  </a:cubicBezTo>
                  <a:cubicBezTo>
                    <a:pt x="1285" y="638"/>
                    <a:pt x="1263" y="512"/>
                    <a:pt x="1225" y="400"/>
                  </a:cubicBezTo>
                  <a:close/>
                  <a:moveTo>
                    <a:pt x="769" y="848"/>
                  </a:moveTo>
                  <a:cubicBezTo>
                    <a:pt x="396" y="848"/>
                    <a:pt x="396" y="848"/>
                    <a:pt x="396" y="848"/>
                  </a:cubicBezTo>
                  <a:cubicBezTo>
                    <a:pt x="390" y="864"/>
                    <a:pt x="378" y="876"/>
                    <a:pt x="362" y="882"/>
                  </a:cubicBezTo>
                  <a:cubicBezTo>
                    <a:pt x="367" y="1014"/>
                    <a:pt x="389" y="1140"/>
                    <a:pt x="427" y="1252"/>
                  </a:cubicBezTo>
                  <a:cubicBezTo>
                    <a:pt x="446" y="1252"/>
                    <a:pt x="464" y="1262"/>
                    <a:pt x="475" y="1277"/>
                  </a:cubicBezTo>
                  <a:cubicBezTo>
                    <a:pt x="567" y="1254"/>
                    <a:pt x="666" y="1240"/>
                    <a:pt x="769" y="1236"/>
                  </a:cubicBezTo>
                  <a:cubicBezTo>
                    <a:pt x="775" y="1220"/>
                    <a:pt x="788" y="1206"/>
                    <a:pt x="804" y="1200"/>
                  </a:cubicBezTo>
                  <a:cubicBezTo>
                    <a:pt x="804" y="883"/>
                    <a:pt x="804" y="883"/>
                    <a:pt x="804" y="883"/>
                  </a:cubicBezTo>
                  <a:cubicBezTo>
                    <a:pt x="788" y="877"/>
                    <a:pt x="775" y="864"/>
                    <a:pt x="769" y="848"/>
                  </a:cubicBezTo>
                  <a:close/>
                  <a:moveTo>
                    <a:pt x="1151" y="1421"/>
                  </a:moveTo>
                  <a:cubicBezTo>
                    <a:pt x="1163" y="1401"/>
                    <a:pt x="1174" y="1379"/>
                    <a:pt x="1184" y="1357"/>
                  </a:cubicBezTo>
                  <a:cubicBezTo>
                    <a:pt x="1174" y="1347"/>
                    <a:pt x="1167" y="1334"/>
                    <a:pt x="1166" y="1319"/>
                  </a:cubicBezTo>
                  <a:cubicBezTo>
                    <a:pt x="1077" y="1297"/>
                    <a:pt x="981" y="1284"/>
                    <a:pt x="882" y="1280"/>
                  </a:cubicBezTo>
                  <a:cubicBezTo>
                    <a:pt x="876" y="1296"/>
                    <a:pt x="864" y="1308"/>
                    <a:pt x="848" y="1314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69" y="1651"/>
                    <a:pt x="889" y="1650"/>
                    <a:pt x="909" y="1648"/>
                  </a:cubicBezTo>
                  <a:cubicBezTo>
                    <a:pt x="1000" y="1618"/>
                    <a:pt x="1083" y="1540"/>
                    <a:pt x="1151" y="1421"/>
                  </a:cubicBezTo>
                  <a:close/>
                  <a:moveTo>
                    <a:pt x="1290" y="882"/>
                  </a:moveTo>
                  <a:cubicBezTo>
                    <a:pt x="1274" y="876"/>
                    <a:pt x="1262" y="864"/>
                    <a:pt x="1256" y="848"/>
                  </a:cubicBezTo>
                  <a:cubicBezTo>
                    <a:pt x="883" y="848"/>
                    <a:pt x="883" y="848"/>
                    <a:pt x="883" y="848"/>
                  </a:cubicBezTo>
                  <a:cubicBezTo>
                    <a:pt x="877" y="864"/>
                    <a:pt x="864" y="877"/>
                    <a:pt x="848" y="883"/>
                  </a:cubicBezTo>
                  <a:cubicBezTo>
                    <a:pt x="848" y="1200"/>
                    <a:pt x="848" y="1200"/>
                    <a:pt x="848" y="1200"/>
                  </a:cubicBezTo>
                  <a:cubicBezTo>
                    <a:pt x="864" y="1206"/>
                    <a:pt x="877" y="1220"/>
                    <a:pt x="883" y="1236"/>
                  </a:cubicBezTo>
                  <a:cubicBezTo>
                    <a:pt x="986" y="1240"/>
                    <a:pt x="1085" y="1254"/>
                    <a:pt x="1177" y="1277"/>
                  </a:cubicBezTo>
                  <a:cubicBezTo>
                    <a:pt x="1188" y="1262"/>
                    <a:pt x="1206" y="1252"/>
                    <a:pt x="1225" y="1252"/>
                  </a:cubicBezTo>
                  <a:cubicBezTo>
                    <a:pt x="1263" y="1140"/>
                    <a:pt x="1285" y="1014"/>
                    <a:pt x="1290" y="882"/>
                  </a:cubicBezTo>
                  <a:close/>
                  <a:moveTo>
                    <a:pt x="1267" y="385"/>
                  </a:moveTo>
                  <a:cubicBezTo>
                    <a:pt x="1306" y="501"/>
                    <a:pt x="1329" y="632"/>
                    <a:pt x="1334" y="769"/>
                  </a:cubicBezTo>
                  <a:cubicBezTo>
                    <a:pt x="1350" y="775"/>
                    <a:pt x="1363" y="788"/>
                    <a:pt x="1370" y="804"/>
                  </a:cubicBezTo>
                  <a:cubicBezTo>
                    <a:pt x="1652" y="804"/>
                    <a:pt x="1652" y="804"/>
                    <a:pt x="1652" y="804"/>
                  </a:cubicBezTo>
                  <a:cubicBezTo>
                    <a:pt x="1646" y="600"/>
                    <a:pt x="1567" y="415"/>
                    <a:pt x="1440" y="274"/>
                  </a:cubicBezTo>
                  <a:cubicBezTo>
                    <a:pt x="1393" y="300"/>
                    <a:pt x="1342" y="323"/>
                    <a:pt x="1287" y="342"/>
                  </a:cubicBezTo>
                  <a:cubicBezTo>
                    <a:pt x="1286" y="359"/>
                    <a:pt x="1279" y="374"/>
                    <a:pt x="1267" y="385"/>
                  </a:cubicBezTo>
                  <a:close/>
                  <a:moveTo>
                    <a:pt x="1274" y="1352"/>
                  </a:moveTo>
                  <a:cubicBezTo>
                    <a:pt x="1262" y="1365"/>
                    <a:pt x="1245" y="1374"/>
                    <a:pt x="1227" y="1374"/>
                  </a:cubicBezTo>
                  <a:cubicBezTo>
                    <a:pt x="1226" y="1374"/>
                    <a:pt x="1225" y="1374"/>
                    <a:pt x="1225" y="1374"/>
                  </a:cubicBezTo>
                  <a:cubicBezTo>
                    <a:pt x="1214" y="1398"/>
                    <a:pt x="1202" y="1421"/>
                    <a:pt x="1189" y="1443"/>
                  </a:cubicBezTo>
                  <a:cubicBezTo>
                    <a:pt x="1146" y="1519"/>
                    <a:pt x="1096" y="1579"/>
                    <a:pt x="1042" y="1623"/>
                  </a:cubicBezTo>
                  <a:cubicBezTo>
                    <a:pt x="1182" y="1585"/>
                    <a:pt x="1308" y="1511"/>
                    <a:pt x="1408" y="1411"/>
                  </a:cubicBezTo>
                  <a:cubicBezTo>
                    <a:pt x="1367" y="1389"/>
                    <a:pt x="1321" y="1369"/>
                    <a:pt x="1274" y="1352"/>
                  </a:cubicBezTo>
                  <a:close/>
                  <a:moveTo>
                    <a:pt x="463" y="1443"/>
                  </a:moveTo>
                  <a:cubicBezTo>
                    <a:pt x="450" y="1421"/>
                    <a:pt x="438" y="1398"/>
                    <a:pt x="427" y="1374"/>
                  </a:cubicBezTo>
                  <a:cubicBezTo>
                    <a:pt x="427" y="1374"/>
                    <a:pt x="426" y="1374"/>
                    <a:pt x="426" y="1374"/>
                  </a:cubicBezTo>
                  <a:cubicBezTo>
                    <a:pt x="407" y="1374"/>
                    <a:pt x="390" y="1365"/>
                    <a:pt x="378" y="1352"/>
                  </a:cubicBezTo>
                  <a:cubicBezTo>
                    <a:pt x="331" y="1369"/>
                    <a:pt x="285" y="1389"/>
                    <a:pt x="244" y="1411"/>
                  </a:cubicBezTo>
                  <a:cubicBezTo>
                    <a:pt x="344" y="1511"/>
                    <a:pt x="470" y="1585"/>
                    <a:pt x="610" y="1623"/>
                  </a:cubicBezTo>
                  <a:cubicBezTo>
                    <a:pt x="556" y="1579"/>
                    <a:pt x="506" y="1519"/>
                    <a:pt x="463" y="1443"/>
                  </a:cubicBezTo>
                  <a:close/>
                  <a:moveTo>
                    <a:pt x="770" y="1280"/>
                  </a:moveTo>
                  <a:cubicBezTo>
                    <a:pt x="671" y="1284"/>
                    <a:pt x="575" y="1297"/>
                    <a:pt x="486" y="1319"/>
                  </a:cubicBezTo>
                  <a:cubicBezTo>
                    <a:pt x="485" y="1334"/>
                    <a:pt x="478" y="1347"/>
                    <a:pt x="468" y="1357"/>
                  </a:cubicBezTo>
                  <a:cubicBezTo>
                    <a:pt x="478" y="1379"/>
                    <a:pt x="489" y="1401"/>
                    <a:pt x="501" y="1421"/>
                  </a:cubicBezTo>
                  <a:cubicBezTo>
                    <a:pt x="569" y="1540"/>
                    <a:pt x="652" y="1618"/>
                    <a:pt x="743" y="1648"/>
                  </a:cubicBezTo>
                  <a:cubicBezTo>
                    <a:pt x="763" y="1650"/>
                    <a:pt x="783" y="1651"/>
                    <a:pt x="804" y="1652"/>
                  </a:cubicBezTo>
                  <a:cubicBezTo>
                    <a:pt x="804" y="1314"/>
                    <a:pt x="804" y="1314"/>
                    <a:pt x="804" y="1314"/>
                  </a:cubicBezTo>
                  <a:cubicBezTo>
                    <a:pt x="788" y="1308"/>
                    <a:pt x="776" y="1296"/>
                    <a:pt x="770" y="1280"/>
                  </a:cubicBezTo>
                  <a:close/>
                  <a:moveTo>
                    <a:pt x="1370" y="848"/>
                  </a:moveTo>
                  <a:cubicBezTo>
                    <a:pt x="1363" y="864"/>
                    <a:pt x="1350" y="877"/>
                    <a:pt x="1334" y="883"/>
                  </a:cubicBezTo>
                  <a:cubicBezTo>
                    <a:pt x="1329" y="1020"/>
                    <a:pt x="1306" y="1151"/>
                    <a:pt x="1267" y="1267"/>
                  </a:cubicBezTo>
                  <a:cubicBezTo>
                    <a:pt x="1279" y="1278"/>
                    <a:pt x="1286" y="1293"/>
                    <a:pt x="1287" y="1310"/>
                  </a:cubicBezTo>
                  <a:cubicBezTo>
                    <a:pt x="1342" y="1329"/>
                    <a:pt x="1393" y="1352"/>
                    <a:pt x="1440" y="1378"/>
                  </a:cubicBezTo>
                  <a:cubicBezTo>
                    <a:pt x="1567" y="1237"/>
                    <a:pt x="1646" y="1052"/>
                    <a:pt x="1652" y="848"/>
                  </a:cubicBezTo>
                  <a:lnTo>
                    <a:pt x="1370" y="848"/>
                  </a:lnTo>
                  <a:close/>
                  <a:moveTo>
                    <a:pt x="804" y="0"/>
                  </a:moveTo>
                  <a:cubicBezTo>
                    <a:pt x="783" y="1"/>
                    <a:pt x="763" y="2"/>
                    <a:pt x="743" y="4"/>
                  </a:cubicBezTo>
                  <a:cubicBezTo>
                    <a:pt x="652" y="34"/>
                    <a:pt x="569" y="112"/>
                    <a:pt x="501" y="231"/>
                  </a:cubicBezTo>
                  <a:cubicBezTo>
                    <a:pt x="489" y="251"/>
                    <a:pt x="478" y="273"/>
                    <a:pt x="468" y="295"/>
                  </a:cubicBezTo>
                  <a:cubicBezTo>
                    <a:pt x="478" y="305"/>
                    <a:pt x="485" y="318"/>
                    <a:pt x="486" y="333"/>
                  </a:cubicBezTo>
                  <a:cubicBezTo>
                    <a:pt x="575" y="355"/>
                    <a:pt x="671" y="368"/>
                    <a:pt x="770" y="372"/>
                  </a:cubicBezTo>
                  <a:cubicBezTo>
                    <a:pt x="776" y="356"/>
                    <a:pt x="788" y="344"/>
                    <a:pt x="804" y="338"/>
                  </a:cubicBezTo>
                  <a:lnTo>
                    <a:pt x="804" y="0"/>
                  </a:lnTo>
                  <a:close/>
                  <a:moveTo>
                    <a:pt x="378" y="300"/>
                  </a:moveTo>
                  <a:cubicBezTo>
                    <a:pt x="390" y="287"/>
                    <a:pt x="407" y="278"/>
                    <a:pt x="426" y="278"/>
                  </a:cubicBezTo>
                  <a:cubicBezTo>
                    <a:pt x="426" y="278"/>
                    <a:pt x="427" y="278"/>
                    <a:pt x="427" y="278"/>
                  </a:cubicBezTo>
                  <a:cubicBezTo>
                    <a:pt x="438" y="254"/>
                    <a:pt x="450" y="231"/>
                    <a:pt x="463" y="209"/>
                  </a:cubicBezTo>
                  <a:cubicBezTo>
                    <a:pt x="506" y="133"/>
                    <a:pt x="556" y="73"/>
                    <a:pt x="610" y="29"/>
                  </a:cubicBezTo>
                  <a:cubicBezTo>
                    <a:pt x="470" y="67"/>
                    <a:pt x="344" y="141"/>
                    <a:pt x="244" y="241"/>
                  </a:cubicBezTo>
                  <a:cubicBezTo>
                    <a:pt x="285" y="263"/>
                    <a:pt x="331" y="283"/>
                    <a:pt x="378" y="300"/>
                  </a:cubicBezTo>
                  <a:close/>
                  <a:moveTo>
                    <a:pt x="282" y="804"/>
                  </a:moveTo>
                  <a:cubicBezTo>
                    <a:pt x="289" y="788"/>
                    <a:pt x="302" y="775"/>
                    <a:pt x="318" y="769"/>
                  </a:cubicBezTo>
                  <a:cubicBezTo>
                    <a:pt x="323" y="632"/>
                    <a:pt x="346" y="501"/>
                    <a:pt x="385" y="385"/>
                  </a:cubicBezTo>
                  <a:cubicBezTo>
                    <a:pt x="373" y="374"/>
                    <a:pt x="366" y="359"/>
                    <a:pt x="365" y="342"/>
                  </a:cubicBezTo>
                  <a:cubicBezTo>
                    <a:pt x="310" y="323"/>
                    <a:pt x="259" y="300"/>
                    <a:pt x="212" y="274"/>
                  </a:cubicBezTo>
                  <a:cubicBezTo>
                    <a:pt x="85" y="415"/>
                    <a:pt x="6" y="600"/>
                    <a:pt x="0" y="804"/>
                  </a:cubicBezTo>
                  <a:lnTo>
                    <a:pt x="282" y="804"/>
                  </a:lnTo>
                  <a:close/>
                  <a:moveTo>
                    <a:pt x="385" y="1267"/>
                  </a:moveTo>
                  <a:cubicBezTo>
                    <a:pt x="346" y="1151"/>
                    <a:pt x="323" y="1020"/>
                    <a:pt x="318" y="883"/>
                  </a:cubicBezTo>
                  <a:cubicBezTo>
                    <a:pt x="302" y="877"/>
                    <a:pt x="289" y="864"/>
                    <a:pt x="282" y="848"/>
                  </a:cubicBezTo>
                  <a:cubicBezTo>
                    <a:pt x="0" y="848"/>
                    <a:pt x="0" y="848"/>
                    <a:pt x="0" y="848"/>
                  </a:cubicBezTo>
                  <a:cubicBezTo>
                    <a:pt x="6" y="1052"/>
                    <a:pt x="85" y="1237"/>
                    <a:pt x="212" y="1378"/>
                  </a:cubicBezTo>
                  <a:cubicBezTo>
                    <a:pt x="259" y="1352"/>
                    <a:pt x="310" y="1329"/>
                    <a:pt x="365" y="1310"/>
                  </a:cubicBezTo>
                  <a:cubicBezTo>
                    <a:pt x="366" y="1293"/>
                    <a:pt x="373" y="1278"/>
                    <a:pt x="385" y="126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noProof="0"/>
            </a:p>
          </p:txBody>
        </p:sp>
      </p:grpSp>
      <p:sp>
        <p:nvSpPr>
          <p:cNvPr id="25" name="Title 10">
            <a:extLst>
              <a:ext uri="{FF2B5EF4-FFF2-40B4-BE49-F238E27FC236}">
                <a16:creationId xmlns:a16="http://schemas.microsoft.com/office/drawing/2014/main" id="{52830AF7-208D-380A-5FAA-AD442C24F15A}"/>
              </a:ext>
            </a:extLst>
          </p:cNvPr>
          <p:cNvSpPr txBox="1">
            <a:spLocks/>
          </p:cNvSpPr>
          <p:nvPr/>
        </p:nvSpPr>
        <p:spPr bwMode="ltGray">
          <a:xfrm>
            <a:off x="7738354" y="6015568"/>
            <a:ext cx="139164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00" u="sng" noProof="0"/>
              <a:t>@TSXV_NGC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E810AF-489F-1511-0C35-D9BDA9C3A60E}"/>
              </a:ext>
            </a:extLst>
          </p:cNvPr>
          <p:cNvSpPr/>
          <p:nvPr/>
        </p:nvSpPr>
        <p:spPr>
          <a:xfrm>
            <a:off x="6285892" y="5294088"/>
            <a:ext cx="625005" cy="638177"/>
          </a:xfrm>
          <a:prstGeom prst="roundRect">
            <a:avLst/>
          </a:prstGeom>
          <a:solidFill>
            <a:srgbClr val="FFFFF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pic>
        <p:nvPicPr>
          <p:cNvPr id="27" name="Picture 49" descr="vecteezy_linkedin-logo-png-linkedin-icon-transparent-png_18930585_835 –  Blake Oliver">
            <a:extLst>
              <a:ext uri="{FF2B5EF4-FFF2-40B4-BE49-F238E27FC236}">
                <a16:creationId xmlns:a16="http://schemas.microsoft.com/office/drawing/2014/main" id="{11AEC37E-E96B-DE9D-10F3-2F64637F2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87" t="19515" r="19301" b="19596"/>
          <a:stretch/>
        </p:blipFill>
        <p:spPr bwMode="auto">
          <a:xfrm>
            <a:off x="6322965" y="5329986"/>
            <a:ext cx="568444" cy="5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0">
            <a:extLst>
              <a:ext uri="{FF2B5EF4-FFF2-40B4-BE49-F238E27FC236}">
                <a16:creationId xmlns:a16="http://schemas.microsoft.com/office/drawing/2014/main" id="{BB5BABF6-EC24-1840-DEA6-A52C56A9BA55}"/>
              </a:ext>
            </a:extLst>
          </p:cNvPr>
          <p:cNvSpPr txBox="1">
            <a:spLocks/>
          </p:cNvSpPr>
          <p:nvPr/>
        </p:nvSpPr>
        <p:spPr bwMode="ltGray">
          <a:xfrm>
            <a:off x="5901541" y="6018979"/>
            <a:ext cx="1405560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00" u="sng" noProof="0"/>
              <a:t>Northern Graphite</a:t>
            </a:r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id="{DD3663BD-E077-216C-3411-7E069CAEED02}"/>
              </a:ext>
            </a:extLst>
          </p:cNvPr>
          <p:cNvSpPr txBox="1">
            <a:spLocks/>
          </p:cNvSpPr>
          <p:nvPr/>
        </p:nvSpPr>
        <p:spPr bwMode="ltGray">
          <a:xfrm>
            <a:off x="9430359" y="6016930"/>
            <a:ext cx="1681257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ZA" sz="1200" u="sng" noProof="0">
                <a:solidFill>
                  <a:srgbClr val="FFFFFF"/>
                </a:solidFill>
              </a:rPr>
              <a:t>Northerngraphite.com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6D03C51-0BF1-25E3-DDF5-326F24F38A83}"/>
              </a:ext>
            </a:extLst>
          </p:cNvPr>
          <p:cNvSpPr/>
          <p:nvPr/>
        </p:nvSpPr>
        <p:spPr>
          <a:xfrm>
            <a:off x="9958485" y="5294088"/>
            <a:ext cx="625005" cy="638177"/>
          </a:xfrm>
          <a:prstGeom prst="roundRect">
            <a:avLst/>
          </a:prstGeom>
          <a:solidFill>
            <a:srgbClr val="FFFFF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200" noProof="0">
              <a:solidFill>
                <a:srgbClr val="FFFFFF"/>
              </a:solidFill>
            </a:endParaRPr>
          </a:p>
        </p:txBody>
      </p:sp>
      <p:pic>
        <p:nvPicPr>
          <p:cNvPr id="24" name="Picture 45" descr="X Twitter Logo icon - Free Download PNG &amp; SVG | Streamline">
            <a:extLst>
              <a:ext uri="{FF2B5EF4-FFF2-40B4-BE49-F238E27FC236}">
                <a16:creationId xmlns:a16="http://schemas.microsoft.com/office/drawing/2014/main" id="{BB180B04-6F3A-EC5C-4A60-98399595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765" y="5329987"/>
            <a:ext cx="566380" cy="5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314531-B730-1194-BF6F-F879E6B619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2635" y="2898648"/>
            <a:ext cx="1574465" cy="15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C903FB4-031D-19A2-2CF0-26F7185414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1419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903FB4-031D-19A2-2CF0-26F718541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4899-6B3A-4E5F-6559-587ED194E6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THINKCELLUNDODONOTDELETE" val="0"/>
  <p:tag name="EE4P_STYLE_NAME" val="NORTHERN GRAPHITE Grid 16:9"/>
  <p:tag name="EE4P_STYLE_ID" val="rCi5Vco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heme/theme1.xml><?xml version="1.0" encoding="utf-8"?>
<a:theme xmlns:a="http://schemas.openxmlformats.org/drawingml/2006/main" name="NORTHERN GRAPHITE Grid 16:9">
  <a:themeElements>
    <a:clrScheme name="Custom 2">
      <a:dk1>
        <a:srgbClr val="828591"/>
      </a:dk1>
      <a:lt1>
        <a:sysClr val="window" lastClr="FFFFFF"/>
      </a:lt1>
      <a:dk2>
        <a:srgbClr val="2979FF"/>
      </a:dk2>
      <a:lt2>
        <a:srgbClr val="F2F2F2"/>
      </a:lt2>
      <a:accent1>
        <a:srgbClr val="052C8D"/>
      </a:accent1>
      <a:accent2>
        <a:srgbClr val="81A4FB"/>
      </a:accent2>
      <a:accent3>
        <a:srgbClr val="F9DB27"/>
      </a:accent3>
      <a:accent4>
        <a:srgbClr val="93D500"/>
      </a:accent4>
      <a:accent5>
        <a:srgbClr val="6E6F73"/>
      </a:accent5>
      <a:accent6>
        <a:srgbClr val="F69E79"/>
      </a:accent6>
      <a:hlink>
        <a:srgbClr val="2E3558"/>
      </a:hlink>
      <a:folHlink>
        <a:srgbClr val="2E35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cfcbd2-aa72-42eb-b1e5-ec7c30118317" xsi:nil="true"/>
    <lcf76f155ced4ddcb4097134ff3c332f xmlns="9c54dadc-e41a-4023-9f3e-12f9fb75353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3E369E3242B409E443FD81DD975BF" ma:contentTypeVersion="16" ma:contentTypeDescription="Create a new document." ma:contentTypeScope="" ma:versionID="53c637258a4b80b7b04da10d27ef941b">
  <xsd:schema xmlns:xsd="http://www.w3.org/2001/XMLSchema" xmlns:xs="http://www.w3.org/2001/XMLSchema" xmlns:p="http://schemas.microsoft.com/office/2006/metadata/properties" xmlns:ns2="9c54dadc-e41a-4023-9f3e-12f9fb753530" xmlns:ns3="c4cfcbd2-aa72-42eb-b1e5-ec7c30118317" targetNamespace="http://schemas.microsoft.com/office/2006/metadata/properties" ma:root="true" ma:fieldsID="3ef0b5e3833f02ec5aa0b975fcec9152" ns2:_="" ns3:_="">
    <xsd:import namespace="9c54dadc-e41a-4023-9f3e-12f9fb753530"/>
    <xsd:import namespace="c4cfcbd2-aa72-42eb-b1e5-ec7c30118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4dadc-e41a-4023-9f3e-12f9fb7535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9ca6d51-c096-4061-9084-e896c51eaf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fcbd2-aa72-42eb-b1e5-ec7c3011831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54c16c8-b558-41a0-999e-fe706924a4f2}" ma:internalName="TaxCatchAll" ma:showField="CatchAllData" ma:web="c4cfcbd2-aa72-42eb-b1e5-ec7c30118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51E98D-C053-4BCE-835E-EE5FB26ED28C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bcbc3a1b-e95f-47e3-91c6-a779babbea0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b100648-eff8-4f4f-8137-f87a3232df9d"/>
  </ds:schemaRefs>
</ds:datastoreItem>
</file>

<file path=customXml/itemProps2.xml><?xml version="1.0" encoding="utf-8"?>
<ds:datastoreItem xmlns:ds="http://schemas.openxmlformats.org/officeDocument/2006/customXml" ds:itemID="{6EF8BF02-FC89-4AFD-8A9A-D4A515C0E55B}"/>
</file>

<file path=customXml/itemProps3.xml><?xml version="1.0" encoding="utf-8"?>
<ds:datastoreItem xmlns:ds="http://schemas.openxmlformats.org/officeDocument/2006/customXml" ds:itemID="{04B628AF-B252-49DA-BA7B-22AEBFF511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</TotalTime>
  <Words>729</Words>
  <Application>Microsoft Office PowerPoint</Application>
  <PresentationFormat>Widescreen</PresentationFormat>
  <Paragraphs>105</Paragraphs>
  <Slides>8</Slides>
  <Notes>6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Henderson BCG Sans Light</vt:lpstr>
      <vt:lpstr>Trebuchet MS</vt:lpstr>
      <vt:lpstr>NORTHERN GRAPHITE Grid 16:9</vt:lpstr>
      <vt:lpstr>think-cell Slide</vt:lpstr>
      <vt:lpstr>Okanjande Namibia Mine Project</vt:lpstr>
      <vt:lpstr>PowerPoint Presentation</vt:lpstr>
      <vt:lpstr>Okanjande | Namibian, near-term, restart opportunity</vt:lpstr>
      <vt:lpstr>PowerPoint Presentation</vt:lpstr>
      <vt:lpstr>PowerPoint Presentation</vt:lpstr>
      <vt:lpstr>… Alongside a delivery team in Namibia, and end-to-end expertise in Germany and Saudi Arabia</vt:lpstr>
      <vt:lpstr>PowerPoint Presentation</vt:lpstr>
      <vt:lpstr>PowerPoint Presentation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Sam Januarie</cp:lastModifiedBy>
  <cp:revision>480</cp:revision>
  <cp:lastPrinted>1999-12-31T22:00:00Z</cp:lastPrinted>
  <dcterms:created xsi:type="dcterms:W3CDTF">2026-02-18T17:26:54Z</dcterms:created>
  <dcterms:modified xsi:type="dcterms:W3CDTF">2026-05-10T15:01:27Z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MSIP_Label_b0d5c4f4-7a29-4385-b7a5-afbe2154ae6f_Enabled">
    <vt:lpwstr>true</vt:lpwstr>
  </property>
  <property fmtid="{D5CDD505-2E9C-101B-9397-08002B2CF9AE}" pid="8" name="MSIP_Label_b0d5c4f4-7a29-4385-b7a5-afbe2154ae6f_SetDate">
    <vt:lpwstr>2026-02-18T17:28:22Z</vt:lpwstr>
  </property>
  <property fmtid="{D5CDD505-2E9C-101B-9397-08002B2CF9AE}" pid="9" name="MSIP_Label_b0d5c4f4-7a29-4385-b7a5-afbe2154ae6f_Method">
    <vt:lpwstr>Standard</vt:lpwstr>
  </property>
  <property fmtid="{D5CDD505-2E9C-101B-9397-08002B2CF9AE}" pid="10" name="MSIP_Label_b0d5c4f4-7a29-4385-b7a5-afbe2154ae6f_Name">
    <vt:lpwstr>Confidential</vt:lpwstr>
  </property>
  <property fmtid="{D5CDD505-2E9C-101B-9397-08002B2CF9AE}" pid="11" name="MSIP_Label_b0d5c4f4-7a29-4385-b7a5-afbe2154ae6f_SiteId">
    <vt:lpwstr>2dfb2f0b-4d21-4268-9559-72926144c918</vt:lpwstr>
  </property>
  <property fmtid="{D5CDD505-2E9C-101B-9397-08002B2CF9AE}" pid="12" name="MSIP_Label_b0d5c4f4-7a29-4385-b7a5-afbe2154ae6f_ActionId">
    <vt:lpwstr>2b2e5a19-fe61-4bae-95cb-a9339d1404f7</vt:lpwstr>
  </property>
  <property fmtid="{D5CDD505-2E9C-101B-9397-08002B2CF9AE}" pid="13" name="MSIP_Label_b0d5c4f4-7a29-4385-b7a5-afbe2154ae6f_ContentBits">
    <vt:lpwstr>0</vt:lpwstr>
  </property>
  <property fmtid="{D5CDD505-2E9C-101B-9397-08002B2CF9AE}" pid="14" name="MSIP_Label_b0d5c4f4-7a29-4385-b7a5-afbe2154ae6f_Tag">
    <vt:lpwstr>10, 3, 0, 1</vt:lpwstr>
  </property>
  <property fmtid="{D5CDD505-2E9C-101B-9397-08002B2CF9AE}" pid="15" name="ContentTypeId">
    <vt:lpwstr>0x0101005023E369E3242B409E443FD81DD975BF</vt:lpwstr>
  </property>
  <property fmtid="{D5CDD505-2E9C-101B-9397-08002B2CF9AE}" pid="16" name="MediaServiceImageTags">
    <vt:lpwstr/>
  </property>
</Properties>
</file>