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1533" r:id="rId5"/>
    <p:sldId id="2147473225" r:id="rId6"/>
    <p:sldId id="2147473226" r:id="rId7"/>
    <p:sldId id="2147473224" r:id="rId8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85A8669-6C03-21A3-FB82-9CC2EFCEBF8C}" name="VANSTALLEN, CHARLOTTE" initials="CV" userId="S::charlotte.vanstallen@enabel.be::d345cded-938c-40f5-8407-a0e886194104" providerId="AD"/>
  <p188:author id="{AFFD6CE0-9903-9F8E-8A82-65C0EE312641}" name="Eva Vyncke" initials="EV" userId="S::Eva.Vyncke@portofantwerpbruges.com::11bd982a-38d9-47c1-bf75-2c1b3be68e0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25C"/>
    <a:srgbClr val="FFE181"/>
    <a:srgbClr val="FFCD2D"/>
    <a:srgbClr val="CC9B00"/>
    <a:srgbClr val="C1CDFF"/>
    <a:srgbClr val="FFC000"/>
    <a:srgbClr val="A7B8FF"/>
    <a:srgbClr val="0356B1"/>
    <a:srgbClr val="788488"/>
    <a:srgbClr val="EF7E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FE0382-B972-3286-FA0D-AE62518E59E0}" v="3" dt="2026-04-01T11:04:05.4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28"/>
      </p:cViewPr>
      <p:guideLst>
        <p:guide orient="horz" pos="2092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39EFE-0303-44F6-9A16-FD3B5E015DB1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04766-77AF-4EBE-9704-229FD5F6AD6A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9881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926D1-0013-4A80-B64E-9D824EE65210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F2995-AB43-4B7C-B8CD-9DC7C3692A9C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7846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‹nr.›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218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‹nr.›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6000">
                <a:solidFill>
                  <a:srgbClr val="00125C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pic>
        <p:nvPicPr>
          <p:cNvPr id="3" name="Picture 2" descr="A blue dotted wave on a black background&#10;&#10;Description automatically generated">
            <a:extLst>
              <a:ext uri="{FF2B5EF4-FFF2-40B4-BE49-F238E27FC236}">
                <a16:creationId xmlns:a16="http://schemas.microsoft.com/office/drawing/2014/main" id="{FDC35F7D-B3A2-5A12-A18B-CDE55045A64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21235" y="-2612142"/>
            <a:ext cx="7562103" cy="5224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86048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‹nr.›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3397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‹nr.›</a:t>
            </a:fld>
            <a:endParaRPr lang="en-GB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>
            <a:lvl1pPr>
              <a:defRPr>
                <a:solidFill>
                  <a:srgbClr val="00125C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F3E8AE9-9A2C-2353-3836-F512D7E4A43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761717" y="2090580"/>
            <a:ext cx="11697770" cy="8081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341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Aft>
                <a:spcPts val="1800"/>
              </a:spcAft>
              <a:defRPr/>
            </a:lvl1pPr>
            <a:lvl2pPr>
              <a:spcAft>
                <a:spcPts val="1800"/>
              </a:spcAft>
              <a:defRPr/>
            </a:lvl2pPr>
            <a:lvl3pPr>
              <a:spcAft>
                <a:spcPts val="1800"/>
              </a:spcAft>
              <a:defRPr/>
            </a:lvl3pPr>
            <a:lvl4pPr>
              <a:spcAft>
                <a:spcPts val="1800"/>
              </a:spcAft>
              <a:defRPr/>
            </a:lvl4pPr>
            <a:lvl5pPr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‹nr.›</a:t>
            </a:fld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8392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  <a:prstGeom prst="rect">
            <a:avLst/>
          </a:prstGeom>
        </p:spPr>
        <p:txBody>
          <a:bodyPr>
            <a:noAutofit/>
          </a:bodyPr>
          <a:lstStyle>
            <a:lvl3pPr>
              <a:spcBef>
                <a:spcPts val="0"/>
              </a:spcBef>
              <a:defRPr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  <a:prstGeom prst="rect">
            <a:avLst/>
          </a:prstGeo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/>
          <a:lstStyle/>
          <a:p>
            <a:fld id="{F46C79FD-C571-418B-AB0F-5EE936C85276}" type="slidenum">
              <a:rPr lang="en-GB" smtClean="0"/>
              <a:t>‹nr.›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67745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6"/>
            <a:ext cx="3358489" cy="3763134"/>
          </a:xfrm>
          <a:prstGeom prst="rect">
            <a:avLst/>
          </a:prstGeo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‹nr.›</a:t>
            </a:fld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604979" y="1825625"/>
            <a:ext cx="3358489" cy="3763134"/>
          </a:xfrm>
          <a:prstGeom prst="rect">
            <a:avLst/>
          </a:prstGeo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8371761" y="1825625"/>
            <a:ext cx="3358489" cy="3763134"/>
          </a:xfrm>
          <a:prstGeom prst="rect">
            <a:avLst/>
          </a:prstGeo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71010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9733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9733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‹nr.›</a:t>
            </a:fld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26941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/>
          <a:lstStyle/>
          <a:p>
            <a:fld id="{F46C79FD-C571-418B-AB0F-5EE936C85276}" type="slidenum">
              <a:rPr lang="en-GB" smtClean="0"/>
              <a:t>‹nr.›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43015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59635" y="-59635"/>
            <a:ext cx="6155635" cy="6983896"/>
          </a:xfrm>
          <a:prstGeom prst="rect">
            <a:avLst/>
          </a:prstGeo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0" name="Rectangle 9"/>
          <p:cNvSpPr/>
          <p:nvPr userDrawn="1"/>
        </p:nvSpPr>
        <p:spPr>
          <a:xfrm>
            <a:off x="3214048" y="1992573"/>
            <a:ext cx="8550322" cy="36166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19447" y="743802"/>
            <a:ext cx="544923" cy="54492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8331" y="1992572"/>
            <a:ext cx="8226040" cy="3616657"/>
          </a:xfrm>
          <a:prstGeom prst="rect">
            <a:avLst/>
          </a:prstGeom>
          <a:solidFill>
            <a:schemeClr val="bg1"/>
          </a:solidFill>
        </p:spPr>
        <p:txBody>
          <a:bodyPr lIns="360000" tIns="360000" rIns="360000" bIns="360000" anchor="ctr" anchorCtr="0">
            <a:noAutofit/>
          </a:bodyPr>
          <a:lstStyle>
            <a:lvl1pPr marL="0" indent="0">
              <a:buFontTx/>
              <a:buNone/>
              <a:defRPr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40629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ontent (half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7056" y="1825625"/>
            <a:ext cx="4926841" cy="3769957"/>
          </a:xfrm>
          <a:prstGeom prst="rect">
            <a:avLst/>
          </a:prstGeo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/>
          <a:lstStyle/>
          <a:p>
            <a:fld id="{F46C79FD-C571-418B-AB0F-5EE936C85276}" type="slidenum">
              <a:rPr lang="en-GB" smtClean="0"/>
              <a:t>‹nr.›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817056" y="482860"/>
            <a:ext cx="4669266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46383" y="-46383"/>
            <a:ext cx="6142383" cy="6964017"/>
          </a:xfrm>
          <a:prstGeom prst="rect">
            <a:avLst/>
          </a:prstGeo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20344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850288"/>
            <a:ext cx="12192000" cy="501834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‹nr.›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4"/>
            <a:ext cx="12192000" cy="28908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872647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3067468"/>
            <a:ext cx="10065224" cy="89775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783535"/>
            <a:ext cx="5040313" cy="528998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9985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/>
          <a:lstStyle/>
          <a:p>
            <a:fld id="{F46C79FD-C571-418B-AB0F-5EE936C85276}" type="slidenum">
              <a:rPr lang="en-GB" smtClean="0"/>
              <a:t>‹nr.›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970722" y="2284667"/>
            <a:ext cx="3141663" cy="2090737"/>
          </a:xfrm>
          <a:prstGeom prst="rect">
            <a:avLst/>
          </a:prstGeo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901451" y="2284668"/>
            <a:ext cx="3141663" cy="2090737"/>
          </a:xfrm>
          <a:prstGeom prst="rect">
            <a:avLst/>
          </a:prstGeo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436086" y="2284667"/>
            <a:ext cx="3141663" cy="2090737"/>
          </a:xfrm>
          <a:prstGeom prst="rect">
            <a:avLst/>
          </a:prstGeo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1206774" y="4038684"/>
            <a:ext cx="2669558" cy="1524235"/>
          </a:xfrm>
          <a:prstGeom prst="rect">
            <a:avLst/>
          </a:prstGeo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4672139" y="4041944"/>
            <a:ext cx="2669558" cy="1524235"/>
          </a:xfrm>
          <a:prstGeom prst="rect">
            <a:avLst/>
          </a:prstGeo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8137503" y="4037437"/>
            <a:ext cx="2669558" cy="1524235"/>
          </a:xfrm>
          <a:prstGeom prst="rect">
            <a:avLst/>
          </a:prstGeo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01072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/>
          <a:lstStyle/>
          <a:p>
            <a:fld id="{F46C79FD-C571-418B-AB0F-5EE936C85276}" type="slidenum">
              <a:rPr lang="en-GB" smtClean="0"/>
              <a:t>‹nr.›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713869" y="2159957"/>
            <a:ext cx="2461591" cy="1638158"/>
          </a:xfrm>
          <a:prstGeom prst="rect">
            <a:avLst/>
          </a:prstGeo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713868" y="3968881"/>
            <a:ext cx="2461591" cy="1638158"/>
          </a:xfrm>
          <a:prstGeom prst="rect">
            <a:avLst/>
          </a:prstGeo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324547" y="2159956"/>
            <a:ext cx="2461593" cy="1638159"/>
          </a:xfrm>
          <a:prstGeom prst="rect">
            <a:avLst/>
          </a:prstGeo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8935227" y="3968880"/>
            <a:ext cx="2520000" cy="1638158"/>
          </a:xfrm>
          <a:prstGeom prst="rect">
            <a:avLst/>
          </a:prstGeo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1033617" y="2159957"/>
            <a:ext cx="2520000" cy="1638159"/>
          </a:xfrm>
          <a:prstGeom prst="rect">
            <a:avLst/>
          </a:prstGeo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6324549" y="3968880"/>
            <a:ext cx="2461591" cy="1638158"/>
          </a:xfrm>
          <a:prstGeom prst="rect">
            <a:avLst/>
          </a:prstGeo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1033617" y="3968881"/>
            <a:ext cx="2520000" cy="1638158"/>
          </a:xfrm>
          <a:prstGeom prst="rect">
            <a:avLst/>
          </a:prstGeo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21"/>
          </p:nvPr>
        </p:nvSpPr>
        <p:spPr>
          <a:xfrm>
            <a:off x="8966322" y="2159956"/>
            <a:ext cx="2520000" cy="1638159"/>
          </a:xfrm>
          <a:prstGeom prst="rect">
            <a:avLst/>
          </a:prstGeo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85566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429000"/>
          </a:xfrm>
          <a:prstGeom prst="rect">
            <a:avLst/>
          </a:prstGeo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46643"/>
            <a:ext cx="10515600" cy="782357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/>
          <a:lstStyle/>
          <a:p>
            <a:fld id="{F46C79FD-C571-418B-AB0F-5EE936C85276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838200" y="3630613"/>
            <a:ext cx="10515600" cy="2035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67746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/>
          <a:lstStyle/>
          <a:p>
            <a:fld id="{F46C79FD-C571-418B-AB0F-5EE936C8527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118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802219"/>
            <a:ext cx="12192000" cy="6059194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5289" y="1078173"/>
            <a:ext cx="12197346" cy="5783239"/>
          </a:xfrm>
          <a:prstGeom prst="rect">
            <a:avLst/>
          </a:prstGeom>
          <a:solidFill>
            <a:srgbClr val="024EA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  <a:prstGeom prst="rect">
            <a:avLst/>
          </a:prstGeom>
        </p:spPr>
        <p:txBody>
          <a:bodyPr wrap="none"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16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  <a:prstGeom prst="rect">
            <a:avLst/>
          </a:prstGeom>
        </p:spPr>
        <p:txBody>
          <a:bodyPr wrap="none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44287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">
    <p:bg>
      <p:bgPr>
        <a:solidFill>
          <a:srgbClr val="0012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yellow dots on a black background">
            <a:extLst>
              <a:ext uri="{FF2B5EF4-FFF2-40B4-BE49-F238E27FC236}">
                <a16:creationId xmlns:a16="http://schemas.microsoft.com/office/drawing/2014/main" id="{5DEE2CEA-4F3D-EC79-B8CD-7057ABE9A15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2351314" y="4476389"/>
            <a:ext cx="15936685" cy="3550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699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pter Slide">
    <p:bg>
      <p:bgPr>
        <a:solidFill>
          <a:srgbClr val="FF5C5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yellow dots on a black background">
            <a:extLst>
              <a:ext uri="{FF2B5EF4-FFF2-40B4-BE49-F238E27FC236}">
                <a16:creationId xmlns:a16="http://schemas.microsoft.com/office/drawing/2014/main" id="{5DEE2CEA-4F3D-EC79-B8CD-7057ABE9A15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2351314" y="4476389"/>
            <a:ext cx="15936685" cy="3550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8467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pter Slide">
    <p:bg>
      <p:bgPr>
        <a:solidFill>
          <a:srgbClr val="18BAA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yellow dots on a black background">
            <a:extLst>
              <a:ext uri="{FF2B5EF4-FFF2-40B4-BE49-F238E27FC236}">
                <a16:creationId xmlns:a16="http://schemas.microsoft.com/office/drawing/2014/main" id="{5DEE2CEA-4F3D-EC79-B8CD-7057ABE9A15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2351314" y="4476389"/>
            <a:ext cx="15936685" cy="3550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5273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pter Slide">
    <p:bg>
      <p:bgPr>
        <a:solidFill>
          <a:srgbClr val="FFCC0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5DEE2CEA-4F3D-EC79-B8CD-7057ABE9A15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2351314" y="4476389"/>
            <a:ext cx="15936685" cy="3550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05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pter Slide">
    <p:bg>
      <p:bgPr>
        <a:solidFill>
          <a:srgbClr val="0012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yellow dots on a black background">
            <a:extLst>
              <a:ext uri="{FF2B5EF4-FFF2-40B4-BE49-F238E27FC236}">
                <a16:creationId xmlns:a16="http://schemas.microsoft.com/office/drawing/2014/main" id="{5DEE2CEA-4F3D-EC79-B8CD-7057ABE9A15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2351314" y="4476389"/>
            <a:ext cx="15936685" cy="3550011"/>
          </a:xfrm>
          <a:prstGeom prst="rect">
            <a:avLst/>
          </a:prstGeom>
        </p:spPr>
      </p:pic>
      <p:pic>
        <p:nvPicPr>
          <p:cNvPr id="2" name="Graphic 1">
            <a:extLst>
              <a:ext uri="{FF2B5EF4-FFF2-40B4-BE49-F238E27FC236}">
                <a16:creationId xmlns:a16="http://schemas.microsoft.com/office/drawing/2014/main" id="{23BD90E6-D4D2-E5C9-25AF-DF0A17E2582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10008" y="356858"/>
            <a:ext cx="2781300" cy="1666875"/>
          </a:xfrm>
          <a:prstGeom prst="rect">
            <a:avLst/>
          </a:prstGeom>
        </p:spPr>
      </p:pic>
      <p:pic>
        <p:nvPicPr>
          <p:cNvPr id="3" name="Picture 2" descr="A blue flag with yellow stars in a circle&#10;&#10;Description automatically generated">
            <a:extLst>
              <a:ext uri="{FF2B5EF4-FFF2-40B4-BE49-F238E27FC236}">
                <a16:creationId xmlns:a16="http://schemas.microsoft.com/office/drawing/2014/main" id="{2FA972DF-8582-1EA0-2875-B02C3B2CA34F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00694" y="977668"/>
            <a:ext cx="1142799" cy="776732"/>
          </a:xfrm>
          <a:prstGeom prst="rect">
            <a:avLst/>
          </a:prstGeom>
        </p:spPr>
      </p:pic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CECCEF0F-1490-156D-6930-F5A4DC50AD2A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0366375" y="977900"/>
            <a:ext cx="1130300" cy="776288"/>
          </a:xfrm>
          <a:prstGeom prst="rect">
            <a:avLst/>
          </a:prstGeom>
          <a:ln w="19050">
            <a:solidFill>
              <a:schemeClr val="bg1"/>
            </a:solidFill>
          </a:ln>
        </p:spPr>
        <p:txBody>
          <a:bodyPr/>
          <a:lstStyle>
            <a:lvl1pPr marL="7620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fr-BE" err="1"/>
              <a:t>Your</a:t>
            </a:r>
            <a:r>
              <a:rPr lang="fr-BE"/>
              <a:t> </a:t>
            </a:r>
            <a:r>
              <a:rPr lang="fr-BE" err="1"/>
              <a:t>counrty</a:t>
            </a:r>
            <a:endParaRPr lang="en-IE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11C7B26-41B0-DCD9-ED6D-FED06CBB0F23}"/>
              </a:ext>
            </a:extLst>
          </p:cNvPr>
          <p:cNvGrpSpPr/>
          <p:nvPr userDrawn="1"/>
        </p:nvGrpSpPr>
        <p:grpSpPr>
          <a:xfrm>
            <a:off x="2865221" y="2017484"/>
            <a:ext cx="6583616" cy="2619403"/>
            <a:chOff x="2865221" y="2017484"/>
            <a:chExt cx="6583616" cy="2619403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0A07C69-856B-CA4C-0E35-0F1E651439F4}"/>
                </a:ext>
              </a:extLst>
            </p:cNvPr>
            <p:cNvSpPr txBox="1"/>
            <p:nvPr userDrawn="1"/>
          </p:nvSpPr>
          <p:spPr>
            <a:xfrm>
              <a:off x="2865221" y="2017484"/>
              <a:ext cx="6330054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BE" sz="4000" b="1">
                  <a:solidFill>
                    <a:srgbClr val="FFCC03"/>
                  </a:solidFill>
                  <a:latin typeface="Noto Sans" panose="020B0502040504020204" pitchFamily="34" charset="0"/>
                  <a:ea typeface="Noto Sans" panose="020B0502040504020204" pitchFamily="34" charset="0"/>
                  <a:cs typeface="Noto Sans" panose="020B0502040504020204" pitchFamily="34" charset="0"/>
                </a:rPr>
                <a:t>TEMPLATE </a:t>
              </a:r>
            </a:p>
            <a:p>
              <a:r>
                <a:rPr lang="fr-BE" sz="4000" b="1" err="1">
                  <a:solidFill>
                    <a:schemeClr val="bg1"/>
                  </a:solidFill>
                  <a:latin typeface="Noto Sans" panose="020B0502040504020204" pitchFamily="34" charset="0"/>
                  <a:ea typeface="Noto Sans" panose="020B0502040504020204" pitchFamily="34" charset="0"/>
                  <a:cs typeface="Noto Sans" panose="020B0502040504020204" pitchFamily="34" charset="0"/>
                </a:rPr>
                <a:t>Event</a:t>
              </a:r>
              <a:r>
                <a:rPr lang="fr-BE" sz="4000" b="1">
                  <a:solidFill>
                    <a:schemeClr val="bg1"/>
                  </a:solidFill>
                  <a:latin typeface="Noto Sans" panose="020B0502040504020204" pitchFamily="34" charset="0"/>
                  <a:ea typeface="Noto Sans" panose="020B0502040504020204" pitchFamily="34" charset="0"/>
                  <a:cs typeface="Noto Sans" panose="020B0502040504020204" pitchFamily="34" charset="0"/>
                </a:rPr>
                <a:t> </a:t>
              </a:r>
              <a:r>
                <a:rPr lang="fr-BE" sz="4000" b="1" err="1">
                  <a:solidFill>
                    <a:schemeClr val="bg1"/>
                  </a:solidFill>
                  <a:latin typeface="Noto Sans" panose="020B0502040504020204" pitchFamily="34" charset="0"/>
                  <a:ea typeface="Noto Sans" panose="020B0502040504020204" pitchFamily="34" charset="0"/>
                  <a:cs typeface="Noto Sans" panose="020B0502040504020204" pitchFamily="34" charset="0"/>
                </a:rPr>
                <a:t>presentation</a:t>
              </a:r>
              <a:endParaRPr lang="en-IE" sz="4000" b="1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A035DB11-3A4D-0A6F-845A-0AF5949258E2}"/>
                </a:ext>
              </a:extLst>
            </p:cNvPr>
            <p:cNvSpPr txBox="1"/>
            <p:nvPr userDrawn="1"/>
          </p:nvSpPr>
          <p:spPr>
            <a:xfrm>
              <a:off x="2906285" y="3319697"/>
              <a:ext cx="4177799" cy="277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BE" sz="1200" b="1">
                  <a:solidFill>
                    <a:schemeClr val="bg1"/>
                  </a:solidFill>
                </a:rPr>
                <a:t>You can </a:t>
              </a:r>
              <a:r>
                <a:rPr lang="fr-BE" sz="1200" b="1" err="1">
                  <a:solidFill>
                    <a:schemeClr val="bg1"/>
                  </a:solidFill>
                </a:rPr>
                <a:t>choose</a:t>
              </a:r>
              <a:r>
                <a:rPr lang="fr-BE" sz="1200" b="1">
                  <a:solidFill>
                    <a:schemeClr val="bg1"/>
                  </a:solidFill>
                </a:rPr>
                <a:t> </a:t>
              </a:r>
              <a:r>
                <a:rPr lang="fr-BE" sz="1200" b="1" err="1">
                  <a:solidFill>
                    <a:schemeClr val="bg1"/>
                  </a:solidFill>
                </a:rPr>
                <a:t>between</a:t>
              </a:r>
              <a:r>
                <a:rPr lang="fr-BE" sz="1200" b="1">
                  <a:solidFill>
                    <a:schemeClr val="bg1"/>
                  </a:solidFill>
                </a:rPr>
                <a:t> </a:t>
              </a:r>
              <a:r>
                <a:rPr lang="fr-BE" sz="1200" b="1" err="1">
                  <a:solidFill>
                    <a:schemeClr val="bg1"/>
                  </a:solidFill>
                </a:rPr>
                <a:t>those</a:t>
              </a:r>
              <a:r>
                <a:rPr lang="fr-BE" sz="1200" b="1">
                  <a:solidFill>
                    <a:schemeClr val="bg1"/>
                  </a:solidFill>
                </a:rPr>
                <a:t> </a:t>
              </a:r>
              <a:r>
                <a:rPr lang="fr-BE" sz="1200" b="1" err="1">
                  <a:solidFill>
                    <a:schemeClr val="bg1"/>
                  </a:solidFill>
                </a:rPr>
                <a:t>colors</a:t>
              </a:r>
              <a:r>
                <a:rPr lang="fr-BE" sz="1200" b="1">
                  <a:solidFill>
                    <a:schemeClr val="bg1"/>
                  </a:solidFill>
                </a:rPr>
                <a:t>:</a:t>
              </a:r>
              <a:endParaRPr lang="en-IE" sz="1200" b="1">
                <a:solidFill>
                  <a:schemeClr val="bg1"/>
                </a:solidFill>
              </a:endParaRP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309BBEA4-EDBA-3FDC-35A5-965457414EB0}"/>
                </a:ext>
              </a:extLst>
            </p:cNvPr>
            <p:cNvSpPr/>
            <p:nvPr userDrawn="1"/>
          </p:nvSpPr>
          <p:spPr>
            <a:xfrm>
              <a:off x="2865221" y="3778180"/>
              <a:ext cx="858707" cy="858707"/>
            </a:xfrm>
            <a:prstGeom prst="ellipse">
              <a:avLst/>
            </a:prstGeom>
            <a:solidFill>
              <a:srgbClr val="0053E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298437BE-3478-C165-7EA2-7D16763FD153}"/>
                </a:ext>
              </a:extLst>
            </p:cNvPr>
            <p:cNvSpPr/>
            <p:nvPr userDrawn="1"/>
          </p:nvSpPr>
          <p:spPr>
            <a:xfrm>
              <a:off x="5159595" y="3771324"/>
              <a:ext cx="858707" cy="858707"/>
            </a:xfrm>
            <a:prstGeom prst="ellipse">
              <a:avLst/>
            </a:prstGeom>
            <a:solidFill>
              <a:srgbClr val="A43E9D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B0E988F7-2062-03D4-6598-C1B7C42573CA}"/>
                </a:ext>
              </a:extLst>
            </p:cNvPr>
            <p:cNvSpPr/>
            <p:nvPr userDrawn="1"/>
          </p:nvSpPr>
          <p:spPr>
            <a:xfrm>
              <a:off x="4012408" y="3778180"/>
              <a:ext cx="858707" cy="858707"/>
            </a:xfrm>
            <a:prstGeom prst="ellipse">
              <a:avLst/>
            </a:prstGeom>
            <a:solidFill>
              <a:srgbClr val="FFCD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>
                <a:solidFill>
                  <a:srgbClr val="FFCD00"/>
                </a:solidFill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F4EED3F5-69F8-DD48-0271-EF9BAA76DA1D}"/>
                </a:ext>
              </a:extLst>
            </p:cNvPr>
            <p:cNvSpPr/>
            <p:nvPr userDrawn="1"/>
          </p:nvSpPr>
          <p:spPr>
            <a:xfrm>
              <a:off x="6306782" y="3771323"/>
              <a:ext cx="858707" cy="858707"/>
            </a:xfrm>
            <a:prstGeom prst="ellipse">
              <a:avLst/>
            </a:prstGeom>
            <a:solidFill>
              <a:srgbClr val="00BBA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>
                <a:solidFill>
                  <a:srgbClr val="00BBA9"/>
                </a:solidFill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68B2BF01-0AE2-70E2-280B-B486C4F23634}"/>
                </a:ext>
              </a:extLst>
            </p:cNvPr>
            <p:cNvSpPr/>
            <p:nvPr userDrawn="1"/>
          </p:nvSpPr>
          <p:spPr>
            <a:xfrm>
              <a:off x="7448456" y="3771322"/>
              <a:ext cx="858707" cy="858707"/>
            </a:xfrm>
            <a:prstGeom prst="ellipse">
              <a:avLst/>
            </a:prstGeom>
            <a:solidFill>
              <a:srgbClr val="000A5E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7D0964C5-F9FA-EFEF-7D2D-5952982A167F}"/>
                </a:ext>
              </a:extLst>
            </p:cNvPr>
            <p:cNvSpPr/>
            <p:nvPr userDrawn="1"/>
          </p:nvSpPr>
          <p:spPr>
            <a:xfrm>
              <a:off x="8590130" y="3778180"/>
              <a:ext cx="858707" cy="858707"/>
            </a:xfrm>
            <a:prstGeom prst="ellipse">
              <a:avLst/>
            </a:prstGeom>
            <a:solidFill>
              <a:srgbClr val="FF5C5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</p:grpSp>
    </p:spTree>
    <p:extLst>
      <p:ext uri="{BB962C8B-B14F-4D97-AF65-F5344CB8AC3E}">
        <p14:creationId xmlns:p14="http://schemas.microsoft.com/office/powerpoint/2010/main" val="1438730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‹nr.›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69844" y="6950075"/>
            <a:ext cx="1716200" cy="45054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23876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156297" cy="165576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250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59720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62" r:id="rId2"/>
    <p:sldLayoutId id="2147483657" r:id="rId3"/>
    <p:sldLayoutId id="2147483649" r:id="rId4"/>
    <p:sldLayoutId id="2147483672" r:id="rId5"/>
    <p:sldLayoutId id="2147483673" r:id="rId6"/>
    <p:sldLayoutId id="2147483674" r:id="rId7"/>
    <p:sldLayoutId id="2147483671" r:id="rId8"/>
    <p:sldLayoutId id="2147483651" r:id="rId9"/>
    <p:sldLayoutId id="2147483669" r:id="rId10"/>
    <p:sldLayoutId id="2147483670" r:id="rId11"/>
    <p:sldLayoutId id="2147483650" r:id="rId12"/>
    <p:sldLayoutId id="2147483660" r:id="rId13"/>
    <p:sldLayoutId id="2147483652" r:id="rId14"/>
    <p:sldLayoutId id="2147483661" r:id="rId15"/>
    <p:sldLayoutId id="2147483653" r:id="rId16"/>
    <p:sldLayoutId id="2147483654" r:id="rId17"/>
    <p:sldLayoutId id="2147483659" r:id="rId18"/>
    <p:sldLayoutId id="2147483658" r:id="rId19"/>
    <p:sldLayoutId id="2147483666" r:id="rId20"/>
    <p:sldLayoutId id="2147483667" r:id="rId21"/>
    <p:sldLayoutId id="2147483668" r:id="rId22"/>
    <p:sldLayoutId id="2147483655" r:id="rId2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4.jpeg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1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12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2B6467D0-96CF-3F4F-E89F-F618059339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86702" y="658961"/>
            <a:ext cx="2340612" cy="1402764"/>
          </a:xfrm>
          <a:prstGeom prst="rect">
            <a:avLst/>
          </a:prstGeom>
        </p:spPr>
      </p:pic>
      <p:pic>
        <p:nvPicPr>
          <p:cNvPr id="9" name="Picture 8" descr="A blue flag with yellow stars in a circle&#10;&#10;Description automatically generated">
            <a:extLst>
              <a:ext uri="{FF2B5EF4-FFF2-40B4-BE49-F238E27FC236}">
                <a16:creationId xmlns:a16="http://schemas.microsoft.com/office/drawing/2014/main" id="{426CA3E8-AFFA-21D4-A66D-DDC1CEC66402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30194" y="1180218"/>
            <a:ext cx="959954" cy="652458"/>
          </a:xfrm>
          <a:prstGeom prst="rect">
            <a:avLst/>
          </a:prstGeom>
        </p:spPr>
      </p:pic>
      <p:sp>
        <p:nvSpPr>
          <p:cNvPr id="7" name="Freeform 11">
            <a:extLst>
              <a:ext uri="{FF2B5EF4-FFF2-40B4-BE49-F238E27FC236}">
                <a16:creationId xmlns:a16="http://schemas.microsoft.com/office/drawing/2014/main" id="{3E37B6D9-66D5-2D34-C2C3-30FEB9E3B322}"/>
              </a:ext>
            </a:extLst>
          </p:cNvPr>
          <p:cNvSpPr>
            <a:spLocks noChangeAspect="1"/>
          </p:cNvSpPr>
          <p:nvPr/>
        </p:nvSpPr>
        <p:spPr>
          <a:xfrm>
            <a:off x="5501730" y="1180218"/>
            <a:ext cx="957952" cy="648000"/>
          </a:xfrm>
          <a:custGeom>
            <a:avLst/>
            <a:gdLst/>
            <a:ahLst/>
            <a:cxnLst/>
            <a:rect l="l" t="t" r="r" b="b"/>
            <a:pathLst>
              <a:path w="1850232" h="1251573">
                <a:moveTo>
                  <a:pt x="0" y="0"/>
                </a:moveTo>
                <a:lnTo>
                  <a:pt x="1850232" y="0"/>
                </a:lnTo>
                <a:lnTo>
                  <a:pt x="1850232" y="1251573"/>
                </a:lnTo>
                <a:lnTo>
                  <a:pt x="0" y="1251573"/>
                </a:lnTo>
                <a:lnTo>
                  <a:pt x="0" y="0"/>
                </a:lnTo>
                <a:close/>
              </a:path>
            </a:pathLst>
          </a:custGeom>
          <a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PT"/>
          </a:p>
        </p:txBody>
      </p:sp>
      <p:sp>
        <p:nvSpPr>
          <p:cNvPr id="13" name="TextBox 9">
            <a:extLst>
              <a:ext uri="{FF2B5EF4-FFF2-40B4-BE49-F238E27FC236}">
                <a16:creationId xmlns:a16="http://schemas.microsoft.com/office/drawing/2014/main" id="{F0A214B2-B73F-1093-810D-9B6FCD1EE73A}"/>
              </a:ext>
            </a:extLst>
          </p:cNvPr>
          <p:cNvSpPr txBox="1"/>
          <p:nvPr/>
        </p:nvSpPr>
        <p:spPr>
          <a:xfrm>
            <a:off x="2015800" y="2203838"/>
            <a:ext cx="959517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4000" b="1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ANGOLA – EU LOBITO CORRIDOR BUSINESS FORUM</a:t>
            </a:r>
            <a:endParaRPr lang="en-IE" sz="4000" b="1" dirty="0">
              <a:solidFill>
                <a:schemeClr val="accent5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14" name="TextBox 10">
            <a:extLst>
              <a:ext uri="{FF2B5EF4-FFF2-40B4-BE49-F238E27FC236}">
                <a16:creationId xmlns:a16="http://schemas.microsoft.com/office/drawing/2014/main" id="{29CD24C4-D6F4-AE66-165E-B169658480C0}"/>
              </a:ext>
            </a:extLst>
          </p:cNvPr>
          <p:cNvSpPr txBox="1"/>
          <p:nvPr/>
        </p:nvSpPr>
        <p:spPr>
          <a:xfrm>
            <a:off x="2015800" y="3459706"/>
            <a:ext cx="9154703" cy="150810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BE" sz="3200" b="1" dirty="0">
                <a:solidFill>
                  <a:schemeClr val="bg1"/>
                </a:solidFill>
                <a:latin typeface="Noto Sans"/>
                <a:ea typeface="Noto Sans"/>
                <a:cs typeface="Noto Sans"/>
              </a:rPr>
              <a:t>One Forum, </a:t>
            </a:r>
            <a:r>
              <a:rPr lang="fr-BE" sz="3200" b="1" dirty="0" err="1">
                <a:solidFill>
                  <a:schemeClr val="bg1"/>
                </a:solidFill>
                <a:latin typeface="Noto Sans"/>
                <a:ea typeface="Noto Sans"/>
                <a:cs typeface="Noto Sans"/>
              </a:rPr>
              <a:t>Two</a:t>
            </a:r>
            <a:r>
              <a:rPr lang="fr-BE" sz="3200" b="1" dirty="0">
                <a:solidFill>
                  <a:schemeClr val="bg1"/>
                </a:solidFill>
                <a:latin typeface="Noto Sans"/>
                <a:ea typeface="Noto Sans"/>
                <a:cs typeface="Noto Sans"/>
              </a:rPr>
              <a:t> Phases</a:t>
            </a:r>
            <a:endParaRPr lang="fr-BE" sz="3200" b="1"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fr-BE" sz="1200" b="0" dirty="0">
              <a:solidFill>
                <a:schemeClr val="bg1"/>
              </a:solidFill>
              <a:latin typeface="Noto Sans"/>
              <a:ea typeface="Noto Sans"/>
              <a:cs typeface="Noto Sans"/>
            </a:endParaRPr>
          </a:p>
          <a:p>
            <a:r>
              <a:rPr lang="fr-BE" sz="2400" b="0" dirty="0">
                <a:solidFill>
                  <a:schemeClr val="bg1"/>
                </a:solidFill>
                <a:latin typeface="Noto Sans"/>
                <a:ea typeface="Noto Sans"/>
                <a:cs typeface="Noto Sans"/>
              </a:rPr>
              <a:t>Phase 1: Online Sessions, 16 March – 04 </a:t>
            </a:r>
            <a:r>
              <a:rPr lang="fr-BE" sz="2400" dirty="0">
                <a:solidFill>
                  <a:schemeClr val="bg1"/>
                </a:solidFill>
                <a:latin typeface="Noto Sans"/>
                <a:ea typeface="Noto Sans"/>
                <a:cs typeface="Noto Sans"/>
              </a:rPr>
              <a:t>M</a:t>
            </a:r>
            <a:r>
              <a:rPr lang="fr-BE" sz="2400" b="0" dirty="0">
                <a:solidFill>
                  <a:schemeClr val="bg1"/>
                </a:solidFill>
                <a:latin typeface="Noto Sans"/>
                <a:ea typeface="Noto Sans"/>
                <a:cs typeface="Noto Sans"/>
              </a:rPr>
              <a:t>ay 2026</a:t>
            </a:r>
          </a:p>
          <a:p>
            <a:r>
              <a:rPr lang="fr-BE" sz="2400" dirty="0">
                <a:solidFill>
                  <a:schemeClr val="bg1"/>
                </a:solidFill>
                <a:latin typeface="Noto Sans"/>
                <a:ea typeface="Noto Sans"/>
                <a:cs typeface="Noto Sans"/>
              </a:rPr>
              <a:t>Phase 2: In-</a:t>
            </a:r>
            <a:r>
              <a:rPr lang="fr-BE" sz="2400" dirty="0" err="1">
                <a:solidFill>
                  <a:schemeClr val="bg1"/>
                </a:solidFill>
                <a:latin typeface="Noto Sans"/>
                <a:ea typeface="Noto Sans"/>
                <a:cs typeface="Noto Sans"/>
              </a:rPr>
              <a:t>person</a:t>
            </a:r>
            <a:r>
              <a:rPr lang="fr-BE" sz="2400" dirty="0">
                <a:solidFill>
                  <a:schemeClr val="bg1"/>
                </a:solidFill>
                <a:latin typeface="Noto Sans"/>
                <a:ea typeface="Noto Sans"/>
                <a:cs typeface="Noto Sans"/>
              </a:rPr>
              <a:t> (Luanda), 05-06</a:t>
            </a:r>
            <a:r>
              <a:rPr lang="fr-BE" sz="2400" b="0" dirty="0">
                <a:solidFill>
                  <a:schemeClr val="bg1"/>
                </a:solidFill>
                <a:latin typeface="Noto Sans"/>
                <a:ea typeface="Noto Sans"/>
                <a:cs typeface="Noto Sans"/>
              </a:rPr>
              <a:t> May 2026</a:t>
            </a:r>
            <a:endParaRPr lang="fr-BE" sz="2400" b="0" i="1" dirty="0">
              <a:solidFill>
                <a:schemeClr val="bg1"/>
              </a:solidFill>
              <a:latin typeface="Noto Sans"/>
              <a:ea typeface="Noto Sans"/>
              <a:cs typeface="Noto Sans"/>
            </a:endParaRPr>
          </a:p>
        </p:txBody>
      </p:sp>
    </p:spTree>
    <p:extLst>
      <p:ext uri="{BB962C8B-B14F-4D97-AF65-F5344CB8AC3E}">
        <p14:creationId xmlns:p14="http://schemas.microsoft.com/office/powerpoint/2010/main" val="3234751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1D6D5B-8A1D-4DB2-3024-01CC9C7DFD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EE5186E-AC38-08E8-DE71-A2B2A975AF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2255205"/>
            <a:ext cx="6096000" cy="4534838"/>
          </a:xfrm>
        </p:spPr>
        <p:txBody>
          <a:bodyPr/>
          <a:lstStyle/>
          <a:p>
            <a:pPr>
              <a:buClr>
                <a:srgbClr val="FFCC03"/>
              </a:buClr>
              <a:buFont typeface="Wingdings" panose="05000000000000000000" pitchFamily="2" charset="2"/>
              <a:buChar char="§"/>
            </a:pPr>
            <a:r>
              <a:rPr lang="en-IE" sz="2000" dirty="0">
                <a:solidFill>
                  <a:srgbClr val="00125C"/>
                </a:solidFill>
              </a:rPr>
              <a:t>T</a:t>
            </a:r>
            <a:r>
              <a:rPr lang="en-US" sz="2000" dirty="0">
                <a:solidFill>
                  <a:srgbClr val="00125C"/>
                </a:solidFill>
              </a:rPr>
              <a:t>he Port of Bujumbura is a strategic asset for Burundi’s economic development and regional integration in the Lake Tanganyika region</a:t>
            </a:r>
          </a:p>
          <a:p>
            <a:pPr>
              <a:buClr>
                <a:srgbClr val="FFCC03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00125C"/>
                </a:solidFill>
              </a:rPr>
              <a:t>We developed a masterplan in collaboration with </a:t>
            </a:r>
            <a:r>
              <a:rPr lang="en-US" sz="2000" dirty="0" err="1">
                <a:solidFill>
                  <a:srgbClr val="00125C"/>
                </a:solidFill>
              </a:rPr>
              <a:t>Enabel</a:t>
            </a:r>
            <a:r>
              <a:rPr lang="en-US" sz="2000" dirty="0">
                <a:solidFill>
                  <a:srgbClr val="00125C"/>
                </a:solidFill>
              </a:rPr>
              <a:t> Burundi, providing a long-term vision for port development</a:t>
            </a:r>
          </a:p>
          <a:p>
            <a:pPr>
              <a:buClr>
                <a:srgbClr val="FFCC03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00125C"/>
                </a:solidFill>
              </a:rPr>
              <a:t>To </a:t>
            </a:r>
            <a:r>
              <a:rPr lang="en-US" sz="2000" dirty="0" err="1">
                <a:solidFill>
                  <a:srgbClr val="00125C"/>
                </a:solidFill>
              </a:rPr>
              <a:t>operationalise</a:t>
            </a:r>
            <a:r>
              <a:rPr lang="en-US" sz="2000" dirty="0">
                <a:solidFill>
                  <a:srgbClr val="00125C"/>
                </a:solidFill>
              </a:rPr>
              <a:t> this vision, a structured framework for skills development is required</a:t>
            </a:r>
            <a:br>
              <a:rPr lang="en-IE" sz="2000" dirty="0">
                <a:solidFill>
                  <a:srgbClr val="00125C"/>
                </a:solidFill>
              </a:rPr>
            </a:br>
            <a:endParaRPr lang="en-GB" sz="2000" dirty="0">
              <a:solidFill>
                <a:srgbClr val="00125C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2F1E02D-EFBB-AABB-FFDC-971D62295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482860"/>
            <a:ext cx="6365826" cy="782357"/>
          </a:xfrm>
        </p:spPr>
        <p:txBody>
          <a:bodyPr/>
          <a:lstStyle/>
          <a:p>
            <a:r>
              <a:rPr lang="fr-BE" sz="3600" b="1" dirty="0">
                <a:solidFill>
                  <a:srgbClr val="00125C"/>
                </a:solidFill>
              </a:rPr>
              <a:t>TA in Burundi </a:t>
            </a:r>
            <a:endParaRPr lang="en-GB" sz="3600" b="1" dirty="0">
              <a:solidFill>
                <a:srgbClr val="00125C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45D553A-DF91-DBDA-9EB3-100AEAAA89E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222251" y="4209169"/>
            <a:ext cx="14196423" cy="3465634"/>
          </a:xfrm>
          <a:prstGeom prst="rect">
            <a:avLst/>
          </a:prstGeom>
        </p:spPr>
      </p:pic>
      <p:sp>
        <p:nvSpPr>
          <p:cNvPr id="7" name="Rectangle 1">
            <a:extLst>
              <a:ext uri="{FF2B5EF4-FFF2-40B4-BE49-F238E27FC236}">
                <a16:creationId xmlns:a16="http://schemas.microsoft.com/office/drawing/2014/main" id="{623275CB-3ADC-F511-9521-E22DC5EC71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pic>
        <p:nvPicPr>
          <p:cNvPr id="5" name="Picture 2" descr="What is the European Global Gateway strategy? - Kit Com - Prod">
            <a:extLst>
              <a:ext uri="{FF2B5EF4-FFF2-40B4-BE49-F238E27FC236}">
                <a16:creationId xmlns:a16="http://schemas.microsoft.com/office/drawing/2014/main" id="{A98005B1-D5B4-A658-A22D-27F8C7D30DB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7022" r="5387" b="15784"/>
          <a:stretch>
            <a:fillRect/>
          </a:stretch>
        </p:blipFill>
        <p:spPr bwMode="auto">
          <a:xfrm>
            <a:off x="9161007" y="186977"/>
            <a:ext cx="2836333" cy="1128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6DFE262-A9D1-8C5C-355C-CD1E1CE89550}"/>
              </a:ext>
            </a:extLst>
          </p:cNvPr>
          <p:cNvSpPr txBox="1"/>
          <p:nvPr/>
        </p:nvSpPr>
        <p:spPr>
          <a:xfrm>
            <a:off x="3824713" y="1438402"/>
            <a:ext cx="81726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BE" sz="1600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ANGOLA – EU LOBITO CORRIDOR </a:t>
            </a:r>
            <a:br>
              <a:rPr lang="fr-BE" sz="1600" b="1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</a:br>
            <a:r>
              <a:rPr lang="fr-BE" sz="1600" b="1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BUSINESS FORUM </a:t>
            </a:r>
            <a:br>
              <a:rPr lang="fr-BE" sz="1600" b="1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</a:br>
            <a:r>
              <a:rPr lang="fr-BE" sz="2400" b="1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2026</a:t>
            </a:r>
            <a:endParaRPr lang="en-IE" sz="1600" b="1" dirty="0">
              <a:solidFill>
                <a:schemeClr val="accent5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8" name="TextBox 10">
            <a:extLst>
              <a:ext uri="{FF2B5EF4-FFF2-40B4-BE49-F238E27FC236}">
                <a16:creationId xmlns:a16="http://schemas.microsoft.com/office/drawing/2014/main" id="{CF2CFAE1-329E-7BAD-D471-9598565A98E2}"/>
              </a:ext>
            </a:extLst>
          </p:cNvPr>
          <p:cNvSpPr txBox="1"/>
          <p:nvPr/>
        </p:nvSpPr>
        <p:spPr>
          <a:xfrm>
            <a:off x="6096000" y="6209358"/>
            <a:ext cx="4526861" cy="461665"/>
          </a:xfrm>
          <a:prstGeom prst="rect">
            <a:avLst/>
          </a:prstGeom>
          <a:solidFill>
            <a:srgbClr val="00125C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BE" sz="2400" dirty="0">
                <a:solidFill>
                  <a:schemeClr val="bg1"/>
                </a:solidFill>
                <a:latin typeface="Noto Sans"/>
                <a:ea typeface="Noto Sans"/>
                <a:cs typeface="Noto Sans"/>
              </a:rPr>
              <a:t>One</a:t>
            </a:r>
            <a:r>
              <a:rPr lang="fr-BE" sz="2400" b="1" dirty="0">
                <a:solidFill>
                  <a:schemeClr val="bg1"/>
                </a:solidFill>
                <a:latin typeface="Noto Sans"/>
                <a:ea typeface="Noto Sans"/>
                <a:cs typeface="Noto Sans"/>
              </a:rPr>
              <a:t> Forum, </a:t>
            </a:r>
            <a:r>
              <a:rPr lang="fr-BE" sz="2400" dirty="0" err="1">
                <a:solidFill>
                  <a:schemeClr val="bg1"/>
                </a:solidFill>
                <a:latin typeface="Noto Sans"/>
                <a:ea typeface="Noto Sans"/>
                <a:cs typeface="Noto Sans"/>
              </a:rPr>
              <a:t>Two</a:t>
            </a:r>
            <a:r>
              <a:rPr lang="fr-BE" sz="2400" b="1" dirty="0">
                <a:solidFill>
                  <a:schemeClr val="bg1"/>
                </a:solidFill>
                <a:latin typeface="Noto Sans"/>
                <a:ea typeface="Noto Sans"/>
                <a:cs typeface="Noto Sans"/>
              </a:rPr>
              <a:t> Phases</a:t>
            </a:r>
            <a:endParaRPr lang="fr-BE" sz="2400" b="1"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pic>
        <p:nvPicPr>
          <p:cNvPr id="9" name="Imagem 5">
            <a:extLst>
              <a:ext uri="{FF2B5EF4-FFF2-40B4-BE49-F238E27FC236}">
                <a16:creationId xmlns:a16="http://schemas.microsoft.com/office/drawing/2014/main" id="{CB3DCEFA-F570-1E0B-D539-180B44B23030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0"/>
            <a:ext cx="591527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44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130E54-C5F9-BAD7-CD93-A1ABD9C089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FFF6A01-29AD-CBD7-85EA-383060AADE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2255205"/>
            <a:ext cx="6096000" cy="4534838"/>
          </a:xfrm>
        </p:spPr>
        <p:txBody>
          <a:bodyPr/>
          <a:lstStyle/>
          <a:p>
            <a:pPr marL="0" indent="0">
              <a:buClr>
                <a:srgbClr val="FFCC03"/>
              </a:buClr>
              <a:buNone/>
            </a:pPr>
            <a:r>
              <a:rPr lang="en-US" sz="2000" b="1" dirty="0">
                <a:solidFill>
                  <a:srgbClr val="00125C"/>
                </a:solidFill>
              </a:rPr>
              <a:t>Technical Assistance (TA) from the Team Europe Initiative ‘OP-VET’ (TEI OP-VET) is used as a key tool to support this process</a:t>
            </a:r>
          </a:p>
          <a:p>
            <a:pPr>
              <a:buClr>
                <a:srgbClr val="FFCC03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00125C"/>
                </a:solidFill>
              </a:rPr>
              <a:t>Enables a comprehensive and objective analysis of the port ecosystem linked to GG investments</a:t>
            </a:r>
          </a:p>
          <a:p>
            <a:pPr>
              <a:buClr>
                <a:srgbClr val="FFCC03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00125C"/>
                </a:solidFill>
              </a:rPr>
              <a:t>Allows mapping of public and private stakeholders</a:t>
            </a:r>
          </a:p>
          <a:p>
            <a:pPr>
              <a:buClr>
                <a:srgbClr val="FFCC03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00125C"/>
                </a:solidFill>
              </a:rPr>
              <a:t>Provides evidence-based input for skills and workforce development</a:t>
            </a:r>
          </a:p>
          <a:p>
            <a:pPr>
              <a:buClr>
                <a:srgbClr val="FFCC03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00125C"/>
                </a:solidFill>
              </a:rPr>
              <a:t>In collaboration with a multidisciplinary team of experts</a:t>
            </a:r>
            <a:br>
              <a:rPr lang="en-IE" sz="2000" dirty="0">
                <a:solidFill>
                  <a:srgbClr val="00125C"/>
                </a:solidFill>
              </a:rPr>
            </a:br>
            <a:endParaRPr lang="en-GB" sz="2000" dirty="0">
              <a:solidFill>
                <a:srgbClr val="00125C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7041058-B0A4-4802-6BC3-81C33F396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482860"/>
            <a:ext cx="6365826" cy="782357"/>
          </a:xfrm>
        </p:spPr>
        <p:txBody>
          <a:bodyPr/>
          <a:lstStyle/>
          <a:p>
            <a:r>
              <a:rPr lang="fr-BE" sz="3600" b="1" dirty="0">
                <a:solidFill>
                  <a:srgbClr val="00125C"/>
                </a:solidFill>
              </a:rPr>
              <a:t>TA in Burundi </a:t>
            </a:r>
            <a:endParaRPr lang="en-GB" sz="3600" b="1" dirty="0">
              <a:solidFill>
                <a:srgbClr val="00125C"/>
              </a:solidFill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86933899-981E-7637-FEE5-E7168C3FE9EA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0"/>
            <a:ext cx="5915278" cy="6858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BE78050-AED9-0424-B8F7-F522D6EC3FB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222251" y="4209169"/>
            <a:ext cx="14196423" cy="3465634"/>
          </a:xfrm>
          <a:prstGeom prst="rect">
            <a:avLst/>
          </a:prstGeom>
        </p:spPr>
      </p:pic>
      <p:sp>
        <p:nvSpPr>
          <p:cNvPr id="7" name="Rectangle 1">
            <a:extLst>
              <a:ext uri="{FF2B5EF4-FFF2-40B4-BE49-F238E27FC236}">
                <a16:creationId xmlns:a16="http://schemas.microsoft.com/office/drawing/2014/main" id="{6D366F35-9CC7-DCBB-BC6D-F8B7FC1FA7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pic>
        <p:nvPicPr>
          <p:cNvPr id="5" name="Picture 2" descr="What is the European Global Gateway strategy? - Kit Com - Prod">
            <a:extLst>
              <a:ext uri="{FF2B5EF4-FFF2-40B4-BE49-F238E27FC236}">
                <a16:creationId xmlns:a16="http://schemas.microsoft.com/office/drawing/2014/main" id="{F1F798DC-3CA2-8EDB-D587-5FF1E8D10FE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7022" r="5387" b="15784"/>
          <a:stretch>
            <a:fillRect/>
          </a:stretch>
        </p:blipFill>
        <p:spPr bwMode="auto">
          <a:xfrm>
            <a:off x="9161007" y="186977"/>
            <a:ext cx="2836333" cy="1128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8991244-FB16-B93F-46FD-4B289C5DD9A3}"/>
              </a:ext>
            </a:extLst>
          </p:cNvPr>
          <p:cNvSpPr txBox="1"/>
          <p:nvPr/>
        </p:nvSpPr>
        <p:spPr>
          <a:xfrm>
            <a:off x="3824713" y="1438402"/>
            <a:ext cx="81726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BE" sz="1600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ANGOLA – EU LOBITO CORRIDOR </a:t>
            </a:r>
            <a:br>
              <a:rPr lang="fr-BE" sz="1600" b="1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</a:br>
            <a:r>
              <a:rPr lang="fr-BE" sz="1600" b="1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BUSINESS FORUM </a:t>
            </a:r>
            <a:br>
              <a:rPr lang="fr-BE" sz="1600" b="1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</a:br>
            <a:r>
              <a:rPr lang="fr-BE" sz="2400" b="1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2026</a:t>
            </a:r>
            <a:endParaRPr lang="en-IE" sz="1600" b="1" dirty="0">
              <a:solidFill>
                <a:schemeClr val="accent5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8" name="TextBox 10">
            <a:extLst>
              <a:ext uri="{FF2B5EF4-FFF2-40B4-BE49-F238E27FC236}">
                <a16:creationId xmlns:a16="http://schemas.microsoft.com/office/drawing/2014/main" id="{A10B3408-A33C-1BED-5E84-F743F33C2AD5}"/>
              </a:ext>
            </a:extLst>
          </p:cNvPr>
          <p:cNvSpPr txBox="1"/>
          <p:nvPr/>
        </p:nvSpPr>
        <p:spPr>
          <a:xfrm>
            <a:off x="6096000" y="6253426"/>
            <a:ext cx="4526861" cy="461665"/>
          </a:xfrm>
          <a:prstGeom prst="rect">
            <a:avLst/>
          </a:prstGeom>
          <a:solidFill>
            <a:srgbClr val="00125C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BE" sz="2400" dirty="0">
                <a:solidFill>
                  <a:schemeClr val="bg1"/>
                </a:solidFill>
                <a:latin typeface="Noto Sans"/>
                <a:ea typeface="Noto Sans"/>
                <a:cs typeface="Noto Sans"/>
              </a:rPr>
              <a:t>One</a:t>
            </a:r>
            <a:r>
              <a:rPr lang="fr-BE" sz="2400" b="1" dirty="0">
                <a:solidFill>
                  <a:schemeClr val="bg1"/>
                </a:solidFill>
                <a:latin typeface="Noto Sans"/>
                <a:ea typeface="Noto Sans"/>
                <a:cs typeface="Noto Sans"/>
              </a:rPr>
              <a:t> Forum, </a:t>
            </a:r>
            <a:r>
              <a:rPr lang="fr-BE" sz="2400" dirty="0" err="1">
                <a:solidFill>
                  <a:schemeClr val="bg1"/>
                </a:solidFill>
                <a:latin typeface="Noto Sans"/>
                <a:ea typeface="Noto Sans"/>
                <a:cs typeface="Noto Sans"/>
              </a:rPr>
              <a:t>Two</a:t>
            </a:r>
            <a:r>
              <a:rPr lang="fr-BE" sz="2400" b="1" dirty="0">
                <a:solidFill>
                  <a:schemeClr val="bg1"/>
                </a:solidFill>
                <a:latin typeface="Noto Sans"/>
                <a:ea typeface="Noto Sans"/>
                <a:cs typeface="Noto Sans"/>
              </a:rPr>
              <a:t> Phases</a:t>
            </a:r>
            <a:endParaRPr lang="fr-BE" sz="2400" b="1"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90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C404A7E-EE18-F23A-C980-2FC68D09E44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96390" y="3953197"/>
            <a:ext cx="14196423" cy="3465634"/>
          </a:xfrm>
          <a:prstGeom prst="rect">
            <a:avLst/>
          </a:prstGeom>
        </p:spPr>
      </p:pic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B45C2D6-112A-4055-80AD-154A098C4F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5639" y="2199411"/>
            <a:ext cx="6096000" cy="3873928"/>
          </a:xfrm>
        </p:spPr>
        <p:txBody>
          <a:bodyPr/>
          <a:lstStyle/>
          <a:p>
            <a:pPr marL="0" indent="0">
              <a:buClr>
                <a:srgbClr val="FFCC03"/>
              </a:buClr>
              <a:buNone/>
            </a:pPr>
            <a:r>
              <a:rPr lang="en-US" sz="2000" b="1" dirty="0">
                <a:solidFill>
                  <a:srgbClr val="00125C"/>
                </a:solidFill>
              </a:rPr>
              <a:t>The OP-VET Technical Assistance supports the transformation of the port sector by:</a:t>
            </a:r>
          </a:p>
          <a:p>
            <a:pPr>
              <a:buClr>
                <a:srgbClr val="FFCC03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00125C"/>
                </a:solidFill>
              </a:rPr>
              <a:t>Strengthening Health, Safety and Environmental management in the Port of Bujumbura </a:t>
            </a:r>
          </a:p>
          <a:p>
            <a:pPr>
              <a:buClr>
                <a:srgbClr val="FFCC03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00125C"/>
                </a:solidFill>
              </a:rPr>
              <a:t>Developing a framework for skills development and employment across the port and logistics value chain</a:t>
            </a:r>
          </a:p>
          <a:p>
            <a:pPr>
              <a:buClr>
                <a:srgbClr val="FFCC03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00125C"/>
                </a:solidFill>
              </a:rPr>
              <a:t>Supporting the design of a (regional) port and logistics training network and Private-Public partnerships</a:t>
            </a:r>
            <a:br>
              <a:rPr lang="en-IE" sz="2000" dirty="0">
                <a:solidFill>
                  <a:srgbClr val="00125C"/>
                </a:solidFill>
              </a:rPr>
            </a:br>
            <a:endParaRPr lang="en-GB" sz="2000" dirty="0">
              <a:solidFill>
                <a:srgbClr val="00125C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62E8ED-4E86-4A5A-957A-92050F329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482860"/>
            <a:ext cx="6365826" cy="782357"/>
          </a:xfrm>
        </p:spPr>
        <p:txBody>
          <a:bodyPr/>
          <a:lstStyle/>
          <a:p>
            <a:r>
              <a:rPr lang="fr-BE" sz="3600" b="1" dirty="0">
                <a:solidFill>
                  <a:srgbClr val="00125C"/>
                </a:solidFill>
              </a:rPr>
              <a:t>TA in Burundi </a:t>
            </a:r>
            <a:endParaRPr lang="en-GB" sz="3600" b="1" dirty="0">
              <a:solidFill>
                <a:srgbClr val="00125C"/>
              </a:solidFill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A2734C63-A5C2-1FDA-C1E3-1C0CA28748B9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0"/>
            <a:ext cx="5915278" cy="6858000"/>
          </a:xfrm>
          <a:prstGeom prst="rect">
            <a:avLst/>
          </a:prstGeom>
        </p:spPr>
      </p:pic>
      <p:sp>
        <p:nvSpPr>
          <p:cNvPr id="7" name="Rectangle 1">
            <a:extLst>
              <a:ext uri="{FF2B5EF4-FFF2-40B4-BE49-F238E27FC236}">
                <a16:creationId xmlns:a16="http://schemas.microsoft.com/office/drawing/2014/main" id="{2C2A0C37-F044-E535-EDE6-A43A85E417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pic>
        <p:nvPicPr>
          <p:cNvPr id="5" name="Picture 2" descr="What is the European Global Gateway strategy? - Kit Com - Prod">
            <a:extLst>
              <a:ext uri="{FF2B5EF4-FFF2-40B4-BE49-F238E27FC236}">
                <a16:creationId xmlns:a16="http://schemas.microsoft.com/office/drawing/2014/main" id="{D0DF3EC0-AD15-684B-CE6E-DA423ED02DE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7022" r="5387" b="15784"/>
          <a:stretch>
            <a:fillRect/>
          </a:stretch>
        </p:blipFill>
        <p:spPr bwMode="auto">
          <a:xfrm>
            <a:off x="9161007" y="186977"/>
            <a:ext cx="2836333" cy="1128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F0D4DD-2F59-4215-7CEB-618168703AA0}"/>
              </a:ext>
            </a:extLst>
          </p:cNvPr>
          <p:cNvSpPr txBox="1"/>
          <p:nvPr/>
        </p:nvSpPr>
        <p:spPr>
          <a:xfrm>
            <a:off x="3824713" y="1438402"/>
            <a:ext cx="81726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BE" sz="1600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ANGOLA – EU LOBITO CORRIDOR </a:t>
            </a:r>
            <a:br>
              <a:rPr lang="fr-BE" sz="1600" b="1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</a:br>
            <a:r>
              <a:rPr lang="fr-BE" sz="1600" b="1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BUSINESS FORUM </a:t>
            </a:r>
            <a:br>
              <a:rPr lang="fr-BE" sz="1600" b="1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</a:br>
            <a:r>
              <a:rPr lang="fr-BE" sz="2400" b="1" dirty="0">
                <a:solidFill>
                  <a:schemeClr val="accent5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2026</a:t>
            </a:r>
            <a:endParaRPr lang="en-IE" sz="1600" b="1" dirty="0">
              <a:solidFill>
                <a:schemeClr val="accent5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8" name="TextBox 10">
            <a:extLst>
              <a:ext uri="{FF2B5EF4-FFF2-40B4-BE49-F238E27FC236}">
                <a16:creationId xmlns:a16="http://schemas.microsoft.com/office/drawing/2014/main" id="{8643338D-D8DE-279F-FDCD-AFB183AECE2D}"/>
              </a:ext>
            </a:extLst>
          </p:cNvPr>
          <p:cNvSpPr txBox="1"/>
          <p:nvPr/>
        </p:nvSpPr>
        <p:spPr>
          <a:xfrm>
            <a:off x="6096000" y="6209358"/>
            <a:ext cx="4526861" cy="461665"/>
          </a:xfrm>
          <a:prstGeom prst="rect">
            <a:avLst/>
          </a:prstGeom>
          <a:solidFill>
            <a:srgbClr val="00125C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BE" sz="2400" dirty="0">
                <a:solidFill>
                  <a:schemeClr val="bg1"/>
                </a:solidFill>
                <a:latin typeface="Noto Sans"/>
                <a:ea typeface="Noto Sans"/>
                <a:cs typeface="Noto Sans"/>
              </a:rPr>
              <a:t>One</a:t>
            </a:r>
            <a:r>
              <a:rPr lang="fr-BE" sz="2400" b="1" dirty="0">
                <a:solidFill>
                  <a:schemeClr val="bg1"/>
                </a:solidFill>
                <a:latin typeface="Noto Sans"/>
                <a:ea typeface="Noto Sans"/>
                <a:cs typeface="Noto Sans"/>
              </a:rPr>
              <a:t> Forum, </a:t>
            </a:r>
            <a:r>
              <a:rPr lang="fr-BE" sz="2400" dirty="0" err="1">
                <a:solidFill>
                  <a:schemeClr val="bg1"/>
                </a:solidFill>
                <a:latin typeface="Noto Sans"/>
                <a:ea typeface="Noto Sans"/>
                <a:cs typeface="Noto Sans"/>
              </a:rPr>
              <a:t>Two</a:t>
            </a:r>
            <a:r>
              <a:rPr lang="fr-BE" sz="2400" b="1" dirty="0">
                <a:solidFill>
                  <a:schemeClr val="bg1"/>
                </a:solidFill>
                <a:latin typeface="Noto Sans"/>
                <a:ea typeface="Noto Sans"/>
                <a:cs typeface="Noto Sans"/>
              </a:rPr>
              <a:t> Phases</a:t>
            </a:r>
            <a:endParaRPr lang="fr-BE" sz="2400" b="1"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16122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C colour scheme">
      <a:dk1>
        <a:srgbClr val="4D4D4D"/>
      </a:dk1>
      <a:lt1>
        <a:srgbClr val="FFFFFF"/>
      </a:lt1>
      <a:dk2>
        <a:srgbClr val="034EA2"/>
      </a:dk2>
      <a:lt2>
        <a:srgbClr val="D3E8F9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563C1"/>
      </a:hlink>
      <a:folHlink>
        <a:srgbClr val="24337E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_Corporate_PPT_Template.potx" id="{4E874F3A-6BB1-4334-AA3C-CB69D53C2FB0}" vid="{CFDAC62F-BBD6-4674-995E-7A3058955A7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9447108FCD1A943ACBCB0034991071C" ma:contentTypeVersion="20" ma:contentTypeDescription="Criar um novo documento." ma:contentTypeScope="" ma:versionID="ec0d3702f9ea576c86b1a6bb21531540">
  <xsd:schema xmlns:xsd="http://www.w3.org/2001/XMLSchema" xmlns:xs="http://www.w3.org/2001/XMLSchema" xmlns:p="http://schemas.microsoft.com/office/2006/metadata/properties" xmlns:ns2="bedfd5db-7cd9-4626-ab86-e975573c5042" xmlns:ns3="056faa87-a2fc-4652-8c9f-aad4053cf034" targetNamespace="http://schemas.microsoft.com/office/2006/metadata/properties" ma:root="true" ma:fieldsID="89fc9ad66a66be4974d284bc2629d34b" ns2:_="" ns3:_="">
    <xsd:import namespace="bedfd5db-7cd9-4626-ab86-e975573c5042"/>
    <xsd:import namespace="056faa87-a2fc-4652-8c9f-aad4053cf03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2:data" minOccurs="0"/>
                <xsd:element ref="ns2:Hora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dfd5db-7cd9-4626-ab86-e975573c504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m" ma:readOnly="false" ma:fieldId="{5cf76f15-5ced-4ddc-b409-7134ff3c332f}" ma:taxonomyMulti="true" ma:sspId="53f3d899-2f93-4b0a-98e3-752ea658462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data" ma:index="23" nillable="true" ma:displayName="data" ma:format="DateOnly" ma:internalName="data">
      <xsd:simpleType>
        <xsd:restriction base="dms:DateTime"/>
      </xsd:simpleType>
    </xsd:element>
    <xsd:element name="Hora" ma:index="24" nillable="true" ma:displayName="Hora" ma:format="DateOnly" ma:internalName="Hora">
      <xsd:simpleType>
        <xsd:restriction base="dms:DateTime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6faa87-a2fc-4652-8c9f-aad4053cf034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edfd5db-7cd9-4626-ab86-e975573c5042">
      <Terms xmlns="http://schemas.microsoft.com/office/infopath/2007/PartnerControls"/>
    </lcf76f155ced4ddcb4097134ff3c332f>
    <data xmlns="bedfd5db-7cd9-4626-ab86-e975573c5042" xsi:nil="true"/>
    <Hora xmlns="bedfd5db-7cd9-4626-ab86-e975573c504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BC2A3D1-4911-44EC-BD48-C7DAC00684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edfd5db-7cd9-4626-ab86-e975573c5042"/>
    <ds:schemaRef ds:uri="056faa87-a2fc-4652-8c9f-aad4053cf03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20CA56E-355A-4F68-BEB8-0459DFD651BD}">
  <ds:schemaRefs>
    <ds:schemaRef ds:uri="http://schemas.microsoft.com/office/2006/metadata/properties"/>
    <ds:schemaRef ds:uri="http://purl.org/dc/elements/1.1/"/>
    <ds:schemaRef ds:uri="bedfd5db-7cd9-4626-ab86-e975573c5042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purl.org/dc/terms/"/>
    <ds:schemaRef ds:uri="http://www.w3.org/XML/1998/namespace"/>
    <ds:schemaRef ds:uri="http://schemas.openxmlformats.org/package/2006/metadata/core-properties"/>
    <ds:schemaRef ds:uri="056faa87-a2fc-4652-8c9f-aad4053cf034"/>
  </ds:schemaRefs>
</ds:datastoreItem>
</file>

<file path=customXml/itemProps3.xml><?xml version="1.0" encoding="utf-8"?>
<ds:datastoreItem xmlns:ds="http://schemas.openxmlformats.org/officeDocument/2006/customXml" ds:itemID="{D527C589-C57B-40E0-9B1D-E3990FF5514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398</TotalTime>
  <Words>262</Words>
  <Application>Microsoft Office PowerPoint</Application>
  <PresentationFormat>Breedbeeld</PresentationFormat>
  <Paragraphs>26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9" baseType="lpstr">
      <vt:lpstr>Arial</vt:lpstr>
      <vt:lpstr>Calibri</vt:lpstr>
      <vt:lpstr>Noto Sans</vt:lpstr>
      <vt:lpstr>Wingdings</vt:lpstr>
      <vt:lpstr>Office Theme</vt:lpstr>
      <vt:lpstr>PowerPoint-presentatie</vt:lpstr>
      <vt:lpstr>TA in Burundi </vt:lpstr>
      <vt:lpstr>TA in Burundi </vt:lpstr>
      <vt:lpstr>TA in Burundi 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FICHERS Nicolas (INTPA)</dc:creator>
  <cp:lastModifiedBy>Eva Vyncke</cp:lastModifiedBy>
  <cp:revision>16</cp:revision>
  <cp:lastPrinted>2026-03-26T12:40:32Z</cp:lastPrinted>
  <dcterms:created xsi:type="dcterms:W3CDTF">2022-05-30T10:09:59Z</dcterms:created>
  <dcterms:modified xsi:type="dcterms:W3CDTF">2026-04-21T08:21:59Z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bd9ddd1-4d20-43f6-abfa-fc3c07406f94_Enabled">
    <vt:lpwstr>true</vt:lpwstr>
  </property>
  <property fmtid="{D5CDD505-2E9C-101B-9397-08002B2CF9AE}" pid="3" name="MSIP_Label_6bd9ddd1-4d20-43f6-abfa-fc3c07406f94_SetDate">
    <vt:lpwstr>2022-05-30T10:09:59Z</vt:lpwstr>
  </property>
  <property fmtid="{D5CDD505-2E9C-101B-9397-08002B2CF9AE}" pid="4" name="MSIP_Label_6bd9ddd1-4d20-43f6-abfa-fc3c07406f94_Method">
    <vt:lpwstr>Standard</vt:lpwstr>
  </property>
  <property fmtid="{D5CDD505-2E9C-101B-9397-08002B2CF9AE}" pid="5" name="MSIP_Label_6bd9ddd1-4d20-43f6-abfa-fc3c07406f94_Name">
    <vt:lpwstr>Commission Use</vt:lpwstr>
  </property>
  <property fmtid="{D5CDD505-2E9C-101B-9397-08002B2CF9AE}" pid="6" name="MSIP_Label_6bd9ddd1-4d20-43f6-abfa-fc3c07406f94_SiteId">
    <vt:lpwstr>b24c8b06-522c-46fe-9080-70926f8dddb1</vt:lpwstr>
  </property>
  <property fmtid="{D5CDD505-2E9C-101B-9397-08002B2CF9AE}" pid="7" name="MSIP_Label_6bd9ddd1-4d20-43f6-abfa-fc3c07406f94_ActionId">
    <vt:lpwstr>766983f6-71ed-4e58-9b75-ef1174341752</vt:lpwstr>
  </property>
  <property fmtid="{D5CDD505-2E9C-101B-9397-08002B2CF9AE}" pid="8" name="MSIP_Label_6bd9ddd1-4d20-43f6-abfa-fc3c07406f94_ContentBits">
    <vt:lpwstr>0</vt:lpwstr>
  </property>
  <property fmtid="{D5CDD505-2E9C-101B-9397-08002B2CF9AE}" pid="9" name="ContentTypeId">
    <vt:lpwstr>0x01010099447108FCD1A943ACBCB0034991071C</vt:lpwstr>
  </property>
  <property fmtid="{D5CDD505-2E9C-101B-9397-08002B2CF9AE}" pid="10" name="MediaServiceImageTags">
    <vt:lpwstr/>
  </property>
</Properties>
</file>