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696" r:id="rId3"/>
    <p:sldId id="257" r:id="rId4"/>
    <p:sldId id="698" r:id="rId5"/>
    <p:sldId id="699" r:id="rId6"/>
    <p:sldId id="701" r:id="rId7"/>
    <p:sldId id="702" r:id="rId8"/>
    <p:sldId id="360" r:id="rId9"/>
    <p:sldId id="361" r:id="rId10"/>
    <p:sldId id="69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963" autoAdjust="0"/>
  </p:normalViewPr>
  <p:slideViewPr>
    <p:cSldViewPr snapToGrid="0">
      <p:cViewPr varScale="1">
        <p:scale>
          <a:sx n="59" d="100"/>
          <a:sy n="59" d="100"/>
        </p:scale>
        <p:origin x="1326" y="26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9CBD7D-ACEE-4642-ACAA-2199A00CFD1B}" type="datetimeFigureOut">
              <a:rPr lang="en-GB" smtClean="0"/>
              <a:t>16/09/2025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F2ADC2-07ED-4B74-9E6A-B3D8095B3208}" type="slidenum">
              <a:rPr lang="en-GB" smtClean="0"/>
              <a:t>‹#›</a:t>
            </a:fld>
            <a:endParaRPr lang="en-GB"/>
          </a:p>
        </p:txBody>
      </p:sp>
    </p:spTree>
    <p:extLst>
      <p:ext uri="{BB962C8B-B14F-4D97-AF65-F5344CB8AC3E}">
        <p14:creationId xmlns:p14="http://schemas.microsoft.com/office/powerpoint/2010/main" val="1576242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DF2ADC2-07ED-4B74-9E6A-B3D8095B3208}" type="slidenum">
              <a:rPr lang="en-GB" smtClean="0"/>
              <a:t>4</a:t>
            </a:fld>
            <a:endParaRPr lang="en-GB"/>
          </a:p>
        </p:txBody>
      </p:sp>
    </p:spTree>
    <p:extLst>
      <p:ext uri="{BB962C8B-B14F-4D97-AF65-F5344CB8AC3E}">
        <p14:creationId xmlns:p14="http://schemas.microsoft.com/office/powerpoint/2010/main" val="2840095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94B32D-4D71-4F69-B9D0-64BE1DC0086B}" type="datetimeFigureOut">
              <a:rPr lang="en-GB" smtClean="0"/>
              <a:t>16/09/2025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50EC1EC-9EB5-4290-8C54-80341C80B4C6}" type="slidenum">
              <a:rPr lang="en-GB" smtClean="0"/>
              <a:t>‹#›</a:t>
            </a:fld>
            <a:endParaRPr lang="en-GB"/>
          </a:p>
        </p:txBody>
      </p:sp>
    </p:spTree>
    <p:extLst>
      <p:ext uri="{BB962C8B-B14F-4D97-AF65-F5344CB8AC3E}">
        <p14:creationId xmlns:p14="http://schemas.microsoft.com/office/powerpoint/2010/main" val="2503037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94B32D-4D71-4F69-B9D0-64BE1DC0086B}" type="datetimeFigureOut">
              <a:rPr lang="en-GB" smtClean="0"/>
              <a:t>16/09/2025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50EC1EC-9EB5-4290-8C54-80341C80B4C6}" type="slidenum">
              <a:rPr lang="en-GB" smtClean="0"/>
              <a:t>‹#›</a:t>
            </a:fld>
            <a:endParaRPr lang="en-GB"/>
          </a:p>
        </p:txBody>
      </p:sp>
    </p:spTree>
    <p:extLst>
      <p:ext uri="{BB962C8B-B14F-4D97-AF65-F5344CB8AC3E}">
        <p14:creationId xmlns:p14="http://schemas.microsoft.com/office/powerpoint/2010/main" val="551976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94B32D-4D71-4F69-B9D0-64BE1DC0086B}" type="datetimeFigureOut">
              <a:rPr lang="en-GB" smtClean="0"/>
              <a:t>16/09/2025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50EC1EC-9EB5-4290-8C54-80341C80B4C6}" type="slidenum">
              <a:rPr lang="en-GB" smtClean="0"/>
              <a:t>‹#›</a:t>
            </a:fld>
            <a:endParaRPr lang="en-GB"/>
          </a:p>
        </p:txBody>
      </p:sp>
    </p:spTree>
    <p:extLst>
      <p:ext uri="{BB962C8B-B14F-4D97-AF65-F5344CB8AC3E}">
        <p14:creationId xmlns:p14="http://schemas.microsoft.com/office/powerpoint/2010/main" val="1591299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94B32D-4D71-4F69-B9D0-64BE1DC0086B}" type="datetimeFigureOut">
              <a:rPr lang="en-GB" smtClean="0"/>
              <a:t>16/09/2025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50EC1EC-9EB5-4290-8C54-80341C80B4C6}" type="slidenum">
              <a:rPr lang="en-GB" smtClean="0"/>
              <a:t>‹#›</a:t>
            </a:fld>
            <a:endParaRPr lang="en-GB"/>
          </a:p>
        </p:txBody>
      </p:sp>
    </p:spTree>
    <p:extLst>
      <p:ext uri="{BB962C8B-B14F-4D97-AF65-F5344CB8AC3E}">
        <p14:creationId xmlns:p14="http://schemas.microsoft.com/office/powerpoint/2010/main" val="3653589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94B32D-4D71-4F69-B9D0-64BE1DC0086B}" type="datetimeFigureOut">
              <a:rPr lang="en-GB" smtClean="0"/>
              <a:t>16/09/2025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50EC1EC-9EB5-4290-8C54-80341C80B4C6}" type="slidenum">
              <a:rPr lang="en-GB" smtClean="0"/>
              <a:t>‹#›</a:t>
            </a:fld>
            <a:endParaRPr lang="en-GB"/>
          </a:p>
        </p:txBody>
      </p:sp>
    </p:spTree>
    <p:extLst>
      <p:ext uri="{BB962C8B-B14F-4D97-AF65-F5344CB8AC3E}">
        <p14:creationId xmlns:p14="http://schemas.microsoft.com/office/powerpoint/2010/main" val="1779949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94B32D-4D71-4F69-B9D0-64BE1DC0086B}" type="datetimeFigureOut">
              <a:rPr lang="en-GB" smtClean="0"/>
              <a:t>16/09/2025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50EC1EC-9EB5-4290-8C54-80341C80B4C6}" type="slidenum">
              <a:rPr lang="en-GB" smtClean="0"/>
              <a:t>‹#›</a:t>
            </a:fld>
            <a:endParaRPr lang="en-GB"/>
          </a:p>
        </p:txBody>
      </p:sp>
    </p:spTree>
    <p:extLst>
      <p:ext uri="{BB962C8B-B14F-4D97-AF65-F5344CB8AC3E}">
        <p14:creationId xmlns:p14="http://schemas.microsoft.com/office/powerpoint/2010/main" val="156258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94B32D-4D71-4F69-B9D0-64BE1DC0086B}" type="datetimeFigureOut">
              <a:rPr lang="en-GB" smtClean="0"/>
              <a:t>16/09/2025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50EC1EC-9EB5-4290-8C54-80341C80B4C6}" type="slidenum">
              <a:rPr lang="en-GB" smtClean="0"/>
              <a:t>‹#›</a:t>
            </a:fld>
            <a:endParaRPr lang="en-GB"/>
          </a:p>
        </p:txBody>
      </p:sp>
    </p:spTree>
    <p:extLst>
      <p:ext uri="{BB962C8B-B14F-4D97-AF65-F5344CB8AC3E}">
        <p14:creationId xmlns:p14="http://schemas.microsoft.com/office/powerpoint/2010/main" val="894101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94B32D-4D71-4F69-B9D0-64BE1DC0086B}" type="datetimeFigureOut">
              <a:rPr lang="en-GB" smtClean="0"/>
              <a:t>16/09/2025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50EC1EC-9EB5-4290-8C54-80341C80B4C6}" type="slidenum">
              <a:rPr lang="en-GB" smtClean="0"/>
              <a:t>‹#›</a:t>
            </a:fld>
            <a:endParaRPr lang="en-GB"/>
          </a:p>
        </p:txBody>
      </p:sp>
    </p:spTree>
    <p:extLst>
      <p:ext uri="{BB962C8B-B14F-4D97-AF65-F5344CB8AC3E}">
        <p14:creationId xmlns:p14="http://schemas.microsoft.com/office/powerpoint/2010/main" val="2698807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94B32D-4D71-4F69-B9D0-64BE1DC0086B}" type="datetimeFigureOut">
              <a:rPr lang="en-GB" smtClean="0"/>
              <a:t>16/09/2025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50EC1EC-9EB5-4290-8C54-80341C80B4C6}" type="slidenum">
              <a:rPr lang="en-GB" smtClean="0"/>
              <a:t>‹#›</a:t>
            </a:fld>
            <a:endParaRPr lang="en-GB"/>
          </a:p>
        </p:txBody>
      </p:sp>
    </p:spTree>
    <p:extLst>
      <p:ext uri="{BB962C8B-B14F-4D97-AF65-F5344CB8AC3E}">
        <p14:creationId xmlns:p14="http://schemas.microsoft.com/office/powerpoint/2010/main" val="802678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94B32D-4D71-4F69-B9D0-64BE1DC0086B}" type="datetimeFigureOut">
              <a:rPr lang="en-GB" smtClean="0"/>
              <a:t>16/09/2025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50EC1EC-9EB5-4290-8C54-80341C80B4C6}" type="slidenum">
              <a:rPr lang="en-GB" smtClean="0"/>
              <a:t>‹#›</a:t>
            </a:fld>
            <a:endParaRPr lang="en-GB"/>
          </a:p>
        </p:txBody>
      </p:sp>
    </p:spTree>
    <p:extLst>
      <p:ext uri="{BB962C8B-B14F-4D97-AF65-F5344CB8AC3E}">
        <p14:creationId xmlns:p14="http://schemas.microsoft.com/office/powerpoint/2010/main" val="2591525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94B32D-4D71-4F69-B9D0-64BE1DC0086B}" type="datetimeFigureOut">
              <a:rPr lang="en-GB" smtClean="0"/>
              <a:t>16/09/2025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50EC1EC-9EB5-4290-8C54-80341C80B4C6}" type="slidenum">
              <a:rPr lang="en-GB" smtClean="0"/>
              <a:t>‹#›</a:t>
            </a:fld>
            <a:endParaRPr lang="en-GB"/>
          </a:p>
        </p:txBody>
      </p:sp>
    </p:spTree>
    <p:extLst>
      <p:ext uri="{BB962C8B-B14F-4D97-AF65-F5344CB8AC3E}">
        <p14:creationId xmlns:p14="http://schemas.microsoft.com/office/powerpoint/2010/main" val="4021685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94B32D-4D71-4F69-B9D0-64BE1DC0086B}" type="datetimeFigureOut">
              <a:rPr lang="en-GB" smtClean="0"/>
              <a:t>16/09/2025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0EC1EC-9EB5-4290-8C54-80341C80B4C6}" type="slidenum">
              <a:rPr lang="en-GB" smtClean="0"/>
              <a:t>‹#›</a:t>
            </a:fld>
            <a:endParaRPr lang="en-GB"/>
          </a:p>
        </p:txBody>
      </p:sp>
    </p:spTree>
    <p:extLst>
      <p:ext uri="{BB962C8B-B14F-4D97-AF65-F5344CB8AC3E}">
        <p14:creationId xmlns:p14="http://schemas.microsoft.com/office/powerpoint/2010/main" val="341925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95DAB-A653-4C3F-8FB1-8B86FB741DA5}"/>
              </a:ext>
            </a:extLst>
          </p:cNvPr>
          <p:cNvSpPr>
            <a:spLocks noGrp="1"/>
          </p:cNvSpPr>
          <p:nvPr>
            <p:ph type="ctrTitle"/>
          </p:nvPr>
        </p:nvSpPr>
        <p:spPr>
          <a:xfrm>
            <a:off x="1761894" y="976488"/>
            <a:ext cx="8727687" cy="2279668"/>
          </a:xfrm>
        </p:spPr>
        <p:txBody>
          <a:bodyPr>
            <a:normAutofit/>
          </a:bodyPr>
          <a:lstStyle/>
          <a:p>
            <a:pPr>
              <a:lnSpc>
                <a:spcPts val="5300"/>
              </a:lnSpc>
              <a:spcBef>
                <a:spcPts val="600"/>
              </a:spcBef>
              <a:spcAft>
                <a:spcPts val="600"/>
              </a:spcAft>
            </a:pPr>
            <a:r>
              <a:rPr lang="en-US" dirty="0">
                <a:latin typeface="+mn-lt"/>
              </a:rPr>
              <a:t>Defensive Responses to Critical Feedback</a:t>
            </a:r>
            <a:endParaRPr lang="en-GB" dirty="0">
              <a:latin typeface="+mn-lt"/>
            </a:endParaRPr>
          </a:p>
        </p:txBody>
      </p:sp>
      <p:sp>
        <p:nvSpPr>
          <p:cNvPr id="3" name="Subtitle 2">
            <a:extLst>
              <a:ext uri="{FF2B5EF4-FFF2-40B4-BE49-F238E27FC236}">
                <a16:creationId xmlns:a16="http://schemas.microsoft.com/office/drawing/2014/main" id="{2F6CE9D5-5848-4515-93CA-E3532F06DB27}"/>
              </a:ext>
            </a:extLst>
          </p:cNvPr>
          <p:cNvSpPr>
            <a:spLocks noGrp="1"/>
          </p:cNvSpPr>
          <p:nvPr>
            <p:ph type="subTitle" idx="1"/>
          </p:nvPr>
        </p:nvSpPr>
        <p:spPr>
          <a:xfrm>
            <a:off x="2667000" y="4731283"/>
            <a:ext cx="6858000" cy="1592825"/>
          </a:xfrm>
        </p:spPr>
        <p:txBody>
          <a:bodyPr>
            <a:normAutofit fontScale="92500" lnSpcReduction="10000"/>
          </a:bodyPr>
          <a:lstStyle/>
          <a:p>
            <a:r>
              <a:rPr lang="en-GB" dirty="0"/>
              <a:t>Prof. Alex Gillespie</a:t>
            </a:r>
          </a:p>
          <a:p>
            <a:r>
              <a:rPr lang="en-GB" dirty="0"/>
              <a:t>Culture &amp; </a:t>
            </a:r>
            <a:r>
              <a:rPr lang="en-GB"/>
              <a:t>Risk Research Unit</a:t>
            </a:r>
            <a:endParaRPr lang="en-GB" dirty="0"/>
          </a:p>
          <a:p>
            <a:r>
              <a:rPr lang="en-GB" dirty="0"/>
              <a:t>London School of Economics </a:t>
            </a:r>
          </a:p>
          <a:p>
            <a:r>
              <a:rPr lang="en-GB" dirty="0"/>
              <a:t>a.t.gillespie@lse.ac.uk</a:t>
            </a:r>
          </a:p>
        </p:txBody>
      </p:sp>
    </p:spTree>
    <p:extLst>
      <p:ext uri="{BB962C8B-B14F-4D97-AF65-F5344CB8AC3E}">
        <p14:creationId xmlns:p14="http://schemas.microsoft.com/office/powerpoint/2010/main" val="2226647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27C07-85FE-45C9-805D-9B6F9BADDF07}"/>
              </a:ext>
            </a:extLst>
          </p:cNvPr>
          <p:cNvSpPr>
            <a:spLocks noGrp="1"/>
          </p:cNvSpPr>
          <p:nvPr>
            <p:ph type="title"/>
          </p:nvPr>
        </p:nvSpPr>
        <p:spPr>
          <a:xfrm>
            <a:off x="1524000" y="4760"/>
            <a:ext cx="9144000" cy="889794"/>
          </a:xfrm>
        </p:spPr>
        <p:txBody>
          <a:bodyPr>
            <a:normAutofit/>
          </a:bodyPr>
          <a:lstStyle/>
          <a:p>
            <a:pPr algn="ctr"/>
            <a:r>
              <a:rPr lang="en-GB" dirty="0"/>
              <a:t>The Problem: Learning form Patients</a:t>
            </a:r>
          </a:p>
        </p:txBody>
      </p:sp>
      <p:sp>
        <p:nvSpPr>
          <p:cNvPr id="3" name="Content Placeholder 2">
            <a:extLst>
              <a:ext uri="{FF2B5EF4-FFF2-40B4-BE49-F238E27FC236}">
                <a16:creationId xmlns:a16="http://schemas.microsoft.com/office/drawing/2014/main" id="{321AE349-8781-4847-941D-B7D90FF17131}"/>
              </a:ext>
            </a:extLst>
          </p:cNvPr>
          <p:cNvSpPr>
            <a:spLocks noGrp="1"/>
          </p:cNvSpPr>
          <p:nvPr>
            <p:ph idx="1"/>
          </p:nvPr>
        </p:nvSpPr>
        <p:spPr>
          <a:xfrm>
            <a:off x="531906" y="1804894"/>
            <a:ext cx="10787529" cy="3848847"/>
          </a:xfrm>
        </p:spPr>
        <p:txBody>
          <a:bodyPr>
            <a:normAutofit/>
          </a:bodyPr>
          <a:lstStyle/>
          <a:p>
            <a:pPr>
              <a:spcBef>
                <a:spcPts val="3600"/>
              </a:spcBef>
            </a:pPr>
            <a:r>
              <a:rPr lang="en-GB" dirty="0"/>
              <a:t>Healthcare needs to listen to patients: </a:t>
            </a:r>
          </a:p>
          <a:p>
            <a:pPr lvl="1">
              <a:spcBef>
                <a:spcPts val="1200"/>
              </a:spcBef>
            </a:pPr>
            <a:r>
              <a:rPr lang="en-GB" dirty="0"/>
              <a:t>Bristol Royal Infirmary (1995)</a:t>
            </a:r>
          </a:p>
          <a:p>
            <a:pPr lvl="1">
              <a:spcBef>
                <a:spcPts val="1200"/>
              </a:spcBef>
            </a:pPr>
            <a:r>
              <a:rPr lang="en-GB" dirty="0"/>
              <a:t>Mid-Staffordshire (Francis, 2013)</a:t>
            </a:r>
          </a:p>
          <a:p>
            <a:pPr lvl="1">
              <a:spcBef>
                <a:spcPts val="1200"/>
              </a:spcBef>
            </a:pPr>
            <a:r>
              <a:rPr lang="en-GB" dirty="0"/>
              <a:t>‘First Do No Harm’ (2020): ‘unresponsive and defensive’</a:t>
            </a:r>
          </a:p>
          <a:p>
            <a:pPr>
              <a:spcBef>
                <a:spcPts val="3600"/>
              </a:spcBef>
            </a:pPr>
            <a:r>
              <a:rPr lang="en-GB" dirty="0"/>
              <a:t>Minimal evidence of learning from patients (Liu et al., 2020; Martin et al., 2021)</a:t>
            </a:r>
          </a:p>
        </p:txBody>
      </p:sp>
      <p:sp>
        <p:nvSpPr>
          <p:cNvPr id="7" name="TextBox 6">
            <a:extLst>
              <a:ext uri="{FF2B5EF4-FFF2-40B4-BE49-F238E27FC236}">
                <a16:creationId xmlns:a16="http://schemas.microsoft.com/office/drawing/2014/main" id="{ADC008C9-7723-407E-BC7C-C745F5103158}"/>
              </a:ext>
            </a:extLst>
          </p:cNvPr>
          <p:cNvSpPr txBox="1"/>
          <p:nvPr/>
        </p:nvSpPr>
        <p:spPr>
          <a:xfrm>
            <a:off x="0" y="5745244"/>
            <a:ext cx="12192000" cy="1107996"/>
          </a:xfrm>
          <a:prstGeom prst="rect">
            <a:avLst/>
          </a:prstGeom>
          <a:noFill/>
        </p:spPr>
        <p:txBody>
          <a:bodyPr wrap="square" rtlCol="0">
            <a:spAutoFit/>
          </a:bodyPr>
          <a:lstStyle/>
          <a:p>
            <a:r>
              <a:rPr lang="en-US" dirty="0"/>
              <a:t>______________________________________________________________________________</a:t>
            </a:r>
          </a:p>
          <a:p>
            <a:r>
              <a:rPr lang="en-US" sz="1200" dirty="0"/>
              <a:t>Martin, G. P., Chew, S., &amp; Dixon-Woods, M. (2021). Why do systems for responding to concerns and complaints so often fail patients, families and healthcare staff? A qualitative study. </a:t>
            </a:r>
            <a:r>
              <a:rPr lang="en-US" sz="1200" i="1" dirty="0"/>
              <a:t>Social Science &amp; Medicine</a:t>
            </a:r>
            <a:r>
              <a:rPr lang="en-US" sz="1200" dirty="0"/>
              <a:t>, </a:t>
            </a:r>
            <a:r>
              <a:rPr lang="en-US" sz="1200" i="1" dirty="0"/>
              <a:t>287</a:t>
            </a:r>
            <a:r>
              <a:rPr lang="en-US" sz="1200" dirty="0"/>
              <a:t>, 114375. </a:t>
            </a:r>
          </a:p>
          <a:p>
            <a:r>
              <a:rPr lang="en-US" sz="1200" dirty="0"/>
              <a:t>Liu, J. J., </a:t>
            </a:r>
            <a:r>
              <a:rPr lang="en-US" sz="1200" dirty="0" err="1"/>
              <a:t>Rotteau</a:t>
            </a:r>
            <a:r>
              <a:rPr lang="en-US" sz="1200" dirty="0"/>
              <a:t>, L., Bell, C. M., &amp; </a:t>
            </a:r>
            <a:r>
              <a:rPr lang="en-US" sz="1200" dirty="0" err="1"/>
              <a:t>Shojania</a:t>
            </a:r>
            <a:r>
              <a:rPr lang="en-US" sz="1200" dirty="0"/>
              <a:t>, K. G. (2019). Putting out fires: A qualitative study exploring the use of patient complaints to drive improvement at three academic hospitals. </a:t>
            </a:r>
            <a:r>
              <a:rPr lang="en-US" sz="1200" i="1" dirty="0"/>
              <a:t>BMJ Quality &amp; Safety</a:t>
            </a:r>
            <a:r>
              <a:rPr lang="en-US" sz="1200" dirty="0"/>
              <a:t>, </a:t>
            </a:r>
            <a:r>
              <a:rPr lang="en-US" sz="1200" i="1" dirty="0"/>
              <a:t>28</a:t>
            </a:r>
            <a:r>
              <a:rPr lang="en-US" sz="1200" dirty="0"/>
              <a:t>(11), 894–900.</a:t>
            </a:r>
          </a:p>
        </p:txBody>
      </p:sp>
    </p:spTree>
    <p:extLst>
      <p:ext uri="{BB962C8B-B14F-4D97-AF65-F5344CB8AC3E}">
        <p14:creationId xmlns:p14="http://schemas.microsoft.com/office/powerpoint/2010/main" val="3389714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27C07-85FE-45C9-805D-9B6F9BADDF07}"/>
              </a:ext>
            </a:extLst>
          </p:cNvPr>
          <p:cNvSpPr>
            <a:spLocks noGrp="1"/>
          </p:cNvSpPr>
          <p:nvPr>
            <p:ph type="title"/>
          </p:nvPr>
        </p:nvSpPr>
        <p:spPr>
          <a:xfrm>
            <a:off x="1524000" y="4760"/>
            <a:ext cx="6484964" cy="889794"/>
          </a:xfrm>
        </p:spPr>
        <p:txBody>
          <a:bodyPr/>
          <a:lstStyle/>
          <a:p>
            <a:pPr algn="ctr"/>
            <a:r>
              <a:rPr lang="en-GB" dirty="0"/>
              <a:t>Empirical Study</a:t>
            </a:r>
          </a:p>
        </p:txBody>
      </p:sp>
      <p:sp>
        <p:nvSpPr>
          <p:cNvPr id="3" name="Content Placeholder 2">
            <a:extLst>
              <a:ext uri="{FF2B5EF4-FFF2-40B4-BE49-F238E27FC236}">
                <a16:creationId xmlns:a16="http://schemas.microsoft.com/office/drawing/2014/main" id="{321AE349-8781-4847-941D-B7D90FF17131}"/>
              </a:ext>
            </a:extLst>
          </p:cNvPr>
          <p:cNvSpPr>
            <a:spLocks noGrp="1"/>
          </p:cNvSpPr>
          <p:nvPr>
            <p:ph idx="1"/>
          </p:nvPr>
        </p:nvSpPr>
        <p:spPr>
          <a:xfrm>
            <a:off x="449236" y="1488141"/>
            <a:ext cx="8718670" cy="4645961"/>
          </a:xfrm>
        </p:spPr>
        <p:txBody>
          <a:bodyPr>
            <a:normAutofit/>
          </a:bodyPr>
          <a:lstStyle/>
          <a:p>
            <a:pPr>
              <a:spcBef>
                <a:spcPts val="5400"/>
              </a:spcBef>
            </a:pPr>
            <a:r>
              <a:rPr lang="en-GB" dirty="0"/>
              <a:t>What actually happens when patients voice concerns online?</a:t>
            </a:r>
          </a:p>
          <a:p>
            <a:pPr>
              <a:spcBef>
                <a:spcPts val="5400"/>
              </a:spcBef>
            </a:pPr>
            <a:r>
              <a:rPr lang="en-GB" dirty="0"/>
              <a:t>Care Opinion: facilitate dialogue between patients &amp; staff</a:t>
            </a:r>
          </a:p>
          <a:p>
            <a:pPr>
              <a:spcBef>
                <a:spcPts val="5400"/>
              </a:spcBef>
            </a:pPr>
            <a:r>
              <a:rPr lang="en-GB" dirty="0"/>
              <a:t>‘Stories’ are posted; staff post ‘Responses’</a:t>
            </a:r>
          </a:p>
          <a:p>
            <a:pPr>
              <a:spcBef>
                <a:spcPts val="5400"/>
              </a:spcBef>
            </a:pPr>
            <a:r>
              <a:rPr lang="en-GB" dirty="0"/>
              <a:t>Analysed 2,500 responses</a:t>
            </a:r>
          </a:p>
          <a:p>
            <a:pPr>
              <a:spcBef>
                <a:spcPts val="3600"/>
              </a:spcBef>
            </a:pPr>
            <a:endParaRPr lang="en-GB" dirty="0"/>
          </a:p>
        </p:txBody>
      </p:sp>
      <p:pic>
        <p:nvPicPr>
          <p:cNvPr id="6" name="Picture 5">
            <a:extLst>
              <a:ext uri="{FF2B5EF4-FFF2-40B4-BE49-F238E27FC236}">
                <a16:creationId xmlns:a16="http://schemas.microsoft.com/office/drawing/2014/main" id="{C8786764-487D-4FD5-9068-C32891632F2E}"/>
              </a:ext>
            </a:extLst>
          </p:cNvPr>
          <p:cNvPicPr>
            <a:picLocks noChangeAspect="1"/>
          </p:cNvPicPr>
          <p:nvPr/>
        </p:nvPicPr>
        <p:blipFill>
          <a:blip r:embed="rId2"/>
          <a:stretch>
            <a:fillRect/>
          </a:stretch>
        </p:blipFill>
        <p:spPr>
          <a:xfrm>
            <a:off x="9532964" y="-4760"/>
            <a:ext cx="2659036" cy="6858000"/>
          </a:xfrm>
          <a:prstGeom prst="rect">
            <a:avLst/>
          </a:prstGeom>
        </p:spPr>
      </p:pic>
      <p:sp>
        <p:nvSpPr>
          <p:cNvPr id="7" name="TextBox 6">
            <a:extLst>
              <a:ext uri="{FF2B5EF4-FFF2-40B4-BE49-F238E27FC236}">
                <a16:creationId xmlns:a16="http://schemas.microsoft.com/office/drawing/2014/main" id="{ADC008C9-7723-407E-BC7C-C745F5103158}"/>
              </a:ext>
            </a:extLst>
          </p:cNvPr>
          <p:cNvSpPr txBox="1"/>
          <p:nvPr/>
        </p:nvSpPr>
        <p:spPr>
          <a:xfrm>
            <a:off x="1" y="5951220"/>
            <a:ext cx="9484658" cy="738664"/>
          </a:xfrm>
          <a:prstGeom prst="rect">
            <a:avLst/>
          </a:prstGeom>
          <a:noFill/>
        </p:spPr>
        <p:txBody>
          <a:bodyPr wrap="square" rtlCol="0">
            <a:spAutoFit/>
          </a:bodyPr>
          <a:lstStyle/>
          <a:p>
            <a:r>
              <a:rPr lang="en-US" dirty="0"/>
              <a:t>___________________________________________________</a:t>
            </a:r>
          </a:p>
          <a:p>
            <a:r>
              <a:rPr lang="en-US" sz="1200" dirty="0"/>
              <a:t>Gillespie, A., &amp; Reader, T. (2025). The complaint handler’s bind: How </a:t>
            </a:r>
            <a:r>
              <a:rPr lang="en-US" sz="1200" dirty="0" err="1"/>
              <a:t>organisational</a:t>
            </a:r>
            <a:r>
              <a:rPr lang="en-US" sz="1200" dirty="0"/>
              <a:t> constraints lead to defensive responses to criticism. </a:t>
            </a:r>
            <a:r>
              <a:rPr lang="en-US" sz="1200" dirty="0" err="1"/>
              <a:t>PLoS</a:t>
            </a:r>
            <a:r>
              <a:rPr lang="en-US" sz="1200" dirty="0"/>
              <a:t> One, 20(6), </a:t>
            </a:r>
            <a:r>
              <a:rPr lang="en-US" sz="1200" dirty="0" err="1"/>
              <a:t>e0325185</a:t>
            </a:r>
            <a:r>
              <a:rPr lang="en-US" sz="1200" dirty="0"/>
              <a:t>.</a:t>
            </a:r>
          </a:p>
        </p:txBody>
      </p:sp>
    </p:spTree>
    <p:extLst>
      <p:ext uri="{BB962C8B-B14F-4D97-AF65-F5344CB8AC3E}">
        <p14:creationId xmlns:p14="http://schemas.microsoft.com/office/powerpoint/2010/main" val="2373296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B4DDC-9368-2372-7E4D-BF2231112A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1B6239-DD69-659B-09EC-6D92DF56D7E4}"/>
              </a:ext>
            </a:extLst>
          </p:cNvPr>
          <p:cNvSpPr>
            <a:spLocks noGrp="1"/>
          </p:cNvSpPr>
          <p:nvPr>
            <p:ph type="title"/>
          </p:nvPr>
        </p:nvSpPr>
        <p:spPr>
          <a:xfrm>
            <a:off x="1" y="4760"/>
            <a:ext cx="12233834" cy="889794"/>
          </a:xfrm>
        </p:spPr>
        <p:txBody>
          <a:bodyPr/>
          <a:lstStyle/>
          <a:p>
            <a:pPr algn="ctr"/>
            <a:r>
              <a:rPr lang="en-GB" dirty="0"/>
              <a:t>Finding</a:t>
            </a:r>
          </a:p>
        </p:txBody>
      </p:sp>
      <p:sp>
        <p:nvSpPr>
          <p:cNvPr id="7" name="TextBox 6">
            <a:extLst>
              <a:ext uri="{FF2B5EF4-FFF2-40B4-BE49-F238E27FC236}">
                <a16:creationId xmlns:a16="http://schemas.microsoft.com/office/drawing/2014/main" id="{CCCD0EF7-A37B-EAE1-498D-DD4D8250CABB}"/>
              </a:ext>
            </a:extLst>
          </p:cNvPr>
          <p:cNvSpPr txBox="1"/>
          <p:nvPr/>
        </p:nvSpPr>
        <p:spPr>
          <a:xfrm>
            <a:off x="0" y="6196255"/>
            <a:ext cx="12191999" cy="553998"/>
          </a:xfrm>
          <a:prstGeom prst="rect">
            <a:avLst/>
          </a:prstGeom>
          <a:noFill/>
        </p:spPr>
        <p:txBody>
          <a:bodyPr wrap="square" rtlCol="0">
            <a:spAutoFit/>
          </a:bodyPr>
          <a:lstStyle/>
          <a:p>
            <a:r>
              <a:rPr lang="en-US" dirty="0"/>
              <a:t>_________________________________________________________________________________________________________</a:t>
            </a:r>
          </a:p>
          <a:p>
            <a:r>
              <a:rPr lang="en-US" sz="1200" dirty="0"/>
              <a:t>Gillespie, A., &amp; Reader, T. (2025). The complaint handler’s bind: How </a:t>
            </a:r>
            <a:r>
              <a:rPr lang="en-US" sz="1200" dirty="0" err="1"/>
              <a:t>organisational</a:t>
            </a:r>
            <a:r>
              <a:rPr lang="en-US" sz="1200" dirty="0"/>
              <a:t> constraints lead to defensive responses to criticism. </a:t>
            </a:r>
            <a:r>
              <a:rPr lang="en-US" sz="1200" dirty="0" err="1"/>
              <a:t>PLoS</a:t>
            </a:r>
            <a:r>
              <a:rPr lang="en-US" sz="1200" dirty="0"/>
              <a:t> One, 20(6), </a:t>
            </a:r>
            <a:r>
              <a:rPr lang="en-US" sz="1200" dirty="0" err="1"/>
              <a:t>e0325185</a:t>
            </a:r>
            <a:r>
              <a:rPr lang="en-US" sz="1200" dirty="0"/>
              <a:t>.</a:t>
            </a:r>
          </a:p>
        </p:txBody>
      </p:sp>
      <p:pic>
        <p:nvPicPr>
          <p:cNvPr id="13" name="Picture 12" descr="Chart, waterfall chart&#10;&#10;Description automatically generated">
            <a:extLst>
              <a:ext uri="{FF2B5EF4-FFF2-40B4-BE49-F238E27FC236}">
                <a16:creationId xmlns:a16="http://schemas.microsoft.com/office/drawing/2014/main" id="{586FF6DC-53F9-4322-8472-190FB28600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467" y="984287"/>
            <a:ext cx="10959569" cy="5211968"/>
          </a:xfrm>
          <a:prstGeom prst="rect">
            <a:avLst/>
          </a:prstGeom>
        </p:spPr>
      </p:pic>
    </p:spTree>
    <p:extLst>
      <p:ext uri="{BB962C8B-B14F-4D97-AF65-F5344CB8AC3E}">
        <p14:creationId xmlns:p14="http://schemas.microsoft.com/office/powerpoint/2010/main" val="2996852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24D2F-9F44-BE1C-7AB3-A8EBDA39EF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F6BB4B-DD94-3DF6-4483-4416F67F9AA3}"/>
              </a:ext>
            </a:extLst>
          </p:cNvPr>
          <p:cNvSpPr>
            <a:spLocks noGrp="1"/>
          </p:cNvSpPr>
          <p:nvPr>
            <p:ph type="title"/>
          </p:nvPr>
        </p:nvSpPr>
        <p:spPr>
          <a:xfrm>
            <a:off x="2152650" y="18257"/>
            <a:ext cx="7886700" cy="1325563"/>
          </a:xfrm>
        </p:spPr>
        <p:txBody>
          <a:bodyPr/>
          <a:lstStyle/>
          <a:p>
            <a:pPr algn="ctr"/>
            <a:r>
              <a:rPr lang="en-GB" dirty="0"/>
              <a:t>Contradictory Response</a:t>
            </a:r>
          </a:p>
        </p:txBody>
      </p:sp>
      <p:sp>
        <p:nvSpPr>
          <p:cNvPr id="3" name="Content Placeholder 2">
            <a:extLst>
              <a:ext uri="{FF2B5EF4-FFF2-40B4-BE49-F238E27FC236}">
                <a16:creationId xmlns:a16="http://schemas.microsoft.com/office/drawing/2014/main" id="{7D0BCE13-9EE9-9799-2194-8B176C4D9D58}"/>
              </a:ext>
            </a:extLst>
          </p:cNvPr>
          <p:cNvSpPr>
            <a:spLocks noGrp="1"/>
          </p:cNvSpPr>
          <p:nvPr>
            <p:ph idx="1"/>
          </p:nvPr>
        </p:nvSpPr>
        <p:spPr>
          <a:xfrm>
            <a:off x="979135" y="2175934"/>
            <a:ext cx="9856099" cy="4001029"/>
          </a:xfrm>
        </p:spPr>
        <p:txBody>
          <a:bodyPr>
            <a:normAutofit/>
          </a:bodyPr>
          <a:lstStyle/>
          <a:p>
            <a:pPr marL="0" indent="0">
              <a:buNone/>
            </a:pPr>
            <a:r>
              <a:rPr lang="en-GB" dirty="0"/>
              <a:t>Story: reported waiting in discomfort and delays</a:t>
            </a:r>
          </a:p>
          <a:p>
            <a:endParaRPr lang="en-GB" dirty="0"/>
          </a:p>
          <a:p>
            <a:pPr marL="0" indent="0">
              <a:buNone/>
            </a:pPr>
            <a:r>
              <a:rPr lang="en-GB" dirty="0"/>
              <a:t>Response: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“We would like to assure you that we take all comments seriously and act on them as part of our ongoing commitment to improving patient experience. If you would like us to look into your concerns more fully, please contact PALS”. </a:t>
            </a:r>
            <a:endParaRPr lang="en-GB" dirty="0"/>
          </a:p>
        </p:txBody>
      </p:sp>
    </p:spTree>
    <p:extLst>
      <p:ext uri="{BB962C8B-B14F-4D97-AF65-F5344CB8AC3E}">
        <p14:creationId xmlns:p14="http://schemas.microsoft.com/office/powerpoint/2010/main" val="2244898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DDC21-EDC5-DB46-8282-5E517FF076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8AC91A-4FA1-392A-4EC2-5F2662AA79E8}"/>
              </a:ext>
            </a:extLst>
          </p:cNvPr>
          <p:cNvSpPr>
            <a:spLocks noGrp="1"/>
          </p:cNvSpPr>
          <p:nvPr>
            <p:ph type="title"/>
          </p:nvPr>
        </p:nvSpPr>
        <p:spPr>
          <a:xfrm>
            <a:off x="2152650" y="18257"/>
            <a:ext cx="7886700" cy="1325563"/>
          </a:xfrm>
        </p:spPr>
        <p:txBody>
          <a:bodyPr/>
          <a:lstStyle/>
          <a:p>
            <a:pPr algn="ctr"/>
            <a:r>
              <a:rPr lang="en-GB" dirty="0"/>
              <a:t>Contradictory Response</a:t>
            </a:r>
          </a:p>
        </p:txBody>
      </p:sp>
      <p:sp>
        <p:nvSpPr>
          <p:cNvPr id="3" name="Content Placeholder 2">
            <a:extLst>
              <a:ext uri="{FF2B5EF4-FFF2-40B4-BE49-F238E27FC236}">
                <a16:creationId xmlns:a16="http://schemas.microsoft.com/office/drawing/2014/main" id="{57A64F0F-60EA-FCF0-CFFD-2DFF842B0EBB}"/>
              </a:ext>
            </a:extLst>
          </p:cNvPr>
          <p:cNvSpPr>
            <a:spLocks noGrp="1"/>
          </p:cNvSpPr>
          <p:nvPr>
            <p:ph idx="1"/>
          </p:nvPr>
        </p:nvSpPr>
        <p:spPr>
          <a:xfrm>
            <a:off x="979135" y="2175934"/>
            <a:ext cx="9856099" cy="4001029"/>
          </a:xfrm>
        </p:spPr>
        <p:txBody>
          <a:bodyPr>
            <a:normAutofit/>
          </a:bodyPr>
          <a:lstStyle/>
          <a:p>
            <a:pPr marL="0" indent="0">
              <a:buNone/>
            </a:pPr>
            <a:r>
              <a:rPr lang="en-GB" dirty="0"/>
              <a:t>Story: reported waiting in discomfort and delays</a:t>
            </a:r>
          </a:p>
          <a:p>
            <a:endParaRPr lang="en-GB" dirty="0"/>
          </a:p>
          <a:p>
            <a:pPr marL="0" indent="0">
              <a:buNone/>
            </a:pPr>
            <a:r>
              <a:rPr lang="en-GB" dirty="0"/>
              <a:t>Response: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“We would like to assure you that </a:t>
            </a:r>
            <a:r>
              <a:rPr lang="en-US" u="sng" dirty="0">
                <a:solidFill>
                  <a:srgbClr val="00B050"/>
                </a:solidFill>
                <a:latin typeface="Calibri" panose="020F0502020204030204" pitchFamily="34" charset="0"/>
                <a:ea typeface="Calibri" panose="020F0502020204030204" pitchFamily="34" charset="0"/>
                <a:cs typeface="Times New Roman" panose="02020603050405020304" pitchFamily="18" charset="0"/>
              </a:rPr>
              <a:t>we take all comments seriously and act on them</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as part of our ongoing commitment to improving patient experience. If you would like us to look into your concerns more fully, please contact PALS”. </a:t>
            </a:r>
            <a:endParaRPr lang="en-GB" dirty="0"/>
          </a:p>
        </p:txBody>
      </p:sp>
    </p:spTree>
    <p:extLst>
      <p:ext uri="{BB962C8B-B14F-4D97-AF65-F5344CB8AC3E}">
        <p14:creationId xmlns:p14="http://schemas.microsoft.com/office/powerpoint/2010/main" val="2167812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4EFB9-A60A-6F2D-C755-D74D2E7F67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062B95-9562-C85E-08F7-50438BD8D506}"/>
              </a:ext>
            </a:extLst>
          </p:cNvPr>
          <p:cNvSpPr>
            <a:spLocks noGrp="1"/>
          </p:cNvSpPr>
          <p:nvPr>
            <p:ph type="title"/>
          </p:nvPr>
        </p:nvSpPr>
        <p:spPr>
          <a:xfrm>
            <a:off x="2152650" y="18257"/>
            <a:ext cx="7886700" cy="1325563"/>
          </a:xfrm>
        </p:spPr>
        <p:txBody>
          <a:bodyPr/>
          <a:lstStyle/>
          <a:p>
            <a:pPr algn="ctr"/>
            <a:r>
              <a:rPr lang="en-GB" dirty="0"/>
              <a:t>Contradictory Response</a:t>
            </a:r>
          </a:p>
        </p:txBody>
      </p:sp>
      <p:sp>
        <p:nvSpPr>
          <p:cNvPr id="3" name="Content Placeholder 2">
            <a:extLst>
              <a:ext uri="{FF2B5EF4-FFF2-40B4-BE49-F238E27FC236}">
                <a16:creationId xmlns:a16="http://schemas.microsoft.com/office/drawing/2014/main" id="{0797D328-A708-41B4-9209-4669231B0B7D}"/>
              </a:ext>
            </a:extLst>
          </p:cNvPr>
          <p:cNvSpPr>
            <a:spLocks noGrp="1"/>
          </p:cNvSpPr>
          <p:nvPr>
            <p:ph idx="1"/>
          </p:nvPr>
        </p:nvSpPr>
        <p:spPr>
          <a:xfrm>
            <a:off x="979135" y="2175934"/>
            <a:ext cx="9856099" cy="4001029"/>
          </a:xfrm>
        </p:spPr>
        <p:txBody>
          <a:bodyPr>
            <a:normAutofit/>
          </a:bodyPr>
          <a:lstStyle/>
          <a:p>
            <a:pPr marL="0" indent="0">
              <a:buNone/>
            </a:pPr>
            <a:r>
              <a:rPr lang="en-GB" dirty="0"/>
              <a:t>Story: reported waiting in discomfort and delays</a:t>
            </a:r>
          </a:p>
          <a:p>
            <a:endParaRPr lang="en-GB" dirty="0"/>
          </a:p>
          <a:p>
            <a:pPr marL="0" indent="0">
              <a:buNone/>
            </a:pPr>
            <a:r>
              <a:rPr lang="en-GB" dirty="0"/>
              <a:t>Response: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“We would like to assure you that </a:t>
            </a:r>
            <a:r>
              <a:rPr lang="en-US" u="sng" dirty="0">
                <a:solidFill>
                  <a:srgbClr val="00B050"/>
                </a:solidFill>
                <a:latin typeface="Calibri" panose="020F0502020204030204" pitchFamily="34" charset="0"/>
                <a:ea typeface="Calibri" panose="020F0502020204030204" pitchFamily="34" charset="0"/>
                <a:cs typeface="Times New Roman" panose="02020603050405020304" pitchFamily="18" charset="0"/>
              </a:rPr>
              <a:t>we take all comments seriously and act on them</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as part of our ongoing commitment to improving patient experience. If you would like us to look into your concerns more fully, </a:t>
            </a:r>
            <a:r>
              <a:rPr lang="en-US"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please contact PALS</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en-GB" dirty="0"/>
          </a:p>
        </p:txBody>
      </p:sp>
    </p:spTree>
    <p:extLst>
      <p:ext uri="{BB962C8B-B14F-4D97-AF65-F5344CB8AC3E}">
        <p14:creationId xmlns:p14="http://schemas.microsoft.com/office/powerpoint/2010/main" val="3998250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D8E507-1364-4A2E-AD0B-D7CE1AA5D819}"/>
              </a:ext>
            </a:extLst>
          </p:cNvPr>
          <p:cNvSpPr>
            <a:spLocks noGrp="1"/>
          </p:cNvSpPr>
          <p:nvPr>
            <p:ph idx="1"/>
          </p:nvPr>
        </p:nvSpPr>
        <p:spPr>
          <a:xfrm>
            <a:off x="2565175" y="1896534"/>
            <a:ext cx="6336064" cy="4145493"/>
          </a:xfrm>
        </p:spPr>
        <p:txBody>
          <a:bodyPr>
            <a:normAutofit/>
          </a:bodyPr>
          <a:lstStyle/>
          <a:p>
            <a:pPr marL="0" indent="0" algn="ctr">
              <a:buNone/>
            </a:pPr>
            <a:r>
              <a:rPr lang="en-GB" sz="3200" dirty="0"/>
              <a:t>The Puzzle:</a:t>
            </a:r>
          </a:p>
          <a:p>
            <a:pPr marL="0" indent="0" algn="ctr">
              <a:buNone/>
            </a:pPr>
            <a:r>
              <a:rPr lang="en-GB" sz="3200" dirty="0"/>
              <a:t>How can staff simultaneously espouse learning from feedback whilst ignoring it?</a:t>
            </a:r>
          </a:p>
        </p:txBody>
      </p:sp>
    </p:spTree>
    <p:extLst>
      <p:ext uri="{BB962C8B-B14F-4D97-AF65-F5344CB8AC3E}">
        <p14:creationId xmlns:p14="http://schemas.microsoft.com/office/powerpoint/2010/main" val="2018390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84CDA-1D73-477D-A6BD-8735DD856E0C}"/>
              </a:ext>
            </a:extLst>
          </p:cNvPr>
          <p:cNvSpPr>
            <a:spLocks noGrp="1"/>
          </p:cNvSpPr>
          <p:nvPr>
            <p:ph type="title"/>
          </p:nvPr>
        </p:nvSpPr>
        <p:spPr>
          <a:xfrm>
            <a:off x="2152650" y="18256"/>
            <a:ext cx="7886700" cy="1325563"/>
          </a:xfrm>
        </p:spPr>
        <p:txBody>
          <a:bodyPr/>
          <a:lstStyle/>
          <a:p>
            <a:pPr algn="ctr"/>
            <a:r>
              <a:rPr lang="en-GB" dirty="0"/>
              <a:t>The Complaint Handler’s Bind</a:t>
            </a:r>
          </a:p>
        </p:txBody>
      </p:sp>
      <p:sp>
        <p:nvSpPr>
          <p:cNvPr id="3" name="Content Placeholder 2">
            <a:extLst>
              <a:ext uri="{FF2B5EF4-FFF2-40B4-BE49-F238E27FC236}">
                <a16:creationId xmlns:a16="http://schemas.microsoft.com/office/drawing/2014/main" id="{6BDA1C7A-5BE8-4110-BF8C-20DC2FFC0EC3}"/>
              </a:ext>
            </a:extLst>
          </p:cNvPr>
          <p:cNvSpPr>
            <a:spLocks noGrp="1"/>
          </p:cNvSpPr>
          <p:nvPr>
            <p:ph idx="1"/>
          </p:nvPr>
        </p:nvSpPr>
        <p:spPr>
          <a:xfrm>
            <a:off x="695915" y="1869260"/>
            <a:ext cx="10446818" cy="4259152"/>
          </a:xfrm>
        </p:spPr>
        <p:txBody>
          <a:bodyPr>
            <a:normAutofit/>
          </a:bodyPr>
          <a:lstStyle/>
          <a:p>
            <a:pPr marL="457200" indent="-457200">
              <a:spcBef>
                <a:spcPts val="4200"/>
              </a:spcBef>
              <a:buFont typeface="+mj-lt"/>
              <a:buAutoNum type="arabicParenR"/>
            </a:pPr>
            <a:r>
              <a:rPr lang="en-GB" dirty="0"/>
              <a:t>Staff are told to address complaints </a:t>
            </a:r>
          </a:p>
          <a:p>
            <a:pPr marL="457200" indent="-457200">
              <a:spcBef>
                <a:spcPts val="4200"/>
              </a:spcBef>
              <a:buFont typeface="+mj-lt"/>
              <a:buAutoNum type="arabicParenR"/>
            </a:pPr>
            <a:r>
              <a:rPr lang="en-GB" dirty="0"/>
              <a:t>But the don’t have the power to </a:t>
            </a:r>
            <a:r>
              <a:rPr lang="en-GB"/>
              <a:t>create organisational </a:t>
            </a:r>
            <a:r>
              <a:rPr lang="en-GB" dirty="0"/>
              <a:t>learning</a:t>
            </a:r>
          </a:p>
          <a:p>
            <a:pPr marL="457200" indent="-457200">
              <a:spcBef>
                <a:spcPts val="4200"/>
              </a:spcBef>
              <a:buFont typeface="+mj-lt"/>
              <a:buAutoNum type="arabicParenR"/>
            </a:pPr>
            <a:r>
              <a:rPr lang="en-GB" dirty="0"/>
              <a:t>Staff can’t admit this to patients (and maybe their organisation)</a:t>
            </a:r>
          </a:p>
          <a:p>
            <a:pPr marL="457200" indent="-457200">
              <a:spcBef>
                <a:spcPts val="4200"/>
              </a:spcBef>
              <a:buFont typeface="+mj-lt"/>
              <a:buAutoNum type="arabicParenR"/>
            </a:pPr>
            <a:r>
              <a:rPr lang="en-GB" dirty="0"/>
              <a:t>So they espouse learning, while resisting initiating changes</a:t>
            </a:r>
          </a:p>
          <a:p>
            <a:pPr marL="457200" indent="-457200">
              <a:buFont typeface="+mj-lt"/>
              <a:buAutoNum type="arabicParenR"/>
            </a:pPr>
            <a:endParaRPr lang="en-GB" dirty="0"/>
          </a:p>
        </p:txBody>
      </p:sp>
      <p:sp>
        <p:nvSpPr>
          <p:cNvPr id="4" name="TextBox 3">
            <a:extLst>
              <a:ext uri="{FF2B5EF4-FFF2-40B4-BE49-F238E27FC236}">
                <a16:creationId xmlns:a16="http://schemas.microsoft.com/office/drawing/2014/main" id="{35124B2C-2AA0-993A-DD4C-8F1072E26B7E}"/>
              </a:ext>
            </a:extLst>
          </p:cNvPr>
          <p:cNvSpPr txBox="1"/>
          <p:nvPr/>
        </p:nvSpPr>
        <p:spPr>
          <a:xfrm>
            <a:off x="0" y="6196255"/>
            <a:ext cx="12191999" cy="553998"/>
          </a:xfrm>
          <a:prstGeom prst="rect">
            <a:avLst/>
          </a:prstGeom>
          <a:noFill/>
        </p:spPr>
        <p:txBody>
          <a:bodyPr wrap="square" rtlCol="0">
            <a:spAutoFit/>
          </a:bodyPr>
          <a:lstStyle/>
          <a:p>
            <a:r>
              <a:rPr lang="en-US" dirty="0"/>
              <a:t>_________________________________________________________________________________________________________</a:t>
            </a:r>
          </a:p>
          <a:p>
            <a:r>
              <a:rPr lang="en-US" sz="1200" dirty="0"/>
              <a:t>Gillespie, A., &amp; Reader, T. (2025). The complaint handler’s bind: How </a:t>
            </a:r>
            <a:r>
              <a:rPr lang="en-US" sz="1200" dirty="0" err="1"/>
              <a:t>organisational</a:t>
            </a:r>
            <a:r>
              <a:rPr lang="en-US" sz="1200" dirty="0"/>
              <a:t> constraints lead to defensive responses to criticism. </a:t>
            </a:r>
            <a:r>
              <a:rPr lang="en-US" sz="1200" dirty="0" err="1"/>
              <a:t>PLoS</a:t>
            </a:r>
            <a:r>
              <a:rPr lang="en-US" sz="1200" dirty="0"/>
              <a:t> One, 20(6), </a:t>
            </a:r>
            <a:r>
              <a:rPr lang="en-US" sz="1200" dirty="0" err="1"/>
              <a:t>e0325185</a:t>
            </a:r>
            <a:r>
              <a:rPr lang="en-US" sz="1200" dirty="0"/>
              <a:t>.</a:t>
            </a:r>
          </a:p>
        </p:txBody>
      </p:sp>
    </p:spTree>
    <p:extLst>
      <p:ext uri="{BB962C8B-B14F-4D97-AF65-F5344CB8AC3E}">
        <p14:creationId xmlns:p14="http://schemas.microsoft.com/office/powerpoint/2010/main" val="3171722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18C96-4B92-7EC9-1198-AAE7F0A37BE0}"/>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5D46693-52A5-FD53-7AA8-74C388CF2978}"/>
              </a:ext>
            </a:extLst>
          </p:cNvPr>
          <p:cNvSpPr>
            <a:spLocks noGrp="1"/>
          </p:cNvSpPr>
          <p:nvPr>
            <p:ph type="title"/>
          </p:nvPr>
        </p:nvSpPr>
        <p:spPr>
          <a:xfrm>
            <a:off x="1524000" y="1"/>
            <a:ext cx="9144000" cy="908501"/>
          </a:xfrm>
        </p:spPr>
        <p:txBody>
          <a:bodyPr/>
          <a:lstStyle/>
          <a:p>
            <a:pPr algn="ctr"/>
            <a:r>
              <a:rPr lang="en-GB" dirty="0"/>
              <a:t>Conclusion</a:t>
            </a:r>
          </a:p>
        </p:txBody>
      </p:sp>
      <p:sp>
        <p:nvSpPr>
          <p:cNvPr id="3" name="Content Placeholder 2">
            <a:extLst>
              <a:ext uri="{FF2B5EF4-FFF2-40B4-BE49-F238E27FC236}">
                <a16:creationId xmlns:a16="http://schemas.microsoft.com/office/drawing/2014/main" id="{854FC2BC-8C6B-5C57-A584-A3C48F916D5D}"/>
              </a:ext>
            </a:extLst>
          </p:cNvPr>
          <p:cNvSpPr>
            <a:spLocks noGrp="1"/>
          </p:cNvSpPr>
          <p:nvPr>
            <p:ph idx="1"/>
          </p:nvPr>
        </p:nvSpPr>
        <p:spPr>
          <a:xfrm>
            <a:off x="3084707" y="1269291"/>
            <a:ext cx="6002609" cy="4648234"/>
          </a:xfrm>
        </p:spPr>
        <p:txBody>
          <a:bodyPr>
            <a:normAutofit/>
          </a:bodyPr>
          <a:lstStyle/>
          <a:p>
            <a:endParaRPr lang="en-GB" dirty="0"/>
          </a:p>
          <a:p>
            <a:r>
              <a:rPr lang="en-GB" dirty="0"/>
              <a:t>Defensiveness is pervasive in responses to patient voice</a:t>
            </a:r>
          </a:p>
          <a:p>
            <a:endParaRPr lang="en-GB" dirty="0"/>
          </a:p>
          <a:p>
            <a:r>
              <a:rPr lang="en-GB" dirty="0"/>
              <a:t>Rather than blaming staff, do staff have the capacity to institute changes?</a:t>
            </a:r>
          </a:p>
          <a:p>
            <a:endParaRPr lang="en-GB" dirty="0"/>
          </a:p>
          <a:p>
            <a:r>
              <a:rPr lang="en-GB" dirty="0"/>
              <a:t>Defensiveness might be a symptom rather than a cause</a:t>
            </a:r>
          </a:p>
        </p:txBody>
      </p:sp>
      <p:pic>
        <p:nvPicPr>
          <p:cNvPr id="7" name="Picture 6">
            <a:extLst>
              <a:ext uri="{FF2B5EF4-FFF2-40B4-BE49-F238E27FC236}">
                <a16:creationId xmlns:a16="http://schemas.microsoft.com/office/drawing/2014/main" id="{FD1F87CC-9689-BFD9-C897-9EB2B78AB06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233082" y="1382031"/>
            <a:ext cx="2266204" cy="4422754"/>
          </a:xfrm>
          <a:prstGeom prst="rect">
            <a:avLst/>
          </a:prstGeom>
        </p:spPr>
      </p:pic>
      <p:pic>
        <p:nvPicPr>
          <p:cNvPr id="9" name="Picture 8">
            <a:extLst>
              <a:ext uri="{FF2B5EF4-FFF2-40B4-BE49-F238E27FC236}">
                <a16:creationId xmlns:a16="http://schemas.microsoft.com/office/drawing/2014/main" id="{889682E2-27EA-1652-EF7F-75B2786CA34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p:blipFill>
        <p:spPr>
          <a:xfrm>
            <a:off x="9107294" y="1339729"/>
            <a:ext cx="2457468" cy="4648234"/>
          </a:xfrm>
          <a:prstGeom prst="rect">
            <a:avLst/>
          </a:prstGeom>
        </p:spPr>
      </p:pic>
    </p:spTree>
    <p:extLst>
      <p:ext uri="{BB962C8B-B14F-4D97-AF65-F5344CB8AC3E}">
        <p14:creationId xmlns:p14="http://schemas.microsoft.com/office/powerpoint/2010/main" val="4011864551"/>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321</TotalTime>
  <Words>594</Words>
  <Application>Microsoft Office PowerPoint</Application>
  <PresentationFormat>Widescreen</PresentationFormat>
  <Paragraphs>53</Paragraphs>
  <Slides>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2013 - 2022 Theme</vt:lpstr>
      <vt:lpstr>Defensive Responses to Critical Feedback</vt:lpstr>
      <vt:lpstr>The Problem: Learning form Patients</vt:lpstr>
      <vt:lpstr>Empirical Study</vt:lpstr>
      <vt:lpstr>Finding</vt:lpstr>
      <vt:lpstr>Contradictory Response</vt:lpstr>
      <vt:lpstr>Contradictory Response</vt:lpstr>
      <vt:lpstr>Contradictory Response</vt:lpstr>
      <vt:lpstr>PowerPoint Presentation</vt:lpstr>
      <vt:lpstr>The Complaint Handler’s Bind</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gillespie</dc:creator>
  <cp:lastModifiedBy>Alex Gillespie</cp:lastModifiedBy>
  <cp:revision>153</cp:revision>
  <dcterms:created xsi:type="dcterms:W3CDTF">2019-09-27T09:28:02Z</dcterms:created>
  <dcterms:modified xsi:type="dcterms:W3CDTF">2025-09-16T11:49:38Z</dcterms:modified>
</cp:coreProperties>
</file>