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08" r:id="rId5"/>
    <p:sldMasterId id="2147483723" r:id="rId6"/>
    <p:sldMasterId id="2147483660" r:id="rId7"/>
  </p:sldMasterIdLst>
  <p:notesMasterIdLst>
    <p:notesMasterId r:id="rId21"/>
  </p:notesMasterIdLst>
  <p:handoutMasterIdLst>
    <p:handoutMasterId r:id="rId22"/>
  </p:handoutMasterIdLst>
  <p:sldIdLst>
    <p:sldId id="287" r:id="rId8"/>
    <p:sldId id="1609" r:id="rId9"/>
    <p:sldId id="1620" r:id="rId10"/>
    <p:sldId id="1619" r:id="rId11"/>
    <p:sldId id="1558" r:id="rId12"/>
    <p:sldId id="297" r:id="rId13"/>
    <p:sldId id="1474" r:id="rId14"/>
    <p:sldId id="1525" r:id="rId15"/>
    <p:sldId id="1430" r:id="rId16"/>
    <p:sldId id="1621" r:id="rId17"/>
    <p:sldId id="263" r:id="rId18"/>
    <p:sldId id="288" r:id="rId19"/>
    <p:sldId id="286" r:id="rId20"/>
  </p:sldIdLst>
  <p:sldSz cx="9144000" cy="5143500" type="screen16x9"/>
  <p:notesSz cx="7315200" cy="96012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07DC08-B17F-8525-E3D7-37CC23379C14}" name="Graham Jesmer" initials="GJ" userId="Graham Jesmer" providerId="None"/>
  <p188:author id="{A9400B8E-EE88-84BA-F00D-B08701C940EC}" name="Johnson, Eric, D" initials="EJ" userId="S::ejohnson@iso-ne.com::df65830d-fe65-41d2-b70a-1209d3d67fe9" providerId="AD"/>
  <p188:author id="{0A5F31A7-DEF6-0A9A-F8B5-A48FC954158B}" name="Adams, Sarah, A" initials="SA" userId="S::saaadams@iso-ne.com::ffe528ef-44f5-4860-8ed8-eb756c4e3a0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AEAD1"/>
    <a:srgbClr val="525252"/>
    <a:srgbClr val="1E6A9A"/>
    <a:srgbClr val="1795D2"/>
    <a:srgbClr val="5DB5E0"/>
    <a:srgbClr val="1277A8"/>
    <a:srgbClr val="FFFFFF"/>
    <a:srgbClr val="7EBF62"/>
    <a:srgbClr val="1C96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0" y="52"/>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ags" Target="tags/tag1.xml"/><Relationship Id="rId28" Type="http://schemas.microsoft.com/office/2018/10/relationships/authors" Target="author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23775036047611"/>
          <c:y val="0.12196667232011744"/>
          <c:w val="0.6290790541401543"/>
          <c:h val="0.74350248118595552"/>
        </c:manualLayout>
      </c:layout>
      <c:doughnutChart>
        <c:varyColors val="1"/>
        <c:ser>
          <c:idx val="0"/>
          <c:order val="0"/>
          <c:tx>
            <c:strRef>
              <c:f>Sheet1!$B$1</c:f>
              <c:strCache>
                <c:ptCount val="1"/>
                <c:pt idx="0">
                  <c:v>Column1</c:v>
                </c:pt>
              </c:strCache>
            </c:strRef>
          </c:tx>
          <c:dPt>
            <c:idx val="0"/>
            <c:bubble3D val="0"/>
            <c:spPr>
              <a:solidFill>
                <a:srgbClr val="A077B7"/>
              </a:solidFill>
            </c:spPr>
            <c:extLst>
              <c:ext xmlns:c16="http://schemas.microsoft.com/office/drawing/2014/chart" uri="{C3380CC4-5D6E-409C-BE32-E72D297353CC}">
                <c16:uniqueId val="{00000001-5F27-4FD5-A1C3-52D5C6B83E91}"/>
              </c:ext>
            </c:extLst>
          </c:dPt>
          <c:dPt>
            <c:idx val="1"/>
            <c:bubble3D val="0"/>
            <c:spPr>
              <a:solidFill>
                <a:srgbClr val="37C8C1"/>
              </a:solidFill>
            </c:spPr>
            <c:extLst>
              <c:ext xmlns:c16="http://schemas.microsoft.com/office/drawing/2014/chart" uri="{C3380CC4-5D6E-409C-BE32-E72D297353CC}">
                <c16:uniqueId val="{00000003-5F27-4FD5-A1C3-52D5C6B83E91}"/>
              </c:ext>
            </c:extLst>
          </c:dPt>
          <c:dPt>
            <c:idx val="2"/>
            <c:bubble3D val="0"/>
            <c:spPr>
              <a:solidFill>
                <a:schemeClr val="accent4"/>
              </a:solidFill>
            </c:spPr>
            <c:extLst>
              <c:ext xmlns:c16="http://schemas.microsoft.com/office/drawing/2014/chart" uri="{C3380CC4-5D6E-409C-BE32-E72D297353CC}">
                <c16:uniqueId val="{00000005-5F27-4FD5-A1C3-52D5C6B83E91}"/>
              </c:ext>
            </c:extLst>
          </c:dPt>
          <c:dPt>
            <c:idx val="3"/>
            <c:bubble3D val="0"/>
            <c:spPr>
              <a:solidFill>
                <a:schemeClr val="bg2"/>
              </a:solidFill>
            </c:spPr>
            <c:extLst>
              <c:ext xmlns:c16="http://schemas.microsoft.com/office/drawing/2014/chart" uri="{C3380CC4-5D6E-409C-BE32-E72D297353CC}">
                <c16:uniqueId val="{00000007-5F27-4FD5-A1C3-52D5C6B83E91}"/>
              </c:ext>
            </c:extLst>
          </c:dPt>
          <c:dPt>
            <c:idx val="4"/>
            <c:bubble3D val="0"/>
            <c:spPr>
              <a:solidFill>
                <a:schemeClr val="bg1">
                  <a:lumMod val="50000"/>
                </a:schemeClr>
              </a:solidFill>
            </c:spPr>
            <c:extLst>
              <c:ext xmlns:c16="http://schemas.microsoft.com/office/drawing/2014/chart" uri="{C3380CC4-5D6E-409C-BE32-E72D297353CC}">
                <c16:uniqueId val="{00000009-5F27-4FD5-A1C3-52D5C6B83E91}"/>
              </c:ext>
            </c:extLst>
          </c:dPt>
          <c:dPt>
            <c:idx val="5"/>
            <c:bubble3D val="0"/>
            <c:spPr>
              <a:solidFill>
                <a:schemeClr val="accent5"/>
              </a:solidFill>
            </c:spPr>
            <c:extLst>
              <c:ext xmlns:c16="http://schemas.microsoft.com/office/drawing/2014/chart" uri="{C3380CC4-5D6E-409C-BE32-E72D297353CC}">
                <c16:uniqueId val="{0000000B-5F27-4FD5-A1C3-52D5C6B83E91}"/>
              </c:ext>
            </c:extLst>
          </c:dPt>
          <c:dPt>
            <c:idx val="6"/>
            <c:bubble3D val="0"/>
            <c:spPr>
              <a:solidFill>
                <a:schemeClr val="bg1">
                  <a:lumMod val="75000"/>
                </a:schemeClr>
              </a:solidFill>
            </c:spPr>
            <c:extLst>
              <c:ext xmlns:c16="http://schemas.microsoft.com/office/drawing/2014/chart" uri="{C3380CC4-5D6E-409C-BE32-E72D297353CC}">
                <c16:uniqueId val="{0000000D-5F27-4FD5-A1C3-52D5C6B83E91}"/>
              </c:ext>
            </c:extLst>
          </c:dPt>
          <c:dPt>
            <c:idx val="7"/>
            <c:bubble3D val="0"/>
            <c:spPr>
              <a:solidFill>
                <a:schemeClr val="accent3"/>
              </a:solidFill>
            </c:spPr>
            <c:extLst>
              <c:ext xmlns:c16="http://schemas.microsoft.com/office/drawing/2014/chart" uri="{C3380CC4-5D6E-409C-BE32-E72D297353CC}">
                <c16:uniqueId val="{0000000F-5F27-4FD5-A1C3-52D5C6B83E91}"/>
              </c:ext>
            </c:extLst>
          </c:dPt>
          <c:dLbls>
            <c:dLbl>
              <c:idx val="0"/>
              <c:layout>
                <c:manualLayout>
                  <c:x val="-5.8637662319241869E-2"/>
                  <c:y val="0.19719326288834915"/>
                </c:manualLayout>
              </c:layout>
              <c:tx>
                <c:rich>
                  <a:bodyPr/>
                  <a:lstStyle/>
                  <a:p>
                    <a:fld id="{3F069F59-A334-4EF8-9520-CBEA436F11B1}" type="CATEGORYNAME">
                      <a:rPr lang="en-US"/>
                      <a:pPr/>
                      <a:t>[CATEGORY NAME]</a:t>
                    </a:fld>
                    <a:endParaRPr lang="en-US"/>
                  </a:p>
                  <a:p>
                    <a:r>
                      <a:rPr lang="en-US"/>
                      <a:t> 47%</a:t>
                    </a:r>
                  </a:p>
                </c:rich>
              </c:tx>
              <c:showLegendKey val="0"/>
              <c:showVal val="0"/>
              <c:showCatName val="1"/>
              <c:showSerName val="0"/>
              <c:showPercent val="1"/>
              <c:showBubbleSize val="0"/>
              <c:separator>
</c:separator>
              <c:extLst>
                <c:ext xmlns:c15="http://schemas.microsoft.com/office/drawing/2012/chart" uri="{CE6537A1-D6FC-4f65-9D91-7224C49458BB}">
                  <c15:layout>
                    <c:manualLayout>
                      <c:w val="0.234217219699554"/>
                      <c:h val="0.29097745931605007"/>
                    </c:manualLayout>
                  </c15:layout>
                  <c15:dlblFieldTable/>
                  <c15:showDataLabelsRange val="0"/>
                </c:ext>
                <c:ext xmlns:c16="http://schemas.microsoft.com/office/drawing/2014/chart" uri="{C3380CC4-5D6E-409C-BE32-E72D297353CC}">
                  <c16:uniqueId val="{00000001-5F27-4FD5-A1C3-52D5C6B83E91}"/>
                </c:ext>
              </c:extLst>
            </c:dLbl>
            <c:dLbl>
              <c:idx val="1"/>
              <c:layout>
                <c:manualLayout>
                  <c:x val="-0.10827449643031797"/>
                  <c:y val="0.20826877621967935"/>
                </c:manualLayout>
              </c:layout>
              <c:tx>
                <c:rich>
                  <a:bodyPr wrap="square" lIns="38100" tIns="19050" rIns="38100" bIns="19050" anchor="ctr">
                    <a:noAutofit/>
                  </a:bodyPr>
                  <a:lstStyle/>
                  <a:p>
                    <a:pPr>
                      <a:defRPr sz="1400">
                        <a:solidFill>
                          <a:srgbClr val="000000"/>
                        </a:solidFill>
                        <a:latin typeface="Aptos" panose="020B0004020202020204" pitchFamily="34" charset="0"/>
                      </a:defRPr>
                    </a:pPr>
                    <a:fld id="{105AA180-D5B0-4DD5-A3E4-78FD997C5104}" type="CATEGORYNAME">
                      <a:rPr lang="en-US"/>
                      <a:pPr>
                        <a:defRPr sz="1400">
                          <a:solidFill>
                            <a:srgbClr val="000000"/>
                          </a:solidFill>
                          <a:latin typeface="Aptos" panose="020B0004020202020204" pitchFamily="34" charset="0"/>
                        </a:defRPr>
                      </a:pPr>
                      <a:t>[CATEGORY NAME]</a:t>
                    </a:fld>
                    <a:endParaRPr lang="en-US"/>
                  </a:p>
                  <a:p>
                    <a:pPr>
                      <a:defRPr sz="1400">
                        <a:solidFill>
                          <a:srgbClr val="000000"/>
                        </a:solidFill>
                        <a:latin typeface="Aptos" panose="020B0004020202020204" pitchFamily="34" charset="0"/>
                      </a:defRPr>
                    </a:pPr>
                    <a:r>
                      <a:rPr lang="en-US"/>
                      <a:t>44%</a:t>
                    </a:r>
                  </a:p>
                </c:rich>
              </c:tx>
              <c:numFmt formatCode="0%" sourceLinked="0"/>
              <c:spPr>
                <a:noFill/>
                <a:ln>
                  <a:noFill/>
                </a:ln>
                <a:effectLst/>
              </c:spPr>
              <c:showLegendKey val="0"/>
              <c:showVal val="0"/>
              <c:showCatName val="1"/>
              <c:showSerName val="0"/>
              <c:showPercent val="1"/>
              <c:showBubbleSize val="0"/>
              <c:separator>
</c:separator>
              <c:extLst>
                <c:ext xmlns:c15="http://schemas.microsoft.com/office/drawing/2012/chart" uri="{CE6537A1-D6FC-4f65-9D91-7224C49458BB}">
                  <c15:layout>
                    <c:manualLayout>
                      <c:w val="0.29408790106890037"/>
                      <c:h val="0.26466714712214368"/>
                    </c:manualLayout>
                  </c15:layout>
                  <c15:dlblFieldTable/>
                  <c15:showDataLabelsRange val="0"/>
                </c:ext>
                <c:ext xmlns:c16="http://schemas.microsoft.com/office/drawing/2014/chart" uri="{C3380CC4-5D6E-409C-BE32-E72D297353CC}">
                  <c16:uniqueId val="{00000003-5F27-4FD5-A1C3-52D5C6B83E91}"/>
                </c:ext>
              </c:extLst>
            </c:dLbl>
            <c:dLbl>
              <c:idx val="2"/>
              <c:layout>
                <c:manualLayout>
                  <c:x val="-7.6755718058946825E-3"/>
                  <c:y val="-3.9112283230467422E-3"/>
                </c:manualLayout>
              </c:layout>
              <c:tx>
                <c:rich>
                  <a:bodyPr/>
                  <a:lstStyle/>
                  <a:p>
                    <a:fld id="{55E36846-3FEA-4181-8D39-0BFC45CAACE3}" type="CATEGORYNAME">
                      <a:rPr lang="en-US"/>
                      <a:pPr/>
                      <a:t>[CATEGORY NAME]</a:t>
                    </a:fld>
                    <a:endParaRPr lang="en-US"/>
                  </a:p>
                  <a:p>
                    <a:fld id="{7F8FED8B-1065-4AEE-B7CC-132689972562}" type="PERCENTAGE">
                      <a:rPr lang="en-US"/>
                      <a:pPr/>
                      <a:t>[PERCENTAGE]</a:t>
                    </a:fld>
                    <a:endParaRPr lang="en-US"/>
                  </a:p>
                </c:rich>
              </c:tx>
              <c:showLegendKey val="0"/>
              <c:showVal val="0"/>
              <c:showCatName val="1"/>
              <c:showSerName val="0"/>
              <c:showPercent val="1"/>
              <c:showBubbleSize val="0"/>
              <c:separator>
</c:separator>
              <c:extLst>
                <c:ext xmlns:c15="http://schemas.microsoft.com/office/drawing/2012/chart" uri="{CE6537A1-D6FC-4f65-9D91-7224C49458BB}">
                  <c15:layout>
                    <c:manualLayout>
                      <c:w val="0.19192049971807784"/>
                      <c:h val="0.28766111679792766"/>
                    </c:manualLayout>
                  </c15:layout>
                  <c15:dlblFieldTable/>
                  <c15:showDataLabelsRange val="0"/>
                </c:ext>
                <c:ext xmlns:c16="http://schemas.microsoft.com/office/drawing/2014/chart" uri="{C3380CC4-5D6E-409C-BE32-E72D297353CC}">
                  <c16:uniqueId val="{00000005-5F27-4FD5-A1C3-52D5C6B83E91}"/>
                </c:ext>
              </c:extLst>
            </c:dLbl>
            <c:dLbl>
              <c:idx val="3"/>
              <c:layout>
                <c:manualLayout>
                  <c:x val="0.22720168507969035"/>
                  <c:y val="-0.10149114809741717"/>
                </c:manualLayout>
              </c:layout>
              <c:tx>
                <c:rich>
                  <a:bodyPr/>
                  <a:lstStyle/>
                  <a:p>
                    <a:fld id="{C26A21A2-6558-47A5-9A69-4A20AA5CA238}" type="CATEGORYNAME">
                      <a:rPr lang="en-US"/>
                      <a:pPr/>
                      <a:t>[CATEGORY NAME]</a:t>
                    </a:fld>
                    <a:endParaRPr lang="en-US"/>
                  </a:p>
                  <a:p>
                    <a:r>
                      <a:rPr lang="en-US"/>
                      <a:t>&lt;1%</a:t>
                    </a:r>
                  </a:p>
                </c:rich>
              </c:tx>
              <c:showLegendKey val="0"/>
              <c:showVal val="0"/>
              <c:showCatName val="1"/>
              <c:showSerName val="0"/>
              <c:showPercent val="1"/>
              <c:showBubbleSize val="0"/>
              <c:separator>
</c:separator>
              <c:extLst>
                <c:ext xmlns:c15="http://schemas.microsoft.com/office/drawing/2012/chart" uri="{CE6537A1-D6FC-4f65-9D91-7224C49458BB}">
                  <c15:layout>
                    <c:manualLayout>
                      <c:w val="0.3685813096296004"/>
                      <c:h val="0.20470708907474355"/>
                    </c:manualLayout>
                  </c15:layout>
                  <c15:dlblFieldTable/>
                  <c15:showDataLabelsRange val="0"/>
                </c:ext>
                <c:ext xmlns:c16="http://schemas.microsoft.com/office/drawing/2014/chart" uri="{C3380CC4-5D6E-409C-BE32-E72D297353CC}">
                  <c16:uniqueId val="{00000007-5F27-4FD5-A1C3-52D5C6B83E91}"/>
                </c:ext>
              </c:extLst>
            </c:dLbl>
            <c:dLbl>
              <c:idx val="4"/>
              <c:layout>
                <c:manualLayout>
                  <c:x val="0.39112910650059263"/>
                  <c:y val="3.9499055278329503E-2"/>
                </c:manualLayout>
              </c:layout>
              <c:tx>
                <c:rich>
                  <a:bodyPr/>
                  <a:lstStyle/>
                  <a:p>
                    <a:fld id="{4EB9B67A-D229-445D-8491-A49008E66454}" type="CATEGORYNAME">
                      <a:rPr lang="en-US"/>
                      <a:pPr/>
                      <a:t>[CATEGORY NAME]</a:t>
                    </a:fld>
                    <a:r>
                      <a:rPr lang="en-US"/>
                      <a:t>
&lt;1%</a:t>
                    </a:r>
                  </a:p>
                </c:rich>
              </c:tx>
              <c:showLegendKey val="0"/>
              <c:showVal val="0"/>
              <c:showCatName val="1"/>
              <c:showSerName val="0"/>
              <c:showPercent val="1"/>
              <c:showBubbleSize val="0"/>
              <c:separator>
</c:separator>
              <c:extLst>
                <c:ext xmlns:c15="http://schemas.microsoft.com/office/drawing/2012/chart" uri="{CE6537A1-D6FC-4f65-9D91-7224C49458BB}">
                  <c15:layout>
                    <c:manualLayout>
                      <c:w val="0.20539686509626889"/>
                      <c:h val="0.18903491821429316"/>
                    </c:manualLayout>
                  </c15:layout>
                  <c15:dlblFieldTable/>
                  <c15:showDataLabelsRange val="0"/>
                </c:ext>
                <c:ext xmlns:c16="http://schemas.microsoft.com/office/drawing/2014/chart" uri="{C3380CC4-5D6E-409C-BE32-E72D297353CC}">
                  <c16:uniqueId val="{00000009-5F27-4FD5-A1C3-52D5C6B83E91}"/>
                </c:ext>
              </c:extLst>
            </c:dLbl>
            <c:dLbl>
              <c:idx val="5"/>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5F27-4FD5-A1C3-52D5C6B83E91}"/>
                </c:ext>
              </c:extLst>
            </c:dLbl>
            <c:numFmt formatCode="0%" sourceLinked="0"/>
            <c:spPr>
              <a:noFill/>
              <a:ln>
                <a:noFill/>
              </a:ln>
              <a:effectLst/>
            </c:spPr>
            <c:txPr>
              <a:bodyPr wrap="square" lIns="38100" tIns="19050" rIns="38100" bIns="19050" anchor="ctr">
                <a:spAutoFit/>
              </a:bodyPr>
              <a:lstStyle/>
              <a:p>
                <a:pPr>
                  <a:defRPr sz="1400">
                    <a:solidFill>
                      <a:srgbClr val="000000"/>
                    </a:solidFill>
                    <a:latin typeface="Aptos" panose="020B0004020202020204" pitchFamily="34" charset="0"/>
                  </a:defRPr>
                </a:pPr>
                <a:endParaRPr lang="en-US"/>
              </a:p>
            </c:txPr>
            <c:showLegendKey val="0"/>
            <c:showVal val="0"/>
            <c:showCatName val="1"/>
            <c:showSerName val="0"/>
            <c:showPercent val="1"/>
            <c:showBubbleSize val="0"/>
            <c:separator>
</c:separator>
            <c:showLeaderLines val="1"/>
            <c:leaderLines>
              <c:spPr>
                <a:ln>
                  <a:solidFill>
                    <a:schemeClr val="tx1">
                      <a:lumMod val="50000"/>
                    </a:schemeClr>
                  </a:solidFill>
                </a:ln>
              </c:spPr>
            </c:leaderLines>
            <c:extLst>
              <c:ext xmlns:c15="http://schemas.microsoft.com/office/drawing/2012/chart" uri="{CE6537A1-D6FC-4f65-9D91-7224C49458BB}"/>
            </c:extLst>
          </c:dLbls>
          <c:cat>
            <c:strRef>
              <c:f>Sheet1!$A$2:$A$6</c:f>
              <c:strCache>
                <c:ptCount val="5"/>
                <c:pt idx="0">
                  <c:v>Wind</c:v>
                </c:pt>
                <c:pt idx="1">
                  <c:v>Battery Storage</c:v>
                </c:pt>
                <c:pt idx="2">
                  <c:v>Solar</c:v>
                </c:pt>
                <c:pt idx="3">
                  <c:v>Natural Gas</c:v>
                </c:pt>
                <c:pt idx="4">
                  <c:v>Hydro</c:v>
                </c:pt>
              </c:strCache>
            </c:strRef>
          </c:cat>
          <c:val>
            <c:numRef>
              <c:f>Sheet1!$B$2:$B$6</c:f>
              <c:numCache>
                <c:formatCode>_(* #,##0_);_(* \(#,##0\);_(* "-"??_);_(@_)</c:formatCode>
                <c:ptCount val="5"/>
                <c:pt idx="0">
                  <c:v>17296.89</c:v>
                </c:pt>
                <c:pt idx="1">
                  <c:v>16352</c:v>
                </c:pt>
                <c:pt idx="2">
                  <c:v>3092</c:v>
                </c:pt>
                <c:pt idx="3">
                  <c:v>73</c:v>
                </c:pt>
                <c:pt idx="4">
                  <c:v>7</c:v>
                </c:pt>
              </c:numCache>
            </c:numRef>
          </c:val>
          <c:extLst>
            <c:ext xmlns:c16="http://schemas.microsoft.com/office/drawing/2014/chart" uri="{C3380CC4-5D6E-409C-BE32-E72D297353CC}">
              <c16:uniqueId val="{00000010-5F27-4FD5-A1C3-52D5C6B83E91}"/>
            </c:ext>
          </c:extLst>
        </c:ser>
        <c:dLbls>
          <c:showLegendKey val="0"/>
          <c:showVal val="0"/>
          <c:showCatName val="1"/>
          <c:showSerName val="0"/>
          <c:showPercent val="1"/>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23775036047611"/>
          <c:y val="0.12196667232011744"/>
          <c:w val="0.6290790541401543"/>
          <c:h val="0.74350248118595552"/>
        </c:manualLayout>
      </c:layout>
      <c:doughnutChart>
        <c:varyColors val="1"/>
        <c:ser>
          <c:idx val="0"/>
          <c:order val="0"/>
          <c:tx>
            <c:strRef>
              <c:f>Sheet1!$B$1</c:f>
              <c:strCache>
                <c:ptCount val="1"/>
                <c:pt idx="0">
                  <c:v>Column1</c:v>
                </c:pt>
              </c:strCache>
            </c:strRef>
          </c:tx>
          <c:dPt>
            <c:idx val="0"/>
            <c:bubble3D val="0"/>
            <c:spPr>
              <a:solidFill>
                <a:srgbClr val="A077B7"/>
              </a:solidFill>
            </c:spPr>
            <c:extLst>
              <c:ext xmlns:c16="http://schemas.microsoft.com/office/drawing/2014/chart" uri="{C3380CC4-5D6E-409C-BE32-E72D297353CC}">
                <c16:uniqueId val="{00000001-5F27-4FD5-A1C3-52D5C6B83E91}"/>
              </c:ext>
            </c:extLst>
          </c:dPt>
          <c:dPt>
            <c:idx val="1"/>
            <c:bubble3D val="0"/>
            <c:spPr>
              <a:solidFill>
                <a:srgbClr val="37C8C1"/>
              </a:solidFill>
            </c:spPr>
            <c:extLst>
              <c:ext xmlns:c16="http://schemas.microsoft.com/office/drawing/2014/chart" uri="{C3380CC4-5D6E-409C-BE32-E72D297353CC}">
                <c16:uniqueId val="{00000003-5F27-4FD5-A1C3-52D5C6B83E91}"/>
              </c:ext>
            </c:extLst>
          </c:dPt>
          <c:dPt>
            <c:idx val="2"/>
            <c:bubble3D val="0"/>
            <c:spPr>
              <a:solidFill>
                <a:schemeClr val="accent4"/>
              </a:solidFill>
            </c:spPr>
            <c:extLst>
              <c:ext xmlns:c16="http://schemas.microsoft.com/office/drawing/2014/chart" uri="{C3380CC4-5D6E-409C-BE32-E72D297353CC}">
                <c16:uniqueId val="{00000005-5F27-4FD5-A1C3-52D5C6B83E91}"/>
              </c:ext>
            </c:extLst>
          </c:dPt>
          <c:dPt>
            <c:idx val="3"/>
            <c:bubble3D val="0"/>
            <c:spPr>
              <a:solidFill>
                <a:schemeClr val="bg2"/>
              </a:solidFill>
            </c:spPr>
            <c:extLst>
              <c:ext xmlns:c16="http://schemas.microsoft.com/office/drawing/2014/chart" uri="{C3380CC4-5D6E-409C-BE32-E72D297353CC}">
                <c16:uniqueId val="{00000007-5F27-4FD5-A1C3-52D5C6B83E91}"/>
              </c:ext>
            </c:extLst>
          </c:dPt>
          <c:dPt>
            <c:idx val="4"/>
            <c:bubble3D val="0"/>
            <c:spPr>
              <a:solidFill>
                <a:schemeClr val="bg1">
                  <a:lumMod val="50000"/>
                </a:schemeClr>
              </a:solidFill>
            </c:spPr>
            <c:extLst>
              <c:ext xmlns:c16="http://schemas.microsoft.com/office/drawing/2014/chart" uri="{C3380CC4-5D6E-409C-BE32-E72D297353CC}">
                <c16:uniqueId val="{00000009-5F27-4FD5-A1C3-52D5C6B83E91}"/>
              </c:ext>
            </c:extLst>
          </c:dPt>
          <c:dPt>
            <c:idx val="5"/>
            <c:bubble3D val="0"/>
            <c:spPr>
              <a:solidFill>
                <a:schemeClr val="accent5"/>
              </a:solidFill>
            </c:spPr>
            <c:extLst>
              <c:ext xmlns:c16="http://schemas.microsoft.com/office/drawing/2014/chart" uri="{C3380CC4-5D6E-409C-BE32-E72D297353CC}">
                <c16:uniqueId val="{0000000B-5F27-4FD5-A1C3-52D5C6B83E91}"/>
              </c:ext>
            </c:extLst>
          </c:dPt>
          <c:dPt>
            <c:idx val="6"/>
            <c:bubble3D val="0"/>
            <c:spPr>
              <a:solidFill>
                <a:schemeClr val="bg1">
                  <a:lumMod val="75000"/>
                </a:schemeClr>
              </a:solidFill>
            </c:spPr>
            <c:extLst>
              <c:ext xmlns:c16="http://schemas.microsoft.com/office/drawing/2014/chart" uri="{C3380CC4-5D6E-409C-BE32-E72D297353CC}">
                <c16:uniqueId val="{0000000D-5F27-4FD5-A1C3-52D5C6B83E91}"/>
              </c:ext>
            </c:extLst>
          </c:dPt>
          <c:dPt>
            <c:idx val="7"/>
            <c:bubble3D val="0"/>
            <c:spPr>
              <a:solidFill>
                <a:schemeClr val="accent3"/>
              </a:solidFill>
            </c:spPr>
            <c:extLst>
              <c:ext xmlns:c16="http://schemas.microsoft.com/office/drawing/2014/chart" uri="{C3380CC4-5D6E-409C-BE32-E72D297353CC}">
                <c16:uniqueId val="{0000000F-5F27-4FD5-A1C3-52D5C6B83E91}"/>
              </c:ext>
            </c:extLst>
          </c:dPt>
          <c:dLbls>
            <c:dLbl>
              <c:idx val="0"/>
              <c:layout>
                <c:manualLayout>
                  <c:x val="-1.5562204106753134E-2"/>
                  <c:y val="0.15147144399126278"/>
                </c:manualLayout>
              </c:layout>
              <c:tx>
                <c:rich>
                  <a:bodyPr/>
                  <a:lstStyle/>
                  <a:p>
                    <a:fld id="{3F069F59-A334-4EF8-9520-CBEA436F11B1}" type="CATEGORYNAME">
                      <a:rPr lang="en-US"/>
                      <a:pPr/>
                      <a:t>[CATEGORY NAME]</a:t>
                    </a:fld>
                    <a:endParaRPr lang="en-US"/>
                  </a:p>
                  <a:p>
                    <a:r>
                      <a:rPr lang="en-US"/>
                      <a:t> 44%</a:t>
                    </a:r>
                  </a:p>
                </c:rich>
              </c:tx>
              <c:showLegendKey val="0"/>
              <c:showVal val="0"/>
              <c:showCatName val="1"/>
              <c:showSerName val="0"/>
              <c:showPercent val="1"/>
              <c:showBubbleSize val="0"/>
              <c:separator>
</c:separator>
              <c:extLst>
                <c:ext xmlns:c15="http://schemas.microsoft.com/office/drawing/2012/chart" uri="{CE6537A1-D6FC-4f65-9D91-7224C49458BB}">
                  <c15:layout>
                    <c:manualLayout>
                      <c:w val="0.234217219699554"/>
                      <c:h val="0.29097745931605007"/>
                    </c:manualLayout>
                  </c15:layout>
                  <c15:dlblFieldTable/>
                  <c15:showDataLabelsRange val="0"/>
                </c:ext>
                <c:ext xmlns:c16="http://schemas.microsoft.com/office/drawing/2014/chart" uri="{C3380CC4-5D6E-409C-BE32-E72D297353CC}">
                  <c16:uniqueId val="{00000001-5F27-4FD5-A1C3-52D5C6B83E91}"/>
                </c:ext>
              </c:extLst>
            </c:dLbl>
            <c:dLbl>
              <c:idx val="1"/>
              <c:layout>
                <c:manualLayout>
                  <c:x val="-0.11919136542110655"/>
                  <c:y val="0.18748613126645838"/>
                </c:manualLayout>
              </c:layout>
              <c:tx>
                <c:rich>
                  <a:bodyPr wrap="square" lIns="38100" tIns="19050" rIns="38100" bIns="19050" anchor="ctr">
                    <a:noAutofit/>
                  </a:bodyPr>
                  <a:lstStyle/>
                  <a:p>
                    <a:pPr>
                      <a:defRPr sz="1400">
                        <a:solidFill>
                          <a:srgbClr val="000000"/>
                        </a:solidFill>
                        <a:latin typeface="Aptos" panose="020B0004020202020204" pitchFamily="34" charset="0"/>
                      </a:defRPr>
                    </a:pPr>
                    <a:fld id="{105AA180-D5B0-4DD5-A3E4-78FD997C5104}" type="CATEGORYNAME">
                      <a:rPr lang="en-US"/>
                      <a:pPr>
                        <a:defRPr sz="1400">
                          <a:solidFill>
                            <a:srgbClr val="000000"/>
                          </a:solidFill>
                          <a:latin typeface="Aptos" panose="020B0004020202020204" pitchFamily="34" charset="0"/>
                        </a:defRPr>
                      </a:pPr>
                      <a:t>[CATEGORY NAME]</a:t>
                    </a:fld>
                    <a:endParaRPr lang="en-US"/>
                  </a:p>
                  <a:p>
                    <a:pPr>
                      <a:defRPr sz="1400">
                        <a:solidFill>
                          <a:srgbClr val="000000"/>
                        </a:solidFill>
                        <a:latin typeface="Aptos" panose="020B0004020202020204" pitchFamily="34" charset="0"/>
                      </a:defRPr>
                    </a:pPr>
                    <a:r>
                      <a:rPr lang="en-US"/>
                      <a:t>46%</a:t>
                    </a:r>
                  </a:p>
                </c:rich>
              </c:tx>
              <c:numFmt formatCode="0%" sourceLinked="0"/>
              <c:spPr>
                <a:noFill/>
                <a:ln>
                  <a:noFill/>
                </a:ln>
                <a:effectLst/>
              </c:spPr>
              <c:showLegendKey val="0"/>
              <c:showVal val="0"/>
              <c:showCatName val="1"/>
              <c:showSerName val="0"/>
              <c:showPercent val="1"/>
              <c:showBubbleSize val="0"/>
              <c:separator>
</c:separator>
              <c:extLst>
                <c:ext xmlns:c15="http://schemas.microsoft.com/office/drawing/2012/chart" uri="{CE6537A1-D6FC-4f65-9D91-7224C49458BB}">
                  <c15:layout>
                    <c:manualLayout>
                      <c:w val="0.29408790106890037"/>
                      <c:h val="0.26466714712214368"/>
                    </c:manualLayout>
                  </c15:layout>
                  <c15:dlblFieldTable/>
                  <c15:showDataLabelsRange val="0"/>
                </c:ext>
                <c:ext xmlns:c16="http://schemas.microsoft.com/office/drawing/2014/chart" uri="{C3380CC4-5D6E-409C-BE32-E72D297353CC}">
                  <c16:uniqueId val="{00000003-5F27-4FD5-A1C3-52D5C6B83E91}"/>
                </c:ext>
              </c:extLst>
            </c:dLbl>
            <c:dLbl>
              <c:idx val="2"/>
              <c:layout>
                <c:manualLayout>
                  <c:x val="-7.6755718058946825E-3"/>
                  <c:y val="-3.9112283230467422E-3"/>
                </c:manualLayout>
              </c:layout>
              <c:tx>
                <c:rich>
                  <a:bodyPr/>
                  <a:lstStyle/>
                  <a:p>
                    <a:fld id="{55E36846-3FEA-4181-8D39-0BFC45CAACE3}" type="CATEGORYNAME">
                      <a:rPr lang="en-US"/>
                      <a:pPr/>
                      <a:t>[CATEGORY NAME]</a:t>
                    </a:fld>
                    <a:endParaRPr lang="en-US"/>
                  </a:p>
                  <a:p>
                    <a:fld id="{7F8FED8B-1065-4AEE-B7CC-132689972562}" type="PERCENTAGE">
                      <a:rPr lang="en-US"/>
                      <a:pPr/>
                      <a:t>[PERCENTAGE]</a:t>
                    </a:fld>
                    <a:endParaRPr lang="en-US"/>
                  </a:p>
                </c:rich>
              </c:tx>
              <c:showLegendKey val="0"/>
              <c:showVal val="0"/>
              <c:showCatName val="1"/>
              <c:showSerName val="0"/>
              <c:showPercent val="1"/>
              <c:showBubbleSize val="0"/>
              <c:separator>
</c:separator>
              <c:extLst>
                <c:ext xmlns:c15="http://schemas.microsoft.com/office/drawing/2012/chart" uri="{CE6537A1-D6FC-4f65-9D91-7224C49458BB}">
                  <c15:layout>
                    <c:manualLayout>
                      <c:w val="0.19192049971807784"/>
                      <c:h val="0.28766111679792766"/>
                    </c:manualLayout>
                  </c15:layout>
                  <c15:dlblFieldTable/>
                  <c15:showDataLabelsRange val="0"/>
                </c:ext>
                <c:ext xmlns:c16="http://schemas.microsoft.com/office/drawing/2014/chart" uri="{C3380CC4-5D6E-409C-BE32-E72D297353CC}">
                  <c16:uniqueId val="{00000005-5F27-4FD5-A1C3-52D5C6B83E91}"/>
                </c:ext>
              </c:extLst>
            </c:dLbl>
            <c:dLbl>
              <c:idx val="3"/>
              <c:layout>
                <c:manualLayout>
                  <c:x val="0.25726609076978024"/>
                  <c:y val="-0.12386497600392277"/>
                </c:manualLayout>
              </c:layout>
              <c:tx>
                <c:rich>
                  <a:bodyPr/>
                  <a:lstStyle/>
                  <a:p>
                    <a:fld id="{C26A21A2-6558-47A5-9A69-4A20AA5CA238}" type="CATEGORYNAME">
                      <a:rPr lang="en-US"/>
                      <a:pPr/>
                      <a:t>[CATEGORY NAME]</a:t>
                    </a:fld>
                    <a:endParaRPr lang="en-US"/>
                  </a:p>
                  <a:p>
                    <a:r>
                      <a:rPr lang="en-US"/>
                      <a:t>1%</a:t>
                    </a:r>
                  </a:p>
                </c:rich>
              </c:tx>
              <c:showLegendKey val="0"/>
              <c:showVal val="0"/>
              <c:showCatName val="1"/>
              <c:showSerName val="0"/>
              <c:showPercent val="1"/>
              <c:showBubbleSize val="0"/>
              <c:separator>
</c:separator>
              <c:extLst>
                <c:ext xmlns:c15="http://schemas.microsoft.com/office/drawing/2012/chart" uri="{CE6537A1-D6FC-4f65-9D91-7224C49458BB}">
                  <c15:layout>
                    <c:manualLayout>
                      <c:w val="0.3685813096296004"/>
                      <c:h val="0.20470708907474355"/>
                    </c:manualLayout>
                  </c15:layout>
                  <c15:dlblFieldTable/>
                  <c15:showDataLabelsRange val="0"/>
                </c:ext>
                <c:ext xmlns:c16="http://schemas.microsoft.com/office/drawing/2014/chart" uri="{C3380CC4-5D6E-409C-BE32-E72D297353CC}">
                  <c16:uniqueId val="{00000007-5F27-4FD5-A1C3-52D5C6B83E91}"/>
                </c:ext>
              </c:extLst>
            </c:dLbl>
            <c:dLbl>
              <c:idx val="4"/>
              <c:layout>
                <c:manualLayout>
                  <c:x val="0.36440519033162366"/>
                  <c:y val="-1.6435514487934445E-2"/>
                </c:manualLayout>
              </c:layout>
              <c:tx>
                <c:rich>
                  <a:bodyPr/>
                  <a:lstStyle/>
                  <a:p>
                    <a:fld id="{4EB9B67A-D229-445D-8491-A49008E66454}" type="CATEGORYNAME">
                      <a:rPr lang="en-US"/>
                      <a:pPr/>
                      <a:t>[CATEGORY NAME]</a:t>
                    </a:fld>
                    <a:r>
                      <a:rPr lang="en-US"/>
                      <a:t>
&lt;1%</a:t>
                    </a:r>
                  </a:p>
                </c:rich>
              </c:tx>
              <c:showLegendKey val="0"/>
              <c:showVal val="0"/>
              <c:showCatName val="1"/>
              <c:showSerName val="0"/>
              <c:showPercent val="1"/>
              <c:showBubbleSize val="0"/>
              <c:separator>
</c:separator>
              <c:extLst>
                <c:ext xmlns:c15="http://schemas.microsoft.com/office/drawing/2012/chart" uri="{CE6537A1-D6FC-4f65-9D91-7224C49458BB}">
                  <c15:layout>
                    <c:manualLayout>
                      <c:w val="0.20539686509626889"/>
                      <c:h val="0.18903491821429316"/>
                    </c:manualLayout>
                  </c15:layout>
                  <c15:dlblFieldTable/>
                  <c15:showDataLabelsRange val="0"/>
                </c:ext>
                <c:ext xmlns:c16="http://schemas.microsoft.com/office/drawing/2014/chart" uri="{C3380CC4-5D6E-409C-BE32-E72D297353CC}">
                  <c16:uniqueId val="{00000009-5F27-4FD5-A1C3-52D5C6B83E91}"/>
                </c:ext>
              </c:extLst>
            </c:dLbl>
            <c:dLbl>
              <c:idx val="5"/>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5F27-4FD5-A1C3-52D5C6B83E91}"/>
                </c:ext>
              </c:extLst>
            </c:dLbl>
            <c:numFmt formatCode="0%" sourceLinked="0"/>
            <c:spPr>
              <a:noFill/>
              <a:ln>
                <a:noFill/>
              </a:ln>
              <a:effectLst/>
            </c:spPr>
            <c:txPr>
              <a:bodyPr wrap="square" lIns="38100" tIns="19050" rIns="38100" bIns="19050" anchor="ctr">
                <a:spAutoFit/>
              </a:bodyPr>
              <a:lstStyle/>
              <a:p>
                <a:pPr>
                  <a:defRPr sz="1400">
                    <a:solidFill>
                      <a:srgbClr val="000000"/>
                    </a:solidFill>
                    <a:latin typeface="Aptos" panose="020B0004020202020204" pitchFamily="34" charset="0"/>
                  </a:defRPr>
                </a:pPr>
                <a:endParaRPr lang="en-US"/>
              </a:p>
            </c:txPr>
            <c:showLegendKey val="0"/>
            <c:showVal val="0"/>
            <c:showCatName val="1"/>
            <c:showSerName val="0"/>
            <c:showPercent val="1"/>
            <c:showBubbleSize val="0"/>
            <c:separator>
</c:separator>
            <c:showLeaderLines val="1"/>
            <c:leaderLines>
              <c:spPr>
                <a:ln>
                  <a:solidFill>
                    <a:schemeClr val="tx1">
                      <a:lumMod val="50000"/>
                    </a:schemeClr>
                  </a:solidFill>
                </a:ln>
              </c:spPr>
            </c:leaderLines>
            <c:extLst>
              <c:ext xmlns:c15="http://schemas.microsoft.com/office/drawing/2012/chart" uri="{CE6537A1-D6FC-4f65-9D91-7224C49458BB}"/>
            </c:extLst>
          </c:dLbls>
          <c:cat>
            <c:strRef>
              <c:f>Sheet1!$A$2:$A$6</c:f>
              <c:strCache>
                <c:ptCount val="5"/>
                <c:pt idx="0">
                  <c:v>Wind</c:v>
                </c:pt>
                <c:pt idx="1">
                  <c:v>Battery Storage</c:v>
                </c:pt>
                <c:pt idx="2">
                  <c:v>Solar</c:v>
                </c:pt>
                <c:pt idx="3">
                  <c:v>Natural Gas</c:v>
                </c:pt>
                <c:pt idx="4">
                  <c:v>Hydro</c:v>
                </c:pt>
              </c:strCache>
            </c:strRef>
          </c:cat>
          <c:val>
            <c:numRef>
              <c:f>Sheet1!$B$2:$B$6</c:f>
              <c:numCache>
                <c:formatCode>_(* #,##0_);_(* \(#,##0\);_(* "-"??_);_(@_)</c:formatCode>
                <c:ptCount val="5"/>
                <c:pt idx="0">
                  <c:v>6104.0999984741211</c:v>
                </c:pt>
                <c:pt idx="1">
                  <c:v>6391.3419876098596</c:v>
                </c:pt>
                <c:pt idx="2">
                  <c:v>1390.8909906148899</c:v>
                </c:pt>
                <c:pt idx="3">
                  <c:v>73.204002380371094</c:v>
                </c:pt>
                <c:pt idx="4">
                  <c:v>6.6999998092651403</c:v>
                </c:pt>
              </c:numCache>
            </c:numRef>
          </c:val>
          <c:extLst>
            <c:ext xmlns:c16="http://schemas.microsoft.com/office/drawing/2014/chart" uri="{C3380CC4-5D6E-409C-BE32-E72D297353CC}">
              <c16:uniqueId val="{00000010-5F27-4FD5-A1C3-52D5C6B83E91}"/>
            </c:ext>
          </c:extLst>
        </c:ser>
        <c:dLbls>
          <c:showLegendKey val="0"/>
          <c:showVal val="0"/>
          <c:showCatName val="1"/>
          <c:showSerName val="0"/>
          <c:showPercent val="1"/>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23775036047611"/>
          <c:y val="0.12196667232011744"/>
          <c:w val="0.6290790541401543"/>
          <c:h val="0.74350248118595552"/>
        </c:manualLayout>
      </c:layout>
      <c:doughnutChart>
        <c:varyColors val="1"/>
        <c:ser>
          <c:idx val="0"/>
          <c:order val="0"/>
          <c:tx>
            <c:strRef>
              <c:f>Sheet1!$B$2</c:f>
              <c:strCache>
                <c:ptCount val="1"/>
                <c:pt idx="0">
                  <c:v>TCS- MWs</c:v>
                </c:pt>
              </c:strCache>
            </c:strRef>
          </c:tx>
          <c:dPt>
            <c:idx val="0"/>
            <c:bubble3D val="0"/>
            <c:spPr>
              <a:solidFill>
                <a:srgbClr val="A077B7"/>
              </a:solidFill>
            </c:spPr>
            <c:extLst>
              <c:ext xmlns:c16="http://schemas.microsoft.com/office/drawing/2014/chart" uri="{C3380CC4-5D6E-409C-BE32-E72D297353CC}">
                <c16:uniqueId val="{00000003-8163-43DA-9CB4-0A3D2849E579}"/>
              </c:ext>
            </c:extLst>
          </c:dPt>
          <c:dPt>
            <c:idx val="1"/>
            <c:bubble3D val="0"/>
            <c:spPr>
              <a:solidFill>
                <a:schemeClr val="accent4"/>
              </a:solidFill>
            </c:spPr>
            <c:extLst>
              <c:ext xmlns:c16="http://schemas.microsoft.com/office/drawing/2014/chart" uri="{C3380CC4-5D6E-409C-BE32-E72D297353CC}">
                <c16:uniqueId val="{00000005-8163-43DA-9CB4-0A3D2849E579}"/>
              </c:ext>
            </c:extLst>
          </c:dPt>
          <c:dPt>
            <c:idx val="2"/>
            <c:bubble3D val="0"/>
            <c:spPr>
              <a:solidFill>
                <a:srgbClr val="37C8C1"/>
              </a:solidFill>
            </c:spPr>
            <c:extLst>
              <c:ext xmlns:c16="http://schemas.microsoft.com/office/drawing/2014/chart" uri="{C3380CC4-5D6E-409C-BE32-E72D297353CC}">
                <c16:uniqueId val="{00000007-8163-43DA-9CB4-0A3D2849E579}"/>
              </c:ext>
            </c:extLst>
          </c:dPt>
          <c:dPt>
            <c:idx val="3"/>
            <c:bubble3D val="0"/>
            <c:spPr>
              <a:solidFill>
                <a:schemeClr val="accent3"/>
              </a:solidFill>
            </c:spPr>
            <c:extLst>
              <c:ext xmlns:c16="http://schemas.microsoft.com/office/drawing/2014/chart" uri="{C3380CC4-5D6E-409C-BE32-E72D297353CC}">
                <c16:uniqueId val="{0000000F-8163-43DA-9CB4-0A3D2849E579}"/>
              </c:ext>
            </c:extLst>
          </c:dPt>
          <c:dLbls>
            <c:dLbl>
              <c:idx val="0"/>
              <c:layout>
                <c:manualLayout>
                  <c:x val="-8.4178952522187007E-3"/>
                  <c:y val="-9.9490275543671885E-3"/>
                </c:manualLayout>
              </c:layout>
              <c:tx>
                <c:rich>
                  <a:bodyPr/>
                  <a:lstStyle/>
                  <a:p>
                    <a:fld id="{40DA5829-625B-4861-9BAD-60CF12D826B9}" type="CELLRANGE">
                      <a:rPr lang="en-US" baseline="0"/>
                      <a:pPr/>
                      <a:t>[CELLRANGE]</a:t>
                    </a:fld>
                    <a:r>
                      <a:rPr lang="en-US" baseline="0"/>
                      <a:t>
</a:t>
                    </a:r>
                    <a:fld id="{8F81D9EE-D909-4305-B7B3-61A0196B672C}" type="CATEGORYNAME">
                      <a:rPr lang="en-US" baseline="0"/>
                      <a:pPr/>
                      <a:t>[CATEGORY NAME]</a:t>
                    </a:fld>
                    <a:endParaRPr lang="en-US" baseline="0"/>
                  </a:p>
                </c:rich>
              </c:tx>
              <c:showLegendKey val="0"/>
              <c:showVal val="0"/>
              <c:showCatName val="1"/>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3-8163-43DA-9CB4-0A3D2849E579}"/>
                </c:ext>
              </c:extLst>
            </c:dLbl>
            <c:dLbl>
              <c:idx val="1"/>
              <c:layout>
                <c:manualLayout>
                  <c:x val="3.1607981490351898E-2"/>
                  <c:y val="-2.5445225511291233E-2"/>
                </c:manualLayout>
              </c:layout>
              <c:tx>
                <c:rich>
                  <a:bodyPr/>
                  <a:lstStyle/>
                  <a:p>
                    <a:fld id="{22464135-2651-4CCC-B4D3-160C6DC6886D}" type="CELLRANGE">
                      <a:rPr lang="en-US" baseline="0"/>
                      <a:pPr/>
                      <a:t>[CELLRANGE]</a:t>
                    </a:fld>
                    <a:r>
                      <a:rPr lang="en-US" baseline="0"/>
                      <a:t>
</a:t>
                    </a:r>
                    <a:fld id="{27C05C79-BF67-4487-A112-9F8651055FA9}" type="CATEGORYNAME">
                      <a:rPr lang="en-US" baseline="0"/>
                      <a:pPr/>
                      <a:t>[CATEGORY NAME]</a:t>
                    </a:fld>
                    <a:endParaRPr lang="en-US" baseline="0"/>
                  </a:p>
                </c:rich>
              </c:tx>
              <c:showLegendKey val="0"/>
              <c:showVal val="0"/>
              <c:showCatName val="1"/>
              <c:showSerName val="0"/>
              <c:showPercent val="0"/>
              <c:showBubbleSize val="0"/>
              <c:separator>
</c:separator>
              <c:extLst>
                <c:ext xmlns:c15="http://schemas.microsoft.com/office/drawing/2012/chart" uri="{CE6537A1-D6FC-4f65-9D91-7224C49458BB}">
                  <c15:layout>
                    <c:manualLayout>
                      <c:w val="0.19192049971807784"/>
                      <c:h val="0.28766111679792766"/>
                    </c:manualLayout>
                  </c15:layout>
                  <c15:dlblFieldTable/>
                  <c15:showDataLabelsRange val="1"/>
                </c:ext>
                <c:ext xmlns:c16="http://schemas.microsoft.com/office/drawing/2014/chart" uri="{C3380CC4-5D6E-409C-BE32-E72D297353CC}">
                  <c16:uniqueId val="{00000005-8163-43DA-9CB4-0A3D2849E579}"/>
                </c:ext>
              </c:extLst>
            </c:dLbl>
            <c:dLbl>
              <c:idx val="2"/>
              <c:layout>
                <c:manualLayout>
                  <c:x val="-3.8617370647219046E-3"/>
                  <c:y val="-2.8546789153732061E-2"/>
                </c:manualLayout>
              </c:layout>
              <c:tx>
                <c:rich>
                  <a:bodyPr/>
                  <a:lstStyle/>
                  <a:p>
                    <a:fld id="{0B728951-E613-4A96-B25D-3386C57A775B}" type="CELLRANGE">
                      <a:rPr lang="en-US" baseline="0"/>
                      <a:pPr/>
                      <a:t>[CELLRANGE]</a:t>
                    </a:fld>
                    <a:r>
                      <a:rPr lang="en-US" baseline="0"/>
                      <a:t>
</a:t>
                    </a:r>
                    <a:fld id="{0B7AC8BE-857C-4E92-8A15-1D89D9030341}" type="CATEGORYNAME">
                      <a:rPr lang="en-US" baseline="0"/>
                      <a:pPr/>
                      <a:t>[CATEGORY NAME]</a:t>
                    </a:fld>
                    <a:endParaRPr lang="en-US" baseline="0"/>
                  </a:p>
                </c:rich>
              </c:tx>
              <c:showLegendKey val="0"/>
              <c:showVal val="0"/>
              <c:showCatName val="1"/>
              <c:showSerName val="0"/>
              <c:showPercent val="0"/>
              <c:showBubbleSize val="0"/>
              <c:separator>
</c:separator>
              <c:extLst>
                <c:ext xmlns:c15="http://schemas.microsoft.com/office/drawing/2012/chart" uri="{CE6537A1-D6FC-4f65-9D91-7224C49458BB}">
                  <c15:layout>
                    <c:manualLayout>
                      <c:w val="0.2589346789003798"/>
                      <c:h val="0.20470711734107666"/>
                    </c:manualLayout>
                  </c15:layout>
                  <c15:dlblFieldTable/>
                  <c15:showDataLabelsRange val="1"/>
                </c:ext>
                <c:ext xmlns:c16="http://schemas.microsoft.com/office/drawing/2014/chart" uri="{C3380CC4-5D6E-409C-BE32-E72D297353CC}">
                  <c16:uniqueId val="{00000007-8163-43DA-9CB4-0A3D2849E579}"/>
                </c:ext>
              </c:extLst>
            </c:dLbl>
            <c:numFmt formatCode="0%" sourceLinked="0"/>
            <c:spPr>
              <a:noFill/>
              <a:ln>
                <a:noFill/>
              </a:ln>
              <a:effectLst/>
            </c:spPr>
            <c:txPr>
              <a:bodyPr wrap="square" lIns="38100" tIns="19050" rIns="38100" bIns="19050" anchor="ctr">
                <a:spAutoFit/>
              </a:bodyPr>
              <a:lstStyle/>
              <a:p>
                <a:pPr>
                  <a:defRPr sz="1600">
                    <a:solidFill>
                      <a:srgbClr val="000000"/>
                    </a:solidFill>
                    <a:latin typeface="Aptos" panose="020B0004020202020204" pitchFamily="34" charset="0"/>
                  </a:defRPr>
                </a:pPr>
                <a:endParaRPr lang="en-US"/>
              </a:p>
            </c:txPr>
            <c:showLegendKey val="0"/>
            <c:showVal val="0"/>
            <c:showCatName val="1"/>
            <c:showSerName val="0"/>
            <c:showPercent val="0"/>
            <c:showBubbleSize val="0"/>
            <c:separator>
</c:separator>
            <c:showLeaderLines val="0"/>
            <c:extLst>
              <c:ext xmlns:c15="http://schemas.microsoft.com/office/drawing/2012/chart" uri="{CE6537A1-D6FC-4f65-9D91-7224C49458BB}">
                <c15:showDataLabelsRange val="1"/>
              </c:ext>
            </c:extLst>
          </c:dLbls>
          <c:cat>
            <c:strRef>
              <c:f>Sheet1!$A$3:$A$5</c:f>
              <c:strCache>
                <c:ptCount val="3"/>
                <c:pt idx="0">
                  <c:v>Wind</c:v>
                </c:pt>
                <c:pt idx="1">
                  <c:v>Solar</c:v>
                </c:pt>
                <c:pt idx="2">
                  <c:v>Storage</c:v>
                </c:pt>
              </c:strCache>
              <c:extLst/>
            </c:strRef>
          </c:cat>
          <c:val>
            <c:numRef>
              <c:f>Sheet1!$B$3:$B$5</c:f>
              <c:numCache>
                <c:formatCode>_(* #,##0_);_(* \(#,##0\);_(* "-"??_);_(@_)</c:formatCode>
                <c:ptCount val="3"/>
                <c:pt idx="0">
                  <c:v>1218.2999992370605</c:v>
                </c:pt>
                <c:pt idx="1">
                  <c:v>355.15900421142578</c:v>
                </c:pt>
                <c:pt idx="2">
                  <c:v>5631.9685134887695</c:v>
                </c:pt>
              </c:numCache>
              <c:extLst/>
            </c:numRef>
          </c:val>
          <c:extLst>
            <c:ext xmlns:c15="http://schemas.microsoft.com/office/drawing/2012/chart" uri="{02D57815-91ED-43cb-92C2-25804820EDAC}">
              <c15:datalabelsRange>
                <c15:f>Sheet1!$D$3:$D$5</c15:f>
                <c15:dlblRangeCache>
                  <c:ptCount val="3"/>
                  <c:pt idx="0">
                    <c:v>3</c:v>
                  </c:pt>
                  <c:pt idx="1">
                    <c:v>2</c:v>
                  </c:pt>
                  <c:pt idx="2">
                    <c:v>21</c:v>
                  </c:pt>
                </c15:dlblRangeCache>
              </c15:datalabelsRange>
            </c:ext>
            <c:ext xmlns:c16="http://schemas.microsoft.com/office/drawing/2014/chart" uri="{C3380CC4-5D6E-409C-BE32-E72D297353CC}">
              <c16:uniqueId val="{00000010-8163-43DA-9CB4-0A3D2849E579}"/>
            </c:ext>
          </c:extLst>
        </c:ser>
        <c:dLbls>
          <c:showLegendKey val="0"/>
          <c:showVal val="0"/>
          <c:showCatName val="1"/>
          <c:showSerName val="0"/>
          <c:showPercent val="1"/>
          <c:showBubbleSize val="0"/>
          <c:showLeaderLines val="0"/>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698" cy="480226"/>
          </a:xfrm>
          <a:prstGeom prst="rect">
            <a:avLst/>
          </a:prstGeom>
        </p:spPr>
        <p:txBody>
          <a:bodyPr vert="horz" lIns="95564" tIns="47782" rIns="95564" bIns="47782" rtlCol="0"/>
          <a:lstStyle>
            <a:lvl1pPr algn="l">
              <a:defRPr sz="1300"/>
            </a:lvl1pPr>
          </a:lstStyle>
          <a:p>
            <a:endParaRPr lang="en-US"/>
          </a:p>
        </p:txBody>
      </p:sp>
      <p:sp>
        <p:nvSpPr>
          <p:cNvPr id="3" name="Date Placeholder 2"/>
          <p:cNvSpPr>
            <a:spLocks noGrp="1"/>
          </p:cNvSpPr>
          <p:nvPr>
            <p:ph type="dt" sz="quarter" idx="1"/>
          </p:nvPr>
        </p:nvSpPr>
        <p:spPr>
          <a:xfrm>
            <a:off x="4143832" y="0"/>
            <a:ext cx="3169698" cy="480226"/>
          </a:xfrm>
          <a:prstGeom prst="rect">
            <a:avLst/>
          </a:prstGeom>
        </p:spPr>
        <p:txBody>
          <a:bodyPr vert="horz" lIns="95564" tIns="47782" rIns="95564" bIns="47782" rtlCol="0"/>
          <a:lstStyle>
            <a:lvl1pPr algn="r">
              <a:defRPr sz="1300"/>
            </a:lvl1pPr>
          </a:lstStyle>
          <a:p>
            <a:fld id="{F87AAE7F-D37E-4830-9F5E-F36A5F180179}" type="datetimeFigureOut">
              <a:rPr lang="en-US" smtClean="0"/>
              <a:t>2/3/2026</a:t>
            </a:fld>
            <a:endParaRPr lang="en-US"/>
          </a:p>
        </p:txBody>
      </p:sp>
      <p:sp>
        <p:nvSpPr>
          <p:cNvPr id="4" name="Footer Placeholder 3"/>
          <p:cNvSpPr>
            <a:spLocks noGrp="1"/>
          </p:cNvSpPr>
          <p:nvPr>
            <p:ph type="ftr" sz="quarter" idx="2"/>
          </p:nvPr>
        </p:nvSpPr>
        <p:spPr>
          <a:xfrm>
            <a:off x="0" y="9119325"/>
            <a:ext cx="3169698" cy="480226"/>
          </a:xfrm>
          <a:prstGeom prst="rect">
            <a:avLst/>
          </a:prstGeom>
        </p:spPr>
        <p:txBody>
          <a:bodyPr vert="horz" lIns="95564" tIns="47782" rIns="95564" bIns="47782" rtlCol="0" anchor="b"/>
          <a:lstStyle>
            <a:lvl1pPr algn="l">
              <a:defRPr sz="1300"/>
            </a:lvl1pPr>
          </a:lstStyle>
          <a:p>
            <a:endParaRPr lang="en-US"/>
          </a:p>
        </p:txBody>
      </p:sp>
      <p:sp>
        <p:nvSpPr>
          <p:cNvPr id="5" name="Slide Number Placeholder 4"/>
          <p:cNvSpPr>
            <a:spLocks noGrp="1"/>
          </p:cNvSpPr>
          <p:nvPr>
            <p:ph type="sldNum" sz="quarter" idx="3"/>
          </p:nvPr>
        </p:nvSpPr>
        <p:spPr>
          <a:xfrm>
            <a:off x="4143832" y="9119325"/>
            <a:ext cx="3169698" cy="480226"/>
          </a:xfrm>
          <a:prstGeom prst="rect">
            <a:avLst/>
          </a:prstGeom>
        </p:spPr>
        <p:txBody>
          <a:bodyPr vert="horz" lIns="95564" tIns="47782" rIns="95564" bIns="47782" rtlCol="0" anchor="b"/>
          <a:lstStyle>
            <a:lvl1pPr algn="r">
              <a:defRPr sz="1300"/>
            </a:lvl1pPr>
          </a:lstStyle>
          <a:p>
            <a:fld id="{8FE02180-CD27-4473-AA37-00085480B5FA}" type="slidenum">
              <a:rPr lang="en-US" smtClean="0"/>
              <a:t>‹#›</a:t>
            </a:fld>
            <a:endParaRPr lang="en-US"/>
          </a:p>
        </p:txBody>
      </p:sp>
    </p:spTree>
    <p:extLst>
      <p:ext uri="{BB962C8B-B14F-4D97-AF65-F5344CB8AC3E}">
        <p14:creationId xmlns:p14="http://schemas.microsoft.com/office/powerpoint/2010/main" val="150611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3" tIns="48332" rIns="96663" bIns="48332" rtlCol="0"/>
          <a:lstStyle>
            <a:lvl1pPr algn="l">
              <a:defRPr sz="1300"/>
            </a:lvl1pPr>
          </a:lstStyle>
          <a:p>
            <a:endParaRPr lang="en-US"/>
          </a:p>
        </p:txBody>
      </p:sp>
      <p:sp>
        <p:nvSpPr>
          <p:cNvPr id="3" name="Date Placeholder 2"/>
          <p:cNvSpPr>
            <a:spLocks noGrp="1"/>
          </p:cNvSpPr>
          <p:nvPr>
            <p:ph type="dt" idx="1"/>
          </p:nvPr>
        </p:nvSpPr>
        <p:spPr>
          <a:xfrm>
            <a:off x="4143588" y="0"/>
            <a:ext cx="3169920" cy="480060"/>
          </a:xfrm>
          <a:prstGeom prst="rect">
            <a:avLst/>
          </a:prstGeom>
        </p:spPr>
        <p:txBody>
          <a:bodyPr vert="horz" lIns="96663" tIns="48332" rIns="96663" bIns="48332" rtlCol="0"/>
          <a:lstStyle>
            <a:lvl1pPr algn="r">
              <a:defRPr sz="1300"/>
            </a:lvl1pPr>
          </a:lstStyle>
          <a:p>
            <a:fld id="{9EDDEDB6-CD57-44C2-AB19-AC7D3BB8FF8E}" type="datetimeFigureOut">
              <a:rPr lang="en-US" smtClean="0"/>
              <a:pPr/>
              <a:t>2/3/2026</a:t>
            </a:fld>
            <a:endParaRPr lang="en-US"/>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63" tIns="48332" rIns="96663" bIns="48332"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63" tIns="48332" rIns="96663" bIns="4833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3"/>
            <a:ext cx="3169920" cy="480060"/>
          </a:xfrm>
          <a:prstGeom prst="rect">
            <a:avLst/>
          </a:prstGeom>
        </p:spPr>
        <p:txBody>
          <a:bodyPr vert="horz" lIns="96663" tIns="48332" rIns="96663" bIns="48332"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3"/>
            <a:ext cx="3169920" cy="480060"/>
          </a:xfrm>
          <a:prstGeom prst="rect">
            <a:avLst/>
          </a:prstGeom>
        </p:spPr>
        <p:txBody>
          <a:bodyPr vert="horz" lIns="96663" tIns="48332" rIns="96663" bIns="48332" rtlCol="0" anchor="b"/>
          <a:lstStyle>
            <a:lvl1pPr algn="r">
              <a:defRPr sz="1300"/>
            </a:lvl1pPr>
          </a:lstStyle>
          <a:p>
            <a:fld id="{530677A1-BB48-42A6-9D40-5F3F87EA9D2F}" type="slidenum">
              <a:rPr lang="en-US" smtClean="0"/>
              <a:pPr/>
              <a:t>‹#›</a:t>
            </a:fld>
            <a:endParaRPr lang="en-US"/>
          </a:p>
        </p:txBody>
      </p:sp>
    </p:spTree>
    <p:extLst>
      <p:ext uri="{BB962C8B-B14F-4D97-AF65-F5344CB8AC3E}">
        <p14:creationId xmlns:p14="http://schemas.microsoft.com/office/powerpoint/2010/main" val="287480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Aptos" panose="020B0004020202020204" pitchFamily="34" charset="0"/>
            </a:endParaRPr>
          </a:p>
        </p:txBody>
      </p:sp>
      <p:sp>
        <p:nvSpPr>
          <p:cNvPr id="4" name="Slide Number Placeholder 3"/>
          <p:cNvSpPr>
            <a:spLocks noGrp="1"/>
          </p:cNvSpPr>
          <p:nvPr>
            <p:ph type="sldNum" sz="quarter" idx="5"/>
          </p:nvPr>
        </p:nvSpPr>
        <p:spPr/>
        <p:txBody>
          <a:bodyPr/>
          <a:lstStyle/>
          <a:p>
            <a:fld id="{530677A1-BB48-42A6-9D40-5F3F87EA9D2F}" type="slidenum">
              <a:rPr lang="en-US" smtClean="0"/>
              <a:pPr/>
              <a:t>1</a:t>
            </a:fld>
            <a:endParaRPr lang="en-US"/>
          </a:p>
        </p:txBody>
      </p:sp>
    </p:spTree>
    <p:extLst>
      <p:ext uri="{BB962C8B-B14F-4D97-AF65-F5344CB8AC3E}">
        <p14:creationId xmlns:p14="http://schemas.microsoft.com/office/powerpoint/2010/main" val="3132940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75466-8773-CA31-0D52-BFDE9CA49D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455885-0D6A-C484-7568-AA82DCC88E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F04CF0-2EB7-EDEB-D3A2-C3005B0FD90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FA36923-6152-11DA-1355-DB295B77D75F}"/>
              </a:ext>
            </a:extLst>
          </p:cNvPr>
          <p:cNvSpPr>
            <a:spLocks noGrp="1"/>
          </p:cNvSpPr>
          <p:nvPr>
            <p:ph type="sldNum" sz="quarter" idx="5"/>
          </p:nvPr>
        </p:nvSpPr>
        <p:spPr/>
        <p:txBody>
          <a:bodyPr/>
          <a:lstStyle/>
          <a:p>
            <a:fld id="{530677A1-BB48-42A6-9D40-5F3F87EA9D2F}" type="slidenum">
              <a:rPr lang="en-US" smtClean="0"/>
              <a:pPr/>
              <a:t>2</a:t>
            </a:fld>
            <a:endParaRPr lang="en-US"/>
          </a:p>
        </p:txBody>
      </p:sp>
    </p:spTree>
    <p:extLst>
      <p:ext uri="{BB962C8B-B14F-4D97-AF65-F5344CB8AC3E}">
        <p14:creationId xmlns:p14="http://schemas.microsoft.com/office/powerpoint/2010/main" val="2426662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3AFC4-3F9B-4820-2216-E9F768A0D1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AE26F6-F90E-383D-B4B7-4B3A72580D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1E522C-8DC9-8639-5BFB-4814143555A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013CF2D-5379-774C-9FF2-86ABAA81165E}"/>
              </a:ext>
            </a:extLst>
          </p:cNvPr>
          <p:cNvSpPr>
            <a:spLocks noGrp="1"/>
          </p:cNvSpPr>
          <p:nvPr>
            <p:ph type="sldNum" sz="quarter" idx="5"/>
          </p:nvPr>
        </p:nvSpPr>
        <p:spPr/>
        <p:txBody>
          <a:bodyPr/>
          <a:lstStyle/>
          <a:p>
            <a:fld id="{530677A1-BB48-42A6-9D40-5F3F87EA9D2F}" type="slidenum">
              <a:rPr lang="en-US" smtClean="0"/>
              <a:pPr/>
              <a:t>3</a:t>
            </a:fld>
            <a:endParaRPr lang="en-US"/>
          </a:p>
        </p:txBody>
      </p:sp>
    </p:spTree>
    <p:extLst>
      <p:ext uri="{BB962C8B-B14F-4D97-AF65-F5344CB8AC3E}">
        <p14:creationId xmlns:p14="http://schemas.microsoft.com/office/powerpoint/2010/main" val="421780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The October 2025 queue includes the ~5,000MW in the TCS and ~10,000 MW of projects that already had completed studies and are allowed to remain in the queue to work towards their interconnection</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15DDF0-E20A-4224-8137-BB1094CAFD3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72408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Introduction to Wholesale Electricity Markets (WEM 101)</a:t>
            </a:r>
          </a:p>
        </p:txBody>
      </p:sp>
    </p:spTree>
    <p:extLst>
      <p:ext uri="{BB962C8B-B14F-4D97-AF65-F5344CB8AC3E}">
        <p14:creationId xmlns:p14="http://schemas.microsoft.com/office/powerpoint/2010/main" val="542145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D6669-A599-E891-352C-DB3F512324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44350B-EA8F-4A1C-3122-FFC87FDAE2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3A689F-8C48-9360-3AA0-F4964D1B804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154EF9D-370B-A31F-718D-71126110B7CF}"/>
              </a:ext>
            </a:extLst>
          </p:cNvPr>
          <p:cNvSpPr>
            <a:spLocks noGrp="1"/>
          </p:cNvSpPr>
          <p:nvPr>
            <p:ph type="sldNum" sz="quarter" idx="5"/>
          </p:nvPr>
        </p:nvSpPr>
        <p:spPr/>
        <p:txBody>
          <a:bodyPr/>
          <a:lstStyle/>
          <a:p>
            <a:fld id="{530677A1-BB48-42A6-9D40-5F3F87EA9D2F}" type="slidenum">
              <a:rPr lang="en-US" smtClean="0"/>
              <a:pPr/>
              <a:t>7</a:t>
            </a:fld>
            <a:endParaRPr lang="en-US"/>
          </a:p>
        </p:txBody>
      </p:sp>
    </p:spTree>
    <p:extLst>
      <p:ext uri="{BB962C8B-B14F-4D97-AF65-F5344CB8AC3E}">
        <p14:creationId xmlns:p14="http://schemas.microsoft.com/office/powerpoint/2010/main" val="646073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latin typeface="Aptos" panose="020B0004020202020204" pitchFamily="34" charset="0"/>
            </a:endParaRPr>
          </a:p>
        </p:txBody>
      </p:sp>
      <p:sp>
        <p:nvSpPr>
          <p:cNvPr id="4" name="Slide Number Placeholder 3"/>
          <p:cNvSpPr>
            <a:spLocks noGrp="1"/>
          </p:cNvSpPr>
          <p:nvPr>
            <p:ph type="sldNum" sz="quarter" idx="10"/>
          </p:nvPr>
        </p:nvSpPr>
        <p:spPr/>
        <p:txBody>
          <a:bodyPr/>
          <a:lstStyle/>
          <a:p>
            <a:fld id="{530677A1-BB48-42A6-9D40-5F3F87EA9D2F}" type="slidenum">
              <a:rPr lang="en-US" smtClean="0"/>
              <a:pPr/>
              <a:t>11</a:t>
            </a:fld>
            <a:endParaRPr lang="en-US"/>
          </a:p>
        </p:txBody>
      </p:sp>
    </p:spTree>
    <p:extLst>
      <p:ext uri="{BB962C8B-B14F-4D97-AF65-F5344CB8AC3E}">
        <p14:creationId xmlns:p14="http://schemas.microsoft.com/office/powerpoint/2010/main" val="1900940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Aptos" panose="020B0004020202020204" pitchFamily="34" charset="0"/>
            </a:endParaRPr>
          </a:p>
        </p:txBody>
      </p:sp>
      <p:sp>
        <p:nvSpPr>
          <p:cNvPr id="4" name="Slide Number Placeholder 3"/>
          <p:cNvSpPr>
            <a:spLocks noGrp="1"/>
          </p:cNvSpPr>
          <p:nvPr>
            <p:ph type="sldNum" sz="quarter" idx="10"/>
          </p:nvPr>
        </p:nvSpPr>
        <p:spPr/>
        <p:txBody>
          <a:bodyPr/>
          <a:lstStyle/>
          <a:p>
            <a:fld id="{530677A1-BB48-42A6-9D40-5F3F87EA9D2F}" type="slidenum">
              <a:rPr lang="en-US" smtClean="0"/>
              <a:pPr/>
              <a:t>12</a:t>
            </a:fld>
            <a:endParaRPr lang="en-US"/>
          </a:p>
        </p:txBody>
      </p:sp>
    </p:spTree>
    <p:extLst>
      <p:ext uri="{BB962C8B-B14F-4D97-AF65-F5344CB8AC3E}">
        <p14:creationId xmlns:p14="http://schemas.microsoft.com/office/powerpoint/2010/main" val="1262086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Aptos" panose="020B0004020202020204" pitchFamily="34" charset="0"/>
            </a:endParaRPr>
          </a:p>
        </p:txBody>
      </p:sp>
      <p:sp>
        <p:nvSpPr>
          <p:cNvPr id="4" name="Slide Number Placeholder 3"/>
          <p:cNvSpPr>
            <a:spLocks noGrp="1"/>
          </p:cNvSpPr>
          <p:nvPr>
            <p:ph type="sldNum" sz="quarter" idx="10"/>
          </p:nvPr>
        </p:nvSpPr>
        <p:spPr/>
        <p:txBody>
          <a:bodyPr/>
          <a:lstStyle/>
          <a:p>
            <a:fld id="{530677A1-BB48-42A6-9D40-5F3F87EA9D2F}" type="slidenum">
              <a:rPr lang="en-US" smtClean="0"/>
              <a:pPr/>
              <a:t>13</a:t>
            </a:fld>
            <a:endParaRPr lang="en-US"/>
          </a:p>
        </p:txBody>
      </p:sp>
    </p:spTree>
    <p:extLst>
      <p:ext uri="{BB962C8B-B14F-4D97-AF65-F5344CB8AC3E}">
        <p14:creationId xmlns:p14="http://schemas.microsoft.com/office/powerpoint/2010/main" val="19829929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s://apps.apple.com/us/app/iso-to-go/id555114876" TargetMode="External"/><Relationship Id="rId3" Type="http://schemas.openxmlformats.org/officeDocument/2006/relationships/hyperlink" Target="https://www.iso-ne.com/about/news-media/iso-to-go" TargetMode="External"/><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image" Target="../media/image12.png"/><Relationship Id="rId2" Type="http://schemas.openxmlformats.org/officeDocument/2006/relationships/hyperlink" Target="https://www.iso-ne.com/about/news-media/newswire" TargetMode="External"/><Relationship Id="rId16"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https://play.google.com/store/apps/details?id=isone.com.isotogo.android" TargetMode="External"/><Relationship Id="rId5" Type="http://schemas.openxmlformats.org/officeDocument/2006/relationships/hyperlink" Target="https://www.iso-ne.com/isoexpress/" TargetMode="External"/><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hyperlink" Target="https://x.com/isonewengland" TargetMode="External"/><Relationship Id="rId9" Type="http://schemas.openxmlformats.org/officeDocument/2006/relationships/hyperlink" Target="https://www.linkedin.com/company/iso-new-england" TargetMode="External"/><Relationship Id="rId1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o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196701"/>
            <a:ext cx="5559552" cy="2286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a:t>DATE ALL CAPS  |   LOCATION ALL CAPS</a:t>
            </a:r>
          </a:p>
        </p:txBody>
      </p:sp>
      <p:cxnSp>
        <p:nvCxnSpPr>
          <p:cNvPr id="13" name="Straight Connector 12"/>
          <p:cNvCxnSpPr/>
          <p:nvPr userDrawn="1"/>
        </p:nvCxnSpPr>
        <p:spPr>
          <a:xfrm>
            <a:off x="3303533" y="1885516"/>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2952750"/>
            <a:ext cx="5559552" cy="28575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a:t>Presenter Name</a:t>
            </a:r>
          </a:p>
        </p:txBody>
      </p:sp>
      <p:sp>
        <p:nvSpPr>
          <p:cNvPr id="20" name="Text Placeholder 27"/>
          <p:cNvSpPr>
            <a:spLocks noGrp="1"/>
          </p:cNvSpPr>
          <p:nvPr>
            <p:ph type="body" sz="quarter" idx="18" hasCustomPrompt="1"/>
          </p:nvPr>
        </p:nvSpPr>
        <p:spPr>
          <a:xfrm>
            <a:off x="3289002" y="3303625"/>
            <a:ext cx="5559552" cy="28575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a:t>PRESENTER TITLE ALL CAPS</a:t>
            </a:r>
          </a:p>
        </p:txBody>
      </p:sp>
      <p:sp>
        <p:nvSpPr>
          <p:cNvPr id="17" name="Text Placeholder 27"/>
          <p:cNvSpPr>
            <a:spLocks noGrp="1"/>
          </p:cNvSpPr>
          <p:nvPr>
            <p:ph type="body" sz="quarter" idx="16" hasCustomPrompt="1"/>
          </p:nvPr>
        </p:nvSpPr>
        <p:spPr>
          <a:xfrm>
            <a:off x="3289002" y="2056531"/>
            <a:ext cx="5559552" cy="650790"/>
          </a:xfrm>
        </p:spPr>
        <p:txBody>
          <a:bodyPr wrap="square" lIns="0" tIns="0" rIns="0" bIns="0">
            <a:normAutofit/>
          </a:bodyPr>
          <a:lstStyle>
            <a:lvl1pPr marL="0" indent="0" algn="l">
              <a:buNone/>
              <a:defRPr sz="2400" i="1" baseline="0">
                <a:solidFill>
                  <a:srgbClr val="000000"/>
                </a:solidFill>
                <a:latin typeface="Aptos" panose="020B0004020202020204" pitchFamily="34" charset="0"/>
              </a:defRPr>
            </a:lvl1pPr>
            <a:lvl2pPr algn="l">
              <a:buNone/>
              <a:defRPr/>
            </a:lvl2pPr>
            <a:lvl3pPr algn="l">
              <a:buNone/>
              <a:defRPr/>
            </a:lvl3pPr>
            <a:lvl4pPr algn="l">
              <a:buNone/>
              <a:defRPr/>
            </a:lvl4pPr>
            <a:lvl5pPr algn="l">
              <a:buNone/>
              <a:defRPr/>
            </a:lvl5pPr>
          </a:lstStyle>
          <a:p>
            <a:pPr lvl="0"/>
            <a:r>
              <a:rPr lang="en-US"/>
              <a:t>Subtitle of Presentation</a:t>
            </a:r>
          </a:p>
        </p:txBody>
      </p:sp>
      <p:sp>
        <p:nvSpPr>
          <p:cNvPr id="22" name="Text Placeholder 21"/>
          <p:cNvSpPr>
            <a:spLocks noGrp="1"/>
          </p:cNvSpPr>
          <p:nvPr>
            <p:ph type="body" sz="quarter" idx="19" hasCustomPrompt="1"/>
          </p:nvPr>
        </p:nvSpPr>
        <p:spPr>
          <a:xfrm>
            <a:off x="3276600" y="514350"/>
            <a:ext cx="5562600" cy="120015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Aptos" panose="020B0004020202020204" pitchFamily="34" charset="0"/>
              </a:defRPr>
            </a:lvl1pPr>
            <a:lvl2pPr marL="0" indent="0">
              <a:buFontTx/>
              <a:buNone/>
              <a:defRPr/>
            </a:lvl2pPr>
            <a:lvl3pPr marL="0" indent="0">
              <a:buFontTx/>
              <a:buNone/>
              <a:defRPr/>
            </a:lvl3pPr>
          </a:lstStyle>
          <a:p>
            <a:pPr lvl="0"/>
            <a:r>
              <a:rPr lang="en-US"/>
              <a:t>Title of Presentation</a:t>
            </a:r>
          </a:p>
        </p:txBody>
      </p:sp>
      <p:pic>
        <p:nvPicPr>
          <p:cNvPr id="9" name="Picture 8"/>
          <p:cNvPicPr>
            <a:picLocks noChangeAspect="1"/>
          </p:cNvPicPr>
          <p:nvPr userDrawn="1"/>
        </p:nvPicPr>
        <p:blipFill>
          <a:blip r:embed="rId3" cstate="print"/>
          <a:stretch>
            <a:fillRect/>
          </a:stretch>
        </p:blipFill>
        <p:spPr>
          <a:xfrm>
            <a:off x="378980" y="1342229"/>
            <a:ext cx="2287543" cy="10861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title and table">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457200" y="1053846"/>
            <a:ext cx="8229600" cy="3575304"/>
          </a:xfrm>
        </p:spPr>
        <p:txBody>
          <a:bodyPr/>
          <a:lstStyle>
            <a:lvl1pPr>
              <a:defRPr>
                <a:solidFill>
                  <a:srgbClr val="000000"/>
                </a:solidFill>
              </a:defRPr>
            </a:lvl1pPr>
          </a:lstStyle>
          <a:p>
            <a:r>
              <a:rPr lang="en-US"/>
              <a:t>Click icon to add table</a:t>
            </a:r>
          </a:p>
        </p:txBody>
      </p:sp>
      <p:sp>
        <p:nvSpPr>
          <p:cNvPr id="2" name="Slide Number Placeholder 1"/>
          <p:cNvSpPr>
            <a:spLocks noGrp="1"/>
          </p:cNvSpPr>
          <p:nvPr>
            <p:ph type="sldNum" sz="quarter" idx="11"/>
          </p:nvPr>
        </p:nvSpPr>
        <p:spPr/>
        <p:txBody>
          <a:bodyPr/>
          <a:lstStyle>
            <a:lvl1pPr>
              <a:defRPr>
                <a:solidFill>
                  <a:schemeClr val="tx1">
                    <a:lumMod val="50000"/>
                  </a:schemeClr>
                </a:solidFill>
              </a:defRPr>
            </a:lvl1pPr>
          </a:lstStyle>
          <a:p>
            <a:fld id="{10C7F894-2A36-495D-AB7C-1055F7AC0F9D}" type="slidenum">
              <a:rPr lang="en-US" smtClean="0"/>
              <a:pPr/>
              <a:t>‹#›</a:t>
            </a:fld>
            <a:endParaRPr lang="en-US"/>
          </a:p>
        </p:txBody>
      </p:sp>
      <p:sp>
        <p:nvSpPr>
          <p:cNvPr id="7" name="Title 1"/>
          <p:cNvSpPr>
            <a:spLocks noGrp="1"/>
          </p:cNvSpPr>
          <p:nvPr>
            <p:ph type="title"/>
          </p:nvPr>
        </p:nvSpPr>
        <p:spPr>
          <a:xfrm>
            <a:off x="457200" y="57150"/>
            <a:ext cx="8229600" cy="857250"/>
          </a:xfrm>
        </p:spPr>
        <p:txBody>
          <a:bodyPr>
            <a:normAutofit/>
          </a:bodyPr>
          <a:lstStyle>
            <a:lvl1pPr algn="l">
              <a:defRPr sz="3200">
                <a:solidFill>
                  <a:srgbClr val="000000"/>
                </a:solidFill>
              </a:defRPr>
            </a:lvl1pPr>
          </a:lstStyle>
          <a:p>
            <a:r>
              <a:rPr lang="en-US"/>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so content (L) &amp; pictur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p>
        </p:txBody>
      </p:sp>
      <p:sp>
        <p:nvSpPr>
          <p:cNvPr id="3" name="Content Placeholder 2"/>
          <p:cNvSpPr>
            <a:spLocks noGrp="1"/>
          </p:cNvSpPr>
          <p:nvPr>
            <p:ph sz="half" idx="1"/>
          </p:nvPr>
        </p:nvSpPr>
        <p:spPr>
          <a:xfrm>
            <a:off x="457200" y="1056132"/>
            <a:ext cx="4038600" cy="357505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3"/>
          </p:nvPr>
        </p:nvSpPr>
        <p:spPr>
          <a:xfrm>
            <a:off x="4645152" y="1056132"/>
            <a:ext cx="4041648" cy="3575304"/>
          </a:xfrm>
        </p:spPr>
        <p:txBody>
          <a:bodyPr/>
          <a:lstStyle>
            <a:lvl1pPr>
              <a:defRPr>
                <a:solidFill>
                  <a:srgbClr val="000000"/>
                </a:solidFill>
              </a:defRPr>
            </a:lvl1pPr>
          </a:lstStyle>
          <a:p>
            <a:r>
              <a:rPr lang="en-US"/>
              <a:t>Click icon to add picture</a:t>
            </a:r>
          </a:p>
        </p:txBody>
      </p:sp>
      <p:sp>
        <p:nvSpPr>
          <p:cNvPr id="4" name="Slide Number Placeholder 3"/>
          <p:cNvSpPr>
            <a:spLocks noGrp="1"/>
          </p:cNvSpPr>
          <p:nvPr>
            <p:ph type="sldNum" sz="quarter" idx="14"/>
          </p:nvPr>
        </p:nvSpPr>
        <p:spPr/>
        <p:txBody>
          <a:bodyPr/>
          <a:lstStyle>
            <a:lvl1pPr>
              <a:defRPr>
                <a:solidFill>
                  <a:schemeClr val="tx1">
                    <a:lumMod val="50000"/>
                  </a:schemeClr>
                </a:solidFill>
              </a:defRPr>
            </a:lvl1pPr>
          </a:lstStyle>
          <a:p>
            <a:fld id="{10C7F894-2A36-495D-AB7C-1055F7AC0F9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so picture (L) &amp; content (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8200" y="1053846"/>
            <a:ext cx="4038600" cy="357530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3"/>
          </p:nvPr>
        </p:nvSpPr>
        <p:spPr>
          <a:xfrm>
            <a:off x="457200" y="1053846"/>
            <a:ext cx="4041648" cy="3575555"/>
          </a:xfrm>
        </p:spPr>
        <p:txBody>
          <a:bodyPr/>
          <a:lstStyle>
            <a:lvl1pPr>
              <a:defRPr>
                <a:solidFill>
                  <a:srgbClr val="000000"/>
                </a:solidFill>
              </a:defRPr>
            </a:lvl1pPr>
          </a:lstStyle>
          <a:p>
            <a:r>
              <a:rPr lang="en-US"/>
              <a:t>Click icon to add picture</a:t>
            </a:r>
          </a:p>
        </p:txBody>
      </p:sp>
      <p:sp>
        <p:nvSpPr>
          <p:cNvPr id="4" name="Slide Number Placeholder 3"/>
          <p:cNvSpPr>
            <a:spLocks noGrp="1"/>
          </p:cNvSpPr>
          <p:nvPr>
            <p:ph type="sldNum" sz="quarter" idx="14"/>
          </p:nvPr>
        </p:nvSpPr>
        <p:spPr/>
        <p:txBody>
          <a:bodyPr/>
          <a:lstStyle>
            <a:lvl1pPr>
              <a:defRPr>
                <a:solidFill>
                  <a:schemeClr val="tx1">
                    <a:lumMod val="50000"/>
                  </a:schemeClr>
                </a:solidFill>
              </a:defRPr>
            </a:lvl1pPr>
          </a:lstStyle>
          <a:p>
            <a:fld id="{10C7F894-2A36-495D-AB7C-1055F7AC0F9D}" type="slidenum">
              <a:rPr lang="en-US" smtClean="0"/>
              <a:pPr/>
              <a:t>‹#›</a:t>
            </a:fld>
            <a:endParaRPr lang="en-US"/>
          </a:p>
        </p:txBody>
      </p:sp>
      <p:sp>
        <p:nvSpPr>
          <p:cNvPr id="6" name="Title 1"/>
          <p:cNvSpPr>
            <a:spLocks noGrp="1"/>
          </p:cNvSpPr>
          <p:nvPr>
            <p:ph type="title"/>
          </p:nvPr>
        </p:nvSpPr>
        <p:spPr>
          <a:xfrm>
            <a:off x="457200" y="57150"/>
            <a:ext cx="8229600" cy="857250"/>
          </a:xfrm>
        </p:spPr>
        <p:txBody>
          <a:bodyPr>
            <a:normAutofit/>
          </a:bodyPr>
          <a:lstStyle>
            <a:lvl1pPr algn="l">
              <a:defRPr sz="3200">
                <a:solidFill>
                  <a:srgbClr val="000000"/>
                </a:solidFill>
              </a:defRPr>
            </a:lvl1pPr>
          </a:lstStyle>
          <a:p>
            <a:r>
              <a:rPr lang="en-US"/>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p>
        </p:txBody>
      </p:sp>
      <p:sp>
        <p:nvSpPr>
          <p:cNvPr id="3" name="Content Placeholder 2"/>
          <p:cNvSpPr>
            <a:spLocks noGrp="1"/>
          </p:cNvSpPr>
          <p:nvPr>
            <p:ph sz="half" idx="1"/>
          </p:nvPr>
        </p:nvSpPr>
        <p:spPr>
          <a:xfrm>
            <a:off x="457200" y="1056132"/>
            <a:ext cx="4038600" cy="35742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hart Placeholder 8"/>
          <p:cNvSpPr>
            <a:spLocks noGrp="1"/>
          </p:cNvSpPr>
          <p:nvPr>
            <p:ph type="chart" sz="quarter" idx="13"/>
          </p:nvPr>
        </p:nvSpPr>
        <p:spPr>
          <a:xfrm>
            <a:off x="4645152" y="1056132"/>
            <a:ext cx="4041648" cy="3573018"/>
          </a:xfrm>
        </p:spPr>
        <p:txBody>
          <a:bodyPr/>
          <a:lstStyle>
            <a:lvl1pPr>
              <a:defRPr>
                <a:solidFill>
                  <a:srgbClr val="000000"/>
                </a:solidFill>
              </a:defRPr>
            </a:lvl1pPr>
          </a:lstStyle>
          <a:p>
            <a:r>
              <a:rPr lang="en-US"/>
              <a:t>Click icon to add chart</a:t>
            </a:r>
          </a:p>
        </p:txBody>
      </p:sp>
      <p:sp>
        <p:nvSpPr>
          <p:cNvPr id="4" name="Slide Number Placeholder 3"/>
          <p:cNvSpPr>
            <a:spLocks noGrp="1"/>
          </p:cNvSpPr>
          <p:nvPr>
            <p:ph type="sldNum" sz="quarter" idx="14"/>
          </p:nvPr>
        </p:nvSpPr>
        <p:spPr/>
        <p:txBody>
          <a:bodyPr/>
          <a:lstStyle>
            <a:lvl1pPr>
              <a:defRPr>
                <a:solidFill>
                  <a:schemeClr val="tx1">
                    <a:lumMod val="50000"/>
                  </a:schemeClr>
                </a:solidFill>
              </a:defRPr>
            </a:lvl1pPr>
          </a:lstStyle>
          <a:p>
            <a:fld id="{10C7F894-2A36-495D-AB7C-1055F7AC0F9D}"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p>
        </p:txBody>
      </p:sp>
      <p:sp>
        <p:nvSpPr>
          <p:cNvPr id="3" name="Content Placeholder 2"/>
          <p:cNvSpPr>
            <a:spLocks noGrp="1"/>
          </p:cNvSpPr>
          <p:nvPr>
            <p:ph sz="half" idx="1"/>
          </p:nvPr>
        </p:nvSpPr>
        <p:spPr>
          <a:xfrm>
            <a:off x="4648200" y="1076706"/>
            <a:ext cx="4038600" cy="357530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hart Placeholder 8"/>
          <p:cNvSpPr>
            <a:spLocks noGrp="1"/>
          </p:cNvSpPr>
          <p:nvPr>
            <p:ph type="chart" sz="quarter" idx="13"/>
          </p:nvPr>
        </p:nvSpPr>
        <p:spPr>
          <a:xfrm>
            <a:off x="457200" y="1076707"/>
            <a:ext cx="4041648" cy="3574049"/>
          </a:xfrm>
        </p:spPr>
        <p:txBody>
          <a:bodyPr/>
          <a:lstStyle>
            <a:lvl1pPr>
              <a:defRPr>
                <a:solidFill>
                  <a:srgbClr val="000000"/>
                </a:solidFill>
              </a:defRPr>
            </a:lvl1pPr>
          </a:lstStyle>
          <a:p>
            <a:r>
              <a:rPr lang="en-US"/>
              <a:t>Click icon to add chart</a:t>
            </a:r>
          </a:p>
        </p:txBody>
      </p:sp>
      <p:sp>
        <p:nvSpPr>
          <p:cNvPr id="4" name="Slide Number Placeholder 3"/>
          <p:cNvSpPr>
            <a:spLocks noGrp="1"/>
          </p:cNvSpPr>
          <p:nvPr>
            <p:ph type="sldNum" sz="quarter" idx="14"/>
          </p:nvPr>
        </p:nvSpPr>
        <p:spPr/>
        <p:txBody>
          <a:bodyPr/>
          <a:lstStyle>
            <a:lvl1pPr>
              <a:defRPr>
                <a:solidFill>
                  <a:schemeClr val="tx1">
                    <a:lumMod val="50000"/>
                  </a:schemeClr>
                </a:solidFill>
              </a:defRPr>
            </a:lvl1pPr>
          </a:lstStyle>
          <a:p>
            <a:fld id="{10C7F894-2A36-495D-AB7C-1055F7AC0F9D}"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p>
        </p:txBody>
      </p:sp>
      <p:sp>
        <p:nvSpPr>
          <p:cNvPr id="3" name="Content Placeholder 2"/>
          <p:cNvSpPr>
            <a:spLocks noGrp="1"/>
          </p:cNvSpPr>
          <p:nvPr>
            <p:ph sz="half" idx="1"/>
          </p:nvPr>
        </p:nvSpPr>
        <p:spPr>
          <a:xfrm>
            <a:off x="457200" y="1056132"/>
            <a:ext cx="4038600" cy="357505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able Placeholder 6"/>
          <p:cNvSpPr>
            <a:spLocks noGrp="1"/>
          </p:cNvSpPr>
          <p:nvPr>
            <p:ph type="tbl" sz="quarter" idx="13"/>
          </p:nvPr>
        </p:nvSpPr>
        <p:spPr>
          <a:xfrm>
            <a:off x="4645152" y="1056132"/>
            <a:ext cx="4041648" cy="3575304"/>
          </a:xfrm>
        </p:spPr>
        <p:txBody>
          <a:bodyPr/>
          <a:lstStyle>
            <a:lvl1pPr>
              <a:defRPr>
                <a:solidFill>
                  <a:srgbClr val="000000"/>
                </a:solidFill>
              </a:defRPr>
            </a:lvl1pPr>
          </a:lstStyle>
          <a:p>
            <a:r>
              <a:rPr lang="en-US"/>
              <a:t>Click icon to add table</a:t>
            </a:r>
          </a:p>
        </p:txBody>
      </p:sp>
      <p:sp>
        <p:nvSpPr>
          <p:cNvPr id="4" name="Slide Number Placeholder 3"/>
          <p:cNvSpPr>
            <a:spLocks noGrp="1"/>
          </p:cNvSpPr>
          <p:nvPr>
            <p:ph type="sldNum" sz="quarter" idx="14"/>
          </p:nvPr>
        </p:nvSpPr>
        <p:spPr/>
        <p:txBody>
          <a:bodyPr/>
          <a:lstStyle>
            <a:lvl1pPr>
              <a:defRPr>
                <a:solidFill>
                  <a:schemeClr val="tx1">
                    <a:lumMod val="50000"/>
                  </a:schemeClr>
                </a:solidFill>
              </a:defRPr>
            </a:lvl1pPr>
          </a:lstStyle>
          <a:p>
            <a:fld id="{10C7F894-2A36-495D-AB7C-1055F7AC0F9D}"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p>
        </p:txBody>
      </p:sp>
      <p:sp>
        <p:nvSpPr>
          <p:cNvPr id="3" name="Content Placeholder 2"/>
          <p:cNvSpPr>
            <a:spLocks noGrp="1"/>
          </p:cNvSpPr>
          <p:nvPr>
            <p:ph sz="half" idx="1"/>
          </p:nvPr>
        </p:nvSpPr>
        <p:spPr>
          <a:xfrm>
            <a:off x="4648200" y="1056132"/>
            <a:ext cx="4038600" cy="357530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able Placeholder 6"/>
          <p:cNvSpPr>
            <a:spLocks noGrp="1"/>
          </p:cNvSpPr>
          <p:nvPr>
            <p:ph type="tbl" sz="quarter" idx="13"/>
          </p:nvPr>
        </p:nvSpPr>
        <p:spPr>
          <a:xfrm>
            <a:off x="457200" y="1056132"/>
            <a:ext cx="4041648" cy="3575555"/>
          </a:xfrm>
        </p:spPr>
        <p:txBody>
          <a:bodyPr/>
          <a:lstStyle>
            <a:lvl1pPr>
              <a:defRPr>
                <a:solidFill>
                  <a:srgbClr val="000000"/>
                </a:solidFill>
              </a:defRPr>
            </a:lvl1pPr>
          </a:lstStyle>
          <a:p>
            <a:r>
              <a:rPr lang="en-US"/>
              <a:t>Click icon to add table</a:t>
            </a:r>
          </a:p>
        </p:txBody>
      </p:sp>
      <p:sp>
        <p:nvSpPr>
          <p:cNvPr id="4" name="Slide Number Placeholder 3"/>
          <p:cNvSpPr>
            <a:spLocks noGrp="1"/>
          </p:cNvSpPr>
          <p:nvPr>
            <p:ph type="sldNum" sz="quarter" idx="14"/>
          </p:nvPr>
        </p:nvSpPr>
        <p:spPr/>
        <p:txBody>
          <a:bodyPr/>
          <a:lstStyle>
            <a:lvl1pPr>
              <a:defRPr>
                <a:solidFill>
                  <a:schemeClr val="tx1">
                    <a:lumMod val="50000"/>
                  </a:schemeClr>
                </a:solidFill>
              </a:defRPr>
            </a:lvl1pPr>
          </a:lstStyle>
          <a:p>
            <a:fld id="{10C7F894-2A36-495D-AB7C-1055F7AC0F9D}"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so content (L) &amp; smart art graphic (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p>
        </p:txBody>
      </p:sp>
      <p:sp>
        <p:nvSpPr>
          <p:cNvPr id="3" name="Content Placeholder 2"/>
          <p:cNvSpPr>
            <a:spLocks noGrp="1"/>
          </p:cNvSpPr>
          <p:nvPr>
            <p:ph sz="half" idx="1"/>
          </p:nvPr>
        </p:nvSpPr>
        <p:spPr>
          <a:xfrm>
            <a:off x="457200" y="1056132"/>
            <a:ext cx="4038600" cy="357276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martArt Placeholder 8"/>
          <p:cNvSpPr>
            <a:spLocks noGrp="1"/>
          </p:cNvSpPr>
          <p:nvPr>
            <p:ph type="dgm" sz="quarter" idx="13"/>
          </p:nvPr>
        </p:nvSpPr>
        <p:spPr>
          <a:xfrm>
            <a:off x="4645152" y="1056132"/>
            <a:ext cx="4041648" cy="3573018"/>
          </a:xfrm>
        </p:spPr>
        <p:txBody>
          <a:bodyPr/>
          <a:lstStyle>
            <a:lvl1pPr>
              <a:defRPr>
                <a:solidFill>
                  <a:srgbClr val="000000"/>
                </a:solidFill>
              </a:defRPr>
            </a:lvl1pPr>
          </a:lstStyle>
          <a:p>
            <a:r>
              <a:rPr lang="en-US"/>
              <a:t>Click icon to add SmartArt graphic</a:t>
            </a:r>
          </a:p>
        </p:txBody>
      </p:sp>
      <p:sp>
        <p:nvSpPr>
          <p:cNvPr id="4" name="Slide Number Placeholder 3"/>
          <p:cNvSpPr>
            <a:spLocks noGrp="1"/>
          </p:cNvSpPr>
          <p:nvPr>
            <p:ph type="sldNum" sz="quarter" idx="14"/>
          </p:nvPr>
        </p:nvSpPr>
        <p:spPr/>
        <p:txBody>
          <a:bodyPr/>
          <a:lstStyle>
            <a:lvl1pPr>
              <a:defRPr>
                <a:solidFill>
                  <a:schemeClr val="tx1">
                    <a:lumMod val="50000"/>
                  </a:schemeClr>
                </a:solidFill>
              </a:defRPr>
            </a:lvl1pPr>
          </a:lstStyle>
          <a:p>
            <a:fld id="{10C7F894-2A36-495D-AB7C-1055F7AC0F9D}"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so smart art graphic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p>
        </p:txBody>
      </p:sp>
      <p:sp>
        <p:nvSpPr>
          <p:cNvPr id="3" name="Content Placeholder 2"/>
          <p:cNvSpPr>
            <a:spLocks noGrp="1"/>
          </p:cNvSpPr>
          <p:nvPr>
            <p:ph sz="half" idx="1"/>
          </p:nvPr>
        </p:nvSpPr>
        <p:spPr>
          <a:xfrm>
            <a:off x="4648200" y="1056132"/>
            <a:ext cx="4038600" cy="357301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martArt Placeholder 8"/>
          <p:cNvSpPr>
            <a:spLocks noGrp="1"/>
          </p:cNvSpPr>
          <p:nvPr>
            <p:ph type="dgm" sz="quarter" idx="13"/>
          </p:nvPr>
        </p:nvSpPr>
        <p:spPr>
          <a:xfrm>
            <a:off x="457200" y="1056132"/>
            <a:ext cx="4041648" cy="3573269"/>
          </a:xfrm>
        </p:spPr>
        <p:txBody>
          <a:bodyPr/>
          <a:lstStyle>
            <a:lvl1pPr>
              <a:defRPr>
                <a:solidFill>
                  <a:srgbClr val="000000"/>
                </a:solidFill>
              </a:defRPr>
            </a:lvl1pPr>
          </a:lstStyle>
          <a:p>
            <a:r>
              <a:rPr lang="en-US"/>
              <a:t>Click icon to add SmartArt graphic</a:t>
            </a:r>
          </a:p>
        </p:txBody>
      </p:sp>
      <p:sp>
        <p:nvSpPr>
          <p:cNvPr id="4" name="Slide Number Placeholder 3"/>
          <p:cNvSpPr>
            <a:spLocks noGrp="1"/>
          </p:cNvSpPr>
          <p:nvPr>
            <p:ph type="sldNum" sz="quarter" idx="14"/>
          </p:nvPr>
        </p:nvSpPr>
        <p:spPr/>
        <p:txBody>
          <a:bodyPr/>
          <a:lstStyle>
            <a:lvl1pPr>
              <a:defRPr>
                <a:solidFill>
                  <a:schemeClr val="tx1">
                    <a:lumMod val="50000"/>
                  </a:schemeClr>
                </a:solidFill>
              </a:defRPr>
            </a:lvl1pPr>
          </a:lstStyle>
          <a:p>
            <a:fld id="{10C7F894-2A36-495D-AB7C-1055F7AC0F9D}"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so content (L) &amp; media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p>
        </p:txBody>
      </p:sp>
      <p:sp>
        <p:nvSpPr>
          <p:cNvPr id="3" name="Content Placeholder 2"/>
          <p:cNvSpPr>
            <a:spLocks noGrp="1"/>
          </p:cNvSpPr>
          <p:nvPr>
            <p:ph sz="half" idx="1"/>
          </p:nvPr>
        </p:nvSpPr>
        <p:spPr>
          <a:xfrm>
            <a:off x="457200" y="1056132"/>
            <a:ext cx="4038600" cy="357276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Media Placeholder 6"/>
          <p:cNvSpPr>
            <a:spLocks noGrp="1"/>
          </p:cNvSpPr>
          <p:nvPr>
            <p:ph type="media" sz="quarter" idx="13"/>
          </p:nvPr>
        </p:nvSpPr>
        <p:spPr>
          <a:xfrm>
            <a:off x="4645152" y="1056132"/>
            <a:ext cx="4041648" cy="3573018"/>
          </a:xfrm>
        </p:spPr>
        <p:txBody>
          <a:bodyPr/>
          <a:lstStyle>
            <a:lvl1pPr>
              <a:defRPr>
                <a:solidFill>
                  <a:srgbClr val="000000"/>
                </a:solidFill>
              </a:defRPr>
            </a:lvl1pPr>
          </a:lstStyle>
          <a:p>
            <a:r>
              <a:rPr lang="en-US"/>
              <a:t>Click icon to add media</a:t>
            </a:r>
          </a:p>
        </p:txBody>
      </p:sp>
      <p:sp>
        <p:nvSpPr>
          <p:cNvPr id="4" name="Slide Number Placeholder 3"/>
          <p:cNvSpPr>
            <a:spLocks noGrp="1"/>
          </p:cNvSpPr>
          <p:nvPr>
            <p:ph type="sldNum" sz="quarter" idx="14"/>
          </p:nvPr>
        </p:nvSpPr>
        <p:spPr/>
        <p:txBody>
          <a:bodyPr/>
          <a:lstStyle>
            <a:lvl1pPr>
              <a:defRPr>
                <a:solidFill>
                  <a:schemeClr val="tx1">
                    <a:lumMod val="50000"/>
                  </a:schemeClr>
                </a:solidFill>
              </a:defRPr>
            </a:lvl1pPr>
          </a:lstStyle>
          <a:p>
            <a:fld id="{10C7F894-2A36-495D-AB7C-1055F7AC0F9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so transitional slide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1543051"/>
            <a:ext cx="7772400" cy="1021556"/>
          </a:xfrm>
        </p:spPr>
        <p:txBody>
          <a:bodyPr anchor="b"/>
          <a:lstStyle>
            <a:lvl1pPr algn="l">
              <a:defRPr sz="3200" b="1" cap="all" baseline="0">
                <a:solidFill>
                  <a:schemeClr val="accent1"/>
                </a:solidFill>
                <a:latin typeface="Aptos" panose="020B0004020202020204" pitchFamily="34" charset="0"/>
              </a:defRPr>
            </a:lvl1pPr>
          </a:lstStyle>
          <a:p>
            <a:r>
              <a:rPr lang="en-US"/>
              <a:t>transitional slide Title</a:t>
            </a:r>
          </a:p>
        </p:txBody>
      </p:sp>
      <p:sp>
        <p:nvSpPr>
          <p:cNvPr id="12" name="Text Placeholder 2"/>
          <p:cNvSpPr>
            <a:spLocks noGrp="1"/>
          </p:cNvSpPr>
          <p:nvPr>
            <p:ph type="body" idx="1" hasCustomPrompt="1"/>
          </p:nvPr>
        </p:nvSpPr>
        <p:spPr>
          <a:xfrm>
            <a:off x="609600" y="2571751"/>
            <a:ext cx="7772400" cy="1125140"/>
          </a:xfrm>
        </p:spPr>
        <p:txBody>
          <a:bodyPr anchor="t"/>
          <a:lstStyle>
            <a:lvl1pPr marL="0" indent="0">
              <a:buNone/>
              <a:defRPr sz="2400" i="1" baseline="0">
                <a:solidFill>
                  <a:srgbClr val="000000"/>
                </a:solidFill>
                <a:latin typeface="Aptos" panose="020B00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Transitional Slide Subtitle</a:t>
            </a:r>
          </a:p>
        </p:txBody>
      </p:sp>
      <p:sp>
        <p:nvSpPr>
          <p:cNvPr id="14" name="Slide Number Placeholder 5"/>
          <p:cNvSpPr>
            <a:spLocks noGrp="1"/>
          </p:cNvSpPr>
          <p:nvPr>
            <p:ph type="sldNum" sz="quarter" idx="4"/>
          </p:nvPr>
        </p:nvSpPr>
        <p:spPr>
          <a:xfrm>
            <a:off x="8534400" y="4774411"/>
            <a:ext cx="381000" cy="197639"/>
          </a:xfrm>
          <a:prstGeom prst="rect">
            <a:avLst/>
          </a:prstGeom>
        </p:spPr>
        <p:txBody>
          <a:bodyPr lIns="0" tIns="0" rIns="0" bIns="0" anchor="ctr"/>
          <a:lstStyle>
            <a:lvl1pPr algn="ctr">
              <a:defRPr sz="1400">
                <a:solidFill>
                  <a:schemeClr val="tx1">
                    <a:lumMod val="50000"/>
                  </a:schemeClr>
                </a:solidFill>
              </a:defRPr>
            </a:lvl1pPr>
          </a:lstStyle>
          <a:p>
            <a:fld id="{10C7F894-2A36-495D-AB7C-1055F7AC0F9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so media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p>
        </p:txBody>
      </p:sp>
      <p:sp>
        <p:nvSpPr>
          <p:cNvPr id="3" name="Content Placeholder 2"/>
          <p:cNvSpPr>
            <a:spLocks noGrp="1"/>
          </p:cNvSpPr>
          <p:nvPr>
            <p:ph sz="half" idx="1"/>
          </p:nvPr>
        </p:nvSpPr>
        <p:spPr>
          <a:xfrm>
            <a:off x="4648200" y="1056132"/>
            <a:ext cx="4038600" cy="357301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Media Placeholder 6"/>
          <p:cNvSpPr>
            <a:spLocks noGrp="1"/>
          </p:cNvSpPr>
          <p:nvPr>
            <p:ph type="media" sz="quarter" idx="13"/>
          </p:nvPr>
        </p:nvSpPr>
        <p:spPr>
          <a:xfrm>
            <a:off x="457200" y="1056132"/>
            <a:ext cx="4041648" cy="3573269"/>
          </a:xfrm>
        </p:spPr>
        <p:txBody>
          <a:bodyPr/>
          <a:lstStyle>
            <a:lvl1pPr>
              <a:defRPr>
                <a:solidFill>
                  <a:srgbClr val="000000"/>
                </a:solidFill>
              </a:defRPr>
            </a:lvl1pPr>
          </a:lstStyle>
          <a:p>
            <a:r>
              <a:rPr lang="en-US"/>
              <a:t>Click icon to add media</a:t>
            </a:r>
          </a:p>
        </p:txBody>
      </p:sp>
      <p:sp>
        <p:nvSpPr>
          <p:cNvPr id="4" name="Slide Number Placeholder 3"/>
          <p:cNvSpPr>
            <a:spLocks noGrp="1"/>
          </p:cNvSpPr>
          <p:nvPr>
            <p:ph type="sldNum" sz="quarter" idx="14"/>
          </p:nvPr>
        </p:nvSpPr>
        <p:spPr/>
        <p:txBody>
          <a:bodyPr/>
          <a:lstStyle>
            <a:lvl1pPr>
              <a:defRPr>
                <a:solidFill>
                  <a:schemeClr val="tx1">
                    <a:lumMod val="50000"/>
                  </a:schemeClr>
                </a:solidFill>
              </a:defRPr>
            </a:lvl1pPr>
          </a:lstStyle>
          <a:p>
            <a:fld id="{10C7F894-2A36-495D-AB7C-1055F7AC0F9D}"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opic">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1657351"/>
            <a:ext cx="7772400" cy="1021556"/>
          </a:xfrm>
          <a:prstGeom prst="rect">
            <a:avLst/>
          </a:prstGeom>
        </p:spPr>
        <p:txBody>
          <a:bodyPr anchor="b">
            <a:normAutofit/>
          </a:bodyPr>
          <a:lstStyle>
            <a:lvl1pPr algn="l">
              <a:defRPr sz="3600" b="1" cap="none" baseline="0">
                <a:solidFill>
                  <a:srgbClr val="000000"/>
                </a:solidFill>
              </a:defRPr>
            </a:lvl1pPr>
          </a:lstStyle>
          <a:p>
            <a:r>
              <a:rPr lang="en-US"/>
              <a:t>Topic Title (36pt)</a:t>
            </a:r>
          </a:p>
        </p:txBody>
      </p:sp>
      <p:sp>
        <p:nvSpPr>
          <p:cNvPr id="5" name="Subtitle 1.5"/>
          <p:cNvSpPr>
            <a:spLocks noGrp="1"/>
          </p:cNvSpPr>
          <p:nvPr>
            <p:ph type="body" idx="1" hasCustomPrompt="1"/>
          </p:nvPr>
        </p:nvSpPr>
        <p:spPr>
          <a:xfrm>
            <a:off x="685800" y="2686051"/>
            <a:ext cx="7772400" cy="1125140"/>
          </a:xfrm>
          <a:prstGeom prst="rect">
            <a:avLst/>
          </a:prstGeom>
        </p:spPr>
        <p:txBody>
          <a:bodyPr anchor="t"/>
          <a:lstStyle>
            <a:lvl1pPr marL="0" indent="0">
              <a:buNone/>
              <a:defRPr sz="2400" i="1" baseline="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Subtitle of Topic (optional)</a:t>
            </a:r>
          </a:p>
        </p:txBody>
      </p:sp>
      <p:sp>
        <p:nvSpPr>
          <p:cNvPr id="12" name="Footer Placeholder 11"/>
          <p:cNvSpPr>
            <a:spLocks noGrp="1"/>
          </p:cNvSpPr>
          <p:nvPr>
            <p:ph type="ftr" sz="quarter" idx="11"/>
          </p:nvPr>
        </p:nvSpPr>
        <p:spPr>
          <a:xfrm>
            <a:off x="1706880" y="4324350"/>
            <a:ext cx="7360920" cy="290393"/>
          </a:xfrm>
          <a:prstGeom prst="roundRect">
            <a:avLst>
              <a:gd name="adj" fmla="val 8861"/>
            </a:avLst>
          </a:prstGeom>
        </p:spPr>
        <p:txBody>
          <a:bodyPr/>
          <a:lstStyle>
            <a:lvl1pPr algn="r">
              <a:defRPr i="1">
                <a:solidFill>
                  <a:srgbClr val="000000"/>
                </a:solidFill>
                <a:latin typeface="Aptos" panose="020B0004020202020204" pitchFamily="34" charset="0"/>
              </a:defRPr>
            </a:lvl1pPr>
          </a:lstStyle>
          <a:p>
            <a:r>
              <a:rPr lang="en-US"/>
              <a:t>Optional: use this for references or other footnotes (18pt )</a:t>
            </a:r>
          </a:p>
        </p:txBody>
      </p:sp>
      <p:sp>
        <p:nvSpPr>
          <p:cNvPr id="6" name="Slide Number Placeholder 3"/>
          <p:cNvSpPr>
            <a:spLocks noGrp="1"/>
          </p:cNvSpPr>
          <p:nvPr>
            <p:ph type="sldNum" sz="quarter" idx="14"/>
          </p:nvPr>
        </p:nvSpPr>
        <p:spPr>
          <a:xfrm>
            <a:off x="8534400" y="4774411"/>
            <a:ext cx="381000" cy="197639"/>
          </a:xfrm>
        </p:spPr>
        <p:txBody>
          <a:bodyPr/>
          <a:lstStyle>
            <a:lvl1pPr>
              <a:defRPr>
                <a:solidFill>
                  <a:schemeClr val="tx1">
                    <a:lumMod val="50000"/>
                  </a:schemeClr>
                </a:solidFill>
              </a:defRPr>
            </a:lvl1pPr>
          </a:lstStyle>
          <a:p>
            <a:fld id="{10C7F894-2A36-495D-AB7C-1055F7AC0F9D}" type="slidenum">
              <a:rPr lang="en-US" smtClean="0"/>
              <a:pPr/>
              <a:t>‹#›</a:t>
            </a:fld>
            <a:endParaRPr lang="en-US"/>
          </a:p>
        </p:txBody>
      </p:sp>
    </p:spTree>
    <p:custDataLst>
      <p:tags r:id="rId1"/>
    </p:custDataLst>
    <p:extLst>
      <p:ext uri="{BB962C8B-B14F-4D97-AF65-F5344CB8AC3E}">
        <p14:creationId xmlns:p14="http://schemas.microsoft.com/office/powerpoint/2010/main" val="3824575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a:t>Click to edit Master title style</a:t>
            </a:r>
          </a:p>
        </p:txBody>
      </p:sp>
      <p:sp>
        <p:nvSpPr>
          <p:cNvPr id="4" name="Slide Number Placeholder 5"/>
          <p:cNvSpPr>
            <a:spLocks noGrp="1"/>
          </p:cNvSpPr>
          <p:nvPr>
            <p:ph type="sldNum" sz="quarter" idx="4"/>
          </p:nvPr>
        </p:nvSpPr>
        <p:spPr>
          <a:xfrm>
            <a:off x="8763000" y="4945861"/>
            <a:ext cx="381000" cy="197639"/>
          </a:xfrm>
          <a:prstGeom prst="rect">
            <a:avLst/>
          </a:prstGeom>
        </p:spPr>
        <p:txBody>
          <a:bodyPr lIns="0" tIns="0" rIns="0" bIns="0" anchor="ctr"/>
          <a:lstStyle>
            <a:lvl1pPr algn="ctr">
              <a:defRPr sz="1400">
                <a:solidFill>
                  <a:schemeClr val="tx1">
                    <a:lumMod val="50000"/>
                  </a:schemeClr>
                </a:solidFill>
              </a:defRPr>
            </a:lvl1pPr>
          </a:lstStyle>
          <a:p>
            <a:fld id="{10C7F894-2A36-495D-AB7C-1055F7AC0F9D}" type="slidenum">
              <a:rPr lang="en-US" smtClean="0"/>
              <a:pPr/>
              <a:t>‹#›</a:t>
            </a:fld>
            <a:endParaRPr lang="en-US"/>
          </a:p>
        </p:txBody>
      </p:sp>
    </p:spTree>
    <p:extLst>
      <p:ext uri="{BB962C8B-B14F-4D97-AF65-F5344CB8AC3E}">
        <p14:creationId xmlns:p14="http://schemas.microsoft.com/office/powerpoint/2010/main" val="25309489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4945861"/>
            <a:ext cx="381000" cy="197639"/>
          </a:xfrm>
          <a:prstGeom prst="rect">
            <a:avLst/>
          </a:prstGeom>
        </p:spPr>
        <p:txBody>
          <a:bodyPr lIns="0" tIns="0" rIns="0" bIns="0" anchor="ctr"/>
          <a:lstStyle>
            <a:lvl1pPr algn="ctr">
              <a:defRPr sz="1400">
                <a:solidFill>
                  <a:schemeClr val="tx1">
                    <a:lumMod val="50000"/>
                  </a:schemeClr>
                </a:solidFill>
              </a:defRPr>
            </a:lvl1pPr>
          </a:lstStyle>
          <a:p>
            <a:fld id="{10C7F894-2A36-495D-AB7C-1055F7AC0F9D}" type="slidenum">
              <a:rPr lang="en-US" smtClean="0"/>
              <a:pPr/>
              <a:t>‹#›</a:t>
            </a:fld>
            <a:endParaRPr lang="en-US"/>
          </a:p>
        </p:txBody>
      </p:sp>
    </p:spTree>
    <p:extLst>
      <p:ext uri="{BB962C8B-B14F-4D97-AF65-F5344CB8AC3E}">
        <p14:creationId xmlns:p14="http://schemas.microsoft.com/office/powerpoint/2010/main" val="18460287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lvl1pPr>
              <a:defRPr>
                <a:solidFill>
                  <a:schemeClr val="tx1">
                    <a:lumMod val="50000"/>
                  </a:schemeClr>
                </a:solidFill>
                <a:latin typeface="Aptos" panose="020B0004020202020204" pitchFamily="34" charset="0"/>
              </a:defRPr>
            </a:lvl1pPr>
          </a:lstStyle>
          <a:p>
            <a:fld id="{10C7F894-2A36-495D-AB7C-1055F7AC0F9D}" type="slidenum">
              <a:rPr lang="en-US" smtClean="0"/>
              <a:pPr/>
              <a:t>‹#›</a:t>
            </a:fld>
            <a:endParaRPr lang="en-US"/>
          </a:p>
        </p:txBody>
      </p:sp>
      <p:sp>
        <p:nvSpPr>
          <p:cNvPr id="6" name="Title Placeholder 1"/>
          <p:cNvSpPr>
            <a:spLocks noGrp="1"/>
          </p:cNvSpPr>
          <p:nvPr>
            <p:ph type="title"/>
          </p:nvPr>
        </p:nvSpPr>
        <p:spPr>
          <a:xfrm>
            <a:off x="457200" y="57150"/>
            <a:ext cx="8229600" cy="857250"/>
          </a:xfrm>
          <a:prstGeom prst="rect">
            <a:avLst/>
          </a:prstGeom>
        </p:spPr>
        <p:txBody>
          <a:bodyPr vert="horz" lIns="91440" tIns="45720" rIns="91440" bIns="45720" rtlCol="0" anchor="ctr">
            <a:normAutofit/>
          </a:bodyPr>
          <a:lstStyle>
            <a:lvl1pPr>
              <a:defRPr>
                <a:solidFill>
                  <a:srgbClr val="000000"/>
                </a:solidFill>
              </a:defRPr>
            </a:lvl1pPr>
          </a:lstStyle>
          <a:p>
            <a:r>
              <a:rPr lang="en-US"/>
              <a:t>Click to edit Master title style</a:t>
            </a:r>
          </a:p>
        </p:txBody>
      </p:sp>
      <p:sp>
        <p:nvSpPr>
          <p:cNvPr id="7" name="Text Placeholder 2"/>
          <p:cNvSpPr>
            <a:spLocks noGrp="1"/>
          </p:cNvSpPr>
          <p:nvPr>
            <p:ph idx="1"/>
          </p:nvPr>
        </p:nvSpPr>
        <p:spPr>
          <a:xfrm>
            <a:off x="457200" y="1051322"/>
            <a:ext cx="8229600" cy="3609516"/>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solidFill>
                  <a:schemeClr val="tx1">
                    <a:lumMod val="50000"/>
                  </a:schemeClr>
                </a:solidFill>
                <a:latin typeface="Aptos" panose="020B0004020202020204" pitchFamily="34" charset="0"/>
              </a:defRPr>
            </a:lvl1pPr>
          </a:lstStyle>
          <a:p>
            <a:fld id="{10C7F894-2A36-495D-AB7C-1055F7AC0F9D}"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so transitional slide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1543051"/>
            <a:ext cx="7772400" cy="1021556"/>
          </a:xfrm>
        </p:spPr>
        <p:txBody>
          <a:bodyPr anchor="b"/>
          <a:lstStyle>
            <a:lvl1pPr algn="l">
              <a:defRPr sz="3200" b="1" cap="all" baseline="0">
                <a:solidFill>
                  <a:schemeClr val="accent1"/>
                </a:solidFill>
                <a:latin typeface="Aptos" panose="020B0004020202020204" pitchFamily="34" charset="0"/>
              </a:defRPr>
            </a:lvl1pPr>
          </a:lstStyle>
          <a:p>
            <a:r>
              <a:rPr lang="en-US"/>
              <a:t>transitional slide Title</a:t>
            </a:r>
          </a:p>
        </p:txBody>
      </p:sp>
      <p:sp>
        <p:nvSpPr>
          <p:cNvPr id="12" name="Text Placeholder 2"/>
          <p:cNvSpPr>
            <a:spLocks noGrp="1"/>
          </p:cNvSpPr>
          <p:nvPr>
            <p:ph type="body" idx="1" hasCustomPrompt="1"/>
          </p:nvPr>
        </p:nvSpPr>
        <p:spPr>
          <a:xfrm>
            <a:off x="609600" y="2571751"/>
            <a:ext cx="7772400" cy="1125140"/>
          </a:xfrm>
        </p:spPr>
        <p:txBody>
          <a:bodyPr anchor="t"/>
          <a:lstStyle>
            <a:lvl1pPr marL="0" indent="0">
              <a:buNone/>
              <a:defRPr sz="2400" i="1" baseline="0">
                <a:solidFill>
                  <a:srgbClr val="000000"/>
                </a:solidFill>
                <a:latin typeface="Aptos" panose="020B00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Transitional Slide Subtitle</a:t>
            </a:r>
          </a:p>
        </p:txBody>
      </p:sp>
      <p:sp>
        <p:nvSpPr>
          <p:cNvPr id="14" name="Slide Number Placeholder 5"/>
          <p:cNvSpPr>
            <a:spLocks noGrp="1"/>
          </p:cNvSpPr>
          <p:nvPr>
            <p:ph type="sldNum" sz="quarter" idx="4"/>
          </p:nvPr>
        </p:nvSpPr>
        <p:spPr>
          <a:xfrm>
            <a:off x="8534400" y="4774411"/>
            <a:ext cx="381000" cy="197639"/>
          </a:xfrm>
          <a:prstGeom prst="rect">
            <a:avLst/>
          </a:prstGeom>
        </p:spPr>
        <p:txBody>
          <a:bodyPr lIns="0" tIns="0" rIns="0" bIns="0" anchor="ctr"/>
          <a:lstStyle>
            <a:lvl1pPr algn="ctr">
              <a:defRPr sz="1400">
                <a:solidFill>
                  <a:schemeClr val="tx1">
                    <a:lumMod val="50000"/>
                  </a:schemeClr>
                </a:solidFill>
              </a:defRPr>
            </a:lvl1pPr>
          </a:lstStyle>
          <a:p>
            <a:fld id="{10C7F894-2A36-495D-AB7C-1055F7AC0F9D}"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so transitional slide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1543051"/>
            <a:ext cx="7772400" cy="1021556"/>
          </a:xfrm>
        </p:spPr>
        <p:txBody>
          <a:bodyPr anchor="b"/>
          <a:lstStyle>
            <a:lvl1pPr algn="l">
              <a:defRPr sz="2400" b="1" cap="all" baseline="0">
                <a:solidFill>
                  <a:schemeClr val="accent1"/>
                </a:solidFill>
                <a:latin typeface="+mj-lt"/>
              </a:defRPr>
            </a:lvl1pPr>
          </a:lstStyle>
          <a:p>
            <a:r>
              <a:rPr lang="en-US"/>
              <a:t>transitional slide Title</a:t>
            </a:r>
          </a:p>
        </p:txBody>
      </p:sp>
      <p:sp>
        <p:nvSpPr>
          <p:cNvPr id="12" name="Text Placeholder 2"/>
          <p:cNvSpPr>
            <a:spLocks noGrp="1"/>
          </p:cNvSpPr>
          <p:nvPr>
            <p:ph type="body" idx="1" hasCustomPrompt="1"/>
          </p:nvPr>
        </p:nvSpPr>
        <p:spPr>
          <a:xfrm>
            <a:off x="609600" y="2571751"/>
            <a:ext cx="7772400" cy="1125140"/>
          </a:xfrm>
        </p:spPr>
        <p:txBody>
          <a:bodyPr anchor="t"/>
          <a:lstStyle>
            <a:lvl1pPr marL="0" indent="0">
              <a:buNone/>
              <a:defRPr sz="1800" i="1" baseline="0">
                <a:solidFill>
                  <a:srgbClr val="000000"/>
                </a:solidFill>
                <a:latin typeface="+mj-lt"/>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Transitional Slide Subtitle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4725162"/>
            <a:ext cx="9143992" cy="425513"/>
          </a:xfrm>
          <a:prstGeom prst="rect">
            <a:avLst/>
          </a:prstGeom>
        </p:spPr>
      </p:pic>
      <p:sp>
        <p:nvSpPr>
          <p:cNvPr id="17" name="Rectangle 16"/>
          <p:cNvSpPr/>
          <p:nvPr userDrawn="1"/>
        </p:nvSpPr>
        <p:spPr>
          <a:xfrm>
            <a:off x="3900856" y="4745736"/>
            <a:ext cx="1342288" cy="114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a:solidFill>
                  <a:srgbClr val="62777F"/>
                </a:solidFill>
              </a:rPr>
              <a:t>ISO-NE PUBLIC</a:t>
            </a:r>
          </a:p>
        </p:txBody>
      </p:sp>
      <p:sp>
        <p:nvSpPr>
          <p:cNvPr id="18" name="Slide Number Placeholder 5"/>
          <p:cNvSpPr>
            <a:spLocks noGrp="1"/>
          </p:cNvSpPr>
          <p:nvPr>
            <p:ph type="sldNum" sz="quarter" idx="4"/>
          </p:nvPr>
        </p:nvSpPr>
        <p:spPr>
          <a:xfrm>
            <a:off x="8534400" y="4774411"/>
            <a:ext cx="381000" cy="197639"/>
          </a:xfrm>
          <a:prstGeom prst="rect">
            <a:avLst/>
          </a:prstGeom>
        </p:spPr>
        <p:txBody>
          <a:bodyPr lIns="0" tIns="0" rIns="0" bIns="0" anchor="ctr"/>
          <a:lstStyle>
            <a:lvl1pPr algn="ctr">
              <a:defRPr sz="1050">
                <a:solidFill>
                  <a:schemeClr val="tx1"/>
                </a:solidFill>
              </a:defRPr>
            </a:lvl1pPr>
          </a:lstStyle>
          <a:p>
            <a:fld id="{10C7F894-2A36-495D-AB7C-1055F7AC0F9D}" type="slidenum">
              <a:rPr lang="en-US" smtClean="0">
                <a:solidFill>
                  <a:srgbClr val="62777F"/>
                </a:solidFill>
              </a:rPr>
              <a:pPr/>
              <a:t>‹#›</a:t>
            </a:fld>
            <a:endParaRPr lang="en-US">
              <a:solidFill>
                <a:srgbClr val="62777F"/>
              </a:solidFill>
            </a:endParaRPr>
          </a:p>
        </p:txBody>
      </p:sp>
    </p:spTree>
    <p:extLst>
      <p:ext uri="{BB962C8B-B14F-4D97-AF65-F5344CB8AC3E}">
        <p14:creationId xmlns:p14="http://schemas.microsoft.com/office/powerpoint/2010/main" val="30006089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solidFill>
                  <a:srgbClr val="62777F"/>
                </a:solidFill>
              </a:rPr>
              <a:pPr/>
              <a:t>‹#›</a:t>
            </a:fld>
            <a:endParaRPr lang="en-US">
              <a:solidFill>
                <a:srgbClr val="62777F"/>
              </a:solidFill>
            </a:endParaRPr>
          </a:p>
        </p:txBody>
      </p:sp>
      <p:sp>
        <p:nvSpPr>
          <p:cNvPr id="6" name="Title Placeholder 1"/>
          <p:cNvSpPr>
            <a:spLocks noGrp="1"/>
          </p:cNvSpPr>
          <p:nvPr>
            <p:ph type="title"/>
          </p:nvPr>
        </p:nvSpPr>
        <p:spPr>
          <a:xfrm>
            <a:off x="457200" y="57150"/>
            <a:ext cx="8229600" cy="857250"/>
          </a:xfrm>
          <a:prstGeom prst="rect">
            <a:avLst/>
          </a:prstGeom>
        </p:spPr>
        <p:txBody>
          <a:bodyPr vert="horz" lIns="91440" tIns="45720" rIns="91440" bIns="45720" rtlCol="0" anchor="ctr">
            <a:normAutofit/>
          </a:bodyPr>
          <a:lstStyle>
            <a:lvl1pPr>
              <a:defRPr>
                <a:solidFill>
                  <a:srgbClr val="000000"/>
                </a:solidFill>
              </a:defRPr>
            </a:lvl1pPr>
          </a:lstStyle>
          <a:p>
            <a:r>
              <a:rPr lang="en-US"/>
              <a:t>Click to edit Master title style</a:t>
            </a:r>
          </a:p>
        </p:txBody>
      </p:sp>
      <p:sp>
        <p:nvSpPr>
          <p:cNvPr id="7" name="Text Placeholder 2"/>
          <p:cNvSpPr>
            <a:spLocks noGrp="1"/>
          </p:cNvSpPr>
          <p:nvPr>
            <p:ph idx="1"/>
          </p:nvPr>
        </p:nvSpPr>
        <p:spPr>
          <a:xfrm>
            <a:off x="457200" y="1051322"/>
            <a:ext cx="8229600" cy="3609516"/>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7146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lvl1pPr>
              <a:defRPr>
                <a:solidFill>
                  <a:schemeClr val="tx1">
                    <a:lumMod val="50000"/>
                  </a:schemeClr>
                </a:solidFill>
                <a:latin typeface="Aptos" panose="020B0004020202020204" pitchFamily="34" charset="0"/>
              </a:defRPr>
            </a:lvl1pPr>
          </a:lstStyle>
          <a:p>
            <a:fld id="{10C7F894-2A36-495D-AB7C-1055F7AC0F9D}" type="slidenum">
              <a:rPr lang="en-US" smtClean="0"/>
              <a:pPr/>
              <a:t>‹#›</a:t>
            </a:fld>
            <a:endParaRPr lang="en-US"/>
          </a:p>
        </p:txBody>
      </p:sp>
      <p:sp>
        <p:nvSpPr>
          <p:cNvPr id="6" name="Title Placeholder 1"/>
          <p:cNvSpPr>
            <a:spLocks noGrp="1"/>
          </p:cNvSpPr>
          <p:nvPr>
            <p:ph type="title"/>
          </p:nvPr>
        </p:nvSpPr>
        <p:spPr>
          <a:xfrm>
            <a:off x="457200" y="57150"/>
            <a:ext cx="8229600" cy="857250"/>
          </a:xfrm>
          <a:prstGeom prst="rect">
            <a:avLst/>
          </a:prstGeom>
        </p:spPr>
        <p:txBody>
          <a:bodyPr vert="horz" lIns="91440" tIns="45720" rIns="91440" bIns="45720" rtlCol="0" anchor="ctr">
            <a:normAutofit/>
          </a:bodyPr>
          <a:lstStyle>
            <a:lvl1pPr>
              <a:defRPr>
                <a:solidFill>
                  <a:srgbClr val="000000"/>
                </a:solidFill>
              </a:defRPr>
            </a:lvl1pPr>
          </a:lstStyle>
          <a:p>
            <a:r>
              <a:rPr lang="en-US"/>
              <a:t>Click to edit Master title style</a:t>
            </a:r>
          </a:p>
        </p:txBody>
      </p:sp>
      <p:sp>
        <p:nvSpPr>
          <p:cNvPr id="7" name="Text Placeholder 2"/>
          <p:cNvSpPr>
            <a:spLocks noGrp="1"/>
          </p:cNvSpPr>
          <p:nvPr>
            <p:ph idx="1"/>
          </p:nvPr>
        </p:nvSpPr>
        <p:spPr>
          <a:xfrm>
            <a:off x="457200" y="1051322"/>
            <a:ext cx="8229600" cy="3609516"/>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solidFill>
                  <a:schemeClr val="tx1">
                    <a:lumMod val="50000"/>
                  </a:schemeClr>
                </a:solidFill>
                <a:latin typeface="Aptos" panose="020B0004020202020204" pitchFamily="34" charset="0"/>
              </a:defRPr>
            </a:lvl1pPr>
          </a:lstStyle>
          <a:p>
            <a:fld id="{10C7F894-2A36-495D-AB7C-1055F7AC0F9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tx1">
                    <a:lumMod val="50000"/>
                  </a:schemeClr>
                </a:solidFill>
                <a:latin typeface="Aptos" panose="020B0004020202020204" pitchFamily="34" charset="0"/>
              </a:defRPr>
            </a:lvl1pPr>
          </a:lstStyle>
          <a:p>
            <a:fld id="{10C7F894-2A36-495D-AB7C-1055F7AC0F9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for more inf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tx1">
                    <a:lumMod val="50000"/>
                  </a:schemeClr>
                </a:solidFill>
              </a:defRPr>
            </a:lvl1pPr>
          </a:lstStyle>
          <a:p>
            <a:fld id="{10C7F894-2A36-495D-AB7C-1055F7AC0F9D}" type="slidenum">
              <a:rPr lang="en-US" smtClean="0"/>
              <a:pPr/>
              <a:t>‹#›</a:t>
            </a:fld>
            <a:endParaRPr lang="en-US"/>
          </a:p>
        </p:txBody>
      </p:sp>
      <p:sp>
        <p:nvSpPr>
          <p:cNvPr id="3" name="Title 1">
            <a:extLst>
              <a:ext uri="{FF2B5EF4-FFF2-40B4-BE49-F238E27FC236}">
                <a16:creationId xmlns:a16="http://schemas.microsoft.com/office/drawing/2014/main" id="{940B66A6-4AA6-87DB-181A-2FA808891E07}"/>
              </a:ext>
            </a:extLst>
          </p:cNvPr>
          <p:cNvSpPr>
            <a:spLocks noGrp="1"/>
          </p:cNvSpPr>
          <p:nvPr>
            <p:ph type="title"/>
          </p:nvPr>
        </p:nvSpPr>
        <p:spPr>
          <a:xfrm>
            <a:off x="491553" y="365760"/>
            <a:ext cx="5068619" cy="285750"/>
          </a:xfrm>
        </p:spPr>
        <p:txBody>
          <a:bodyPr vert="horz" lIns="0" tIns="0" rIns="0" bIns="0" rtlCol="0" anchor="t" anchorCtr="0">
            <a:noAutofit/>
          </a:bodyPr>
          <a:lstStyle/>
          <a:p>
            <a:r>
              <a:rPr lang="en-US" sz="1800">
                <a:solidFill>
                  <a:srgbClr val="4B6470"/>
                </a:solidFill>
              </a:rPr>
              <a:t>For More Information</a:t>
            </a:r>
          </a:p>
        </p:txBody>
      </p:sp>
      <p:sp>
        <p:nvSpPr>
          <p:cNvPr id="6" name="Text Placeholder 2">
            <a:extLst>
              <a:ext uri="{FF2B5EF4-FFF2-40B4-BE49-F238E27FC236}">
                <a16:creationId xmlns:a16="http://schemas.microsoft.com/office/drawing/2014/main" id="{B6F73DB7-A0D9-1844-1CB7-3E73660BA0FB}"/>
              </a:ext>
            </a:extLst>
          </p:cNvPr>
          <p:cNvSpPr>
            <a:spLocks noGrp="1"/>
          </p:cNvSpPr>
          <p:nvPr>
            <p:ph type="body" sz="quarter" idx="4294967295"/>
          </p:nvPr>
        </p:nvSpPr>
        <p:spPr>
          <a:xfrm>
            <a:off x="990600" y="971550"/>
            <a:ext cx="4270371" cy="671979"/>
          </a:xfrm>
          <a:prstGeom prst="rect">
            <a:avLst/>
          </a:prstGeom>
        </p:spPr>
        <p:txBody>
          <a:bodyPr wrap="square">
            <a:spAutoFit/>
          </a:bodyPr>
          <a:lstStyle/>
          <a:p>
            <a:pPr marL="0" indent="0">
              <a:buNone/>
            </a:pPr>
            <a:r>
              <a:rPr lang="en-US" sz="1500" b="1"/>
              <a:t>Subscribe to the </a:t>
            </a:r>
            <a:r>
              <a:rPr lang="en-US" sz="1500" b="1" i="1"/>
              <a:t>ISO Newswire</a:t>
            </a:r>
            <a:endParaRPr lang="en-US" sz="1500" b="1">
              <a:solidFill>
                <a:schemeClr val="tx1"/>
              </a:solidFill>
            </a:endParaRPr>
          </a:p>
          <a:p>
            <a:pPr marL="0" indent="0">
              <a:spcBef>
                <a:spcPts val="225"/>
              </a:spcBef>
              <a:buNone/>
            </a:pPr>
            <a:r>
              <a:rPr lang="en-US" sz="1050" i="1">
                <a:hlinkClick r:id="rId2"/>
              </a:rPr>
              <a:t>ISO Newswire</a:t>
            </a:r>
            <a:r>
              <a:rPr lang="en-US" sz="1050" i="1"/>
              <a:t> </a:t>
            </a:r>
            <a:r>
              <a:rPr lang="en-US" sz="1050"/>
              <a:t>is your source for regular news about ISO New England and the wholesale electricity industry within the six-state region </a:t>
            </a:r>
          </a:p>
        </p:txBody>
      </p:sp>
      <p:sp>
        <p:nvSpPr>
          <p:cNvPr id="7" name="Text Placeholder 2">
            <a:extLst>
              <a:ext uri="{FF2B5EF4-FFF2-40B4-BE49-F238E27FC236}">
                <a16:creationId xmlns:a16="http://schemas.microsoft.com/office/drawing/2014/main" id="{3403091C-4819-6C35-6444-F45717857A94}"/>
              </a:ext>
            </a:extLst>
          </p:cNvPr>
          <p:cNvSpPr txBox="1">
            <a:spLocks/>
          </p:cNvSpPr>
          <p:nvPr userDrawn="1"/>
        </p:nvSpPr>
        <p:spPr>
          <a:xfrm>
            <a:off x="6019800" y="342900"/>
            <a:ext cx="2757488" cy="4099560"/>
          </a:xfrm>
          <a:prstGeom prst="rect">
            <a:avLst/>
          </a:prstGeom>
          <a:solidFill>
            <a:srgbClr val="D4DCDF"/>
          </a:solidFill>
        </p:spPr>
        <p:txBody>
          <a:bodyPr vert="horz" lIns="205740" tIns="171450" rIns="205740" bIns="0" rtlCol="0">
            <a:noAutofit/>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a:latin typeface="Aptos" panose="020B0004020202020204" pitchFamily="34" charset="0"/>
              </a:rPr>
              <a:t>Download the ISO to Go App</a:t>
            </a:r>
          </a:p>
          <a:p>
            <a:pPr marL="0" indent="0">
              <a:spcBef>
                <a:spcPts val="225"/>
              </a:spcBef>
              <a:buNone/>
            </a:pPr>
            <a:r>
              <a:rPr lang="en-US" sz="1050">
                <a:latin typeface="Aptos" panose="020B0004020202020204" pitchFamily="34" charset="0"/>
                <a:hlinkClick r:id="rId3"/>
              </a:rPr>
              <a:t>ISO to Go</a:t>
            </a:r>
            <a:r>
              <a:rPr lang="en-US" sz="1050">
                <a:latin typeface="Aptos" panose="020B0004020202020204" pitchFamily="34" charset="0"/>
              </a:rPr>
              <a:t> is a free mobile application that puts real-time wholesale electricity pricing and power grid information in the palm of your hand </a:t>
            </a:r>
          </a:p>
        </p:txBody>
      </p:sp>
      <p:sp>
        <p:nvSpPr>
          <p:cNvPr id="8" name="Text Placeholder 2">
            <a:extLst>
              <a:ext uri="{FF2B5EF4-FFF2-40B4-BE49-F238E27FC236}">
                <a16:creationId xmlns:a16="http://schemas.microsoft.com/office/drawing/2014/main" id="{E314104B-B5AE-8DF4-E9C7-F855ECE0D4FD}"/>
              </a:ext>
            </a:extLst>
          </p:cNvPr>
          <p:cNvSpPr txBox="1">
            <a:spLocks/>
          </p:cNvSpPr>
          <p:nvPr userDrawn="1"/>
        </p:nvSpPr>
        <p:spPr>
          <a:xfrm>
            <a:off x="1066799" y="2724150"/>
            <a:ext cx="4194172" cy="487313"/>
          </a:xfrm>
          <a:prstGeom prst="rect">
            <a:avLst/>
          </a:prstGeom>
        </p:spPr>
        <p:txBody>
          <a:bodyPr vert="horz" wrap="square" lIns="68580" tIns="34290" rIns="68580" bIns="34290" rtlCol="0">
            <a:spAutoFit/>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500" b="1">
                <a:latin typeface="Aptos" panose="020B0004020202020204" pitchFamily="34" charset="0"/>
              </a:rPr>
              <a:t>Follow the ISO on X</a:t>
            </a:r>
          </a:p>
          <a:p>
            <a:pPr marL="0" indent="0">
              <a:spcBef>
                <a:spcPts val="225"/>
              </a:spcBef>
              <a:buNone/>
            </a:pPr>
            <a:r>
              <a:rPr lang="en-US" sz="1050">
                <a:latin typeface="Aptos" panose="020B0004020202020204" pitchFamily="34" charset="0"/>
                <a:hlinkClick r:id="rId4"/>
              </a:rPr>
              <a:t>@isonewengland</a:t>
            </a:r>
            <a:endParaRPr lang="en-US" sz="1800">
              <a:latin typeface="Aptos" panose="020B0004020202020204" pitchFamily="34" charset="0"/>
            </a:endParaRPr>
          </a:p>
        </p:txBody>
      </p:sp>
      <p:sp>
        <p:nvSpPr>
          <p:cNvPr id="9" name="Text Placeholder 2">
            <a:extLst>
              <a:ext uri="{FF2B5EF4-FFF2-40B4-BE49-F238E27FC236}">
                <a16:creationId xmlns:a16="http://schemas.microsoft.com/office/drawing/2014/main" id="{2B425AB9-F672-89B2-B142-CDBADA046AC6}"/>
              </a:ext>
            </a:extLst>
          </p:cNvPr>
          <p:cNvSpPr txBox="1">
            <a:spLocks/>
          </p:cNvSpPr>
          <p:nvPr userDrawn="1"/>
        </p:nvSpPr>
        <p:spPr>
          <a:xfrm>
            <a:off x="1066799" y="1885950"/>
            <a:ext cx="4255611" cy="648896"/>
          </a:xfrm>
          <a:prstGeom prst="rect">
            <a:avLst/>
          </a:prstGeom>
        </p:spPr>
        <p:txBody>
          <a:bodyPr vert="horz" wrap="square" lIns="68580" tIns="34290" rIns="68580" bIns="34290" rtlCol="0">
            <a:spAutoFit/>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500" b="1">
                <a:latin typeface="Aptos" panose="020B0004020202020204" pitchFamily="34" charset="0"/>
              </a:rPr>
              <a:t>Log on to ISO Express </a:t>
            </a:r>
          </a:p>
          <a:p>
            <a:pPr marL="0" indent="0">
              <a:spcBef>
                <a:spcPts val="225"/>
              </a:spcBef>
              <a:buNone/>
            </a:pPr>
            <a:r>
              <a:rPr lang="en-US" sz="1050">
                <a:latin typeface="Aptos" panose="020B0004020202020204" pitchFamily="34" charset="0"/>
                <a:hlinkClick r:id="rId5"/>
              </a:rPr>
              <a:t>ISO Express</a:t>
            </a:r>
            <a:r>
              <a:rPr lang="en-US" sz="1050">
                <a:latin typeface="Aptos" panose="020B0004020202020204" pitchFamily="34" charset="0"/>
              </a:rPr>
              <a:t> provides real-time data on New England’s wholesale electricity markets and power system operations</a:t>
            </a:r>
          </a:p>
        </p:txBody>
      </p:sp>
      <p:sp>
        <p:nvSpPr>
          <p:cNvPr id="10" name="Rectangle 9">
            <a:extLst>
              <a:ext uri="{FF2B5EF4-FFF2-40B4-BE49-F238E27FC236}">
                <a16:creationId xmlns:a16="http://schemas.microsoft.com/office/drawing/2014/main" id="{47F3F19C-61B9-807E-C2F4-C7CE14AB6EBA}"/>
              </a:ext>
            </a:extLst>
          </p:cNvPr>
          <p:cNvSpPr/>
          <p:nvPr userDrawn="1"/>
        </p:nvSpPr>
        <p:spPr>
          <a:xfrm>
            <a:off x="448457" y="708660"/>
            <a:ext cx="5266543" cy="34290"/>
          </a:xfrm>
          <a:prstGeom prst="rect">
            <a:avLst/>
          </a:prstGeom>
          <a:solidFill>
            <a:srgbClr val="D4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ptos" panose="020B0004020202020204" pitchFamily="34" charset="0"/>
            </a:endParaRPr>
          </a:p>
        </p:txBody>
      </p:sp>
      <p:pic>
        <p:nvPicPr>
          <p:cNvPr id="11" name="Picture 10">
            <a:extLst>
              <a:ext uri="{FF2B5EF4-FFF2-40B4-BE49-F238E27FC236}">
                <a16:creationId xmlns:a16="http://schemas.microsoft.com/office/drawing/2014/main" id="{3AFA7ACB-443E-4728-8E10-12D3154D4BD4}"/>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457200" y="2800350"/>
            <a:ext cx="428625" cy="428625"/>
          </a:xfrm>
          <a:prstGeom prst="rect">
            <a:avLst/>
          </a:prstGeom>
        </p:spPr>
      </p:pic>
      <p:pic>
        <p:nvPicPr>
          <p:cNvPr id="12" name="Picture 11">
            <a:extLst>
              <a:ext uri="{FF2B5EF4-FFF2-40B4-BE49-F238E27FC236}">
                <a16:creationId xmlns:a16="http://schemas.microsoft.com/office/drawing/2014/main" id="{990E094B-0680-D9F2-9EDE-7027866A027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57200" y="1988788"/>
            <a:ext cx="428625" cy="428625"/>
          </a:xfrm>
          <a:prstGeom prst="rect">
            <a:avLst/>
          </a:prstGeom>
        </p:spPr>
      </p:pic>
      <p:pic>
        <p:nvPicPr>
          <p:cNvPr id="13" name="Picture 12">
            <a:extLst>
              <a:ext uri="{FF2B5EF4-FFF2-40B4-BE49-F238E27FC236}">
                <a16:creationId xmlns:a16="http://schemas.microsoft.com/office/drawing/2014/main" id="{A22DE14E-DEFB-C1E9-3ADA-5C5730DB6272}"/>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57200" y="1093226"/>
            <a:ext cx="428625" cy="428625"/>
          </a:xfrm>
          <a:prstGeom prst="rect">
            <a:avLst/>
          </a:prstGeom>
        </p:spPr>
      </p:pic>
      <p:sp>
        <p:nvSpPr>
          <p:cNvPr id="14" name="Text Placeholder 2">
            <a:extLst>
              <a:ext uri="{FF2B5EF4-FFF2-40B4-BE49-F238E27FC236}">
                <a16:creationId xmlns:a16="http://schemas.microsoft.com/office/drawing/2014/main" id="{A1F8FA03-E23A-9A1C-D67C-32AED1BB48E2}"/>
              </a:ext>
            </a:extLst>
          </p:cNvPr>
          <p:cNvSpPr txBox="1">
            <a:spLocks/>
          </p:cNvSpPr>
          <p:nvPr userDrawn="1"/>
        </p:nvSpPr>
        <p:spPr>
          <a:xfrm>
            <a:off x="1066800" y="3476228"/>
            <a:ext cx="4194171" cy="487313"/>
          </a:xfrm>
          <a:prstGeom prst="rect">
            <a:avLst/>
          </a:prstGeom>
        </p:spPr>
        <p:txBody>
          <a:bodyPr vert="horz" wrap="square" lIns="68580" tIns="34290" rIns="68580" bIns="34290" rtlCol="0">
            <a:spAutoFit/>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500" b="1">
                <a:latin typeface="Aptos" panose="020B0004020202020204" pitchFamily="34" charset="0"/>
              </a:rPr>
              <a:t>Follow the ISO on LinkedIn</a:t>
            </a:r>
          </a:p>
          <a:p>
            <a:pPr marL="0" indent="0">
              <a:spcBef>
                <a:spcPts val="225"/>
              </a:spcBef>
              <a:buNone/>
            </a:pPr>
            <a:r>
              <a:rPr lang="en-US" sz="1050">
                <a:latin typeface="Aptos" panose="020B0004020202020204" pitchFamily="34" charset="0"/>
                <a:hlinkClick r:id="rId9"/>
              </a:rPr>
              <a:t>@iso-new-england</a:t>
            </a:r>
            <a:endParaRPr lang="en-US" sz="1800">
              <a:latin typeface="Aptos" panose="020B0004020202020204" pitchFamily="34" charset="0"/>
            </a:endParaRPr>
          </a:p>
        </p:txBody>
      </p:sp>
      <p:pic>
        <p:nvPicPr>
          <p:cNvPr id="15" name="Picture 14">
            <a:extLst>
              <a:ext uri="{FF2B5EF4-FFF2-40B4-BE49-F238E27FC236}">
                <a16:creationId xmlns:a16="http://schemas.microsoft.com/office/drawing/2014/main" id="{35CAF2A5-8C22-534A-6736-D72D55633499}"/>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57200" y="3514725"/>
            <a:ext cx="428625" cy="428625"/>
          </a:xfrm>
          <a:prstGeom prst="rect">
            <a:avLst/>
          </a:prstGeom>
        </p:spPr>
      </p:pic>
      <p:pic>
        <p:nvPicPr>
          <p:cNvPr id="16" name="Picture 15">
            <a:hlinkClick r:id="rId11"/>
            <a:extLst>
              <a:ext uri="{FF2B5EF4-FFF2-40B4-BE49-F238E27FC236}">
                <a16:creationId xmlns:a16="http://schemas.microsoft.com/office/drawing/2014/main" id="{897E1AEA-5EF1-A00E-D70C-D70E6BBD6FDD}"/>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314786" y="3604759"/>
            <a:ext cx="954089" cy="279245"/>
          </a:xfrm>
          <a:prstGeom prst="rect">
            <a:avLst/>
          </a:prstGeom>
          <a:effectLst/>
        </p:spPr>
      </p:pic>
      <p:pic>
        <p:nvPicPr>
          <p:cNvPr id="17" name="Picture 16">
            <a:hlinkClick r:id="rId13"/>
            <a:extLst>
              <a:ext uri="{FF2B5EF4-FFF2-40B4-BE49-F238E27FC236}">
                <a16:creationId xmlns:a16="http://schemas.microsoft.com/office/drawing/2014/main" id="{01471B66-E948-3C8F-2506-F072CCB98D23}"/>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303102" y="3976437"/>
            <a:ext cx="950778" cy="278277"/>
          </a:xfrm>
          <a:prstGeom prst="rect">
            <a:avLst/>
          </a:prstGeom>
          <a:effectLst/>
        </p:spPr>
      </p:pic>
      <p:pic>
        <p:nvPicPr>
          <p:cNvPr id="18" name="Picture 17">
            <a:extLst>
              <a:ext uri="{FF2B5EF4-FFF2-40B4-BE49-F238E27FC236}">
                <a16:creationId xmlns:a16="http://schemas.microsoft.com/office/drawing/2014/main" id="{76B8BD3B-2924-0C3A-895F-3B95310952C3}"/>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p:blipFill>
        <p:spPr>
          <a:xfrm>
            <a:off x="6300905" y="1521851"/>
            <a:ext cx="981850" cy="1931791"/>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6DB2EA94-586C-785D-F96E-E6A3B5471B94}"/>
              </a:ext>
            </a:extLst>
          </p:cNvPr>
          <p:cNvPicPr>
            <a:picLocks noChangeAspect="1"/>
          </p:cNvPicPr>
          <p:nvPr userDrawn="1"/>
        </p:nvPicPr>
        <p:blipFill>
          <a:blip r:embed="rId16" cstate="print">
            <a:extLst>
              <a:ext uri="{28A0092B-C50C-407E-A947-70E740481C1C}">
                <a14:useLocalDpi xmlns:a14="http://schemas.microsoft.com/office/drawing/2010/main" val="0"/>
              </a:ext>
            </a:extLst>
          </a:blip>
          <a:srcRect/>
          <a:stretch/>
        </p:blipFill>
        <p:spPr>
          <a:xfrm>
            <a:off x="7489220" y="1526760"/>
            <a:ext cx="981850" cy="1921971"/>
          </a:xfrm>
          <a:prstGeom prst="rect">
            <a:avLst/>
          </a:prstGeom>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20AEAD5D-5F7B-F5FF-92CC-8FE663E976CF}"/>
              </a:ext>
            </a:extLst>
          </p:cNvPr>
          <p:cNvPicPr>
            <a:picLocks noChangeAspect="1"/>
          </p:cNvPicPr>
          <p:nvPr userDrawn="1"/>
        </p:nvPicPr>
        <p:blipFill>
          <a:blip r:embed="rId17" cstate="print">
            <a:extLst>
              <a:ext uri="{28A0092B-C50C-407E-A947-70E740481C1C}">
                <a14:useLocalDpi xmlns:a14="http://schemas.microsoft.com/office/drawing/2010/main" val="0"/>
              </a:ext>
            </a:extLst>
          </a:blip>
          <a:srcRect/>
          <a:stretch/>
        </p:blipFill>
        <p:spPr>
          <a:xfrm>
            <a:off x="7647429" y="3589282"/>
            <a:ext cx="665432" cy="66543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3617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so question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tx1">
                    <a:lumMod val="50000"/>
                  </a:schemeClr>
                </a:solidFill>
              </a:defRPr>
            </a:lvl1pPr>
          </a:lstStyle>
          <a:p>
            <a:fld id="{10C7F894-2A36-495D-AB7C-1055F7AC0F9D}" type="slidenum">
              <a:rPr lang="en-US" smtClean="0"/>
              <a:pPr/>
              <a:t>‹#›</a:t>
            </a:fld>
            <a:endParaRPr lang="en-US"/>
          </a:p>
        </p:txBody>
      </p:sp>
      <p:sp>
        <p:nvSpPr>
          <p:cNvPr id="4" name="TextBox 3">
            <a:extLst>
              <a:ext uri="{FF2B5EF4-FFF2-40B4-BE49-F238E27FC236}">
                <a16:creationId xmlns:a16="http://schemas.microsoft.com/office/drawing/2014/main" id="{635F9608-952E-8CC6-3F67-5206DE2BA8E2}"/>
              </a:ext>
            </a:extLst>
          </p:cNvPr>
          <p:cNvSpPr txBox="1"/>
          <p:nvPr userDrawn="1"/>
        </p:nvSpPr>
        <p:spPr>
          <a:xfrm>
            <a:off x="990600" y="2038350"/>
            <a:ext cx="3962400" cy="1015663"/>
          </a:xfrm>
          <a:prstGeom prst="rect">
            <a:avLst/>
          </a:prstGeom>
          <a:noFill/>
        </p:spPr>
        <p:txBody>
          <a:bodyPr wrap="square" rtlCol="0">
            <a:spAutoFit/>
          </a:bodyPr>
          <a:lstStyle/>
          <a:p>
            <a:r>
              <a:rPr lang="en-US" sz="6000" b="1">
                <a:solidFill>
                  <a:srgbClr val="1E6A9A"/>
                </a:solidFill>
                <a:latin typeface="Aptos" panose="020B0004020202020204" pitchFamily="34" charset="0"/>
              </a:rPr>
              <a:t>Questions</a:t>
            </a:r>
          </a:p>
        </p:txBody>
      </p:sp>
      <p:pic>
        <p:nvPicPr>
          <p:cNvPr id="3" name="Picture 2">
            <a:extLst>
              <a:ext uri="{FF2B5EF4-FFF2-40B4-BE49-F238E27FC236}">
                <a16:creationId xmlns:a16="http://schemas.microsoft.com/office/drawing/2014/main" id="{F1BD08D9-FDE0-9DB2-0CCF-54B0EC91FF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410200" y="742950"/>
            <a:ext cx="2384900" cy="3276600"/>
          </a:xfrm>
          <a:prstGeom prst="rect">
            <a:avLst/>
          </a:prstGeom>
        </p:spPr>
      </p:pic>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so title and chart">
    <p:spTree>
      <p:nvGrpSpPr>
        <p:cNvPr id="1" name=""/>
        <p:cNvGrpSpPr/>
        <p:nvPr/>
      </p:nvGrpSpPr>
      <p:grpSpPr>
        <a:xfrm>
          <a:off x="0" y="0"/>
          <a:ext cx="0" cy="0"/>
          <a:chOff x="0" y="0"/>
          <a:chExt cx="0" cy="0"/>
        </a:xfrm>
      </p:grpSpPr>
      <p:sp>
        <p:nvSpPr>
          <p:cNvPr id="7" name="Chart Placeholder 6"/>
          <p:cNvSpPr>
            <a:spLocks noGrp="1"/>
          </p:cNvSpPr>
          <p:nvPr>
            <p:ph type="chart" sz="quarter" idx="11"/>
          </p:nvPr>
        </p:nvSpPr>
        <p:spPr>
          <a:xfrm>
            <a:off x="457200" y="1056132"/>
            <a:ext cx="8229600" cy="3571875"/>
          </a:xfrm>
        </p:spPr>
        <p:txBody>
          <a:bodyPr/>
          <a:lstStyle>
            <a:lvl1pPr>
              <a:defRPr>
                <a:solidFill>
                  <a:srgbClr val="000000"/>
                </a:solidFill>
              </a:defRPr>
            </a:lvl1pPr>
          </a:lstStyle>
          <a:p>
            <a:r>
              <a:rPr lang="en-US"/>
              <a:t>Click icon to add chart</a:t>
            </a:r>
          </a:p>
        </p:txBody>
      </p:sp>
      <p:sp>
        <p:nvSpPr>
          <p:cNvPr id="2" name="Slide Number Placeholder 1"/>
          <p:cNvSpPr>
            <a:spLocks noGrp="1"/>
          </p:cNvSpPr>
          <p:nvPr>
            <p:ph type="sldNum" sz="quarter" idx="12"/>
          </p:nvPr>
        </p:nvSpPr>
        <p:spPr/>
        <p:txBody>
          <a:bodyPr/>
          <a:lstStyle>
            <a:lvl1pPr>
              <a:defRPr>
                <a:solidFill>
                  <a:schemeClr val="tx1">
                    <a:lumMod val="50000"/>
                  </a:schemeClr>
                </a:solidFill>
              </a:defRPr>
            </a:lvl1pPr>
          </a:lstStyle>
          <a:p>
            <a:fld id="{10C7F894-2A36-495D-AB7C-1055F7AC0F9D}" type="slidenum">
              <a:rPr lang="en-US" smtClean="0"/>
              <a:pPr/>
              <a:t>‹#›</a:t>
            </a:fld>
            <a:endParaRPr lang="en-US"/>
          </a:p>
        </p:txBody>
      </p:sp>
      <p:sp>
        <p:nvSpPr>
          <p:cNvPr id="6" name="Title Placeholder 1"/>
          <p:cNvSpPr>
            <a:spLocks noGrp="1"/>
          </p:cNvSpPr>
          <p:nvPr>
            <p:ph type="title"/>
          </p:nvPr>
        </p:nvSpPr>
        <p:spPr>
          <a:xfrm>
            <a:off x="457200" y="57150"/>
            <a:ext cx="8229600" cy="857250"/>
          </a:xfrm>
          <a:prstGeom prst="rect">
            <a:avLst/>
          </a:prstGeom>
        </p:spPr>
        <p:txBody>
          <a:bodyPr vert="horz" lIns="91440" tIns="45720" rIns="91440" bIns="45720" rtlCol="0" anchor="ctr">
            <a:normAutofit/>
          </a:bodyPr>
          <a:lstStyle>
            <a:lvl1pPr>
              <a:defRPr>
                <a:solidFill>
                  <a:srgbClr val="000000"/>
                </a:solidFill>
              </a:defRPr>
            </a:lvl1p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title and smart art graphic">
    <p:spTree>
      <p:nvGrpSpPr>
        <p:cNvPr id="1" name=""/>
        <p:cNvGrpSpPr/>
        <p:nvPr/>
      </p:nvGrpSpPr>
      <p:grpSpPr>
        <a:xfrm>
          <a:off x="0" y="0"/>
          <a:ext cx="0" cy="0"/>
          <a:chOff x="0" y="0"/>
          <a:chExt cx="0" cy="0"/>
        </a:xfrm>
      </p:grpSpPr>
      <p:sp>
        <p:nvSpPr>
          <p:cNvPr id="8" name="SmartArt Placeholder 7"/>
          <p:cNvSpPr>
            <a:spLocks noGrp="1"/>
          </p:cNvSpPr>
          <p:nvPr>
            <p:ph type="dgm" sz="quarter" idx="11"/>
          </p:nvPr>
        </p:nvSpPr>
        <p:spPr>
          <a:xfrm>
            <a:off x="457200" y="1053846"/>
            <a:ext cx="8229600" cy="3575304"/>
          </a:xfrm>
        </p:spPr>
        <p:txBody>
          <a:bodyPr/>
          <a:lstStyle>
            <a:lvl1pPr>
              <a:defRPr>
                <a:solidFill>
                  <a:srgbClr val="000000"/>
                </a:solidFill>
              </a:defRPr>
            </a:lvl1pPr>
          </a:lstStyle>
          <a:p>
            <a:r>
              <a:rPr lang="en-US"/>
              <a:t>Click icon to add SmartArt graphic</a:t>
            </a:r>
          </a:p>
        </p:txBody>
      </p:sp>
      <p:sp>
        <p:nvSpPr>
          <p:cNvPr id="2" name="Slide Number Placeholder 1"/>
          <p:cNvSpPr>
            <a:spLocks noGrp="1"/>
          </p:cNvSpPr>
          <p:nvPr>
            <p:ph type="sldNum" sz="quarter" idx="12"/>
          </p:nvPr>
        </p:nvSpPr>
        <p:spPr/>
        <p:txBody>
          <a:bodyPr/>
          <a:lstStyle>
            <a:lvl1pPr>
              <a:defRPr>
                <a:solidFill>
                  <a:schemeClr val="tx1">
                    <a:lumMod val="50000"/>
                  </a:schemeClr>
                </a:solidFill>
              </a:defRPr>
            </a:lvl1pPr>
          </a:lstStyle>
          <a:p>
            <a:fld id="{10C7F894-2A36-495D-AB7C-1055F7AC0F9D}" type="slidenum">
              <a:rPr lang="en-US" smtClean="0"/>
              <a:pPr/>
              <a:t>‹#›</a:t>
            </a:fld>
            <a:endParaRPr lang="en-US"/>
          </a:p>
        </p:txBody>
      </p:sp>
      <p:sp>
        <p:nvSpPr>
          <p:cNvPr id="9" name="Title 1"/>
          <p:cNvSpPr>
            <a:spLocks noGrp="1"/>
          </p:cNvSpPr>
          <p:nvPr>
            <p:ph type="title"/>
          </p:nvPr>
        </p:nvSpPr>
        <p:spPr>
          <a:xfrm>
            <a:off x="457200" y="57150"/>
            <a:ext cx="8229600" cy="857250"/>
          </a:xfrm>
        </p:spPr>
        <p:txBody>
          <a:bodyPr>
            <a:normAutofit/>
          </a:bodyPr>
          <a:lstStyle>
            <a:lvl1pPr algn="l">
              <a:defRPr sz="3200">
                <a:solidFill>
                  <a:srgbClr val="000000"/>
                </a:solidFill>
              </a:defRPr>
            </a:lvl1p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image" Target="../media/image1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150"/>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028700"/>
            <a:ext cx="8229600" cy="3609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p:cNvSpPr>
            <a:spLocks noGrp="1"/>
          </p:cNvSpPr>
          <p:nvPr>
            <p:ph type="sldNum" sz="quarter" idx="4"/>
          </p:nvPr>
        </p:nvSpPr>
        <p:spPr>
          <a:xfrm>
            <a:off x="8534400" y="4774411"/>
            <a:ext cx="381000" cy="197639"/>
          </a:xfrm>
          <a:prstGeom prst="rect">
            <a:avLst/>
          </a:prstGeom>
        </p:spPr>
        <p:txBody>
          <a:bodyPr lIns="0" tIns="0" rIns="0" bIns="0" anchor="ctr"/>
          <a:lstStyle>
            <a:lvl1pPr algn="ctr">
              <a:defRPr sz="1400">
                <a:solidFill>
                  <a:schemeClr val="tx1">
                    <a:lumMod val="50000"/>
                  </a:schemeClr>
                </a:solidFill>
                <a:latin typeface="Aptos" panose="020B0004020202020204" pitchFamily="34" charset="0"/>
              </a:defRPr>
            </a:lvl1pPr>
          </a:lstStyle>
          <a:p>
            <a:fld id="{10C7F894-2A36-495D-AB7C-1055F7AC0F9D}" type="slidenum">
              <a:rPr lang="en-US" smtClean="0"/>
              <a:pPr/>
              <a:t>‹#›</a:t>
            </a:fld>
            <a:endParaRPr lang="en-US"/>
          </a:p>
        </p:txBody>
      </p:sp>
      <p:sp>
        <p:nvSpPr>
          <p:cNvPr id="4" name="Rectangle 3"/>
          <p:cNvSpPr/>
          <p:nvPr userDrawn="1"/>
        </p:nvSpPr>
        <p:spPr>
          <a:xfrm>
            <a:off x="3900856" y="4746785"/>
            <a:ext cx="1342288" cy="114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a:solidFill>
                <a:schemeClr val="tx1"/>
              </a:solidFill>
            </a:endParaRPr>
          </a:p>
        </p:txBody>
      </p:sp>
      <p:sp>
        <p:nvSpPr>
          <p:cNvPr id="5" name="Rectangle 4">
            <a:extLst>
              <a:ext uri="{FF2B5EF4-FFF2-40B4-BE49-F238E27FC236}">
                <a16:creationId xmlns:a16="http://schemas.microsoft.com/office/drawing/2014/main" id="{3B5441CF-2155-71E6-CD9C-BD43287609F2}"/>
              </a:ext>
            </a:extLst>
          </p:cNvPr>
          <p:cNvSpPr/>
          <p:nvPr userDrawn="1"/>
        </p:nvSpPr>
        <p:spPr>
          <a:xfrm>
            <a:off x="3900856" y="4727735"/>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a:solidFill>
                  <a:schemeClr val="tx1">
                    <a:lumMod val="50000"/>
                  </a:schemeClr>
                </a:solidFill>
                <a:latin typeface="Aptos" panose="020B0004020202020204" pitchFamily="34" charset="0"/>
              </a:rPr>
              <a:t>ISO-NE PUBLIC</a:t>
            </a:r>
          </a:p>
        </p:txBody>
      </p:sp>
    </p:spTree>
  </p:cSld>
  <p:clrMap bg1="lt1" tx1="dk1" bg2="lt2" tx2="dk2" accent1="accent1" accent2="accent2" accent3="accent3" accent4="accent4" accent5="accent5" accent6="accent6" hlink="hlink" folHlink="folHlink"/>
  <p:sldLayoutIdLst>
    <p:sldLayoutId id="2147483707" r:id="rId1"/>
    <p:sldLayoutId id="2147483683" r:id="rId2"/>
    <p:sldLayoutId id="2147483675" r:id="rId3"/>
    <p:sldLayoutId id="2147483650" r:id="rId4"/>
    <p:sldLayoutId id="2147483664" r:id="rId5"/>
    <p:sldLayoutId id="2147483718" r:id="rId6"/>
    <p:sldLayoutId id="2147483684"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17" r:id="rId21"/>
  </p:sldLayoutIdLst>
  <p:hf hdr="0" ftr="0" dt="0"/>
  <p:txStyles>
    <p:titleStyle>
      <a:lvl1pPr algn="l" defTabSz="914400" rtl="0" eaLnBrk="1" latinLnBrk="0" hangingPunct="1">
        <a:spcBef>
          <a:spcPct val="0"/>
        </a:spcBef>
        <a:buNone/>
        <a:defRPr sz="3200" b="1" kern="1200" baseline="0">
          <a:solidFill>
            <a:srgbClr val="000000"/>
          </a:solidFill>
          <a:latin typeface="Aptos" panose="020B0004020202020204" pitchFamily="34" charset="0"/>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Aptos" panose="020B0004020202020204" pitchFamily="34" charset="0"/>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Aptos" panose="020B0004020202020204" pitchFamily="34" charset="0"/>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Aptos" panose="020B0004020202020204" pitchFamily="34" charset="0"/>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Aptos" panose="020B0004020202020204" pitchFamily="34" charset="0"/>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Aptos" panose="020B00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4300"/>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056132"/>
            <a:ext cx="8229600" cy="35206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63000" y="4945861"/>
            <a:ext cx="381000" cy="197639"/>
          </a:xfrm>
          <a:prstGeom prst="rect">
            <a:avLst/>
          </a:prstGeom>
        </p:spPr>
        <p:txBody>
          <a:bodyPr lIns="0" tIns="0" rIns="0" bIns="0" anchor="ctr"/>
          <a:lstStyle>
            <a:lvl1pPr algn="ctr">
              <a:defRPr sz="1400">
                <a:solidFill>
                  <a:schemeClr val="tx1">
                    <a:lumMod val="50000"/>
                  </a:schemeClr>
                </a:solidFill>
                <a:latin typeface="Aptos" panose="020B0004020202020204" pitchFamily="34" charset="0"/>
              </a:defRPr>
            </a:lvl1pPr>
          </a:lstStyle>
          <a:p>
            <a:fld id="{10C7F894-2A36-495D-AB7C-1055F7AC0F9D}" type="slidenum">
              <a:rPr lang="en-US" smtClean="0"/>
              <a:pPr/>
              <a:t>‹#›</a:t>
            </a:fld>
            <a:endParaRPr lang="en-US"/>
          </a:p>
        </p:txBody>
      </p:sp>
      <p:sp>
        <p:nvSpPr>
          <p:cNvPr id="7" name="Rectangle 6"/>
          <p:cNvSpPr/>
          <p:nvPr userDrawn="1"/>
        </p:nvSpPr>
        <p:spPr>
          <a:xfrm>
            <a:off x="3900856" y="5029200"/>
            <a:ext cx="1342288" cy="114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a:solidFill>
                <a:schemeClr val="tx1"/>
              </a:solidFill>
              <a:latin typeface="Aptos" panose="020B0004020202020204" pitchFamily="34" charset="0"/>
            </a:endParaRPr>
          </a:p>
        </p:txBody>
      </p:sp>
      <p:sp>
        <p:nvSpPr>
          <p:cNvPr id="4" name="Rectangle 3">
            <a:extLst>
              <a:ext uri="{FF2B5EF4-FFF2-40B4-BE49-F238E27FC236}">
                <a16:creationId xmlns:a16="http://schemas.microsoft.com/office/drawing/2014/main" id="{56AEEC79-A36A-0DF6-6C4E-8C12AC68DE87}"/>
              </a:ext>
            </a:extLst>
          </p:cNvPr>
          <p:cNvSpPr/>
          <p:nvPr userDrawn="1"/>
        </p:nvSpPr>
        <p:spPr>
          <a:xfrm>
            <a:off x="3900856" y="496756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a:solidFill>
                  <a:schemeClr val="tx1">
                    <a:lumMod val="50000"/>
                  </a:schemeClr>
                </a:solidFill>
                <a:latin typeface="Aptos" panose="020B0004020202020204" pitchFamily="34" charset="0"/>
              </a:rPr>
              <a:t>ISO-NE PUBLIC</a:t>
            </a: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3712" r:id="rId1"/>
    <p:sldLayoutId id="2147483713" r:id="rId2"/>
  </p:sldLayoutIdLst>
  <p:hf hdr="0" ftr="0" dt="0"/>
  <p:txStyles>
    <p:titleStyle>
      <a:lvl1pPr algn="l" defTabSz="914400" rtl="0" eaLnBrk="1" latinLnBrk="0" hangingPunct="1">
        <a:spcBef>
          <a:spcPct val="0"/>
        </a:spcBef>
        <a:buNone/>
        <a:defRPr sz="3200" b="1" kern="1200" baseline="0">
          <a:solidFill>
            <a:srgbClr val="000000"/>
          </a:solidFill>
          <a:latin typeface="Aptos" panose="020B0004020202020204" pitchFamily="34" charset="0"/>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Aptos" panose="020B0004020202020204" pitchFamily="34" charset="0"/>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Aptos" panose="020B0004020202020204" pitchFamily="34" charset="0"/>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Aptos" panose="020B0004020202020204" pitchFamily="34" charset="0"/>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Aptos" panose="020B0004020202020204" pitchFamily="34" charset="0"/>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Aptos" panose="020B00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150"/>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028700"/>
            <a:ext cx="8229600" cy="3609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p:cNvSpPr>
            <a:spLocks noGrp="1"/>
          </p:cNvSpPr>
          <p:nvPr>
            <p:ph type="sldNum" sz="quarter" idx="4"/>
          </p:nvPr>
        </p:nvSpPr>
        <p:spPr>
          <a:xfrm>
            <a:off x="8534400" y="4774411"/>
            <a:ext cx="381000" cy="197639"/>
          </a:xfrm>
          <a:prstGeom prst="rect">
            <a:avLst/>
          </a:prstGeom>
        </p:spPr>
        <p:txBody>
          <a:bodyPr lIns="0" tIns="0" rIns="0" bIns="0" anchor="ctr"/>
          <a:lstStyle>
            <a:lvl1pPr algn="ctr">
              <a:defRPr sz="1400">
                <a:solidFill>
                  <a:schemeClr val="tx1">
                    <a:lumMod val="50000"/>
                  </a:schemeClr>
                </a:solidFill>
                <a:latin typeface="Aptos" panose="020B0004020202020204" pitchFamily="34" charset="0"/>
              </a:defRPr>
            </a:lvl1pPr>
          </a:lstStyle>
          <a:p>
            <a:fld id="{10C7F894-2A36-495D-AB7C-1055F7AC0F9D}" type="slidenum">
              <a:rPr lang="en-US" smtClean="0"/>
              <a:pPr/>
              <a:t>‹#›</a:t>
            </a:fld>
            <a:endParaRPr lang="en-US"/>
          </a:p>
        </p:txBody>
      </p:sp>
      <p:sp>
        <p:nvSpPr>
          <p:cNvPr id="4" name="Rectangle 3"/>
          <p:cNvSpPr/>
          <p:nvPr userDrawn="1"/>
        </p:nvSpPr>
        <p:spPr>
          <a:xfrm>
            <a:off x="3900856" y="4746785"/>
            <a:ext cx="1342288" cy="114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a:solidFill>
                <a:schemeClr val="tx1"/>
              </a:solidFill>
            </a:endParaRPr>
          </a:p>
        </p:txBody>
      </p:sp>
      <p:sp>
        <p:nvSpPr>
          <p:cNvPr id="5" name="Rectangle 4">
            <a:extLst>
              <a:ext uri="{FF2B5EF4-FFF2-40B4-BE49-F238E27FC236}">
                <a16:creationId xmlns:a16="http://schemas.microsoft.com/office/drawing/2014/main" id="{3B5441CF-2155-71E6-CD9C-BD43287609F2}"/>
              </a:ext>
            </a:extLst>
          </p:cNvPr>
          <p:cNvSpPr/>
          <p:nvPr userDrawn="1"/>
        </p:nvSpPr>
        <p:spPr>
          <a:xfrm>
            <a:off x="3900856" y="4727735"/>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a:solidFill>
                  <a:schemeClr val="tx1">
                    <a:lumMod val="50000"/>
                  </a:schemeClr>
                </a:solidFill>
                <a:latin typeface="Aptos" panose="020B0004020202020204" pitchFamily="34" charset="0"/>
              </a:rPr>
              <a:t>ISO-NE PUBLIC</a:t>
            </a:r>
          </a:p>
        </p:txBody>
      </p:sp>
    </p:spTree>
  </p:cSld>
  <p:clrMap bg1="lt1" tx1="dk1" bg2="lt2" tx2="dk2" accent1="accent1" accent2="accent2" accent3="accent3" accent4="accent4" accent5="accent5" accent6="accent6" hlink="hlink" folHlink="folHlink"/>
  <p:sldLayoutIdLst>
    <p:sldLayoutId id="2147483722" r:id="rId1"/>
    <p:sldLayoutId id="2147483721" r:id="rId2"/>
    <p:sldLayoutId id="2147483720" r:id="rId3"/>
  </p:sldLayoutIdLst>
  <p:hf hdr="0" ftr="0" dt="0"/>
  <p:txStyles>
    <p:titleStyle>
      <a:lvl1pPr algn="l" defTabSz="914400" rtl="0" eaLnBrk="1" latinLnBrk="0" hangingPunct="1">
        <a:spcBef>
          <a:spcPct val="0"/>
        </a:spcBef>
        <a:buNone/>
        <a:defRPr sz="3200" b="1" kern="1200" baseline="0">
          <a:solidFill>
            <a:srgbClr val="000000"/>
          </a:solidFill>
          <a:latin typeface="Aptos" panose="020B0004020202020204" pitchFamily="34" charset="0"/>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Aptos" panose="020B0004020202020204" pitchFamily="34" charset="0"/>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Aptos" panose="020B0004020202020204" pitchFamily="34" charset="0"/>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Aptos" panose="020B0004020202020204" pitchFamily="34" charset="0"/>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Aptos" panose="020B0004020202020204" pitchFamily="34" charset="0"/>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Aptos" panose="020B00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150"/>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028700"/>
            <a:ext cx="8229600" cy="3609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 y="4717987"/>
            <a:ext cx="9143992" cy="425513"/>
          </a:xfrm>
          <a:prstGeom prst="rect">
            <a:avLst/>
          </a:prstGeom>
        </p:spPr>
      </p:pic>
      <p:sp>
        <p:nvSpPr>
          <p:cNvPr id="9" name="Slide Number Placeholder 5"/>
          <p:cNvSpPr>
            <a:spLocks noGrp="1"/>
          </p:cNvSpPr>
          <p:nvPr>
            <p:ph type="sldNum" sz="quarter" idx="4"/>
          </p:nvPr>
        </p:nvSpPr>
        <p:spPr>
          <a:xfrm>
            <a:off x="8534400" y="4774411"/>
            <a:ext cx="381000" cy="197639"/>
          </a:xfrm>
          <a:prstGeom prst="rect">
            <a:avLst/>
          </a:prstGeom>
        </p:spPr>
        <p:txBody>
          <a:bodyPr lIns="0" tIns="0" rIns="0" bIns="0" anchor="ctr"/>
          <a:lstStyle>
            <a:lvl1pPr algn="ctr">
              <a:defRPr sz="1050">
                <a:solidFill>
                  <a:schemeClr val="tx1"/>
                </a:solidFill>
              </a:defRPr>
            </a:lvl1pPr>
          </a:lstStyle>
          <a:p>
            <a:fld id="{10C7F894-2A36-495D-AB7C-1055F7AC0F9D}" type="slidenum">
              <a:rPr lang="en-US" smtClean="0">
                <a:solidFill>
                  <a:srgbClr val="62777F"/>
                </a:solidFill>
              </a:rPr>
              <a:pPr/>
              <a:t>‹#›</a:t>
            </a:fld>
            <a:endParaRPr lang="en-US">
              <a:solidFill>
                <a:srgbClr val="62777F"/>
              </a:solidFill>
            </a:endParaRPr>
          </a:p>
        </p:txBody>
      </p:sp>
      <p:sp>
        <p:nvSpPr>
          <p:cNvPr id="10" name="Rectangle 9"/>
          <p:cNvSpPr/>
          <p:nvPr/>
        </p:nvSpPr>
        <p:spPr>
          <a:xfrm>
            <a:off x="3900856" y="4746785"/>
            <a:ext cx="1342288" cy="114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5" b="1">
                <a:solidFill>
                  <a:srgbClr val="62777F"/>
                </a:solidFill>
              </a:rPr>
              <a:t>ISO-NE PUBLIC</a:t>
            </a:r>
          </a:p>
        </p:txBody>
      </p:sp>
    </p:spTree>
    <p:extLst>
      <p:ext uri="{BB962C8B-B14F-4D97-AF65-F5344CB8AC3E}">
        <p14:creationId xmlns:p14="http://schemas.microsoft.com/office/powerpoint/2010/main" val="4055154381"/>
      </p:ext>
    </p:extLst>
  </p:cSld>
  <p:clrMap bg1="lt1" tx1="dk1" bg2="lt2" tx2="dk2" accent1="accent1" accent2="accent2" accent3="accent3" accent4="accent4" accent5="accent5" accent6="accent6" hlink="hlink" folHlink="folHlink"/>
  <p:sldLayoutIdLst>
    <p:sldLayoutId id="2147483662" r:id="rId1"/>
    <p:sldLayoutId id="2147483666" r:id="rId2"/>
  </p:sldLayoutIdLst>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iso-ne.com/static-assets/documents/100009/order_2023_aso_study_coordination_webinar_clean.pdf"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hyperlink" Target="https://www.iso-ne.com/isoexpress/" TargetMode="External"/><Relationship Id="rId3" Type="http://schemas.openxmlformats.org/officeDocument/2006/relationships/hyperlink" Target="https://www.iso-ne.com/about/news-media/iso-to-go" TargetMode="External"/><Relationship Id="rId7" Type="http://schemas.openxmlformats.org/officeDocument/2006/relationships/image" Target="../media/image9.png"/><Relationship Id="rId12" Type="http://schemas.openxmlformats.org/officeDocument/2006/relationships/hyperlink" Target="https://www.iso-ne.com/social" TargetMode="External"/><Relationship Id="rId2" Type="http://schemas.openxmlformats.org/officeDocument/2006/relationships/notesSlide" Target="../notesSlides/notesSlide9.xml"/><Relationship Id="rId16"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hyperlink" Target="https://apps.apple.com/us/app/iso-to-go/id555114876" TargetMode="External"/><Relationship Id="rId11" Type="http://schemas.openxmlformats.org/officeDocument/2006/relationships/hyperlink" Target="https://www.iso-ne.com/about/news-media/newswire" TargetMode="External"/><Relationship Id="rId5" Type="http://schemas.openxmlformats.org/officeDocument/2006/relationships/image" Target="../media/image8.png"/><Relationship Id="rId15" Type="http://schemas.openxmlformats.org/officeDocument/2006/relationships/image" Target="../media/image28.png"/><Relationship Id="rId10" Type="http://schemas.openxmlformats.org/officeDocument/2006/relationships/image" Target="../media/image12.png"/><Relationship Id="rId4" Type="http://schemas.openxmlformats.org/officeDocument/2006/relationships/hyperlink" Target="https://play.google.com/store/apps/details?id=isone.com.isotogo.android" TargetMode="External"/><Relationship Id="rId9" Type="http://schemas.openxmlformats.org/officeDocument/2006/relationships/image" Target="../media/image11.png"/><Relationship Id="rId1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hyperlink" Target="https://isonewswire.com/2025/10/20/iso-ne-begins-interconnection-transitional-cluster-study/"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19.jpeg"/><Relationship Id="rId5" Type="http://schemas.openxmlformats.org/officeDocument/2006/relationships/hyperlink" Target="https://www.iso-ne.com/committees/key-projects/order-no-2023-key-project" TargetMode="External"/><Relationship Id="rId4" Type="http://schemas.openxmlformats.org/officeDocument/2006/relationships/hyperlink" Target="https://www.iso-ne.com/participate/applications-status-changes/new-modified-interconnection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iso-ne.com/static-assets/documents/rules_proceds/isone_plan/pp05_6/pp5_6.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Learn%20more:" TargetMode="External"/><Relationship Id="rId1" Type="http://schemas.openxmlformats.org/officeDocument/2006/relationships/slideLayout" Target="../slideLayouts/slideLayout3.xml"/><Relationship Id="rId4" Type="http://schemas.openxmlformats.org/officeDocument/2006/relationships/hyperlink" Target="https://www.iso-ne.com/static-assets/documents/100016/2024-epcet-report.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hyperlink" Target="https://www.iso-ne.com/static-assets/documents/100016/2024-epcet-report.pdf" TargetMode="Externa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391D1E-390F-3A6C-F571-001CBFEFAB13}"/>
              </a:ext>
            </a:extLst>
          </p:cNvPr>
          <p:cNvSpPr>
            <a:spLocks noGrp="1"/>
          </p:cNvSpPr>
          <p:nvPr>
            <p:ph type="body" sz="quarter" idx="13"/>
          </p:nvPr>
        </p:nvSpPr>
        <p:spPr/>
        <p:txBody>
          <a:bodyPr/>
          <a:lstStyle/>
          <a:p>
            <a:r>
              <a:rPr lang="en-US"/>
              <a:t>February 3, 2026 | Boston, MA</a:t>
            </a:r>
          </a:p>
        </p:txBody>
      </p:sp>
      <p:sp>
        <p:nvSpPr>
          <p:cNvPr id="3" name="Text Placeholder 2">
            <a:extLst>
              <a:ext uri="{FF2B5EF4-FFF2-40B4-BE49-F238E27FC236}">
                <a16:creationId xmlns:a16="http://schemas.microsoft.com/office/drawing/2014/main" id="{6D86AAB3-7160-88F9-7AF7-41510EE1D21E}"/>
              </a:ext>
            </a:extLst>
          </p:cNvPr>
          <p:cNvSpPr>
            <a:spLocks noGrp="1"/>
          </p:cNvSpPr>
          <p:nvPr>
            <p:ph type="body" sz="quarter" idx="17"/>
          </p:nvPr>
        </p:nvSpPr>
        <p:spPr>
          <a:xfrm>
            <a:off x="3289002" y="2887438"/>
            <a:ext cx="5559552" cy="285750"/>
          </a:xfrm>
        </p:spPr>
        <p:txBody>
          <a:bodyPr>
            <a:noAutofit/>
          </a:bodyPr>
          <a:lstStyle/>
          <a:p>
            <a:r>
              <a:rPr lang="en-US"/>
              <a:t>Graham Jesmer</a:t>
            </a:r>
            <a:br>
              <a:rPr lang="en-US"/>
            </a:br>
            <a:endParaRPr lang="en-US"/>
          </a:p>
        </p:txBody>
      </p:sp>
      <p:sp>
        <p:nvSpPr>
          <p:cNvPr id="4" name="Text Placeholder 3">
            <a:extLst>
              <a:ext uri="{FF2B5EF4-FFF2-40B4-BE49-F238E27FC236}">
                <a16:creationId xmlns:a16="http://schemas.microsoft.com/office/drawing/2014/main" id="{6F426747-668D-00D5-29DE-BA73F8D6FE81}"/>
              </a:ext>
            </a:extLst>
          </p:cNvPr>
          <p:cNvSpPr>
            <a:spLocks noGrp="1"/>
          </p:cNvSpPr>
          <p:nvPr>
            <p:ph type="body" sz="quarter" idx="18"/>
          </p:nvPr>
        </p:nvSpPr>
        <p:spPr/>
        <p:txBody>
          <a:bodyPr>
            <a:normAutofit/>
          </a:bodyPr>
          <a:lstStyle/>
          <a:p>
            <a:r>
              <a:rPr lang="en-US"/>
              <a:t>Senior Regulatory Counsel</a:t>
            </a:r>
          </a:p>
        </p:txBody>
      </p:sp>
      <p:sp>
        <p:nvSpPr>
          <p:cNvPr id="5" name="Text Placeholder 4">
            <a:extLst>
              <a:ext uri="{FF2B5EF4-FFF2-40B4-BE49-F238E27FC236}">
                <a16:creationId xmlns:a16="http://schemas.microsoft.com/office/drawing/2014/main" id="{1F10238C-1ED6-31D5-525F-06F748496128}"/>
              </a:ext>
            </a:extLst>
          </p:cNvPr>
          <p:cNvSpPr>
            <a:spLocks noGrp="1"/>
          </p:cNvSpPr>
          <p:nvPr>
            <p:ph type="body" sz="quarter" idx="16"/>
          </p:nvPr>
        </p:nvSpPr>
        <p:spPr/>
        <p:txBody>
          <a:bodyPr>
            <a:normAutofit/>
          </a:bodyPr>
          <a:lstStyle/>
          <a:p>
            <a:r>
              <a:rPr lang="en-US"/>
              <a:t>RE+ Northeast</a:t>
            </a:r>
          </a:p>
        </p:txBody>
      </p:sp>
      <p:sp>
        <p:nvSpPr>
          <p:cNvPr id="6" name="Text Placeholder 5">
            <a:extLst>
              <a:ext uri="{FF2B5EF4-FFF2-40B4-BE49-F238E27FC236}">
                <a16:creationId xmlns:a16="http://schemas.microsoft.com/office/drawing/2014/main" id="{AFA7ED25-A17A-134A-151A-C73DD586E7E8}"/>
              </a:ext>
            </a:extLst>
          </p:cNvPr>
          <p:cNvSpPr>
            <a:spLocks noGrp="1"/>
          </p:cNvSpPr>
          <p:nvPr>
            <p:ph type="body" sz="quarter" idx="19"/>
          </p:nvPr>
        </p:nvSpPr>
        <p:spPr>
          <a:xfrm>
            <a:off x="3276600" y="514350"/>
            <a:ext cx="5867400" cy="1200150"/>
          </a:xfrm>
        </p:spPr>
        <p:txBody>
          <a:bodyPr/>
          <a:lstStyle/>
          <a:p>
            <a:r>
              <a:rPr lang="en-US" sz="3000"/>
              <a:t>ISO New England’s Interconnection Process Improvements</a:t>
            </a:r>
          </a:p>
        </p:txBody>
      </p:sp>
    </p:spTree>
    <p:extLst>
      <p:ext uri="{BB962C8B-B14F-4D97-AF65-F5344CB8AC3E}">
        <p14:creationId xmlns:p14="http://schemas.microsoft.com/office/powerpoint/2010/main" val="2383952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C7BA35-0302-487E-E650-EE0EC0EEDFD0}"/>
              </a:ext>
            </a:extLst>
          </p:cNvPr>
          <p:cNvSpPr>
            <a:spLocks noGrp="1"/>
          </p:cNvSpPr>
          <p:nvPr>
            <p:ph type="sldNum" sz="quarter" idx="12"/>
          </p:nvPr>
        </p:nvSpPr>
        <p:spPr/>
        <p:txBody>
          <a:bodyPr/>
          <a:lstStyle/>
          <a:p>
            <a:fld id="{10C7F894-2A36-495D-AB7C-1055F7AC0F9D}" type="slidenum">
              <a:rPr lang="en-US" smtClean="0"/>
              <a:pPr/>
              <a:t>10</a:t>
            </a:fld>
            <a:endParaRPr lang="en-US"/>
          </a:p>
        </p:txBody>
      </p:sp>
      <p:sp>
        <p:nvSpPr>
          <p:cNvPr id="2" name="Title 1">
            <a:extLst>
              <a:ext uri="{FF2B5EF4-FFF2-40B4-BE49-F238E27FC236}">
                <a16:creationId xmlns:a16="http://schemas.microsoft.com/office/drawing/2014/main" id="{502EAA1D-5B19-E884-1C0E-435177653620}"/>
              </a:ext>
            </a:extLst>
          </p:cNvPr>
          <p:cNvSpPr>
            <a:spLocks noGrp="1"/>
          </p:cNvSpPr>
          <p:nvPr>
            <p:ph type="title"/>
          </p:nvPr>
        </p:nvSpPr>
        <p:spPr/>
        <p:txBody>
          <a:bodyPr/>
          <a:lstStyle/>
          <a:p>
            <a:r>
              <a:rPr lang="en-US"/>
              <a:t>Coordination with State Level Studies</a:t>
            </a:r>
          </a:p>
        </p:txBody>
      </p:sp>
      <p:sp>
        <p:nvSpPr>
          <p:cNvPr id="4" name="Content Placeholder 3">
            <a:extLst>
              <a:ext uri="{FF2B5EF4-FFF2-40B4-BE49-F238E27FC236}">
                <a16:creationId xmlns:a16="http://schemas.microsoft.com/office/drawing/2014/main" id="{776A9F2E-CEA0-5C69-6236-DD7E0A875BE7}"/>
              </a:ext>
            </a:extLst>
          </p:cNvPr>
          <p:cNvSpPr>
            <a:spLocks noGrp="1"/>
          </p:cNvSpPr>
          <p:nvPr>
            <p:ph idx="1"/>
          </p:nvPr>
        </p:nvSpPr>
        <p:spPr/>
        <p:txBody>
          <a:bodyPr>
            <a:normAutofit fontScale="70000" lnSpcReduction="20000"/>
          </a:bodyPr>
          <a:lstStyle/>
          <a:p>
            <a:r>
              <a:rPr lang="en-US"/>
              <a:t>Pursuant to Section I.3.9 of the ISO New England Transmission, Markets, and Services Tariff, Market Participants are required to submit notice to the ISO for additions or changes to any generating resource at least 60 days prior to the project’s planned in-service date</a:t>
            </a:r>
          </a:p>
          <a:p>
            <a:pPr lvl="1"/>
            <a:r>
              <a:rPr lang="en-US"/>
              <a:t>Projects that are individually, or in aggregate, greater than or equal to 5 MW are automatically required to submit a Proposed Plan Application, supported by Level III analysis, pursuant to section 2.1 of Planning Procedure 5-1</a:t>
            </a:r>
          </a:p>
          <a:p>
            <a:pPr lvl="1"/>
            <a:r>
              <a:rPr lang="en-US"/>
              <a:t>Projects that are greater than 1 MW but less than 5 MW are subject to further determination by the ISO on whether or not a Generator Notification Form is sufficient, or if further analysis is required – The ISO will perform a screening to make this determination</a:t>
            </a:r>
          </a:p>
          <a:p>
            <a:r>
              <a:rPr lang="en-US"/>
              <a:t>The ISO serves as the affected party to Distributed Energy Resource (DER)-ASO studies, and helps to coordinate these projects approval through section I.3.9 of the Tariff</a:t>
            </a:r>
          </a:p>
          <a:p>
            <a:r>
              <a:rPr lang="en-US">
                <a:hlinkClick r:id="rId2"/>
              </a:rPr>
              <a:t>Additional details regarding this coordination relative to the Transitional Cluster Study and future Cluster Studies can be found here.</a:t>
            </a:r>
            <a:endParaRPr lang="en-US"/>
          </a:p>
          <a:p>
            <a:endParaRPr lang="en-US"/>
          </a:p>
        </p:txBody>
      </p:sp>
    </p:spTree>
    <p:extLst>
      <p:ext uri="{BB962C8B-B14F-4D97-AF65-F5344CB8AC3E}">
        <p14:creationId xmlns:p14="http://schemas.microsoft.com/office/powerpoint/2010/main" val="85770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a:extLst>
              <a:ext uri="{FF2B5EF4-FFF2-40B4-BE49-F238E27FC236}">
                <a16:creationId xmlns:a16="http://schemas.microsoft.com/office/drawing/2014/main" id="{A2BB04A5-B677-1873-C5AA-81F46DF74FDC}"/>
              </a:ext>
            </a:extLst>
          </p:cNvPr>
          <p:cNvSpPr>
            <a:spLocks noGrp="1"/>
          </p:cNvSpPr>
          <p:nvPr>
            <p:ph type="sldNum" sz="quarter" idx="10"/>
          </p:nvPr>
        </p:nvSpPr>
        <p:spPr>
          <a:xfrm>
            <a:off x="8534400" y="4774411"/>
            <a:ext cx="381000" cy="197639"/>
          </a:xfrm>
        </p:spPr>
        <p:txBody>
          <a:bodyPr/>
          <a:lstStyle/>
          <a:p>
            <a:pPr>
              <a:spcAft>
                <a:spcPts val="600"/>
              </a:spcAft>
            </a:pPr>
            <a:fld id="{10C7F894-2A36-495D-AB7C-1055F7AC0F9D}" type="slidenum">
              <a:rPr lang="en-US" smtClean="0"/>
              <a:pPr>
                <a:spcAft>
                  <a:spcPts val="600"/>
                </a:spcAft>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553" y="365760"/>
            <a:ext cx="5068619" cy="285750"/>
          </a:xfrm>
        </p:spPr>
        <p:txBody>
          <a:bodyPr vert="horz" lIns="0" tIns="0" rIns="0" bIns="0" rtlCol="0" anchor="t" anchorCtr="0">
            <a:noAutofit/>
          </a:bodyPr>
          <a:lstStyle/>
          <a:p>
            <a:r>
              <a:rPr lang="en-US" sz="2000">
                <a:solidFill>
                  <a:srgbClr val="4B6470"/>
                </a:solidFill>
              </a:rPr>
              <a:t>About the Presenter</a:t>
            </a:r>
          </a:p>
        </p:txBody>
      </p:sp>
      <p:sp>
        <p:nvSpPr>
          <p:cNvPr id="3" name="Text Placeholder 2"/>
          <p:cNvSpPr>
            <a:spLocks noGrp="1"/>
          </p:cNvSpPr>
          <p:nvPr>
            <p:ph type="body" sz="quarter" idx="4294967295"/>
          </p:nvPr>
        </p:nvSpPr>
        <p:spPr>
          <a:xfrm>
            <a:off x="2179864" y="1047750"/>
            <a:ext cx="4498521" cy="1005403"/>
          </a:xfrm>
          <a:prstGeom prst="rect">
            <a:avLst/>
          </a:prstGeom>
        </p:spPr>
        <p:txBody>
          <a:bodyPr wrap="square">
            <a:spAutoFit/>
          </a:bodyPr>
          <a:lstStyle/>
          <a:p>
            <a:pPr marL="0" indent="0">
              <a:buNone/>
            </a:pPr>
            <a:r>
              <a:rPr lang="en-US" b="1"/>
              <a:t>Graham Jesmer</a:t>
            </a:r>
            <a:endParaRPr lang="en-US" b="1">
              <a:solidFill>
                <a:schemeClr val="tx1"/>
              </a:solidFill>
            </a:endParaRPr>
          </a:p>
          <a:p>
            <a:pPr marL="0" indent="0">
              <a:spcBef>
                <a:spcPts val="225"/>
              </a:spcBef>
              <a:buNone/>
            </a:pPr>
            <a:r>
              <a:rPr lang="en-US" sz="1600"/>
              <a:t>Sr. Regulatory Counsel, Operations and Planning</a:t>
            </a:r>
          </a:p>
          <a:p>
            <a:pPr marL="0" indent="0">
              <a:spcBef>
                <a:spcPts val="225"/>
              </a:spcBef>
              <a:buNone/>
            </a:pPr>
            <a:r>
              <a:rPr lang="en-US" sz="1600"/>
              <a:t>ISO New England</a:t>
            </a:r>
          </a:p>
        </p:txBody>
      </p:sp>
      <p:sp>
        <p:nvSpPr>
          <p:cNvPr id="4" name="Slide Number Placeholder 3"/>
          <p:cNvSpPr>
            <a:spLocks noGrp="1"/>
          </p:cNvSpPr>
          <p:nvPr>
            <p:ph type="sldNum" sz="quarter" idx="12"/>
          </p:nvPr>
        </p:nvSpPr>
        <p:spPr/>
        <p:txBody>
          <a:bodyPr/>
          <a:lstStyle/>
          <a:p>
            <a:fld id="{10C7F894-2A36-495D-AB7C-1055F7AC0F9D}" type="slidenum">
              <a:rPr lang="en-US" smtClean="0"/>
              <a:pPr/>
              <a:t>12</a:t>
            </a:fld>
            <a:endParaRPr lang="en-US"/>
          </a:p>
        </p:txBody>
      </p:sp>
      <p:sp>
        <p:nvSpPr>
          <p:cNvPr id="6" name="Rectangle 5">
            <a:extLst>
              <a:ext uri="{FF2B5EF4-FFF2-40B4-BE49-F238E27FC236}">
                <a16:creationId xmlns:a16="http://schemas.microsoft.com/office/drawing/2014/main" id="{3FE726F3-DC10-CB4E-9919-F09AC857E876}"/>
              </a:ext>
            </a:extLst>
          </p:cNvPr>
          <p:cNvSpPr/>
          <p:nvPr/>
        </p:nvSpPr>
        <p:spPr>
          <a:xfrm>
            <a:off x="448457" y="784859"/>
            <a:ext cx="4733143" cy="45719"/>
          </a:xfrm>
          <a:prstGeom prst="rect">
            <a:avLst/>
          </a:prstGeom>
          <a:solidFill>
            <a:srgbClr val="D4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ptos" panose="020B0004020202020204" pitchFamily="34" charset="0"/>
            </a:endParaRPr>
          </a:p>
        </p:txBody>
      </p:sp>
      <p:pic>
        <p:nvPicPr>
          <p:cNvPr id="8" name="Picture 7" descr="A person with a mustache smiling&#10;&#10;AI-generated content may be incorrect.">
            <a:extLst>
              <a:ext uri="{FF2B5EF4-FFF2-40B4-BE49-F238E27FC236}">
                <a16:creationId xmlns:a16="http://schemas.microsoft.com/office/drawing/2014/main" id="{73907B1C-B9B8-5FEC-E377-E0C4CE56DD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457" y="1047750"/>
            <a:ext cx="1548500" cy="1868488"/>
          </a:xfrm>
          <a:prstGeom prst="rect">
            <a:avLst/>
          </a:prstGeom>
        </p:spPr>
      </p:pic>
    </p:spTree>
    <p:extLst>
      <p:ext uri="{BB962C8B-B14F-4D97-AF65-F5344CB8AC3E}">
        <p14:creationId xmlns:p14="http://schemas.microsoft.com/office/powerpoint/2010/main" val="3635885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553" y="365760"/>
            <a:ext cx="5068619" cy="285750"/>
          </a:xfrm>
        </p:spPr>
        <p:txBody>
          <a:bodyPr vert="horz" lIns="0" tIns="0" rIns="0" bIns="0" rtlCol="0" anchor="t" anchorCtr="0">
            <a:noAutofit/>
          </a:bodyPr>
          <a:lstStyle/>
          <a:p>
            <a:r>
              <a:rPr lang="en-US" sz="1800">
                <a:solidFill>
                  <a:srgbClr val="4B6470"/>
                </a:solidFill>
              </a:rPr>
              <a:t>For More Information</a:t>
            </a:r>
          </a:p>
        </p:txBody>
      </p:sp>
      <p:sp>
        <p:nvSpPr>
          <p:cNvPr id="4" name="Slide Number Placeholder 3"/>
          <p:cNvSpPr>
            <a:spLocks noGrp="1"/>
          </p:cNvSpPr>
          <p:nvPr>
            <p:ph type="sldNum" sz="quarter" idx="12"/>
          </p:nvPr>
        </p:nvSpPr>
        <p:spPr/>
        <p:txBody>
          <a:bodyPr/>
          <a:lstStyle/>
          <a:p>
            <a:fld id="{10C7F894-2A36-495D-AB7C-1055F7AC0F9D}" type="slidenum">
              <a:rPr lang="en-US" smtClean="0"/>
              <a:pPr/>
              <a:t>13</a:t>
            </a:fld>
            <a:endParaRPr lang="en-US"/>
          </a:p>
        </p:txBody>
      </p:sp>
      <p:sp>
        <p:nvSpPr>
          <p:cNvPr id="14" name="Text Placeholder 2">
            <a:extLst>
              <a:ext uri="{FF2B5EF4-FFF2-40B4-BE49-F238E27FC236}">
                <a16:creationId xmlns:a16="http://schemas.microsoft.com/office/drawing/2014/main" id="{755EEF15-55D6-9E4E-8019-5EA9B3CA3E3D}"/>
              </a:ext>
            </a:extLst>
          </p:cNvPr>
          <p:cNvSpPr txBox="1">
            <a:spLocks/>
          </p:cNvSpPr>
          <p:nvPr/>
        </p:nvSpPr>
        <p:spPr>
          <a:xfrm>
            <a:off x="6019800" y="342900"/>
            <a:ext cx="2757488" cy="4099560"/>
          </a:xfrm>
          <a:prstGeom prst="rect">
            <a:avLst/>
          </a:prstGeom>
          <a:solidFill>
            <a:srgbClr val="D4DCDF"/>
          </a:solidFill>
        </p:spPr>
        <p:txBody>
          <a:bodyPr vert="horz" lIns="205740" tIns="171450" rIns="205740" bIns="0" rtlCol="0">
            <a:noAutofit/>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a:latin typeface="Aptos" panose="020B0004020202020204" pitchFamily="34" charset="0"/>
              </a:rPr>
              <a:t>Download the ISO to Go App</a:t>
            </a:r>
          </a:p>
          <a:p>
            <a:pPr marL="0" indent="0">
              <a:spcBef>
                <a:spcPts val="225"/>
              </a:spcBef>
              <a:buNone/>
            </a:pPr>
            <a:r>
              <a:rPr lang="en-US" sz="1050">
                <a:latin typeface="Aptos" panose="020B0004020202020204" pitchFamily="34" charset="0"/>
                <a:hlinkClick r:id="rId3"/>
              </a:rPr>
              <a:t>ISO to Go</a:t>
            </a:r>
            <a:r>
              <a:rPr lang="en-US" sz="1050">
                <a:latin typeface="Aptos" panose="020B0004020202020204" pitchFamily="34" charset="0"/>
              </a:rPr>
              <a:t> is a free mobile application that puts real-time wholesale electricity pricing and power grid information in the palm of your hand </a:t>
            </a:r>
          </a:p>
        </p:txBody>
      </p:sp>
      <p:sp>
        <p:nvSpPr>
          <p:cNvPr id="6" name="Rectangle 5">
            <a:extLst>
              <a:ext uri="{FF2B5EF4-FFF2-40B4-BE49-F238E27FC236}">
                <a16:creationId xmlns:a16="http://schemas.microsoft.com/office/drawing/2014/main" id="{3FE726F3-DC10-CB4E-9919-F09AC857E876}"/>
              </a:ext>
            </a:extLst>
          </p:cNvPr>
          <p:cNvSpPr/>
          <p:nvPr/>
        </p:nvSpPr>
        <p:spPr>
          <a:xfrm>
            <a:off x="448457" y="708660"/>
            <a:ext cx="5266543" cy="34290"/>
          </a:xfrm>
          <a:prstGeom prst="rect">
            <a:avLst/>
          </a:prstGeom>
          <a:solidFill>
            <a:srgbClr val="D4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ptos" panose="020B0004020202020204" pitchFamily="34" charset="0"/>
            </a:endParaRPr>
          </a:p>
        </p:txBody>
      </p:sp>
      <p:pic>
        <p:nvPicPr>
          <p:cNvPr id="5" name="Picture 4">
            <a:hlinkClick r:id="rId4"/>
            <a:extLst>
              <a:ext uri="{FF2B5EF4-FFF2-40B4-BE49-F238E27FC236}">
                <a16:creationId xmlns:a16="http://schemas.microsoft.com/office/drawing/2014/main" id="{EEA9D30E-70DF-BECA-B490-005AB645E6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4786" y="3604759"/>
            <a:ext cx="954089" cy="279245"/>
          </a:xfrm>
          <a:prstGeom prst="rect">
            <a:avLst/>
          </a:prstGeom>
          <a:effectLst/>
        </p:spPr>
      </p:pic>
      <p:pic>
        <p:nvPicPr>
          <p:cNvPr id="7" name="Picture 6">
            <a:hlinkClick r:id="rId6"/>
            <a:extLst>
              <a:ext uri="{FF2B5EF4-FFF2-40B4-BE49-F238E27FC236}">
                <a16:creationId xmlns:a16="http://schemas.microsoft.com/office/drawing/2014/main" id="{09D563FF-E15E-2DEE-B068-32FF1C482CC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03102" y="3976437"/>
            <a:ext cx="950778" cy="278277"/>
          </a:xfrm>
          <a:prstGeom prst="rect">
            <a:avLst/>
          </a:prstGeom>
          <a:effectLst/>
        </p:spPr>
      </p:pic>
      <p:pic>
        <p:nvPicPr>
          <p:cNvPr id="8" name="Picture 7">
            <a:extLst>
              <a:ext uri="{FF2B5EF4-FFF2-40B4-BE49-F238E27FC236}">
                <a16:creationId xmlns:a16="http://schemas.microsoft.com/office/drawing/2014/main" id="{3359AD3F-0C15-2678-E0C5-84D4AA9E238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300905" y="1521851"/>
            <a:ext cx="981850" cy="1931791"/>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CC3D72F7-A428-6DDE-7055-C65B5F7D23D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489220" y="1526760"/>
            <a:ext cx="981850" cy="1921971"/>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A5CABA7E-79D7-FBD9-5785-B7D6E46E53B4}"/>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647429" y="3589282"/>
            <a:ext cx="665432" cy="665432"/>
          </a:xfrm>
          <a:prstGeom prst="rect">
            <a:avLst/>
          </a:prstGeom>
          <a:effectLst>
            <a:outerShdw blurRad="50800" dist="38100" dir="2700000" algn="tl" rotWithShape="0">
              <a:prstClr val="black">
                <a:alpha val="40000"/>
              </a:prstClr>
            </a:outerShdw>
          </a:effectLst>
        </p:spPr>
      </p:pic>
      <p:sp>
        <p:nvSpPr>
          <p:cNvPr id="3" name="Text Placeholder 2">
            <a:extLst>
              <a:ext uri="{FF2B5EF4-FFF2-40B4-BE49-F238E27FC236}">
                <a16:creationId xmlns:a16="http://schemas.microsoft.com/office/drawing/2014/main" id="{39A073A2-881D-5A1E-45F5-064BE089D960}"/>
              </a:ext>
            </a:extLst>
          </p:cNvPr>
          <p:cNvSpPr txBox="1">
            <a:spLocks/>
          </p:cNvSpPr>
          <p:nvPr/>
        </p:nvSpPr>
        <p:spPr>
          <a:xfrm>
            <a:off x="1219201" y="1036687"/>
            <a:ext cx="4190999" cy="671979"/>
          </a:xfrm>
          <a:prstGeom prst="rect">
            <a:avLst/>
          </a:prstGeom>
        </p:spPr>
        <p:txBody>
          <a:bodyPr vert="horz" wrap="square" lIns="91440" tIns="45720" rIns="91440" bIns="45720" rtlCol="0">
            <a:spAutoFit/>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Aptos" panose="020B0004020202020204" pitchFamily="34" charset="0"/>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Aptos" panose="020B0004020202020204" pitchFamily="34" charset="0"/>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Aptos" panose="020B0004020202020204" pitchFamily="34" charset="0"/>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Aptos" panose="020B0004020202020204" pitchFamily="34" charset="0"/>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Aptos" panose="020B00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500" b="1"/>
              <a:t>Subscribe to </a:t>
            </a:r>
            <a:r>
              <a:rPr lang="en-US" sz="1500" b="1" i="1"/>
              <a:t>ISO Newswire</a:t>
            </a:r>
            <a:endParaRPr lang="en-US" sz="1500" b="1">
              <a:solidFill>
                <a:schemeClr val="tx1"/>
              </a:solidFill>
            </a:endParaRPr>
          </a:p>
          <a:p>
            <a:pPr marL="0" indent="0">
              <a:spcBef>
                <a:spcPts val="225"/>
              </a:spcBef>
              <a:buFont typeface="Arial" pitchFamily="34" charset="0"/>
              <a:buNone/>
            </a:pPr>
            <a:r>
              <a:rPr lang="en-US" sz="1050" i="1">
                <a:hlinkClick r:id="rId11"/>
              </a:rPr>
              <a:t>ISO Newswire</a:t>
            </a:r>
            <a:r>
              <a:rPr lang="en-US" sz="1050" i="1"/>
              <a:t> </a:t>
            </a:r>
            <a:r>
              <a:rPr lang="en-US" sz="1050"/>
              <a:t>is your source for regular news about ISO New England and the wholesale electricity industry within the six-state region </a:t>
            </a:r>
          </a:p>
        </p:txBody>
      </p:sp>
      <p:sp>
        <p:nvSpPr>
          <p:cNvPr id="15" name="Text Placeholder 2">
            <a:extLst>
              <a:ext uri="{FF2B5EF4-FFF2-40B4-BE49-F238E27FC236}">
                <a16:creationId xmlns:a16="http://schemas.microsoft.com/office/drawing/2014/main" id="{D8966D4A-57F3-B77A-9B0A-2B11CFC6CDF3}"/>
              </a:ext>
            </a:extLst>
          </p:cNvPr>
          <p:cNvSpPr txBox="1">
            <a:spLocks/>
          </p:cNvSpPr>
          <p:nvPr/>
        </p:nvSpPr>
        <p:spPr>
          <a:xfrm>
            <a:off x="1219200" y="3168685"/>
            <a:ext cx="3975041" cy="487313"/>
          </a:xfrm>
          <a:prstGeom prst="rect">
            <a:avLst/>
          </a:prstGeom>
        </p:spPr>
        <p:txBody>
          <a:bodyPr vert="horz" wrap="square" lIns="68580" tIns="34290" rIns="68580" bIns="34290" rtlCol="0">
            <a:spAutoFit/>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500" b="1">
                <a:latin typeface="Aptos" panose="020B0004020202020204" pitchFamily="34" charset="0"/>
              </a:rPr>
              <a:t>Follow the ISO on Social Media</a:t>
            </a:r>
          </a:p>
          <a:p>
            <a:pPr marL="0" indent="0">
              <a:spcBef>
                <a:spcPts val="225"/>
              </a:spcBef>
              <a:buNone/>
            </a:pPr>
            <a:r>
              <a:rPr lang="en-US" sz="1050">
                <a:latin typeface="Aptos" panose="020B0004020202020204" pitchFamily="34" charset="0"/>
                <a:hlinkClick r:id="rId12"/>
              </a:rPr>
              <a:t>www.iso-ne.com/social</a:t>
            </a:r>
            <a:r>
              <a:rPr lang="en-US" sz="1050">
                <a:latin typeface="Aptos" panose="020B0004020202020204" pitchFamily="34" charset="0"/>
              </a:rPr>
              <a:t> </a:t>
            </a:r>
            <a:endParaRPr lang="en-US" sz="1800">
              <a:latin typeface="Aptos" panose="020B0004020202020204" pitchFamily="34" charset="0"/>
            </a:endParaRPr>
          </a:p>
        </p:txBody>
      </p:sp>
      <p:sp>
        <p:nvSpPr>
          <p:cNvPr id="16" name="Text Placeholder 2">
            <a:extLst>
              <a:ext uri="{FF2B5EF4-FFF2-40B4-BE49-F238E27FC236}">
                <a16:creationId xmlns:a16="http://schemas.microsoft.com/office/drawing/2014/main" id="{024C0490-746E-ACAD-7273-944022DD3402}"/>
              </a:ext>
            </a:extLst>
          </p:cNvPr>
          <p:cNvSpPr txBox="1">
            <a:spLocks/>
          </p:cNvSpPr>
          <p:nvPr/>
        </p:nvSpPr>
        <p:spPr>
          <a:xfrm>
            <a:off x="1224236" y="2110213"/>
            <a:ext cx="4109764" cy="648896"/>
          </a:xfrm>
          <a:prstGeom prst="rect">
            <a:avLst/>
          </a:prstGeom>
        </p:spPr>
        <p:txBody>
          <a:bodyPr vert="horz" wrap="square" lIns="68580" tIns="34290" rIns="68580" bIns="34290" rtlCol="0">
            <a:spAutoFit/>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500" b="1">
                <a:latin typeface="Aptos" panose="020B0004020202020204" pitchFamily="34" charset="0"/>
              </a:rPr>
              <a:t>Log on to ISO Express </a:t>
            </a:r>
          </a:p>
          <a:p>
            <a:pPr marL="0" indent="0">
              <a:spcBef>
                <a:spcPts val="225"/>
              </a:spcBef>
              <a:buNone/>
            </a:pPr>
            <a:r>
              <a:rPr lang="en-US" sz="1050">
                <a:latin typeface="Aptos" panose="020B0004020202020204" pitchFamily="34" charset="0"/>
                <a:hlinkClick r:id="rId13"/>
              </a:rPr>
              <a:t>ISO Express</a:t>
            </a:r>
            <a:r>
              <a:rPr lang="en-US" sz="1050">
                <a:latin typeface="Aptos" panose="020B0004020202020204" pitchFamily="34" charset="0"/>
              </a:rPr>
              <a:t> provides real-time data on New England’s wholesale electricity markets and power system operations</a:t>
            </a:r>
          </a:p>
        </p:txBody>
      </p:sp>
      <p:pic>
        <p:nvPicPr>
          <p:cNvPr id="18" name="Picture 17">
            <a:extLst>
              <a:ext uri="{FF2B5EF4-FFF2-40B4-BE49-F238E27FC236}">
                <a16:creationId xmlns:a16="http://schemas.microsoft.com/office/drawing/2014/main" id="{CA2870F3-B73F-2D42-54BF-D4CE7238AC1D}"/>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457200" y="3170749"/>
            <a:ext cx="622265" cy="622265"/>
          </a:xfrm>
          <a:prstGeom prst="rect">
            <a:avLst/>
          </a:prstGeom>
        </p:spPr>
      </p:pic>
      <p:pic>
        <p:nvPicPr>
          <p:cNvPr id="19" name="Picture 18">
            <a:extLst>
              <a:ext uri="{FF2B5EF4-FFF2-40B4-BE49-F238E27FC236}">
                <a16:creationId xmlns:a16="http://schemas.microsoft.com/office/drawing/2014/main" id="{0C5A2A01-4763-CAD0-AE66-C87AEDDB494B}"/>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451375" y="2102753"/>
            <a:ext cx="622265" cy="622265"/>
          </a:xfrm>
          <a:prstGeom prst="rect">
            <a:avLst/>
          </a:prstGeom>
        </p:spPr>
      </p:pic>
      <p:pic>
        <p:nvPicPr>
          <p:cNvPr id="20" name="Picture 19">
            <a:extLst>
              <a:ext uri="{FF2B5EF4-FFF2-40B4-BE49-F238E27FC236}">
                <a16:creationId xmlns:a16="http://schemas.microsoft.com/office/drawing/2014/main" id="{03ABC043-B692-3260-77D8-18319A6FF7EB}"/>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457200" y="1047750"/>
            <a:ext cx="622265" cy="622265"/>
          </a:xfrm>
          <a:prstGeom prst="rect">
            <a:avLst/>
          </a:prstGeom>
        </p:spPr>
      </p:pic>
    </p:spTree>
    <p:extLst>
      <p:ext uri="{BB962C8B-B14F-4D97-AF65-F5344CB8AC3E}">
        <p14:creationId xmlns:p14="http://schemas.microsoft.com/office/powerpoint/2010/main" val="1382212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310C1-A9C4-A342-1B3D-E1978C6806B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F132E8-ED79-CEAE-217A-84979516357B}"/>
              </a:ext>
            </a:extLst>
          </p:cNvPr>
          <p:cNvSpPr>
            <a:spLocks noGrp="1"/>
          </p:cNvSpPr>
          <p:nvPr>
            <p:ph type="sldNum" sz="quarter" idx="12"/>
          </p:nvPr>
        </p:nvSpPr>
        <p:spPr/>
        <p:txBody>
          <a:bodyPr/>
          <a:lstStyle/>
          <a:p>
            <a:fld id="{10C7F894-2A36-495D-AB7C-1055F7AC0F9D}" type="slidenum">
              <a:rPr lang="en-US" smtClean="0"/>
              <a:pPr/>
              <a:t>2</a:t>
            </a:fld>
            <a:endParaRPr lang="en-US"/>
          </a:p>
        </p:txBody>
      </p:sp>
      <p:sp>
        <p:nvSpPr>
          <p:cNvPr id="3" name="Title 2">
            <a:extLst>
              <a:ext uri="{FF2B5EF4-FFF2-40B4-BE49-F238E27FC236}">
                <a16:creationId xmlns:a16="http://schemas.microsoft.com/office/drawing/2014/main" id="{9B4ED294-8C4F-9EEA-DFBE-1059DEE60A9C}"/>
              </a:ext>
            </a:extLst>
          </p:cNvPr>
          <p:cNvSpPr>
            <a:spLocks noGrp="1"/>
          </p:cNvSpPr>
          <p:nvPr>
            <p:ph type="title"/>
          </p:nvPr>
        </p:nvSpPr>
        <p:spPr>
          <a:xfrm>
            <a:off x="457200" y="80499"/>
            <a:ext cx="8229600" cy="857250"/>
          </a:xfrm>
        </p:spPr>
        <p:txBody>
          <a:bodyPr>
            <a:noAutofit/>
          </a:bodyPr>
          <a:lstStyle/>
          <a:p>
            <a:r>
              <a:rPr lang="en-US" sz="2800"/>
              <a:t>The ISO’s Interconnection Process is in Transition</a:t>
            </a:r>
          </a:p>
        </p:txBody>
      </p:sp>
      <p:sp>
        <p:nvSpPr>
          <p:cNvPr id="4" name="Content Placeholder 3">
            <a:extLst>
              <a:ext uri="{FF2B5EF4-FFF2-40B4-BE49-F238E27FC236}">
                <a16:creationId xmlns:a16="http://schemas.microsoft.com/office/drawing/2014/main" id="{4CD0F383-6635-EB05-C3EA-E9167AA22E4C}"/>
              </a:ext>
            </a:extLst>
          </p:cNvPr>
          <p:cNvSpPr>
            <a:spLocks noGrp="1"/>
          </p:cNvSpPr>
          <p:nvPr>
            <p:ph idx="1"/>
          </p:nvPr>
        </p:nvSpPr>
        <p:spPr>
          <a:xfrm>
            <a:off x="457200" y="1051322"/>
            <a:ext cx="8458200" cy="3609516"/>
          </a:xfrm>
        </p:spPr>
        <p:txBody>
          <a:bodyPr>
            <a:normAutofit fontScale="92500" lnSpcReduction="10000"/>
          </a:bodyPr>
          <a:lstStyle/>
          <a:p>
            <a:r>
              <a:rPr lang="en-US" sz="1900"/>
              <a:t>The ISO’s Order No. 2023 compliant Interconnection Procedures include several major changes to its previous “first-come, first-served” serial study-based interconnection process</a:t>
            </a:r>
          </a:p>
          <a:p>
            <a:pPr lvl="1"/>
            <a:r>
              <a:rPr lang="en-US" sz="1900"/>
              <a:t>Adopts a “first ready, first-served” cluster study process</a:t>
            </a:r>
          </a:p>
          <a:p>
            <a:pPr lvl="1"/>
            <a:r>
              <a:rPr lang="en-US" sz="1900"/>
              <a:t>Increased financial/site control requirements for those entering the ISO’s interconnection process, and the application of withdrawal penalties for projects that exit the queue under certain circumstances</a:t>
            </a:r>
          </a:p>
          <a:p>
            <a:pPr lvl="1"/>
            <a:r>
              <a:rPr lang="en-US" sz="1900"/>
              <a:t>A penalty structure applied to the ISO and transmission owners for delays in study completion beyond established deadlines</a:t>
            </a:r>
          </a:p>
          <a:p>
            <a:r>
              <a:rPr lang="en-US" sz="1900" b="1"/>
              <a:t>Oct. 11, 2025, </a:t>
            </a:r>
            <a:r>
              <a:rPr lang="en-US" sz="1900"/>
              <a:t>ISO-NE started the Transitional Cluster </a:t>
            </a:r>
            <a:br>
              <a:rPr lang="en-US" sz="1900"/>
            </a:br>
            <a:r>
              <a:rPr lang="en-US" sz="1900"/>
              <a:t>Study (TCS), which must be complete by Aug. 6, 2026</a:t>
            </a:r>
          </a:p>
          <a:p>
            <a:r>
              <a:rPr lang="en-US" sz="1900"/>
              <a:t>State-jurisdictional interconnection studies will continue </a:t>
            </a:r>
            <a:br>
              <a:rPr lang="en-US" sz="1900"/>
            </a:br>
            <a:r>
              <a:rPr lang="en-US" sz="1900"/>
              <a:t>to closely coordinate with ISO Interconnection Studies </a:t>
            </a:r>
          </a:p>
          <a:p>
            <a:endParaRPr lang="en-US"/>
          </a:p>
        </p:txBody>
      </p:sp>
      <p:sp>
        <p:nvSpPr>
          <p:cNvPr id="5" name="Rectangle: Single Corner Snipped 4">
            <a:extLst>
              <a:ext uri="{FF2B5EF4-FFF2-40B4-BE49-F238E27FC236}">
                <a16:creationId xmlns:a16="http://schemas.microsoft.com/office/drawing/2014/main" id="{44DD6528-49AA-BF04-281D-A36FEB19B6A5}"/>
              </a:ext>
            </a:extLst>
          </p:cNvPr>
          <p:cNvSpPr/>
          <p:nvPr/>
        </p:nvSpPr>
        <p:spPr>
          <a:xfrm>
            <a:off x="6466114" y="3502031"/>
            <a:ext cx="2365759" cy="1158807"/>
          </a:xfrm>
          <a:prstGeom prst="snip1Rect">
            <a:avLst/>
          </a:prstGeom>
          <a:solidFill>
            <a:srgbClr val="197FBB">
              <a:alpha val="25098"/>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6C49A80-CAD5-C814-8319-D98A63078066}"/>
              </a:ext>
            </a:extLst>
          </p:cNvPr>
          <p:cNvSpPr txBox="1"/>
          <p:nvPr/>
        </p:nvSpPr>
        <p:spPr>
          <a:xfrm>
            <a:off x="6309423" y="4302080"/>
            <a:ext cx="2646484" cy="338554"/>
          </a:xfrm>
          <a:prstGeom prst="rect">
            <a:avLst/>
          </a:prstGeom>
          <a:noFill/>
        </p:spPr>
        <p:txBody>
          <a:bodyPr wrap="square" rtlCol="0">
            <a:spAutoFit/>
          </a:bodyPr>
          <a:lstStyle/>
          <a:p>
            <a:pPr algn="ctr" defTabSz="685800">
              <a:defRPr/>
            </a:pPr>
            <a:r>
              <a:rPr lang="en-US" sz="1600">
                <a:solidFill>
                  <a:srgbClr val="144468"/>
                </a:solidFill>
                <a:latin typeface="Aptos" panose="020B0004020202020204" pitchFamily="34" charset="0"/>
              </a:rPr>
              <a:t> Learn more about the </a:t>
            </a:r>
            <a:r>
              <a:rPr lang="en-US" sz="1600">
                <a:solidFill>
                  <a:srgbClr val="144468"/>
                </a:solidFill>
                <a:latin typeface="Aptos" panose="020B0004020202020204" pitchFamily="34" charset="0"/>
                <a:hlinkClick r:id="rId3"/>
              </a:rPr>
              <a:t>TCS</a:t>
            </a:r>
            <a:endParaRPr lang="en-US" sz="1600" b="1">
              <a:solidFill>
                <a:schemeClr val="accent3">
                  <a:lumMod val="50000"/>
                </a:schemeClr>
              </a:solidFill>
              <a:latin typeface="Aptos" panose="020B0004020202020204" pitchFamily="34" charset="0"/>
            </a:endParaRPr>
          </a:p>
        </p:txBody>
      </p:sp>
      <p:pic>
        <p:nvPicPr>
          <p:cNvPr id="1026" name="Picture 2">
            <a:extLst>
              <a:ext uri="{FF2B5EF4-FFF2-40B4-BE49-F238E27FC236}">
                <a16:creationId xmlns:a16="http://schemas.microsoft.com/office/drawing/2014/main" id="{A0D290C6-B7C2-CE0F-F013-8E5B74E029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772" y="3533119"/>
            <a:ext cx="1467483" cy="768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728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CE203-264B-5CD6-3D8A-836BF08F354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FB8D1F-E09B-F065-6F34-9F31FDFD6C03}"/>
              </a:ext>
            </a:extLst>
          </p:cNvPr>
          <p:cNvSpPr>
            <a:spLocks noGrp="1"/>
          </p:cNvSpPr>
          <p:nvPr>
            <p:ph type="sldNum" sz="quarter" idx="12"/>
          </p:nvPr>
        </p:nvSpPr>
        <p:spPr>
          <a:xfrm>
            <a:off x="8534400" y="4774411"/>
            <a:ext cx="381000" cy="197639"/>
          </a:xfrm>
        </p:spPr>
        <p:txBody>
          <a:bodyPr anchor="ctr">
            <a:normAutofit/>
          </a:bodyPr>
          <a:lstStyle/>
          <a:p>
            <a:pPr>
              <a:lnSpc>
                <a:spcPct val="90000"/>
              </a:lnSpc>
              <a:spcAft>
                <a:spcPts val="600"/>
              </a:spcAft>
            </a:pPr>
            <a:fld id="{10C7F894-2A36-495D-AB7C-1055F7AC0F9D}" type="slidenum">
              <a:rPr lang="en-US" smtClean="0"/>
              <a:pPr>
                <a:lnSpc>
                  <a:spcPct val="90000"/>
                </a:lnSpc>
                <a:spcAft>
                  <a:spcPts val="600"/>
                </a:spcAft>
              </a:pPr>
              <a:t>3</a:t>
            </a:fld>
            <a:endParaRPr lang="en-US"/>
          </a:p>
        </p:txBody>
      </p:sp>
      <p:sp>
        <p:nvSpPr>
          <p:cNvPr id="3" name="Title 2">
            <a:extLst>
              <a:ext uri="{FF2B5EF4-FFF2-40B4-BE49-F238E27FC236}">
                <a16:creationId xmlns:a16="http://schemas.microsoft.com/office/drawing/2014/main" id="{35EAEB0E-83B5-AF79-42D2-45E3C9FB7FA3}"/>
              </a:ext>
            </a:extLst>
          </p:cNvPr>
          <p:cNvSpPr>
            <a:spLocks noGrp="1"/>
          </p:cNvSpPr>
          <p:nvPr>
            <p:ph type="title"/>
          </p:nvPr>
        </p:nvSpPr>
        <p:spPr>
          <a:xfrm>
            <a:off x="457200" y="57150"/>
            <a:ext cx="8229600" cy="857250"/>
          </a:xfrm>
        </p:spPr>
        <p:txBody>
          <a:bodyPr anchor="ctr">
            <a:normAutofit/>
          </a:bodyPr>
          <a:lstStyle/>
          <a:p>
            <a:r>
              <a:rPr lang="en-US" sz="2800"/>
              <a:t>Transitional Cluster Study Timeline</a:t>
            </a:r>
          </a:p>
        </p:txBody>
      </p:sp>
      <p:pic>
        <p:nvPicPr>
          <p:cNvPr id="7" name="Picture 6">
            <a:extLst>
              <a:ext uri="{FF2B5EF4-FFF2-40B4-BE49-F238E27FC236}">
                <a16:creationId xmlns:a16="http://schemas.microsoft.com/office/drawing/2014/main" id="{D001CCBD-3297-7CAD-5D2D-28336B199CE8}"/>
              </a:ext>
            </a:extLst>
          </p:cNvPr>
          <p:cNvPicPr>
            <a:picLocks noChangeAspect="1"/>
          </p:cNvPicPr>
          <p:nvPr/>
        </p:nvPicPr>
        <p:blipFill>
          <a:blip r:embed="rId3"/>
          <a:stretch>
            <a:fillRect/>
          </a:stretch>
        </p:blipFill>
        <p:spPr>
          <a:xfrm>
            <a:off x="1001720" y="693257"/>
            <a:ext cx="7140559" cy="3756986"/>
          </a:xfrm>
          <a:prstGeom prst="rect">
            <a:avLst/>
          </a:prstGeom>
        </p:spPr>
      </p:pic>
    </p:spTree>
    <p:extLst>
      <p:ext uri="{BB962C8B-B14F-4D97-AF65-F5344CB8AC3E}">
        <p14:creationId xmlns:p14="http://schemas.microsoft.com/office/powerpoint/2010/main" val="3524137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4251B-7265-2C3B-1158-538797A4520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E934F5-663A-7253-5DA1-F7D64FA608C4}"/>
              </a:ext>
            </a:extLst>
          </p:cNvPr>
          <p:cNvSpPr>
            <a:spLocks noGrp="1"/>
          </p:cNvSpPr>
          <p:nvPr>
            <p:ph type="sldNum" sz="quarter" idx="12"/>
          </p:nvPr>
        </p:nvSpPr>
        <p:spPr/>
        <p:txBody>
          <a:bodyPr/>
          <a:lstStyle/>
          <a:p>
            <a:pPr defTabSz="685800"/>
            <a:fld id="{10C7F894-2A36-495D-AB7C-1055F7AC0F9D}" type="slidenum">
              <a:rPr lang="en-US">
                <a:solidFill>
                  <a:srgbClr val="62777F">
                    <a:lumMod val="50000"/>
                  </a:srgbClr>
                </a:solidFill>
              </a:rPr>
              <a:pPr defTabSz="685800"/>
              <a:t>4</a:t>
            </a:fld>
            <a:endParaRPr lang="en-US">
              <a:solidFill>
                <a:srgbClr val="62777F">
                  <a:lumMod val="50000"/>
                </a:srgbClr>
              </a:solidFill>
            </a:endParaRPr>
          </a:p>
        </p:txBody>
      </p:sp>
      <p:sp>
        <p:nvSpPr>
          <p:cNvPr id="3" name="Title 2">
            <a:extLst>
              <a:ext uri="{FF2B5EF4-FFF2-40B4-BE49-F238E27FC236}">
                <a16:creationId xmlns:a16="http://schemas.microsoft.com/office/drawing/2014/main" id="{68D5C4E8-EE9B-498E-91DF-85C98EE9CFBE}"/>
              </a:ext>
            </a:extLst>
          </p:cNvPr>
          <p:cNvSpPr>
            <a:spLocks noGrp="1"/>
          </p:cNvSpPr>
          <p:nvPr>
            <p:ph type="title"/>
          </p:nvPr>
        </p:nvSpPr>
        <p:spPr>
          <a:xfrm>
            <a:off x="457200" y="102846"/>
            <a:ext cx="8229600" cy="857250"/>
          </a:xfrm>
        </p:spPr>
        <p:txBody>
          <a:bodyPr>
            <a:noAutofit/>
          </a:bodyPr>
          <a:lstStyle/>
          <a:p>
            <a:r>
              <a:rPr lang="en-US" sz="2800"/>
              <a:t>Today’s Queue Reflects the Changing Interconnection Process</a:t>
            </a:r>
          </a:p>
        </p:txBody>
      </p:sp>
      <p:graphicFrame>
        <p:nvGraphicFramePr>
          <p:cNvPr id="7" name="Content Placeholder 12">
            <a:extLst>
              <a:ext uri="{FF2B5EF4-FFF2-40B4-BE49-F238E27FC236}">
                <a16:creationId xmlns:a16="http://schemas.microsoft.com/office/drawing/2014/main" id="{4A2D5DAA-D760-8860-34DA-12BD25F7E1A7}"/>
              </a:ext>
            </a:extLst>
          </p:cNvPr>
          <p:cNvGraphicFramePr>
            <a:graphicFrameLocks/>
          </p:cNvGraphicFramePr>
          <p:nvPr/>
        </p:nvGraphicFramePr>
        <p:xfrm>
          <a:off x="249580" y="922853"/>
          <a:ext cx="3801838" cy="340576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4F10C0F7-C97E-210F-9DC6-3BEE23C36583}"/>
              </a:ext>
            </a:extLst>
          </p:cNvPr>
          <p:cNvSpPr txBox="1"/>
          <p:nvPr/>
        </p:nvSpPr>
        <p:spPr>
          <a:xfrm>
            <a:off x="1375039" y="2453391"/>
            <a:ext cx="1470041" cy="307777"/>
          </a:xfrm>
          <a:prstGeom prst="rect">
            <a:avLst/>
          </a:prstGeom>
          <a:noFill/>
        </p:spPr>
        <p:txBody>
          <a:bodyPr wrap="square" rtlCol="0">
            <a:spAutoFit/>
          </a:bodyPr>
          <a:lstStyle/>
          <a:p>
            <a:pPr algn="ctr" defTabSz="685783">
              <a:defRPr/>
            </a:pPr>
            <a:r>
              <a:rPr lang="en-US" sz="1400" b="1">
                <a:solidFill>
                  <a:srgbClr val="000000"/>
                </a:solidFill>
                <a:latin typeface="Aptos" panose="020B0004020202020204" pitchFamily="34" charset="0"/>
              </a:rPr>
              <a:t>36,821 MW</a:t>
            </a:r>
          </a:p>
        </p:txBody>
      </p:sp>
      <p:sp>
        <p:nvSpPr>
          <p:cNvPr id="9" name="Rectangle 8">
            <a:extLst>
              <a:ext uri="{FF2B5EF4-FFF2-40B4-BE49-F238E27FC236}">
                <a16:creationId xmlns:a16="http://schemas.microsoft.com/office/drawing/2014/main" id="{10C6A984-E42D-41A9-70A2-0EF2C0278FD8}"/>
              </a:ext>
            </a:extLst>
          </p:cNvPr>
          <p:cNvSpPr/>
          <p:nvPr/>
        </p:nvSpPr>
        <p:spPr>
          <a:xfrm>
            <a:off x="785921" y="4042121"/>
            <a:ext cx="2830015" cy="307777"/>
          </a:xfrm>
          <a:prstGeom prst="rect">
            <a:avLst/>
          </a:prstGeom>
        </p:spPr>
        <p:txBody>
          <a:bodyPr wrap="square">
            <a:spAutoFit/>
          </a:bodyPr>
          <a:lstStyle/>
          <a:p>
            <a:pPr algn="ctr" defTabSz="685800"/>
            <a:r>
              <a:rPr lang="en-US" sz="1400" i="1">
                <a:solidFill>
                  <a:srgbClr val="000000"/>
                </a:solidFill>
                <a:latin typeface="Aptos" panose="020B0004020202020204" pitchFamily="34" charset="0"/>
              </a:rPr>
              <a:t>April 2025</a:t>
            </a:r>
          </a:p>
        </p:txBody>
      </p:sp>
      <p:sp>
        <p:nvSpPr>
          <p:cNvPr id="13" name="TextBox 12">
            <a:extLst>
              <a:ext uri="{FF2B5EF4-FFF2-40B4-BE49-F238E27FC236}">
                <a16:creationId xmlns:a16="http://schemas.microsoft.com/office/drawing/2014/main" id="{46AB1471-3AC8-4557-C4B3-68233783259D}"/>
              </a:ext>
            </a:extLst>
          </p:cNvPr>
          <p:cNvSpPr txBox="1"/>
          <p:nvPr/>
        </p:nvSpPr>
        <p:spPr>
          <a:xfrm>
            <a:off x="249580" y="4416740"/>
            <a:ext cx="8665821" cy="230832"/>
          </a:xfrm>
          <a:prstGeom prst="rect">
            <a:avLst/>
          </a:prstGeom>
          <a:noFill/>
        </p:spPr>
        <p:txBody>
          <a:bodyPr wrap="square" rtlCol="0">
            <a:spAutoFit/>
          </a:bodyPr>
          <a:lstStyle/>
          <a:p>
            <a:pPr algn="ctr" defTabSz="685783">
              <a:defRPr/>
            </a:pPr>
            <a:r>
              <a:rPr lang="en-US" sz="900">
                <a:solidFill>
                  <a:srgbClr val="62777F"/>
                </a:solidFill>
                <a:latin typeface="Aptos" panose="020B0004020202020204" pitchFamily="34" charset="0"/>
              </a:rPr>
              <a:t>Source: ISO Generator Interconnection Queue, FERC Jurisdictional Proposals; Nameplate Capacity Ratings. </a:t>
            </a:r>
          </a:p>
        </p:txBody>
      </p:sp>
      <p:graphicFrame>
        <p:nvGraphicFramePr>
          <p:cNvPr id="10" name="Content Placeholder 12">
            <a:extLst>
              <a:ext uri="{FF2B5EF4-FFF2-40B4-BE49-F238E27FC236}">
                <a16:creationId xmlns:a16="http://schemas.microsoft.com/office/drawing/2014/main" id="{5E432903-B90E-93E4-6D51-9CAC5AEB0691}"/>
              </a:ext>
            </a:extLst>
          </p:cNvPr>
          <p:cNvGraphicFramePr>
            <a:graphicFrameLocks/>
          </p:cNvGraphicFramePr>
          <p:nvPr/>
        </p:nvGraphicFramePr>
        <p:xfrm>
          <a:off x="4948424" y="914871"/>
          <a:ext cx="3801838" cy="3405765"/>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3CE7481B-0CC6-1C24-B849-2B76C18A32F1}"/>
              </a:ext>
            </a:extLst>
          </p:cNvPr>
          <p:cNvSpPr txBox="1"/>
          <p:nvPr/>
        </p:nvSpPr>
        <p:spPr>
          <a:xfrm>
            <a:off x="6031532" y="2453390"/>
            <a:ext cx="1470041" cy="307777"/>
          </a:xfrm>
          <a:prstGeom prst="rect">
            <a:avLst/>
          </a:prstGeom>
          <a:noFill/>
        </p:spPr>
        <p:txBody>
          <a:bodyPr wrap="square" rtlCol="0">
            <a:spAutoFit/>
          </a:bodyPr>
          <a:lstStyle/>
          <a:p>
            <a:pPr algn="ctr" defTabSz="685783">
              <a:defRPr/>
            </a:pPr>
            <a:r>
              <a:rPr lang="en-US" sz="1400" b="1">
                <a:solidFill>
                  <a:srgbClr val="000000"/>
                </a:solidFill>
                <a:latin typeface="Aptos" panose="020B0004020202020204" pitchFamily="34" charset="0"/>
              </a:rPr>
              <a:t>13,966 MW</a:t>
            </a:r>
          </a:p>
        </p:txBody>
      </p:sp>
      <p:sp>
        <p:nvSpPr>
          <p:cNvPr id="12" name="Rectangle 11">
            <a:extLst>
              <a:ext uri="{FF2B5EF4-FFF2-40B4-BE49-F238E27FC236}">
                <a16:creationId xmlns:a16="http://schemas.microsoft.com/office/drawing/2014/main" id="{85C01DBB-D50C-806F-AC97-BDCCECACC54C}"/>
              </a:ext>
            </a:extLst>
          </p:cNvPr>
          <p:cNvSpPr/>
          <p:nvPr/>
        </p:nvSpPr>
        <p:spPr>
          <a:xfrm>
            <a:off x="5463589" y="4007059"/>
            <a:ext cx="2830015" cy="307777"/>
          </a:xfrm>
          <a:prstGeom prst="rect">
            <a:avLst/>
          </a:prstGeom>
        </p:spPr>
        <p:txBody>
          <a:bodyPr wrap="square">
            <a:spAutoFit/>
          </a:bodyPr>
          <a:lstStyle/>
          <a:p>
            <a:pPr algn="ctr" defTabSz="685800"/>
            <a:r>
              <a:rPr lang="en-US" sz="1400" i="1">
                <a:solidFill>
                  <a:srgbClr val="000000"/>
                </a:solidFill>
                <a:latin typeface="Aptos" panose="020B0004020202020204" pitchFamily="34" charset="0"/>
              </a:rPr>
              <a:t>January 2026</a:t>
            </a:r>
          </a:p>
        </p:txBody>
      </p:sp>
    </p:spTree>
    <p:extLst>
      <p:ext uri="{BB962C8B-B14F-4D97-AF65-F5344CB8AC3E}">
        <p14:creationId xmlns:p14="http://schemas.microsoft.com/office/powerpoint/2010/main" val="1467680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13CEE-E8A3-C20A-4E88-ADCE88BD0594}"/>
            </a:ext>
          </a:extLst>
        </p:cNvPr>
        <p:cNvGrpSpPr/>
        <p:nvPr/>
      </p:nvGrpSpPr>
      <p:grpSpPr>
        <a:xfrm>
          <a:off x="0" y="0"/>
          <a:ext cx="0" cy="0"/>
          <a:chOff x="0" y="0"/>
          <a:chExt cx="0" cy="0"/>
        </a:xfrm>
      </p:grpSpPr>
      <p:pic>
        <p:nvPicPr>
          <p:cNvPr id="5" name="Picture 2">
            <a:extLst>
              <a:ext uri="{FF2B5EF4-FFF2-40B4-BE49-F238E27FC236}">
                <a16:creationId xmlns:a16="http://schemas.microsoft.com/office/drawing/2014/main" id="{272974BA-A47E-6E33-F2C7-B0D637D87438}"/>
              </a:ext>
            </a:extLst>
          </p:cNvPr>
          <p:cNvPicPr>
            <a:picLocks noChangeAspect="1" noChangeArrowheads="1"/>
          </p:cNvPicPr>
          <p:nvPr/>
        </p:nvPicPr>
        <p:blipFill>
          <a:blip r:embed="rId2" cstate="print"/>
          <a:srcRect/>
          <a:stretch>
            <a:fillRect/>
          </a:stretch>
        </p:blipFill>
        <p:spPr bwMode="auto">
          <a:xfrm>
            <a:off x="5292338" y="25758"/>
            <a:ext cx="3545423" cy="4499960"/>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833C3D62-C9D0-2BE2-DE0C-9D50A59F16B5}"/>
              </a:ext>
            </a:extLst>
          </p:cNvPr>
          <p:cNvSpPr>
            <a:spLocks noGrp="1"/>
          </p:cNvSpPr>
          <p:nvPr>
            <p:ph type="sldNum" sz="quarter" idx="12"/>
          </p:nvPr>
        </p:nvSpPr>
        <p:spPr/>
        <p:txBody>
          <a:bodyPr/>
          <a:lstStyle/>
          <a:p>
            <a:fld id="{10C7F894-2A36-495D-AB7C-1055F7AC0F9D}" type="slidenum">
              <a:rPr lang="en-US" smtClean="0"/>
              <a:pPr/>
              <a:t>5</a:t>
            </a:fld>
            <a:endParaRPr lang="en-US"/>
          </a:p>
        </p:txBody>
      </p:sp>
      <p:sp>
        <p:nvSpPr>
          <p:cNvPr id="3" name="Title 2">
            <a:extLst>
              <a:ext uri="{FF2B5EF4-FFF2-40B4-BE49-F238E27FC236}">
                <a16:creationId xmlns:a16="http://schemas.microsoft.com/office/drawing/2014/main" id="{6E7D1584-3BDA-D9FF-E893-CBFBE65FEB57}"/>
              </a:ext>
            </a:extLst>
          </p:cNvPr>
          <p:cNvSpPr>
            <a:spLocks noGrp="1"/>
          </p:cNvSpPr>
          <p:nvPr>
            <p:ph type="title"/>
          </p:nvPr>
        </p:nvSpPr>
        <p:spPr>
          <a:xfrm>
            <a:off x="457200" y="57150"/>
            <a:ext cx="5690839" cy="857250"/>
          </a:xfrm>
        </p:spPr>
        <p:txBody>
          <a:bodyPr>
            <a:normAutofit/>
          </a:bodyPr>
          <a:lstStyle/>
          <a:p>
            <a:r>
              <a:rPr lang="en-US" sz="2800"/>
              <a:t>Transitional Cluster Study</a:t>
            </a:r>
          </a:p>
        </p:txBody>
      </p:sp>
      <p:graphicFrame>
        <p:nvGraphicFramePr>
          <p:cNvPr id="10" name="Content Placeholder 12">
            <a:extLst>
              <a:ext uri="{FF2B5EF4-FFF2-40B4-BE49-F238E27FC236}">
                <a16:creationId xmlns:a16="http://schemas.microsoft.com/office/drawing/2014/main" id="{09E94FFB-60F0-FB2E-142C-C54EAE1F890F}"/>
              </a:ext>
            </a:extLst>
          </p:cNvPr>
          <p:cNvGraphicFramePr>
            <a:graphicFrameLocks/>
          </p:cNvGraphicFramePr>
          <p:nvPr/>
        </p:nvGraphicFramePr>
        <p:xfrm>
          <a:off x="457200" y="356379"/>
          <a:ext cx="4526072" cy="382952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D61C7323-04FE-0BE2-12A7-3F7EF0970C1E}"/>
              </a:ext>
            </a:extLst>
          </p:cNvPr>
          <p:cNvSpPr txBox="1"/>
          <p:nvPr/>
        </p:nvSpPr>
        <p:spPr>
          <a:xfrm>
            <a:off x="1846726" y="2067846"/>
            <a:ext cx="1470041" cy="369332"/>
          </a:xfrm>
          <a:prstGeom prst="rect">
            <a:avLst/>
          </a:prstGeom>
          <a:noFill/>
        </p:spPr>
        <p:txBody>
          <a:bodyPr wrap="square" lIns="91440" tIns="45720" rIns="91440" bIns="45720" rtlCol="0" anchor="t">
            <a:spAutoFit/>
          </a:bodyPr>
          <a:lstStyle/>
          <a:p>
            <a:pPr algn="ctr" defTabSz="685800">
              <a:defRPr/>
            </a:pPr>
            <a:r>
              <a:rPr lang="en-US" b="1">
                <a:solidFill>
                  <a:srgbClr val="000000"/>
                </a:solidFill>
                <a:latin typeface="Aptos"/>
              </a:rPr>
              <a:t>5,225 MW*</a:t>
            </a:r>
          </a:p>
        </p:txBody>
      </p:sp>
      <p:sp>
        <p:nvSpPr>
          <p:cNvPr id="12" name="Rectangle 11">
            <a:extLst>
              <a:ext uri="{FF2B5EF4-FFF2-40B4-BE49-F238E27FC236}">
                <a16:creationId xmlns:a16="http://schemas.microsoft.com/office/drawing/2014/main" id="{70361029-08FD-F878-C529-7A8910B62B30}"/>
              </a:ext>
            </a:extLst>
          </p:cNvPr>
          <p:cNvSpPr/>
          <p:nvPr/>
        </p:nvSpPr>
        <p:spPr>
          <a:xfrm>
            <a:off x="1169844" y="3724967"/>
            <a:ext cx="2830015" cy="523220"/>
          </a:xfrm>
          <a:prstGeom prst="rect">
            <a:avLst/>
          </a:prstGeom>
        </p:spPr>
        <p:txBody>
          <a:bodyPr wrap="square">
            <a:spAutoFit/>
          </a:bodyPr>
          <a:lstStyle/>
          <a:p>
            <a:pPr algn="ctr"/>
            <a:r>
              <a:rPr lang="en-US" sz="1400" i="1">
                <a:solidFill>
                  <a:srgbClr val="000000"/>
                </a:solidFill>
                <a:latin typeface="Aptos" panose="020B0004020202020204" pitchFamily="34" charset="0"/>
              </a:rPr>
              <a:t>Transitional Cluster Study</a:t>
            </a:r>
          </a:p>
          <a:p>
            <a:pPr algn="ctr"/>
            <a:r>
              <a:rPr lang="en-US" sz="1400" i="1">
                <a:solidFill>
                  <a:srgbClr val="000000"/>
                </a:solidFill>
                <a:latin typeface="Aptos" panose="020B0004020202020204" pitchFamily="34" charset="0"/>
              </a:rPr>
              <a:t>Oct. 2025</a:t>
            </a:r>
          </a:p>
        </p:txBody>
      </p:sp>
      <p:sp>
        <p:nvSpPr>
          <p:cNvPr id="6" name="TextBox 5">
            <a:extLst>
              <a:ext uri="{FF2B5EF4-FFF2-40B4-BE49-F238E27FC236}">
                <a16:creationId xmlns:a16="http://schemas.microsoft.com/office/drawing/2014/main" id="{91CF96CD-6D2C-497C-A6B2-5C28FB57B1FF}"/>
              </a:ext>
            </a:extLst>
          </p:cNvPr>
          <p:cNvSpPr txBox="1"/>
          <p:nvPr/>
        </p:nvSpPr>
        <p:spPr>
          <a:xfrm>
            <a:off x="6022163" y="1838741"/>
            <a:ext cx="520700" cy="461665"/>
          </a:xfrm>
          <a:prstGeom prst="rect">
            <a:avLst/>
          </a:prstGeom>
          <a:noFill/>
        </p:spPr>
        <p:txBody>
          <a:bodyPr wrap="square" rtlCol="0">
            <a:spAutoFit/>
          </a:bodyPr>
          <a:lstStyle/>
          <a:p>
            <a:r>
              <a:rPr lang="en-US" sz="2400" b="1">
                <a:solidFill>
                  <a:srgbClr val="FFFFFF"/>
                </a:solidFill>
                <a:latin typeface="Aptos" panose="020B0004020202020204" pitchFamily="34" charset="0"/>
              </a:rPr>
              <a:t>2</a:t>
            </a:r>
          </a:p>
        </p:txBody>
      </p:sp>
      <p:sp>
        <p:nvSpPr>
          <p:cNvPr id="13" name="TextBox 12">
            <a:extLst>
              <a:ext uri="{FF2B5EF4-FFF2-40B4-BE49-F238E27FC236}">
                <a16:creationId xmlns:a16="http://schemas.microsoft.com/office/drawing/2014/main" id="{2EDC175C-EBBC-1D23-5C11-B54BA149949E}"/>
              </a:ext>
            </a:extLst>
          </p:cNvPr>
          <p:cNvSpPr txBox="1"/>
          <p:nvPr/>
        </p:nvSpPr>
        <p:spPr>
          <a:xfrm>
            <a:off x="6197308" y="3178978"/>
            <a:ext cx="520700" cy="461665"/>
          </a:xfrm>
          <a:prstGeom prst="rect">
            <a:avLst/>
          </a:prstGeom>
          <a:noFill/>
        </p:spPr>
        <p:txBody>
          <a:bodyPr wrap="square" rtlCol="0">
            <a:spAutoFit/>
          </a:bodyPr>
          <a:lstStyle/>
          <a:p>
            <a:r>
              <a:rPr lang="en-US" sz="2400" b="1">
                <a:solidFill>
                  <a:srgbClr val="FFFFFF"/>
                </a:solidFill>
                <a:latin typeface="Aptos" panose="020B0004020202020204" pitchFamily="34" charset="0"/>
              </a:rPr>
              <a:t>19</a:t>
            </a:r>
          </a:p>
        </p:txBody>
      </p:sp>
      <p:sp>
        <p:nvSpPr>
          <p:cNvPr id="14" name="TextBox 13">
            <a:extLst>
              <a:ext uri="{FF2B5EF4-FFF2-40B4-BE49-F238E27FC236}">
                <a16:creationId xmlns:a16="http://schemas.microsoft.com/office/drawing/2014/main" id="{483A7E1A-3BC1-F28A-D7D4-AE320DF7A7CB}"/>
              </a:ext>
            </a:extLst>
          </p:cNvPr>
          <p:cNvSpPr txBox="1"/>
          <p:nvPr/>
        </p:nvSpPr>
        <p:spPr>
          <a:xfrm>
            <a:off x="7429962" y="1316840"/>
            <a:ext cx="520700" cy="461665"/>
          </a:xfrm>
          <a:prstGeom prst="rect">
            <a:avLst/>
          </a:prstGeom>
          <a:noFill/>
        </p:spPr>
        <p:txBody>
          <a:bodyPr wrap="square" rtlCol="0">
            <a:spAutoFit/>
          </a:bodyPr>
          <a:lstStyle/>
          <a:p>
            <a:r>
              <a:rPr lang="en-US" sz="2400" b="1" dirty="0">
                <a:solidFill>
                  <a:srgbClr val="FFFFFF"/>
                </a:solidFill>
                <a:latin typeface="Aptos" panose="020B0004020202020204" pitchFamily="34" charset="0"/>
              </a:rPr>
              <a:t>2</a:t>
            </a:r>
          </a:p>
        </p:txBody>
      </p:sp>
      <p:sp>
        <p:nvSpPr>
          <p:cNvPr id="15" name="TextBox 14">
            <a:extLst>
              <a:ext uri="{FF2B5EF4-FFF2-40B4-BE49-F238E27FC236}">
                <a16:creationId xmlns:a16="http://schemas.microsoft.com/office/drawing/2014/main" id="{44603EC2-DFA1-481A-C384-7B9205DD9CD3}"/>
              </a:ext>
            </a:extLst>
          </p:cNvPr>
          <p:cNvSpPr txBox="1"/>
          <p:nvPr/>
        </p:nvSpPr>
        <p:spPr>
          <a:xfrm>
            <a:off x="5964960" y="3656543"/>
            <a:ext cx="520700" cy="461665"/>
          </a:xfrm>
          <a:prstGeom prst="rect">
            <a:avLst/>
          </a:prstGeom>
          <a:noFill/>
        </p:spPr>
        <p:txBody>
          <a:bodyPr wrap="square" rtlCol="0">
            <a:spAutoFit/>
          </a:bodyPr>
          <a:lstStyle/>
          <a:p>
            <a:r>
              <a:rPr lang="en-US" sz="2400" b="1">
                <a:solidFill>
                  <a:srgbClr val="FFFFFF"/>
                </a:solidFill>
                <a:latin typeface="Aptos" panose="020B0004020202020204" pitchFamily="34" charset="0"/>
              </a:rPr>
              <a:t>2</a:t>
            </a:r>
          </a:p>
        </p:txBody>
      </p:sp>
      <p:sp>
        <p:nvSpPr>
          <p:cNvPr id="16" name="TextBox 15">
            <a:extLst>
              <a:ext uri="{FF2B5EF4-FFF2-40B4-BE49-F238E27FC236}">
                <a16:creationId xmlns:a16="http://schemas.microsoft.com/office/drawing/2014/main" id="{47F30A2F-E8C4-B92D-BEF4-AE74B0A4AAA5}"/>
              </a:ext>
            </a:extLst>
          </p:cNvPr>
          <p:cNvSpPr txBox="1"/>
          <p:nvPr/>
        </p:nvSpPr>
        <p:spPr>
          <a:xfrm>
            <a:off x="6491433" y="2377222"/>
            <a:ext cx="520700" cy="461665"/>
          </a:xfrm>
          <a:prstGeom prst="rect">
            <a:avLst/>
          </a:prstGeom>
          <a:noFill/>
        </p:spPr>
        <p:txBody>
          <a:bodyPr wrap="square" rtlCol="0">
            <a:spAutoFit/>
          </a:bodyPr>
          <a:lstStyle/>
          <a:p>
            <a:r>
              <a:rPr lang="en-US" sz="2400" b="1">
                <a:solidFill>
                  <a:srgbClr val="FFFFFF"/>
                </a:solidFill>
                <a:latin typeface="Aptos" panose="020B0004020202020204" pitchFamily="34" charset="0"/>
              </a:rPr>
              <a:t>1</a:t>
            </a:r>
          </a:p>
        </p:txBody>
      </p:sp>
      <p:sp>
        <p:nvSpPr>
          <p:cNvPr id="18" name="TextBox 17">
            <a:extLst>
              <a:ext uri="{FF2B5EF4-FFF2-40B4-BE49-F238E27FC236}">
                <a16:creationId xmlns:a16="http://schemas.microsoft.com/office/drawing/2014/main" id="{87121E0C-CB22-0A15-60E3-F874324CE924}"/>
              </a:ext>
            </a:extLst>
          </p:cNvPr>
          <p:cNvSpPr txBox="1"/>
          <p:nvPr/>
        </p:nvSpPr>
        <p:spPr>
          <a:xfrm>
            <a:off x="0" y="4205972"/>
            <a:ext cx="9145134" cy="461665"/>
          </a:xfrm>
          <a:prstGeom prst="rect">
            <a:avLst/>
          </a:prstGeom>
          <a:noFill/>
        </p:spPr>
        <p:txBody>
          <a:bodyPr wrap="square" lIns="91440" tIns="45720" rIns="91440" bIns="45720" rtlCol="0" anchor="t">
            <a:spAutoFit/>
          </a:bodyPr>
          <a:lstStyle/>
          <a:p>
            <a:pPr algn="ctr" defTabSz="685800">
              <a:defRPr/>
            </a:pPr>
            <a:r>
              <a:rPr lang="en-US" sz="800">
                <a:latin typeface="Aptos" panose="020B0004020202020204" pitchFamily="34" charset="0"/>
              </a:rPr>
              <a:t>Source: ISO Generator Interconnection Queue, FERC Jurisdictional Proposals; Nameplate Capacity Ratings. </a:t>
            </a:r>
            <a:r>
              <a:rPr lang="en-US" sz="800">
                <a:latin typeface="Aptos" panose="020B0004020202020204" pitchFamily="34" charset="0"/>
                <a:ea typeface="Calibri"/>
                <a:cs typeface="Calibri"/>
              </a:rPr>
              <a:t>*MW total only includes Interconnection Requests that did not complete a system impact study prior to April 4, 2025, and so will need to be studied according to the Network Capability Interconnection Standard. Totals for each fuel type represents all Interconnection Requests Participating in the Transitional Cluster Study (including those being only studied according to the Capacity Capability Interconnection Standard).</a:t>
            </a:r>
          </a:p>
        </p:txBody>
      </p:sp>
      <p:sp>
        <p:nvSpPr>
          <p:cNvPr id="4" name="TextBox 3">
            <a:extLst>
              <a:ext uri="{FF2B5EF4-FFF2-40B4-BE49-F238E27FC236}">
                <a16:creationId xmlns:a16="http://schemas.microsoft.com/office/drawing/2014/main" id="{16786410-1A6B-2187-8B31-3C5AEABB184A}"/>
              </a:ext>
            </a:extLst>
          </p:cNvPr>
          <p:cNvSpPr txBox="1"/>
          <p:nvPr/>
        </p:nvSpPr>
        <p:spPr>
          <a:xfrm>
            <a:off x="6672036" y="3820442"/>
            <a:ext cx="520700" cy="461665"/>
          </a:xfrm>
          <a:prstGeom prst="rect">
            <a:avLst/>
          </a:prstGeom>
          <a:noFill/>
        </p:spPr>
        <p:txBody>
          <a:bodyPr wrap="square" rtlCol="0">
            <a:spAutoFit/>
          </a:bodyPr>
          <a:lstStyle/>
          <a:p>
            <a:r>
              <a:rPr lang="en-US" sz="2400" b="1">
                <a:solidFill>
                  <a:schemeClr val="tx2"/>
                </a:solidFill>
                <a:latin typeface="Aptos" panose="020B0004020202020204" pitchFamily="34" charset="0"/>
              </a:rPr>
              <a:t>0</a:t>
            </a:r>
          </a:p>
        </p:txBody>
      </p:sp>
    </p:spTree>
    <p:extLst>
      <p:ext uri="{BB962C8B-B14F-4D97-AF65-F5344CB8AC3E}">
        <p14:creationId xmlns:p14="http://schemas.microsoft.com/office/powerpoint/2010/main" val="1208717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C2DAAFE-8336-2D37-3277-AA3B99206707}"/>
              </a:ext>
            </a:extLst>
          </p:cNvPr>
          <p:cNvSpPr>
            <a:spLocks noGrp="1"/>
          </p:cNvSpPr>
          <p:nvPr>
            <p:ph type="title"/>
          </p:nvPr>
        </p:nvSpPr>
        <p:spPr/>
        <p:txBody>
          <a:bodyPr>
            <a:normAutofit/>
          </a:bodyPr>
          <a:lstStyle/>
          <a:p>
            <a:r>
              <a:rPr lang="en-US" sz="2800">
                <a:solidFill>
                  <a:srgbClr val="060606"/>
                </a:solidFill>
              </a:rPr>
              <a:t>Interconnection Process – Basic Flow</a:t>
            </a:r>
            <a:endParaRPr lang="en-US" sz="2800"/>
          </a:p>
        </p:txBody>
      </p:sp>
      <p:sp>
        <p:nvSpPr>
          <p:cNvPr id="3" name="Slide Number Placeholder 2"/>
          <p:cNvSpPr>
            <a:spLocks noGrp="1"/>
          </p:cNvSpPr>
          <p:nvPr>
            <p:ph type="sldNum" sz="quarter" idx="10"/>
          </p:nvPr>
        </p:nvSpPr>
        <p:spPr/>
        <p:txBody>
          <a:bodyPr/>
          <a:lstStyle/>
          <a:p>
            <a:fld id="{3F6FE54C-330D-4F78-ABBB-4309360A2FCC}" type="slidenum">
              <a:rPr lang="en-US" b="0" smtClean="0"/>
              <a:pPr/>
              <a:t>6</a:t>
            </a:fld>
            <a:endParaRPr lang="en-US" b="0"/>
          </a:p>
        </p:txBody>
      </p:sp>
      <p:sp>
        <p:nvSpPr>
          <p:cNvPr id="12" name="TextBox 11"/>
          <p:cNvSpPr txBox="1"/>
          <p:nvPr/>
        </p:nvSpPr>
        <p:spPr>
          <a:xfrm>
            <a:off x="1191048" y="3901931"/>
            <a:ext cx="6933476" cy="754492"/>
          </a:xfrm>
          <a:prstGeom prst="rect">
            <a:avLst/>
          </a:prstGeom>
        </p:spPr>
        <p:style>
          <a:lnRef idx="2">
            <a:schemeClr val="accent3"/>
          </a:lnRef>
          <a:fillRef idx="1">
            <a:schemeClr val="lt1"/>
          </a:fillRef>
          <a:effectRef idx="0">
            <a:schemeClr val="accent3"/>
          </a:effectRef>
          <a:fontRef idx="minor">
            <a:schemeClr val="dk1"/>
          </a:fontRef>
        </p:style>
        <p:txBody>
          <a:bodyPr wrap="square" lIns="34290" tIns="51435" rIns="34290" bIns="51435" rtlCol="0" anchor="ctr">
            <a:noAutofit/>
          </a:bodyPr>
          <a:lstStyle/>
          <a:p>
            <a:pPr marL="385763"/>
            <a:r>
              <a:rPr lang="en-US" sz="900">
                <a:latin typeface="Aptos" panose="020B0004020202020204" pitchFamily="34" charset="0"/>
              </a:rPr>
              <a:t>For more information about this process, visit </a:t>
            </a:r>
            <a:r>
              <a:rPr lang="en-US" sz="900">
                <a:latin typeface="Aptos" panose="020B0004020202020204" pitchFamily="34" charset="0"/>
                <a:hlinkClick r:id="rId4"/>
              </a:rPr>
              <a:t>Participate &gt; Applications and Status Changes &gt; New or Modified Interconnections</a:t>
            </a:r>
            <a:endParaRPr lang="en-US" sz="900">
              <a:latin typeface="Aptos" panose="020B0004020202020204" pitchFamily="34" charset="0"/>
            </a:endParaRPr>
          </a:p>
          <a:p>
            <a:pPr marL="385763"/>
            <a:endParaRPr lang="en-US" sz="900">
              <a:latin typeface="Aptos" panose="020B0004020202020204" pitchFamily="34" charset="0"/>
            </a:endParaRPr>
          </a:p>
          <a:p>
            <a:pPr marL="385763"/>
            <a:r>
              <a:rPr lang="en-US" sz="900">
                <a:latin typeface="Aptos" panose="020B0004020202020204" pitchFamily="34" charset="0"/>
              </a:rPr>
              <a:t>Changes to the Interconnection Process are in development to comply with FERC Order 2023. For more information, visit </a:t>
            </a:r>
            <a:r>
              <a:rPr lang="en-US" sz="900">
                <a:latin typeface="Aptos" panose="020B0004020202020204" pitchFamily="34" charset="0"/>
                <a:hlinkClick r:id="rId5"/>
              </a:rPr>
              <a:t>Committees and Groups &gt; Key Projects &gt; Order No. 2023 Key Project</a:t>
            </a:r>
            <a:endParaRPr lang="en-US" sz="900">
              <a:latin typeface="Aptos" panose="020B0004020202020204" pitchFamily="34" charset="0"/>
            </a:endParaRPr>
          </a:p>
        </p:txBody>
      </p:sp>
      <p:grpSp>
        <p:nvGrpSpPr>
          <p:cNvPr id="2" name="Group 1">
            <a:extLst>
              <a:ext uri="{FF2B5EF4-FFF2-40B4-BE49-F238E27FC236}">
                <a16:creationId xmlns:a16="http://schemas.microsoft.com/office/drawing/2014/main" id="{D4C3650A-362A-5DED-B527-390CFFF7643F}"/>
              </a:ext>
            </a:extLst>
          </p:cNvPr>
          <p:cNvGrpSpPr/>
          <p:nvPr/>
        </p:nvGrpSpPr>
        <p:grpSpPr>
          <a:xfrm>
            <a:off x="708069" y="914400"/>
            <a:ext cx="7727862" cy="2842592"/>
            <a:chOff x="3138809" y="1351454"/>
            <a:chExt cx="5832942" cy="3581317"/>
          </a:xfrm>
        </p:grpSpPr>
        <p:sp>
          <p:nvSpPr>
            <p:cNvPr id="6" name="Freeform 5"/>
            <p:cNvSpPr/>
            <p:nvPr/>
          </p:nvSpPr>
          <p:spPr>
            <a:xfrm>
              <a:off x="3138809" y="1351454"/>
              <a:ext cx="2400300" cy="1485900"/>
            </a:xfrm>
            <a:custGeom>
              <a:avLst/>
              <a:gdLst>
                <a:gd name="connsiteX0" fmla="*/ 0 w 1601390"/>
                <a:gd name="connsiteY0" fmla="*/ 96083 h 960834"/>
                <a:gd name="connsiteX1" fmla="*/ 96083 w 1601390"/>
                <a:gd name="connsiteY1" fmla="*/ 0 h 960834"/>
                <a:gd name="connsiteX2" fmla="*/ 1505307 w 1601390"/>
                <a:gd name="connsiteY2" fmla="*/ 0 h 960834"/>
                <a:gd name="connsiteX3" fmla="*/ 1601390 w 1601390"/>
                <a:gd name="connsiteY3" fmla="*/ 96083 h 960834"/>
                <a:gd name="connsiteX4" fmla="*/ 1601390 w 1601390"/>
                <a:gd name="connsiteY4" fmla="*/ 864751 h 960834"/>
                <a:gd name="connsiteX5" fmla="*/ 1505307 w 1601390"/>
                <a:gd name="connsiteY5" fmla="*/ 960834 h 960834"/>
                <a:gd name="connsiteX6" fmla="*/ 96083 w 1601390"/>
                <a:gd name="connsiteY6" fmla="*/ 960834 h 960834"/>
                <a:gd name="connsiteX7" fmla="*/ 0 w 1601390"/>
                <a:gd name="connsiteY7" fmla="*/ 864751 h 960834"/>
                <a:gd name="connsiteX8" fmla="*/ 0 w 1601390"/>
                <a:gd name="connsiteY8" fmla="*/ 96083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390" h="960834">
                  <a:moveTo>
                    <a:pt x="0" y="96083"/>
                  </a:moveTo>
                  <a:cubicBezTo>
                    <a:pt x="0" y="43018"/>
                    <a:pt x="43018" y="0"/>
                    <a:pt x="96083" y="0"/>
                  </a:cubicBezTo>
                  <a:lnTo>
                    <a:pt x="1505307" y="0"/>
                  </a:lnTo>
                  <a:cubicBezTo>
                    <a:pt x="1558372" y="0"/>
                    <a:pt x="1601390" y="43018"/>
                    <a:pt x="1601390" y="96083"/>
                  </a:cubicBezTo>
                  <a:lnTo>
                    <a:pt x="1601390" y="864751"/>
                  </a:lnTo>
                  <a:cubicBezTo>
                    <a:pt x="1601390" y="917816"/>
                    <a:pt x="1558372" y="960834"/>
                    <a:pt x="1505307" y="960834"/>
                  </a:cubicBezTo>
                  <a:lnTo>
                    <a:pt x="96083" y="960834"/>
                  </a:lnTo>
                  <a:cubicBezTo>
                    <a:pt x="43018" y="960834"/>
                    <a:pt x="0" y="917816"/>
                    <a:pt x="0" y="864751"/>
                  </a:cubicBezTo>
                  <a:lnTo>
                    <a:pt x="0" y="96083"/>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2870" tIns="51435" rIns="102870" bIns="51435" numCol="1" spcCol="1270" anchor="ctr" anchorCtr="0">
              <a:noAutofit/>
            </a:bodyPr>
            <a:lstStyle/>
            <a:p>
              <a:pPr defTabSz="300038">
                <a:lnSpc>
                  <a:spcPct val="90000"/>
                </a:lnSpc>
                <a:spcBef>
                  <a:spcPct val="0"/>
                </a:spcBef>
                <a:spcAft>
                  <a:spcPct val="35000"/>
                </a:spcAft>
              </a:pPr>
              <a:r>
                <a:rPr lang="en-US" b="1">
                  <a:latin typeface="Aptos" panose="020B0004020202020204" pitchFamily="34" charset="0"/>
                </a:rPr>
                <a:t>Interconnection Request</a:t>
              </a:r>
            </a:p>
            <a:p>
              <a:pPr defTabSz="300038">
                <a:lnSpc>
                  <a:spcPct val="90000"/>
                </a:lnSpc>
                <a:spcBef>
                  <a:spcPct val="0"/>
                </a:spcBef>
                <a:spcAft>
                  <a:spcPct val="35000"/>
                </a:spcAft>
              </a:pPr>
              <a:r>
                <a:rPr lang="en-US" sz="1500">
                  <a:latin typeface="Aptos" panose="020B0004020202020204" pitchFamily="34" charset="0"/>
                </a:rPr>
                <a:t>Basic information: size, location, fuel type</a:t>
              </a:r>
            </a:p>
          </p:txBody>
        </p:sp>
        <p:sp>
          <p:nvSpPr>
            <p:cNvPr id="17" name="Freeform 16"/>
            <p:cNvSpPr/>
            <p:nvPr/>
          </p:nvSpPr>
          <p:spPr>
            <a:xfrm>
              <a:off x="6571451" y="1351454"/>
              <a:ext cx="2400300" cy="1485900"/>
            </a:xfrm>
            <a:custGeom>
              <a:avLst/>
              <a:gdLst>
                <a:gd name="connsiteX0" fmla="*/ 0 w 1601390"/>
                <a:gd name="connsiteY0" fmla="*/ 96083 h 960834"/>
                <a:gd name="connsiteX1" fmla="*/ 96083 w 1601390"/>
                <a:gd name="connsiteY1" fmla="*/ 0 h 960834"/>
                <a:gd name="connsiteX2" fmla="*/ 1505307 w 1601390"/>
                <a:gd name="connsiteY2" fmla="*/ 0 h 960834"/>
                <a:gd name="connsiteX3" fmla="*/ 1601390 w 1601390"/>
                <a:gd name="connsiteY3" fmla="*/ 96083 h 960834"/>
                <a:gd name="connsiteX4" fmla="*/ 1601390 w 1601390"/>
                <a:gd name="connsiteY4" fmla="*/ 864751 h 960834"/>
                <a:gd name="connsiteX5" fmla="*/ 1505307 w 1601390"/>
                <a:gd name="connsiteY5" fmla="*/ 960834 h 960834"/>
                <a:gd name="connsiteX6" fmla="*/ 96083 w 1601390"/>
                <a:gd name="connsiteY6" fmla="*/ 960834 h 960834"/>
                <a:gd name="connsiteX7" fmla="*/ 0 w 1601390"/>
                <a:gd name="connsiteY7" fmla="*/ 864751 h 960834"/>
                <a:gd name="connsiteX8" fmla="*/ 0 w 1601390"/>
                <a:gd name="connsiteY8" fmla="*/ 96083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390" h="960834">
                  <a:moveTo>
                    <a:pt x="0" y="96083"/>
                  </a:moveTo>
                  <a:cubicBezTo>
                    <a:pt x="0" y="43018"/>
                    <a:pt x="43018" y="0"/>
                    <a:pt x="96083" y="0"/>
                  </a:cubicBezTo>
                  <a:lnTo>
                    <a:pt x="1505307" y="0"/>
                  </a:lnTo>
                  <a:cubicBezTo>
                    <a:pt x="1558372" y="0"/>
                    <a:pt x="1601390" y="43018"/>
                    <a:pt x="1601390" y="96083"/>
                  </a:cubicBezTo>
                  <a:lnTo>
                    <a:pt x="1601390" y="864751"/>
                  </a:lnTo>
                  <a:cubicBezTo>
                    <a:pt x="1601390" y="917816"/>
                    <a:pt x="1558372" y="960834"/>
                    <a:pt x="1505307" y="960834"/>
                  </a:cubicBezTo>
                  <a:lnTo>
                    <a:pt x="96083" y="960834"/>
                  </a:lnTo>
                  <a:cubicBezTo>
                    <a:pt x="43018" y="960834"/>
                    <a:pt x="0" y="917816"/>
                    <a:pt x="0" y="864751"/>
                  </a:cubicBezTo>
                  <a:lnTo>
                    <a:pt x="0" y="96083"/>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2870" tIns="51435" rIns="102870" bIns="51435" numCol="1" spcCol="1270" anchor="ctr" anchorCtr="0">
              <a:noAutofit/>
            </a:bodyPr>
            <a:lstStyle/>
            <a:p>
              <a:pPr defTabSz="300038">
                <a:lnSpc>
                  <a:spcPct val="90000"/>
                </a:lnSpc>
                <a:spcBef>
                  <a:spcPct val="0"/>
                </a:spcBef>
                <a:spcAft>
                  <a:spcPct val="35000"/>
                </a:spcAft>
              </a:pPr>
              <a:r>
                <a:rPr lang="en-US" b="1">
                  <a:latin typeface="Aptos" panose="020B0004020202020204" pitchFamily="34" charset="0"/>
                </a:rPr>
                <a:t>Cluster Study</a:t>
              </a:r>
            </a:p>
            <a:p>
              <a:pPr marL="0" lvl="1" defTabSz="225029">
                <a:lnSpc>
                  <a:spcPct val="90000"/>
                </a:lnSpc>
                <a:spcBef>
                  <a:spcPct val="0"/>
                </a:spcBef>
                <a:spcAft>
                  <a:spcPct val="15000"/>
                </a:spcAft>
              </a:pPr>
              <a:r>
                <a:rPr lang="en-US" sz="1500">
                  <a:latin typeface="Aptos" panose="020B0004020202020204" pitchFamily="34" charset="0"/>
                </a:rPr>
                <a:t>Exact list of upgrades required for the cluster</a:t>
              </a:r>
            </a:p>
          </p:txBody>
        </p:sp>
        <p:sp>
          <p:nvSpPr>
            <p:cNvPr id="21" name="Freeform 20"/>
            <p:cNvSpPr/>
            <p:nvPr/>
          </p:nvSpPr>
          <p:spPr>
            <a:xfrm>
              <a:off x="6571451" y="3446871"/>
              <a:ext cx="2400300" cy="1485900"/>
            </a:xfrm>
            <a:custGeom>
              <a:avLst/>
              <a:gdLst>
                <a:gd name="connsiteX0" fmla="*/ 0 w 1601390"/>
                <a:gd name="connsiteY0" fmla="*/ 96083 h 960834"/>
                <a:gd name="connsiteX1" fmla="*/ 96083 w 1601390"/>
                <a:gd name="connsiteY1" fmla="*/ 0 h 960834"/>
                <a:gd name="connsiteX2" fmla="*/ 1505307 w 1601390"/>
                <a:gd name="connsiteY2" fmla="*/ 0 h 960834"/>
                <a:gd name="connsiteX3" fmla="*/ 1601390 w 1601390"/>
                <a:gd name="connsiteY3" fmla="*/ 96083 h 960834"/>
                <a:gd name="connsiteX4" fmla="*/ 1601390 w 1601390"/>
                <a:gd name="connsiteY4" fmla="*/ 864751 h 960834"/>
                <a:gd name="connsiteX5" fmla="*/ 1505307 w 1601390"/>
                <a:gd name="connsiteY5" fmla="*/ 960834 h 960834"/>
                <a:gd name="connsiteX6" fmla="*/ 96083 w 1601390"/>
                <a:gd name="connsiteY6" fmla="*/ 960834 h 960834"/>
                <a:gd name="connsiteX7" fmla="*/ 0 w 1601390"/>
                <a:gd name="connsiteY7" fmla="*/ 864751 h 960834"/>
                <a:gd name="connsiteX8" fmla="*/ 0 w 1601390"/>
                <a:gd name="connsiteY8" fmla="*/ 96083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390" h="960834">
                  <a:moveTo>
                    <a:pt x="0" y="96083"/>
                  </a:moveTo>
                  <a:cubicBezTo>
                    <a:pt x="0" y="43018"/>
                    <a:pt x="43018" y="0"/>
                    <a:pt x="96083" y="0"/>
                  </a:cubicBezTo>
                  <a:lnTo>
                    <a:pt x="1505307" y="0"/>
                  </a:lnTo>
                  <a:cubicBezTo>
                    <a:pt x="1558372" y="0"/>
                    <a:pt x="1601390" y="43018"/>
                    <a:pt x="1601390" y="96083"/>
                  </a:cubicBezTo>
                  <a:lnTo>
                    <a:pt x="1601390" y="864751"/>
                  </a:lnTo>
                  <a:cubicBezTo>
                    <a:pt x="1601390" y="917816"/>
                    <a:pt x="1558372" y="960834"/>
                    <a:pt x="1505307" y="960834"/>
                  </a:cubicBezTo>
                  <a:lnTo>
                    <a:pt x="96083" y="960834"/>
                  </a:lnTo>
                  <a:cubicBezTo>
                    <a:pt x="43018" y="960834"/>
                    <a:pt x="0" y="917816"/>
                    <a:pt x="0" y="864751"/>
                  </a:cubicBezTo>
                  <a:lnTo>
                    <a:pt x="0" y="96083"/>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2870" tIns="51435" rIns="102870" bIns="51435" numCol="1" spcCol="1270" anchor="ctr" anchorCtr="0">
              <a:noAutofit/>
            </a:bodyPr>
            <a:lstStyle/>
            <a:p>
              <a:pPr defTabSz="300038">
                <a:lnSpc>
                  <a:spcPct val="90000"/>
                </a:lnSpc>
                <a:spcBef>
                  <a:spcPct val="0"/>
                </a:spcBef>
                <a:spcAft>
                  <a:spcPct val="35000"/>
                </a:spcAft>
              </a:pPr>
              <a:r>
                <a:rPr lang="en-US" b="1">
                  <a:latin typeface="Aptos" panose="020B0004020202020204" pitchFamily="34" charset="0"/>
                </a:rPr>
                <a:t>Interconnection Agreement</a:t>
              </a:r>
            </a:p>
            <a:p>
              <a:pPr marL="0" lvl="1" defTabSz="225029">
                <a:lnSpc>
                  <a:spcPct val="90000"/>
                </a:lnSpc>
                <a:spcBef>
                  <a:spcPct val="0"/>
                </a:spcBef>
                <a:spcAft>
                  <a:spcPct val="15000"/>
                </a:spcAft>
              </a:pPr>
              <a:r>
                <a:rPr lang="en-US" sz="1500">
                  <a:latin typeface="Aptos" panose="020B0004020202020204" pitchFamily="34" charset="0"/>
                </a:rPr>
                <a:t>Three-party agreement between generator, ISO, and transmission owner</a:t>
              </a:r>
            </a:p>
          </p:txBody>
        </p:sp>
        <p:sp>
          <p:nvSpPr>
            <p:cNvPr id="23" name="Freeform 22"/>
            <p:cNvSpPr/>
            <p:nvPr/>
          </p:nvSpPr>
          <p:spPr>
            <a:xfrm>
              <a:off x="3138809" y="3446871"/>
              <a:ext cx="2400300" cy="1485900"/>
            </a:xfrm>
            <a:custGeom>
              <a:avLst/>
              <a:gdLst>
                <a:gd name="connsiteX0" fmla="*/ 0 w 1601390"/>
                <a:gd name="connsiteY0" fmla="*/ 96083 h 960834"/>
                <a:gd name="connsiteX1" fmla="*/ 96083 w 1601390"/>
                <a:gd name="connsiteY1" fmla="*/ 0 h 960834"/>
                <a:gd name="connsiteX2" fmla="*/ 1505307 w 1601390"/>
                <a:gd name="connsiteY2" fmla="*/ 0 h 960834"/>
                <a:gd name="connsiteX3" fmla="*/ 1601390 w 1601390"/>
                <a:gd name="connsiteY3" fmla="*/ 96083 h 960834"/>
                <a:gd name="connsiteX4" fmla="*/ 1601390 w 1601390"/>
                <a:gd name="connsiteY4" fmla="*/ 864751 h 960834"/>
                <a:gd name="connsiteX5" fmla="*/ 1505307 w 1601390"/>
                <a:gd name="connsiteY5" fmla="*/ 960834 h 960834"/>
                <a:gd name="connsiteX6" fmla="*/ 96083 w 1601390"/>
                <a:gd name="connsiteY6" fmla="*/ 960834 h 960834"/>
                <a:gd name="connsiteX7" fmla="*/ 0 w 1601390"/>
                <a:gd name="connsiteY7" fmla="*/ 864751 h 960834"/>
                <a:gd name="connsiteX8" fmla="*/ 0 w 1601390"/>
                <a:gd name="connsiteY8" fmla="*/ 96083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390" h="960834">
                  <a:moveTo>
                    <a:pt x="0" y="96083"/>
                  </a:moveTo>
                  <a:cubicBezTo>
                    <a:pt x="0" y="43018"/>
                    <a:pt x="43018" y="0"/>
                    <a:pt x="96083" y="0"/>
                  </a:cubicBezTo>
                  <a:lnTo>
                    <a:pt x="1505307" y="0"/>
                  </a:lnTo>
                  <a:cubicBezTo>
                    <a:pt x="1558372" y="0"/>
                    <a:pt x="1601390" y="43018"/>
                    <a:pt x="1601390" y="96083"/>
                  </a:cubicBezTo>
                  <a:lnTo>
                    <a:pt x="1601390" y="864751"/>
                  </a:lnTo>
                  <a:cubicBezTo>
                    <a:pt x="1601390" y="917816"/>
                    <a:pt x="1558372" y="960834"/>
                    <a:pt x="1505307" y="960834"/>
                  </a:cubicBezTo>
                  <a:lnTo>
                    <a:pt x="96083" y="960834"/>
                  </a:lnTo>
                  <a:cubicBezTo>
                    <a:pt x="43018" y="960834"/>
                    <a:pt x="0" y="917816"/>
                    <a:pt x="0" y="864751"/>
                  </a:cubicBezTo>
                  <a:lnTo>
                    <a:pt x="0" y="96083"/>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2870" tIns="51435" rIns="102870" bIns="51435" numCol="1" spcCol="1270" anchor="ctr" anchorCtr="0">
              <a:noAutofit/>
            </a:bodyPr>
            <a:lstStyle/>
            <a:p>
              <a:pPr defTabSz="300038">
                <a:lnSpc>
                  <a:spcPct val="90000"/>
                </a:lnSpc>
                <a:spcBef>
                  <a:spcPct val="0"/>
                </a:spcBef>
                <a:spcAft>
                  <a:spcPct val="35000"/>
                </a:spcAft>
              </a:pPr>
              <a:r>
                <a:rPr lang="en-US" b="1">
                  <a:latin typeface="Aptos" panose="020B0004020202020204" pitchFamily="34" charset="0"/>
                </a:rPr>
                <a:t>Construction</a:t>
              </a:r>
            </a:p>
            <a:p>
              <a:pPr marL="0" lvl="1" defTabSz="225029">
                <a:lnSpc>
                  <a:spcPct val="90000"/>
                </a:lnSpc>
                <a:spcBef>
                  <a:spcPct val="0"/>
                </a:spcBef>
                <a:spcAft>
                  <a:spcPct val="15000"/>
                </a:spcAft>
              </a:pPr>
              <a:r>
                <a:rPr lang="en-US" sz="1500">
                  <a:latin typeface="Aptos" panose="020B0004020202020204" pitchFamily="34" charset="0"/>
                </a:rPr>
                <a:t>Generator begins commercial operation once construction is complete</a:t>
              </a:r>
              <a:endParaRPr lang="en-US" sz="1350">
                <a:latin typeface="Aptos" panose="020B0004020202020204" pitchFamily="34" charset="0"/>
              </a:endParaRPr>
            </a:p>
          </p:txBody>
        </p:sp>
        <p:sp>
          <p:nvSpPr>
            <p:cNvPr id="16" name="Freeform 15"/>
            <p:cNvSpPr/>
            <p:nvPr/>
          </p:nvSpPr>
          <p:spPr>
            <a:xfrm>
              <a:off x="5910660" y="1855231"/>
              <a:ext cx="359630" cy="478345"/>
            </a:xfrm>
            <a:custGeom>
              <a:avLst/>
              <a:gdLst>
                <a:gd name="connsiteX0" fmla="*/ 0 w 339494"/>
                <a:gd name="connsiteY0" fmla="*/ 79429 h 397144"/>
                <a:gd name="connsiteX1" fmla="*/ 169747 w 339494"/>
                <a:gd name="connsiteY1" fmla="*/ 79429 h 397144"/>
                <a:gd name="connsiteX2" fmla="*/ 169747 w 339494"/>
                <a:gd name="connsiteY2" fmla="*/ 0 h 397144"/>
                <a:gd name="connsiteX3" fmla="*/ 339494 w 339494"/>
                <a:gd name="connsiteY3" fmla="*/ 198572 h 397144"/>
                <a:gd name="connsiteX4" fmla="*/ 169747 w 339494"/>
                <a:gd name="connsiteY4" fmla="*/ 397144 h 397144"/>
                <a:gd name="connsiteX5" fmla="*/ 169747 w 339494"/>
                <a:gd name="connsiteY5" fmla="*/ 317715 h 397144"/>
                <a:gd name="connsiteX6" fmla="*/ 0 w 339494"/>
                <a:gd name="connsiteY6" fmla="*/ 317715 h 397144"/>
                <a:gd name="connsiteX7" fmla="*/ 0 w 339494"/>
                <a:gd name="connsiteY7" fmla="*/ 79429 h 39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494" h="397144">
                  <a:moveTo>
                    <a:pt x="0" y="79429"/>
                  </a:moveTo>
                  <a:lnTo>
                    <a:pt x="169747" y="79429"/>
                  </a:lnTo>
                  <a:lnTo>
                    <a:pt x="169747" y="0"/>
                  </a:lnTo>
                  <a:lnTo>
                    <a:pt x="339494" y="198572"/>
                  </a:lnTo>
                  <a:lnTo>
                    <a:pt x="169747" y="397144"/>
                  </a:lnTo>
                  <a:lnTo>
                    <a:pt x="169747" y="317715"/>
                  </a:lnTo>
                  <a:lnTo>
                    <a:pt x="0" y="317715"/>
                  </a:lnTo>
                  <a:lnTo>
                    <a:pt x="0" y="79429"/>
                  </a:lnTo>
                  <a:close/>
                </a:path>
              </a:pathLst>
            </a:cu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44679" rIns="57290" bIns="44679" numCol="1" spcCol="1270" anchor="ctr" anchorCtr="0">
              <a:noAutofit/>
            </a:bodyPr>
            <a:lstStyle/>
            <a:p>
              <a:pPr defTabSz="250031">
                <a:lnSpc>
                  <a:spcPct val="90000"/>
                </a:lnSpc>
                <a:spcBef>
                  <a:spcPct val="0"/>
                </a:spcBef>
                <a:spcAft>
                  <a:spcPct val="35000"/>
                </a:spcAft>
              </a:pPr>
              <a:endParaRPr lang="en-US" sz="563">
                <a:latin typeface="Aptos" panose="020B0004020202020204" pitchFamily="34" charset="0"/>
              </a:endParaRPr>
            </a:p>
          </p:txBody>
        </p:sp>
        <p:sp>
          <p:nvSpPr>
            <p:cNvPr id="22" name="Freeform 21"/>
            <p:cNvSpPr/>
            <p:nvPr/>
          </p:nvSpPr>
          <p:spPr>
            <a:xfrm>
              <a:off x="5875464" y="3950648"/>
              <a:ext cx="359631" cy="478346"/>
            </a:xfrm>
            <a:custGeom>
              <a:avLst/>
              <a:gdLst>
                <a:gd name="connsiteX0" fmla="*/ 0 w 339494"/>
                <a:gd name="connsiteY0" fmla="*/ 79429 h 397144"/>
                <a:gd name="connsiteX1" fmla="*/ 169747 w 339494"/>
                <a:gd name="connsiteY1" fmla="*/ 79429 h 397144"/>
                <a:gd name="connsiteX2" fmla="*/ 169747 w 339494"/>
                <a:gd name="connsiteY2" fmla="*/ 0 h 397144"/>
                <a:gd name="connsiteX3" fmla="*/ 339494 w 339494"/>
                <a:gd name="connsiteY3" fmla="*/ 198572 h 397144"/>
                <a:gd name="connsiteX4" fmla="*/ 169747 w 339494"/>
                <a:gd name="connsiteY4" fmla="*/ 397144 h 397144"/>
                <a:gd name="connsiteX5" fmla="*/ 169747 w 339494"/>
                <a:gd name="connsiteY5" fmla="*/ 317715 h 397144"/>
                <a:gd name="connsiteX6" fmla="*/ 0 w 339494"/>
                <a:gd name="connsiteY6" fmla="*/ 317715 h 397144"/>
                <a:gd name="connsiteX7" fmla="*/ 0 w 339494"/>
                <a:gd name="connsiteY7" fmla="*/ 79429 h 39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494" h="397144">
                  <a:moveTo>
                    <a:pt x="339494" y="317715"/>
                  </a:moveTo>
                  <a:lnTo>
                    <a:pt x="169747" y="317715"/>
                  </a:lnTo>
                  <a:lnTo>
                    <a:pt x="169747" y="397144"/>
                  </a:lnTo>
                  <a:lnTo>
                    <a:pt x="0" y="198572"/>
                  </a:lnTo>
                  <a:lnTo>
                    <a:pt x="169747" y="0"/>
                  </a:lnTo>
                  <a:lnTo>
                    <a:pt x="169747" y="79429"/>
                  </a:lnTo>
                  <a:lnTo>
                    <a:pt x="339494" y="79429"/>
                  </a:lnTo>
                  <a:lnTo>
                    <a:pt x="339494" y="317715"/>
                  </a:lnTo>
                  <a:close/>
                </a:path>
              </a:pathLst>
            </a:cu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44679" rIns="57290" bIns="44679" numCol="1" spcCol="1270" anchor="ctr" anchorCtr="0">
              <a:noAutofit/>
            </a:bodyPr>
            <a:lstStyle/>
            <a:p>
              <a:pPr defTabSz="250031">
                <a:lnSpc>
                  <a:spcPct val="90000"/>
                </a:lnSpc>
                <a:spcBef>
                  <a:spcPct val="0"/>
                </a:spcBef>
                <a:spcAft>
                  <a:spcPct val="35000"/>
                </a:spcAft>
              </a:pPr>
              <a:endParaRPr lang="en-US" sz="563">
                <a:latin typeface="Aptos" panose="020B0004020202020204" pitchFamily="34" charset="0"/>
              </a:endParaRPr>
            </a:p>
          </p:txBody>
        </p:sp>
      </p:grpSp>
      <p:pic>
        <p:nvPicPr>
          <p:cNvPr id="27" name="Picture 26"/>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281276" y="4129909"/>
            <a:ext cx="298430" cy="298535"/>
          </a:xfrm>
          <a:prstGeom prst="rect">
            <a:avLst/>
          </a:prstGeom>
        </p:spPr>
      </p:pic>
      <p:sp>
        <p:nvSpPr>
          <p:cNvPr id="25" name="Title 1"/>
          <p:cNvSpPr txBox="1">
            <a:spLocks/>
          </p:cNvSpPr>
          <p:nvPr/>
        </p:nvSpPr>
        <p:spPr>
          <a:xfrm>
            <a:off x="342900" y="57150"/>
            <a:ext cx="7315200" cy="857250"/>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3200" b="1" kern="1200" baseline="0">
                <a:solidFill>
                  <a:srgbClr val="595959"/>
                </a:solidFill>
                <a:latin typeface="+mj-lt"/>
                <a:ea typeface="+mj-ea"/>
                <a:cs typeface="+mj-cs"/>
              </a:defRPr>
            </a:lvl1pPr>
          </a:lstStyle>
          <a:p>
            <a:endParaRPr lang="en-US" sz="2400">
              <a:solidFill>
                <a:srgbClr val="060606"/>
              </a:solidFill>
            </a:endParaRPr>
          </a:p>
        </p:txBody>
      </p:sp>
      <p:sp>
        <p:nvSpPr>
          <p:cNvPr id="13" name="Freeform 15">
            <a:extLst>
              <a:ext uri="{FF2B5EF4-FFF2-40B4-BE49-F238E27FC236}">
                <a16:creationId xmlns:a16="http://schemas.microsoft.com/office/drawing/2014/main" id="{8B6F5CC2-A8C2-4DCF-7D07-B1737270A837}"/>
              </a:ext>
            </a:extLst>
          </p:cNvPr>
          <p:cNvSpPr/>
          <p:nvPr/>
        </p:nvSpPr>
        <p:spPr>
          <a:xfrm rot="5400000">
            <a:off x="6652428" y="2145858"/>
            <a:ext cx="386932" cy="379676"/>
          </a:xfrm>
          <a:custGeom>
            <a:avLst/>
            <a:gdLst>
              <a:gd name="connsiteX0" fmla="*/ 0 w 339494"/>
              <a:gd name="connsiteY0" fmla="*/ 79429 h 397144"/>
              <a:gd name="connsiteX1" fmla="*/ 169747 w 339494"/>
              <a:gd name="connsiteY1" fmla="*/ 79429 h 397144"/>
              <a:gd name="connsiteX2" fmla="*/ 169747 w 339494"/>
              <a:gd name="connsiteY2" fmla="*/ 0 h 397144"/>
              <a:gd name="connsiteX3" fmla="*/ 339494 w 339494"/>
              <a:gd name="connsiteY3" fmla="*/ 198572 h 397144"/>
              <a:gd name="connsiteX4" fmla="*/ 169747 w 339494"/>
              <a:gd name="connsiteY4" fmla="*/ 397144 h 397144"/>
              <a:gd name="connsiteX5" fmla="*/ 169747 w 339494"/>
              <a:gd name="connsiteY5" fmla="*/ 317715 h 397144"/>
              <a:gd name="connsiteX6" fmla="*/ 0 w 339494"/>
              <a:gd name="connsiteY6" fmla="*/ 317715 h 397144"/>
              <a:gd name="connsiteX7" fmla="*/ 0 w 339494"/>
              <a:gd name="connsiteY7" fmla="*/ 79429 h 39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494" h="397144">
                <a:moveTo>
                  <a:pt x="0" y="79429"/>
                </a:moveTo>
                <a:lnTo>
                  <a:pt x="169747" y="79429"/>
                </a:lnTo>
                <a:lnTo>
                  <a:pt x="169747" y="0"/>
                </a:lnTo>
                <a:lnTo>
                  <a:pt x="339494" y="198572"/>
                </a:lnTo>
                <a:lnTo>
                  <a:pt x="169747" y="397144"/>
                </a:lnTo>
                <a:lnTo>
                  <a:pt x="169747" y="317715"/>
                </a:lnTo>
                <a:lnTo>
                  <a:pt x="0" y="317715"/>
                </a:lnTo>
                <a:lnTo>
                  <a:pt x="0" y="79429"/>
                </a:lnTo>
                <a:close/>
              </a:path>
            </a:pathLst>
          </a:cu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44679" rIns="57290" bIns="44679" numCol="1" spcCol="1270" anchor="ctr" anchorCtr="0">
            <a:noAutofit/>
          </a:bodyPr>
          <a:lstStyle/>
          <a:p>
            <a:pPr algn="ctr" defTabSz="250031">
              <a:lnSpc>
                <a:spcPct val="90000"/>
              </a:lnSpc>
              <a:spcBef>
                <a:spcPct val="0"/>
              </a:spcBef>
              <a:spcAft>
                <a:spcPct val="35000"/>
              </a:spcAft>
            </a:pPr>
            <a:endParaRPr lang="en-US" sz="563">
              <a:latin typeface="Aptos" panose="020B0004020202020204" pitchFamily="34" charset="0"/>
            </a:endParaRPr>
          </a:p>
        </p:txBody>
      </p:sp>
    </p:spTree>
    <p:custDataLst>
      <p:tags r:id="rId1"/>
    </p:custDataLst>
    <p:extLst>
      <p:ext uri="{BB962C8B-B14F-4D97-AF65-F5344CB8AC3E}">
        <p14:creationId xmlns:p14="http://schemas.microsoft.com/office/powerpoint/2010/main" val="3634973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4B76C-0C8F-CED8-4DD4-660CA09C392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788FA7-E787-FD1A-DCCD-02B01F201FE1}"/>
              </a:ext>
            </a:extLst>
          </p:cNvPr>
          <p:cNvSpPr>
            <a:spLocks noGrp="1"/>
          </p:cNvSpPr>
          <p:nvPr>
            <p:ph type="sldNum" sz="quarter" idx="12"/>
          </p:nvPr>
        </p:nvSpPr>
        <p:spPr>
          <a:xfrm>
            <a:off x="8534400" y="4774411"/>
            <a:ext cx="381000" cy="197639"/>
          </a:xfrm>
        </p:spPr>
        <p:txBody>
          <a:bodyPr anchor="ctr">
            <a:normAutofit/>
          </a:bodyPr>
          <a:lstStyle/>
          <a:p>
            <a:pPr>
              <a:lnSpc>
                <a:spcPct val="90000"/>
              </a:lnSpc>
              <a:spcAft>
                <a:spcPts val="600"/>
              </a:spcAft>
            </a:pPr>
            <a:fld id="{10C7F894-2A36-495D-AB7C-1055F7AC0F9D}" type="slidenum">
              <a:rPr lang="en-US" smtClean="0"/>
              <a:pPr>
                <a:lnSpc>
                  <a:spcPct val="90000"/>
                </a:lnSpc>
                <a:spcAft>
                  <a:spcPts val="600"/>
                </a:spcAft>
              </a:pPr>
              <a:t>7</a:t>
            </a:fld>
            <a:endParaRPr lang="en-US"/>
          </a:p>
        </p:txBody>
      </p:sp>
      <p:sp>
        <p:nvSpPr>
          <p:cNvPr id="3" name="Title 2">
            <a:extLst>
              <a:ext uri="{FF2B5EF4-FFF2-40B4-BE49-F238E27FC236}">
                <a16:creationId xmlns:a16="http://schemas.microsoft.com/office/drawing/2014/main" id="{DBD871C9-C038-6044-4891-72B761BF3D88}"/>
              </a:ext>
            </a:extLst>
          </p:cNvPr>
          <p:cNvSpPr>
            <a:spLocks noGrp="1"/>
          </p:cNvSpPr>
          <p:nvPr>
            <p:ph type="title"/>
          </p:nvPr>
        </p:nvSpPr>
        <p:spPr>
          <a:xfrm>
            <a:off x="457200" y="57150"/>
            <a:ext cx="8229600" cy="857250"/>
          </a:xfrm>
        </p:spPr>
        <p:txBody>
          <a:bodyPr anchor="ctr">
            <a:normAutofit/>
          </a:bodyPr>
          <a:lstStyle/>
          <a:p>
            <a:r>
              <a:rPr lang="en-US" sz="2800"/>
              <a:t>General Cluster Study Timeline</a:t>
            </a:r>
          </a:p>
        </p:txBody>
      </p:sp>
      <p:pic>
        <p:nvPicPr>
          <p:cNvPr id="4" name="Picture 3">
            <a:extLst>
              <a:ext uri="{FF2B5EF4-FFF2-40B4-BE49-F238E27FC236}">
                <a16:creationId xmlns:a16="http://schemas.microsoft.com/office/drawing/2014/main" id="{1CD79F70-3D89-7913-29D9-A1455CC515A0}"/>
              </a:ext>
            </a:extLst>
          </p:cNvPr>
          <p:cNvPicPr>
            <a:picLocks noChangeAspect="1"/>
          </p:cNvPicPr>
          <p:nvPr/>
        </p:nvPicPr>
        <p:blipFill>
          <a:blip r:embed="rId3"/>
          <a:stretch>
            <a:fillRect/>
          </a:stretch>
        </p:blipFill>
        <p:spPr>
          <a:xfrm>
            <a:off x="1140903" y="737507"/>
            <a:ext cx="6627303" cy="3962400"/>
          </a:xfrm>
          <a:prstGeom prst="rect">
            <a:avLst/>
          </a:prstGeom>
        </p:spPr>
      </p:pic>
      <p:sp>
        <p:nvSpPr>
          <p:cNvPr id="5" name="TextBox 4">
            <a:extLst>
              <a:ext uri="{FF2B5EF4-FFF2-40B4-BE49-F238E27FC236}">
                <a16:creationId xmlns:a16="http://schemas.microsoft.com/office/drawing/2014/main" id="{3C5E4A9C-792A-C59B-E359-5DEEF988D503}"/>
              </a:ext>
            </a:extLst>
          </p:cNvPr>
          <p:cNvSpPr txBox="1"/>
          <p:nvPr/>
        </p:nvSpPr>
        <p:spPr>
          <a:xfrm>
            <a:off x="367393" y="3706585"/>
            <a:ext cx="2637064" cy="523220"/>
          </a:xfrm>
          <a:prstGeom prst="rect">
            <a:avLst/>
          </a:prstGeom>
          <a:noFill/>
        </p:spPr>
        <p:txBody>
          <a:bodyPr wrap="square" rtlCol="0">
            <a:spAutoFit/>
          </a:bodyPr>
          <a:lstStyle/>
          <a:p>
            <a:r>
              <a:rPr lang="en-US" sz="1400">
                <a:solidFill>
                  <a:srgbClr val="000000"/>
                </a:solidFill>
                <a:latin typeface="Aptos" panose="020B0004020202020204" pitchFamily="34" charset="0"/>
              </a:rPr>
              <a:t>Additional details available in </a:t>
            </a:r>
            <a:r>
              <a:rPr lang="en-US" sz="1400">
                <a:solidFill>
                  <a:srgbClr val="000000"/>
                </a:solidFill>
                <a:latin typeface="Aptos" panose="020B0004020202020204" pitchFamily="34" charset="0"/>
                <a:hlinkClick r:id="rId4"/>
              </a:rPr>
              <a:t>Planning Procedure 5-6</a:t>
            </a:r>
            <a:endParaRPr lang="en-US" sz="1400">
              <a:solidFill>
                <a:srgbClr val="000000"/>
              </a:solidFill>
              <a:latin typeface="Aptos" panose="020B0004020202020204" pitchFamily="34" charset="0"/>
            </a:endParaRPr>
          </a:p>
        </p:txBody>
      </p:sp>
    </p:spTree>
    <p:extLst>
      <p:ext uri="{BB962C8B-B14F-4D97-AF65-F5344CB8AC3E}">
        <p14:creationId xmlns:p14="http://schemas.microsoft.com/office/powerpoint/2010/main" val="1819396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8</a:t>
            </a:fld>
            <a:endParaRPr lang="en-US"/>
          </a:p>
        </p:txBody>
      </p:sp>
      <p:sp>
        <p:nvSpPr>
          <p:cNvPr id="7" name="Title 6">
            <a:extLst>
              <a:ext uri="{FF2B5EF4-FFF2-40B4-BE49-F238E27FC236}">
                <a16:creationId xmlns:a16="http://schemas.microsoft.com/office/drawing/2014/main" id="{4FC926BD-363F-D570-5DD8-A689DFFDEBDE}"/>
              </a:ext>
            </a:extLst>
          </p:cNvPr>
          <p:cNvSpPr>
            <a:spLocks noGrp="1"/>
          </p:cNvSpPr>
          <p:nvPr>
            <p:ph type="title"/>
          </p:nvPr>
        </p:nvSpPr>
        <p:spPr>
          <a:xfrm>
            <a:off x="435574" y="3588"/>
            <a:ext cx="8479825" cy="857250"/>
          </a:xfrm>
        </p:spPr>
        <p:txBody>
          <a:bodyPr>
            <a:normAutofit fontScale="90000"/>
          </a:bodyPr>
          <a:lstStyle/>
          <a:p>
            <a:r>
              <a:rPr lang="en-US" sz="3100"/>
              <a:t>Economic Planning for the Clean Energy Transition</a:t>
            </a:r>
            <a:br>
              <a:rPr lang="en-US" sz="2800"/>
            </a:br>
            <a:r>
              <a:rPr lang="en-US" sz="2000" b="0" i="1"/>
              <a:t>Key Findings for the New England Grid</a:t>
            </a:r>
            <a:endParaRPr lang="en-US" sz="2800" b="0" i="1"/>
          </a:p>
        </p:txBody>
      </p:sp>
      <p:sp>
        <p:nvSpPr>
          <p:cNvPr id="8" name="Content Placeholder 7">
            <a:extLst>
              <a:ext uri="{FF2B5EF4-FFF2-40B4-BE49-F238E27FC236}">
                <a16:creationId xmlns:a16="http://schemas.microsoft.com/office/drawing/2014/main" id="{F16D9690-ADC1-22ED-2445-5DDC3EF4F9C2}"/>
              </a:ext>
            </a:extLst>
          </p:cNvPr>
          <p:cNvSpPr>
            <a:spLocks noGrp="1"/>
          </p:cNvSpPr>
          <p:nvPr>
            <p:ph idx="1"/>
          </p:nvPr>
        </p:nvSpPr>
        <p:spPr>
          <a:xfrm>
            <a:off x="435574" y="860837"/>
            <a:ext cx="8708426" cy="3913573"/>
          </a:xfrm>
        </p:spPr>
        <p:txBody>
          <a:bodyPr>
            <a:normAutofit/>
          </a:bodyPr>
          <a:lstStyle/>
          <a:p>
            <a:r>
              <a:rPr lang="en-US" sz="1800" b="1"/>
              <a:t>Increased variability will require vastly different supply levels from year to year</a:t>
            </a:r>
          </a:p>
          <a:p>
            <a:pPr lvl="1"/>
            <a:r>
              <a:rPr lang="en-US" sz="1600"/>
              <a:t>Peak demand could vary by up to 50% between mild and severe winters by 2050</a:t>
            </a:r>
          </a:p>
          <a:p>
            <a:pPr>
              <a:spcBef>
                <a:spcPts val="1000"/>
              </a:spcBef>
            </a:pPr>
            <a:r>
              <a:rPr lang="en-US" sz="1800" b="1"/>
              <a:t>Emissions reductions will be seasonal</a:t>
            </a:r>
          </a:p>
          <a:p>
            <a:pPr lvl="1"/>
            <a:r>
              <a:rPr lang="en-US" sz="1600"/>
              <a:t>Spring will be mostly decarbonized by 2040, but a small portion of winter days will still produce significant emissions in 2050</a:t>
            </a:r>
            <a:endParaRPr lang="en-US" sz="1600" b="1"/>
          </a:p>
          <a:p>
            <a:pPr>
              <a:spcBef>
                <a:spcPts val="1000"/>
              </a:spcBef>
            </a:pPr>
            <a:r>
              <a:rPr lang="en-US" sz="1800" b="1"/>
              <a:t>Renewable-only build-outs may be vas</a:t>
            </a:r>
            <a:r>
              <a:rPr lang="en-US" sz="1900" b="1"/>
              <a:t>t</a:t>
            </a:r>
          </a:p>
          <a:p>
            <a:pPr lvl="1"/>
            <a:r>
              <a:rPr lang="en-US" sz="1600"/>
              <a:t>If the 2050 resource build-out is almost entirely wind, solar, and batteries, the region will need a power system that is 4x its current capacity to </a:t>
            </a:r>
            <a:br>
              <a:rPr lang="en-US" sz="1600"/>
            </a:br>
            <a:r>
              <a:rPr lang="en-US" sz="1600"/>
              <a:t>achieve state emissions goals and maintain reliability</a:t>
            </a:r>
          </a:p>
          <a:p>
            <a:pPr>
              <a:spcBef>
                <a:spcPts val="1000"/>
              </a:spcBef>
            </a:pPr>
            <a:r>
              <a:rPr lang="en-US" sz="1800" b="1"/>
              <a:t>Firm, dispatchable, zero-carbon generation </a:t>
            </a:r>
            <a:br>
              <a:rPr lang="en-US" sz="1800" b="1"/>
            </a:br>
            <a:r>
              <a:rPr lang="en-US" sz="1800" b="1"/>
              <a:t>could help address challenges</a:t>
            </a:r>
          </a:p>
          <a:p>
            <a:pPr lvl="1"/>
            <a:r>
              <a:rPr lang="en-US" sz="1600"/>
              <a:t>May support reliability and reduce build-out costs</a:t>
            </a:r>
            <a:endParaRPr lang="en-US" sz="1600">
              <a:cs typeface="Calibri"/>
            </a:endParaRPr>
          </a:p>
        </p:txBody>
      </p:sp>
      <p:sp>
        <p:nvSpPr>
          <p:cNvPr id="5" name="Title 2"/>
          <p:cNvSpPr txBox="1">
            <a:spLocks/>
          </p:cNvSpPr>
          <p:nvPr/>
        </p:nvSpPr>
        <p:spPr>
          <a:xfrm>
            <a:off x="1485900" y="171450"/>
            <a:ext cx="6172200" cy="857250"/>
          </a:xfrm>
          <a:prstGeom prst="rect">
            <a:avLst/>
          </a:prstGeom>
        </p:spPr>
        <p:txBody>
          <a:bodyPr vert="horz" lIns="68580" tIns="34290" rIns="68580" bIns="34290" rtlCol="0" anchor="ctr">
            <a:normAutofit fontScale="97500"/>
          </a:bodyPr>
          <a:lstStyle>
            <a:lvl1pPr algn="l" defTabSz="914400" rtl="0" eaLnBrk="1" latinLnBrk="0" hangingPunct="1">
              <a:spcBef>
                <a:spcPct val="0"/>
              </a:spcBef>
              <a:buNone/>
              <a:defRPr sz="3200" b="1" kern="1200" baseline="0">
                <a:solidFill>
                  <a:srgbClr val="000000"/>
                </a:solidFill>
                <a:latin typeface="+mj-lt"/>
                <a:ea typeface="+mj-ea"/>
                <a:cs typeface="+mj-cs"/>
              </a:defRPr>
            </a:lvl1pPr>
          </a:lstStyle>
          <a:p>
            <a:endParaRPr lang="en-US" sz="1500" b="0" i="1"/>
          </a:p>
        </p:txBody>
      </p:sp>
      <p:sp>
        <p:nvSpPr>
          <p:cNvPr id="2" name="Rectangle: Single Corner Snipped 1">
            <a:extLst>
              <a:ext uri="{FF2B5EF4-FFF2-40B4-BE49-F238E27FC236}">
                <a16:creationId xmlns:a16="http://schemas.microsoft.com/office/drawing/2014/main" id="{DC2C1225-27A5-CC32-E3F3-58C96F91079D}"/>
              </a:ext>
            </a:extLst>
          </p:cNvPr>
          <p:cNvSpPr/>
          <p:nvPr/>
        </p:nvSpPr>
        <p:spPr>
          <a:xfrm>
            <a:off x="6096000" y="2994420"/>
            <a:ext cx="2928322" cy="1524000"/>
          </a:xfrm>
          <a:prstGeom prst="snip1Rect">
            <a:avLst/>
          </a:prstGeom>
          <a:solidFill>
            <a:schemeClr val="tx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CF3FE1E-415E-137E-3770-6ED35854542A}"/>
              </a:ext>
            </a:extLst>
          </p:cNvPr>
          <p:cNvSpPr txBox="1"/>
          <p:nvPr/>
        </p:nvSpPr>
        <p:spPr>
          <a:xfrm>
            <a:off x="6057900" y="3537287"/>
            <a:ext cx="3004522" cy="1015663"/>
          </a:xfrm>
          <a:prstGeom prst="rect">
            <a:avLst/>
          </a:prstGeom>
          <a:noFill/>
        </p:spPr>
        <p:txBody>
          <a:bodyPr wrap="square" rtlCol="0">
            <a:spAutoFit/>
          </a:bodyPr>
          <a:lstStyle/>
          <a:p>
            <a:pPr algn="ctr" defTabSz="685800">
              <a:defRPr/>
            </a:pPr>
            <a:endParaRPr lang="en-US" sz="1500" b="1">
              <a:solidFill>
                <a:srgbClr val="0B5689"/>
              </a:solidFill>
              <a:latin typeface="Aptos" panose="020B0004020202020204" pitchFamily="34" charset="0"/>
            </a:endParaRPr>
          </a:p>
          <a:p>
            <a:pPr algn="ctr" defTabSz="685800">
              <a:defRPr/>
            </a:pPr>
            <a:r>
              <a:rPr lang="en-US" sz="1500" b="1">
                <a:solidFill>
                  <a:srgbClr val="DF7811"/>
                </a:solidFill>
                <a:latin typeface="Aptos" panose="020B0004020202020204" pitchFamily="34" charset="0"/>
              </a:rPr>
              <a:t>Learn More!</a:t>
            </a:r>
          </a:p>
          <a:p>
            <a:pPr algn="ctr" defTabSz="685800">
              <a:defRPr/>
            </a:pPr>
            <a:r>
              <a:rPr lang="en-US" sz="1500" b="1">
                <a:solidFill>
                  <a:srgbClr val="0B5689"/>
                </a:solidFill>
                <a:latin typeface="Aptos" panose="020B0004020202020204" pitchFamily="34" charset="0"/>
              </a:rPr>
              <a:t>Dec. 2024 EPCET Public Webinar </a:t>
            </a:r>
            <a:r>
              <a:rPr lang="en-US" sz="1500">
                <a:solidFill>
                  <a:srgbClr val="0B5689"/>
                </a:solidFill>
                <a:latin typeface="Aptos" panose="020B0004020202020204" pitchFamily="34" charset="0"/>
                <a:hlinkClick r:id="rId2"/>
              </a:rPr>
              <a:t>Presentation</a:t>
            </a:r>
            <a:r>
              <a:rPr lang="en-US" sz="1500">
                <a:solidFill>
                  <a:srgbClr val="0B5689"/>
                </a:solidFill>
                <a:latin typeface="Aptos" panose="020B0004020202020204" pitchFamily="34" charset="0"/>
              </a:rPr>
              <a:t> &amp; </a:t>
            </a:r>
            <a:r>
              <a:rPr lang="en-US" sz="1500">
                <a:solidFill>
                  <a:srgbClr val="0B5689"/>
                </a:solidFill>
                <a:latin typeface="Aptos" panose="020B0004020202020204" pitchFamily="34" charset="0"/>
                <a:hlinkClick r:id="rId2"/>
              </a:rPr>
              <a:t>Recording</a:t>
            </a:r>
            <a:endParaRPr lang="en-US" sz="1500">
              <a:solidFill>
                <a:srgbClr val="0B5689"/>
              </a:solidFill>
              <a:latin typeface="Aptos" panose="020B0004020202020204" pitchFamily="34" charset="0"/>
            </a:endParaRPr>
          </a:p>
        </p:txBody>
      </p:sp>
      <p:pic>
        <p:nvPicPr>
          <p:cNvPr id="6" name="Picture 4">
            <a:extLst>
              <a:ext uri="{FF2B5EF4-FFF2-40B4-BE49-F238E27FC236}">
                <a16:creationId xmlns:a16="http://schemas.microsoft.com/office/drawing/2014/main" id="{A4376FE3-5B19-02E6-68C0-454260DA7D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286" b="7704"/>
          <a:stretch/>
        </p:blipFill>
        <p:spPr bwMode="auto">
          <a:xfrm>
            <a:off x="6682403" y="3077478"/>
            <a:ext cx="1755516" cy="76360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19E4B53-47AC-6D0C-6C47-D5CD4561EB1F}"/>
              </a:ext>
            </a:extLst>
          </p:cNvPr>
          <p:cNvSpPr txBox="1"/>
          <p:nvPr/>
        </p:nvSpPr>
        <p:spPr>
          <a:xfrm>
            <a:off x="30938" y="4474518"/>
            <a:ext cx="9144000" cy="230832"/>
          </a:xfrm>
          <a:prstGeom prst="rect">
            <a:avLst/>
          </a:prstGeom>
          <a:noFill/>
        </p:spPr>
        <p:txBody>
          <a:bodyPr wrap="square">
            <a:spAutoFit/>
          </a:bodyPr>
          <a:lstStyle/>
          <a:p>
            <a:pPr algn="ctr"/>
            <a:r>
              <a:rPr lang="en-US" sz="900">
                <a:latin typeface="Aptos" panose="020B0004020202020204" pitchFamily="34" charset="0"/>
              </a:rPr>
              <a:t>Source: </a:t>
            </a:r>
            <a:r>
              <a:rPr lang="en-US" sz="900">
                <a:latin typeface="Aptos" panose="020B0004020202020204" pitchFamily="34" charset="0"/>
                <a:hlinkClick r:id="rId4">
                  <a:extLst>
                    <a:ext uri="{A12FA001-AC4F-418D-AE19-62706E023703}">
                      <ahyp:hlinkClr xmlns:ahyp="http://schemas.microsoft.com/office/drawing/2018/hyperlinkcolor" val="tx"/>
                    </a:ext>
                  </a:extLst>
                </a:hlinkClick>
              </a:rPr>
              <a:t>Economic Planning for the Clean Energy Transition: Illuminating the Challenges of Tomorrow’s Grid</a:t>
            </a:r>
            <a:endParaRPr lang="en-US" sz="900">
              <a:latin typeface="Aptos" panose="020B0004020202020204" pitchFamily="34" charset="0"/>
            </a:endParaRPr>
          </a:p>
        </p:txBody>
      </p:sp>
    </p:spTree>
    <p:extLst>
      <p:ext uri="{BB962C8B-B14F-4D97-AF65-F5344CB8AC3E}">
        <p14:creationId xmlns:p14="http://schemas.microsoft.com/office/powerpoint/2010/main" val="3133046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C7BBE-78F6-A3D9-51EB-EDAEB6D5DFA7}"/>
              </a:ext>
            </a:extLst>
          </p:cNvPr>
          <p:cNvSpPr>
            <a:spLocks noGrp="1"/>
          </p:cNvSpPr>
          <p:nvPr>
            <p:ph type="title"/>
          </p:nvPr>
        </p:nvSpPr>
        <p:spPr/>
        <p:txBody>
          <a:bodyPr>
            <a:noAutofit/>
          </a:bodyPr>
          <a:lstStyle/>
          <a:p>
            <a:r>
              <a:rPr lang="en-US" sz="2800"/>
              <a:t>Average Annual Buildout Necessary to Achieve State Goals by 2050</a:t>
            </a:r>
          </a:p>
        </p:txBody>
      </p:sp>
      <p:sp>
        <p:nvSpPr>
          <p:cNvPr id="3" name="Slide Number Placeholder 2">
            <a:extLst>
              <a:ext uri="{FF2B5EF4-FFF2-40B4-BE49-F238E27FC236}">
                <a16:creationId xmlns:a16="http://schemas.microsoft.com/office/drawing/2014/main" id="{F58A6058-0C17-CBF0-917E-071B40BCCE01}"/>
              </a:ext>
            </a:extLst>
          </p:cNvPr>
          <p:cNvSpPr>
            <a:spLocks noGrp="1"/>
          </p:cNvSpPr>
          <p:nvPr>
            <p:ph type="sldNum" sz="quarter" idx="10"/>
          </p:nvPr>
        </p:nvSpPr>
        <p:spPr/>
        <p:txBody>
          <a:bodyPr/>
          <a:lstStyle/>
          <a:p>
            <a:fld id="{10C7F894-2A36-495D-AB7C-1055F7AC0F9D}" type="slidenum">
              <a:rPr lang="en-US" smtClean="0"/>
              <a:pPr/>
              <a:t>9</a:t>
            </a:fld>
            <a:endParaRPr lang="en-US"/>
          </a:p>
        </p:txBody>
      </p:sp>
      <p:grpSp>
        <p:nvGrpSpPr>
          <p:cNvPr id="21" name="Group 20">
            <a:extLst>
              <a:ext uri="{FF2B5EF4-FFF2-40B4-BE49-F238E27FC236}">
                <a16:creationId xmlns:a16="http://schemas.microsoft.com/office/drawing/2014/main" id="{6D7BC2E2-99B7-ECAC-1122-447F52EDCA72}"/>
              </a:ext>
            </a:extLst>
          </p:cNvPr>
          <p:cNvGrpSpPr/>
          <p:nvPr/>
        </p:nvGrpSpPr>
        <p:grpSpPr>
          <a:xfrm>
            <a:off x="990600" y="1195154"/>
            <a:ext cx="7429500" cy="2973296"/>
            <a:chOff x="914400" y="1198654"/>
            <a:chExt cx="7429500" cy="2973296"/>
          </a:xfrm>
        </p:grpSpPr>
        <p:pic>
          <p:nvPicPr>
            <p:cNvPr id="7" name="Picture 6" descr="A group of windmills in water&#10;&#10;AI-generated content may be incorrect.">
              <a:extLst>
                <a:ext uri="{FF2B5EF4-FFF2-40B4-BE49-F238E27FC236}">
                  <a16:creationId xmlns:a16="http://schemas.microsoft.com/office/drawing/2014/main" id="{83857883-C7BF-E96A-F24A-BE563FBCB9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1198654"/>
              <a:ext cx="1371600" cy="1373096"/>
            </a:xfrm>
            <a:prstGeom prst="ellipse">
              <a:avLst/>
            </a:prstGeom>
          </p:spPr>
        </p:pic>
        <p:pic>
          <p:nvPicPr>
            <p:cNvPr id="9" name="Picture 8" descr="A group of windmills in a field&#10;&#10;AI-generated content may be incorrect.">
              <a:extLst>
                <a:ext uri="{FF2B5EF4-FFF2-40B4-BE49-F238E27FC236}">
                  <a16:creationId xmlns:a16="http://schemas.microsoft.com/office/drawing/2014/main" id="{97243F67-E422-72A8-4CF8-C299B98850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2798854"/>
              <a:ext cx="1371600" cy="1373096"/>
            </a:xfrm>
            <a:prstGeom prst="ellipse">
              <a:avLst/>
            </a:prstGeom>
          </p:spPr>
        </p:pic>
        <p:pic>
          <p:nvPicPr>
            <p:cNvPr id="12" name="Picture 11" descr="A battery in a blue circle&#10;&#10;AI-generated content may be incorrect.">
              <a:extLst>
                <a:ext uri="{FF2B5EF4-FFF2-40B4-BE49-F238E27FC236}">
                  <a16:creationId xmlns:a16="http://schemas.microsoft.com/office/drawing/2014/main" id="{82E7D53A-14A8-8A3D-FF20-0C77ADD8F1DF}"/>
                </a:ext>
              </a:extLst>
            </p:cNvPr>
            <p:cNvPicPr>
              <a:picLocks noChangeAspect="1"/>
            </p:cNvPicPr>
            <p:nvPr/>
          </p:nvPicPr>
          <p:blipFill>
            <a:blip r:embed="rId4" cstate="print">
              <a:extLst>
                <a:ext uri="{28A0092B-C50C-407E-A947-70E740481C1C}">
                  <a14:useLocalDpi xmlns:a14="http://schemas.microsoft.com/office/drawing/2010/main" val="0"/>
                </a:ext>
              </a:extLst>
            </a:blip>
            <a:srcRect l="8097" t="7210" r="7588" b="6270"/>
            <a:stretch/>
          </p:blipFill>
          <p:spPr>
            <a:xfrm>
              <a:off x="4800600" y="2803781"/>
              <a:ext cx="1371600" cy="1368169"/>
            </a:xfrm>
            <a:prstGeom prst="ellipse">
              <a:avLst/>
            </a:prstGeom>
          </p:spPr>
        </p:pic>
        <p:pic>
          <p:nvPicPr>
            <p:cNvPr id="16" name="Picture 15" descr="A solar panels in a field&#10;&#10;AI-generated content may be incorrect.">
              <a:extLst>
                <a:ext uri="{FF2B5EF4-FFF2-40B4-BE49-F238E27FC236}">
                  <a16:creationId xmlns:a16="http://schemas.microsoft.com/office/drawing/2014/main" id="{BC50B7F9-FB6E-A8AF-5031-9EC837E4B7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0600" y="1200150"/>
              <a:ext cx="1371600" cy="1371600"/>
            </a:xfrm>
            <a:prstGeom prst="rect">
              <a:avLst/>
            </a:prstGeom>
          </p:spPr>
        </p:pic>
        <p:sp>
          <p:nvSpPr>
            <p:cNvPr id="17" name="TextBox 16">
              <a:extLst>
                <a:ext uri="{FF2B5EF4-FFF2-40B4-BE49-F238E27FC236}">
                  <a16:creationId xmlns:a16="http://schemas.microsoft.com/office/drawing/2014/main" id="{3D217253-E345-CF90-0A91-6A4DD010C5AF}"/>
                </a:ext>
              </a:extLst>
            </p:cNvPr>
            <p:cNvSpPr txBox="1"/>
            <p:nvPr/>
          </p:nvSpPr>
          <p:spPr>
            <a:xfrm>
              <a:off x="2458453" y="1344670"/>
              <a:ext cx="1905000" cy="1077218"/>
            </a:xfrm>
            <a:prstGeom prst="rect">
              <a:avLst/>
            </a:prstGeom>
            <a:noFill/>
          </p:spPr>
          <p:txBody>
            <a:bodyPr wrap="square" rtlCol="0">
              <a:spAutoFit/>
            </a:bodyPr>
            <a:lstStyle/>
            <a:p>
              <a:r>
                <a:rPr lang="en-US" sz="2400" b="1">
                  <a:solidFill>
                    <a:schemeClr val="accent1"/>
                  </a:solidFill>
                  <a:latin typeface="Aptos" panose="020B0004020202020204" pitchFamily="34" charset="0"/>
                </a:rPr>
                <a:t>1,293 MW</a:t>
              </a:r>
            </a:p>
            <a:p>
              <a:r>
                <a:rPr lang="en-US" sz="2000">
                  <a:solidFill>
                    <a:srgbClr val="000000"/>
                  </a:solidFill>
                  <a:latin typeface="Aptos" panose="020B0004020202020204" pitchFamily="34" charset="0"/>
                </a:rPr>
                <a:t>per year of offshore wind</a:t>
              </a:r>
            </a:p>
          </p:txBody>
        </p:sp>
        <p:sp>
          <p:nvSpPr>
            <p:cNvPr id="18" name="TextBox 17">
              <a:extLst>
                <a:ext uri="{FF2B5EF4-FFF2-40B4-BE49-F238E27FC236}">
                  <a16:creationId xmlns:a16="http://schemas.microsoft.com/office/drawing/2014/main" id="{6AFDC3D7-88AA-19CE-BDA4-FBB5DA251752}"/>
                </a:ext>
              </a:extLst>
            </p:cNvPr>
            <p:cNvSpPr txBox="1"/>
            <p:nvPr/>
          </p:nvSpPr>
          <p:spPr>
            <a:xfrm>
              <a:off x="2458453" y="2946793"/>
              <a:ext cx="2057400" cy="1077218"/>
            </a:xfrm>
            <a:prstGeom prst="rect">
              <a:avLst/>
            </a:prstGeom>
            <a:noFill/>
          </p:spPr>
          <p:txBody>
            <a:bodyPr wrap="square" rtlCol="0">
              <a:spAutoFit/>
            </a:bodyPr>
            <a:lstStyle/>
            <a:p>
              <a:r>
                <a:rPr lang="en-US" sz="2400" b="1">
                  <a:solidFill>
                    <a:schemeClr val="accent1"/>
                  </a:solidFill>
                  <a:latin typeface="Aptos" panose="020B0004020202020204" pitchFamily="34" charset="0"/>
                </a:rPr>
                <a:t>268 MW</a:t>
              </a:r>
            </a:p>
            <a:p>
              <a:r>
                <a:rPr lang="en-US" sz="2000">
                  <a:solidFill>
                    <a:srgbClr val="000000"/>
                  </a:solidFill>
                  <a:latin typeface="Aptos" panose="020B0004020202020204" pitchFamily="34" charset="0"/>
                </a:rPr>
                <a:t>per year of </a:t>
              </a:r>
              <a:br>
                <a:rPr lang="en-US" sz="2000">
                  <a:solidFill>
                    <a:srgbClr val="000000"/>
                  </a:solidFill>
                  <a:latin typeface="Aptos" panose="020B0004020202020204" pitchFamily="34" charset="0"/>
                </a:rPr>
              </a:br>
              <a:r>
                <a:rPr lang="en-US" sz="2000">
                  <a:solidFill>
                    <a:srgbClr val="000000"/>
                  </a:solidFill>
                  <a:latin typeface="Aptos" panose="020B0004020202020204" pitchFamily="34" charset="0"/>
                </a:rPr>
                <a:t>land-based wind</a:t>
              </a:r>
            </a:p>
          </p:txBody>
        </p:sp>
        <p:sp>
          <p:nvSpPr>
            <p:cNvPr id="19" name="TextBox 18">
              <a:extLst>
                <a:ext uri="{FF2B5EF4-FFF2-40B4-BE49-F238E27FC236}">
                  <a16:creationId xmlns:a16="http://schemas.microsoft.com/office/drawing/2014/main" id="{1383356F-8DCC-DA53-C40A-A1C9937BCD9C}"/>
                </a:ext>
              </a:extLst>
            </p:cNvPr>
            <p:cNvSpPr txBox="1"/>
            <p:nvPr/>
          </p:nvSpPr>
          <p:spPr>
            <a:xfrm>
              <a:off x="6438900" y="1341929"/>
              <a:ext cx="1905000" cy="1077218"/>
            </a:xfrm>
            <a:prstGeom prst="rect">
              <a:avLst/>
            </a:prstGeom>
            <a:noFill/>
          </p:spPr>
          <p:txBody>
            <a:bodyPr wrap="square" rtlCol="0">
              <a:spAutoFit/>
            </a:bodyPr>
            <a:lstStyle/>
            <a:p>
              <a:r>
                <a:rPr lang="en-US" sz="2400" b="1">
                  <a:solidFill>
                    <a:schemeClr val="accent1"/>
                  </a:solidFill>
                  <a:latin typeface="Aptos" panose="020B0004020202020204" pitchFamily="34" charset="0"/>
                </a:rPr>
                <a:t>955 MW</a:t>
              </a:r>
            </a:p>
            <a:p>
              <a:r>
                <a:rPr lang="en-US" sz="2000">
                  <a:solidFill>
                    <a:srgbClr val="000000"/>
                  </a:solidFill>
                  <a:latin typeface="Aptos" panose="020B0004020202020204" pitchFamily="34" charset="0"/>
                </a:rPr>
                <a:t>per year of solar</a:t>
              </a:r>
            </a:p>
          </p:txBody>
        </p:sp>
        <p:sp>
          <p:nvSpPr>
            <p:cNvPr id="20" name="TextBox 19">
              <a:extLst>
                <a:ext uri="{FF2B5EF4-FFF2-40B4-BE49-F238E27FC236}">
                  <a16:creationId xmlns:a16="http://schemas.microsoft.com/office/drawing/2014/main" id="{2FEB3291-C2F2-175F-D52B-EDB2ABCD2350}"/>
                </a:ext>
              </a:extLst>
            </p:cNvPr>
            <p:cNvSpPr txBox="1"/>
            <p:nvPr/>
          </p:nvSpPr>
          <p:spPr>
            <a:xfrm>
              <a:off x="6438900" y="2946793"/>
              <a:ext cx="1905000" cy="1077218"/>
            </a:xfrm>
            <a:prstGeom prst="rect">
              <a:avLst/>
            </a:prstGeom>
            <a:noFill/>
          </p:spPr>
          <p:txBody>
            <a:bodyPr wrap="square" rtlCol="0">
              <a:spAutoFit/>
            </a:bodyPr>
            <a:lstStyle/>
            <a:p>
              <a:r>
                <a:rPr lang="en-US" sz="2400" b="1">
                  <a:solidFill>
                    <a:schemeClr val="accent1"/>
                  </a:solidFill>
                  <a:latin typeface="Aptos" panose="020B0004020202020204" pitchFamily="34" charset="0"/>
                </a:rPr>
                <a:t>952 MW</a:t>
              </a:r>
            </a:p>
            <a:p>
              <a:r>
                <a:rPr lang="en-US" sz="2000">
                  <a:solidFill>
                    <a:srgbClr val="000000"/>
                  </a:solidFill>
                  <a:latin typeface="Aptos" panose="020B0004020202020204" pitchFamily="34" charset="0"/>
                </a:rPr>
                <a:t>per year of batteries</a:t>
              </a:r>
            </a:p>
          </p:txBody>
        </p:sp>
      </p:grpSp>
      <p:sp>
        <p:nvSpPr>
          <p:cNvPr id="4" name="TextBox 3">
            <a:extLst>
              <a:ext uri="{FF2B5EF4-FFF2-40B4-BE49-F238E27FC236}">
                <a16:creationId xmlns:a16="http://schemas.microsoft.com/office/drawing/2014/main" id="{2A87B6EA-B3B0-7551-C531-7739DDA9A842}"/>
              </a:ext>
            </a:extLst>
          </p:cNvPr>
          <p:cNvSpPr txBox="1"/>
          <p:nvPr/>
        </p:nvSpPr>
        <p:spPr>
          <a:xfrm>
            <a:off x="30938" y="4474518"/>
            <a:ext cx="9144000" cy="230832"/>
          </a:xfrm>
          <a:prstGeom prst="rect">
            <a:avLst/>
          </a:prstGeom>
          <a:noFill/>
        </p:spPr>
        <p:txBody>
          <a:bodyPr wrap="square">
            <a:spAutoFit/>
          </a:bodyPr>
          <a:lstStyle/>
          <a:p>
            <a:pPr algn="ctr"/>
            <a:r>
              <a:rPr lang="en-US" sz="900">
                <a:latin typeface="Aptos" panose="020B0004020202020204" pitchFamily="34" charset="0"/>
              </a:rPr>
              <a:t>Source: </a:t>
            </a:r>
            <a:r>
              <a:rPr lang="en-US" sz="900">
                <a:latin typeface="Aptos" panose="020B0004020202020204" pitchFamily="34" charset="0"/>
                <a:hlinkClick r:id="rId6">
                  <a:extLst>
                    <a:ext uri="{A12FA001-AC4F-418D-AE19-62706E023703}">
                      <ahyp:hlinkClr xmlns:ahyp="http://schemas.microsoft.com/office/drawing/2018/hyperlinkcolor" val="tx"/>
                    </a:ext>
                  </a:extLst>
                </a:hlinkClick>
              </a:rPr>
              <a:t>Economic Planning for the Clean Energy Transition: Illuminating the Challenges of Tomorrow’s Grid</a:t>
            </a:r>
            <a:endParaRPr lang="en-US" sz="900">
              <a:latin typeface="Aptos" panose="020B0004020202020204" pitchFamily="34" charset="0"/>
            </a:endParaRPr>
          </a:p>
        </p:txBody>
      </p:sp>
    </p:spTree>
    <p:extLst>
      <p:ext uri="{BB962C8B-B14F-4D97-AF65-F5344CB8AC3E}">
        <p14:creationId xmlns:p14="http://schemas.microsoft.com/office/powerpoint/2010/main" val="10871306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so_white_cover">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O-PPT-Template-No Label-16-9" id="{36A6000F-1718-42EB-B327-09927A1E99D3}" vid="{49FCEF92-EF05-4C69-BFB7-B6F5FA78BB5B}"/>
    </a:ext>
  </a:extLst>
</a:theme>
</file>

<file path=ppt/theme/theme2.xml><?xml version="1.0" encoding="utf-8"?>
<a:theme xmlns:a="http://schemas.openxmlformats.org/drawingml/2006/main" name="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O-PPT-Template-No Label-16-9" id="{36A6000F-1718-42EB-B327-09927A1E99D3}" vid="{1CA30035-7E8F-4006-9B08-88B688595C38}"/>
    </a:ext>
  </a:extLst>
</a:theme>
</file>

<file path=ppt/theme/theme3.xml><?xml version="1.0" encoding="utf-8"?>
<a:theme xmlns:a="http://schemas.openxmlformats.org/drawingml/2006/main" name="iso_white_cover">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Presentation-Template-16x9-PUBLIC.pptx" id="{E2D04002-5DD9-4669-BF8E-EDB9CD3C172A}" vid="{99138F9C-0E4A-4D18-86AE-675BA9540213}"/>
    </a:ext>
  </a:extLst>
</a:theme>
</file>

<file path=ppt/theme/theme4.xml><?xml version="1.0" encoding="utf-8"?>
<a:theme xmlns:a="http://schemas.openxmlformats.org/drawingml/2006/main" name="ISO-PPT-Template-Public">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ssigned xmlns="bbb7365b-17a3-40c3-abf1-a8aeb518f9d2">
      <UserInfo>
        <DisplayName/>
        <AccountId xsi:nil="true"/>
        <AccountType/>
      </UserInfo>
    </Assigned>
    <TaxCatchAll xmlns="90ca5367-d453-4b75-951d-9c7f12cb2195" xsi:nil="true"/>
    <Comments xmlns="bbb7365b-17a3-40c3-abf1-a8aeb518f9d2" xsi:nil="true"/>
    <DocStatus xmlns="bbb7365b-17a3-40c3-abf1-a8aeb518f9d2">Draft</DocStatus>
    <Audience xmlns="bbb7365b-17a3-40c3-abf1-a8aeb518f9d2" xsi:nil="true"/>
    <lcf76f155ced4ddcb4097134ff3c332f xmlns="bbb7365b-17a3-40c3-abf1-a8aeb518f9d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4DE55201B64DE4F917B732C0AC77C67" ma:contentTypeVersion="19" ma:contentTypeDescription="Create a new document." ma:contentTypeScope="" ma:versionID="366369de076744ee678b724e6c770e62">
  <xsd:schema xmlns:xsd="http://www.w3.org/2001/XMLSchema" xmlns:xs="http://www.w3.org/2001/XMLSchema" xmlns:p="http://schemas.microsoft.com/office/2006/metadata/properties" xmlns:ns2="bbb7365b-17a3-40c3-abf1-a8aeb518f9d2" xmlns:ns3="90ca5367-d453-4b75-951d-9c7f12cb2195" targetNamespace="http://schemas.microsoft.com/office/2006/metadata/properties" ma:root="true" ma:fieldsID="e7ff866ce1bf56156309c9fd4b5fda16" ns2:_="" ns3:_="">
    <xsd:import namespace="bbb7365b-17a3-40c3-abf1-a8aeb518f9d2"/>
    <xsd:import namespace="90ca5367-d453-4b75-951d-9c7f12cb219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3:TaxCatchAll" minOccurs="0"/>
                <xsd:element ref="ns2:DocStatus" minOccurs="0"/>
                <xsd:element ref="ns2:Comments" minOccurs="0"/>
                <xsd:element ref="ns2:Audience" minOccurs="0"/>
                <xsd:element ref="ns2:Assigned"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b7365b-17a3-40c3-abf1-a8aeb518f9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DocStatus" ma:index="12" nillable="true" ma:displayName="Doc Status" ma:default="Draft" ma:format="Dropdown" ma:internalName="DocStatus">
      <xsd:simpleType>
        <xsd:restriction base="dms:Choice">
          <xsd:enumeration value="Draft"/>
          <xsd:enumeration value="Final"/>
        </xsd:restriction>
      </xsd:simpleType>
    </xsd:element>
    <xsd:element name="Comments" ma:index="13" nillable="true" ma:displayName="Comments" ma:format="Dropdown" ma:internalName="Comments">
      <xsd:simpleType>
        <xsd:restriction base="dms:Note">
          <xsd:maxLength value="255"/>
        </xsd:restriction>
      </xsd:simpleType>
    </xsd:element>
    <xsd:element name="Audience" ma:index="14" nillable="true" ma:displayName="Audience" ma:format="Dropdown" ma:internalName="Audience">
      <xsd:simpleType>
        <xsd:restriction base="dms:Choice">
          <xsd:enumeration value="Internal"/>
          <xsd:enumeration value="External"/>
        </xsd:restriction>
      </xsd:simpleType>
    </xsd:element>
    <xsd:element name="Assigned" ma:index="15" nillable="true" ma:displayName="Assigned" ma:format="Dropdown" ma:list="UserInfo" ma:SharePointGroup="0" ma:internalName="Assigned">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BillingMetadata" ma:index="16" nillable="true" ma:displayName="MediaServiceBillingMetadata" ma:hidden="true" ma:internalName="MediaServiceBillingMetadata"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2d08c83-a846-49e1-80e2-7c5391ecc18c"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0ca5367-d453-4b75-951d-9c7f12cb2195"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942b3b2b-1724-4b9a-976d-b2aea40ecc9f}" ma:internalName="TaxCatchAll" ma:showField="CatchAllData" ma:web="90ca5367-d453-4b75-951d-9c7f12cb21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C3E4CE-10E4-49B7-A8D3-CB63AFEC41F5}">
  <ds:schemaRefs>
    <ds:schemaRef ds:uri="http://purl.org/dc/elements/1.1/"/>
    <ds:schemaRef ds:uri="http://purl.org/dc/terms/"/>
    <ds:schemaRef ds:uri="90ca5367-d453-4b75-951d-9c7f12cb2195"/>
    <ds:schemaRef ds:uri="http://schemas.microsoft.com/office/2006/metadata/properties"/>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bbb7365b-17a3-40c3-abf1-a8aeb518f9d2"/>
    <ds:schemaRef ds:uri="http://purl.org/dc/dcmitype/"/>
  </ds:schemaRefs>
</ds:datastoreItem>
</file>

<file path=customXml/itemProps2.xml><?xml version="1.0" encoding="utf-8"?>
<ds:datastoreItem xmlns:ds="http://schemas.openxmlformats.org/officeDocument/2006/customXml" ds:itemID="{9B197653-C47B-4732-B00C-61D64837C79F}">
  <ds:schemaRefs>
    <ds:schemaRef ds:uri="90ca5367-d453-4b75-951d-9c7f12cb2195"/>
    <ds:schemaRef ds:uri="bbb7365b-17a3-40c3-abf1-a8aeb518f9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DE36EEE-F2A6-498F-BB1B-23B012B019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ISO-PPT-Template-No Label-16-9</Template>
  <TotalTime>0</TotalTime>
  <Words>1020</Words>
  <Application>Microsoft Office PowerPoint</Application>
  <PresentationFormat>On-screen Show (16:9)</PresentationFormat>
  <Paragraphs>130</Paragraphs>
  <Slides>13</Slides>
  <Notes>9</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13</vt:i4>
      </vt:variant>
    </vt:vector>
  </HeadingPairs>
  <TitlesOfParts>
    <vt:vector size="20" baseType="lpstr">
      <vt:lpstr>Aptos</vt:lpstr>
      <vt:lpstr>Arial</vt:lpstr>
      <vt:lpstr>Calibri</vt:lpstr>
      <vt:lpstr>iso_white_cover</vt:lpstr>
      <vt:lpstr>blank</vt:lpstr>
      <vt:lpstr>iso_white_cover</vt:lpstr>
      <vt:lpstr>ISO-PPT-Template-Public</vt:lpstr>
      <vt:lpstr>PowerPoint Presentation</vt:lpstr>
      <vt:lpstr>The ISO’s Interconnection Process is in Transition</vt:lpstr>
      <vt:lpstr>Transitional Cluster Study Timeline</vt:lpstr>
      <vt:lpstr>Today’s Queue Reflects the Changing Interconnection Process</vt:lpstr>
      <vt:lpstr>Transitional Cluster Study</vt:lpstr>
      <vt:lpstr>Interconnection Process – Basic Flow</vt:lpstr>
      <vt:lpstr>General Cluster Study Timeline</vt:lpstr>
      <vt:lpstr>Economic Planning for the Clean Energy Transition Key Findings for the New England Grid</vt:lpstr>
      <vt:lpstr>Average Annual Buildout Necessary to Achieve State Goals by 2050</vt:lpstr>
      <vt:lpstr>Coordination with State Level Studies</vt:lpstr>
      <vt:lpstr>PowerPoint Presentation</vt:lpstr>
      <vt:lpstr>About the Presenter</vt:lpstr>
      <vt:lpstr>For More Information</vt:lpstr>
    </vt:vector>
  </TitlesOfParts>
  <Company>ISO New England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Meek, Trace</dc:creator>
  <cp:lastModifiedBy>Shauna Prentice</cp:lastModifiedBy>
  <cp:revision>1</cp:revision>
  <cp:lastPrinted>2015-05-13T16:52:31Z</cp:lastPrinted>
  <dcterms:created xsi:type="dcterms:W3CDTF">2024-07-29T17:33:46Z</dcterms:created>
  <dcterms:modified xsi:type="dcterms:W3CDTF">2026-02-03T21:30:04Z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0x010100C4DE55201B64DE4F917B732C0AC77C67</vt:lpwstr>
  </property>
  <property fmtid="{D5CDD505-2E9C-101B-9397-08002B2CF9AE}" pid="3" name="MediaServiceImageTags">
    <vt:lpwstr/>
  </property>
</Properties>
</file>