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Figtree"/>
      <p:regular r:id="rId15"/>
      <p:bold r:id="rId16"/>
      <p:italic r:id="rId17"/>
      <p:boldItalic r:id="rId18"/>
    </p:embeddedFont>
    <p:embeddedFont>
      <p:font typeface="Raleway SemiBold"/>
      <p:regular r:id="rId19"/>
      <p:bold r:id="rId20"/>
      <p:italic r:id="rId21"/>
      <p:boldItalic r:id="rId22"/>
    </p:embeddedFont>
    <p:embeddedFont>
      <p:font typeface="Raleway"/>
      <p:regular r:id="rId23"/>
      <p:bold r:id="rId24"/>
      <p:italic r:id="rId25"/>
      <p:boldItalic r:id="rId26"/>
    </p:embeddedFont>
    <p:embeddedFont>
      <p:font typeface="Raleway ExtraBold"/>
      <p:bold r:id="rId27"/>
      <p:boldItalic r:id="rId28"/>
    </p:embeddedFont>
    <p:embeddedFont>
      <p:font typeface="Inter"/>
      <p:regular r:id="rId29"/>
      <p:bold r:id="rId30"/>
    </p:embeddedFont>
    <p:embeddedFont>
      <p:font typeface="Raleway Light"/>
      <p:regular r:id="rId31"/>
      <p:bold r:id="rId32"/>
      <p:italic r:id="rId33"/>
      <p:boldItalic r:id="rId34"/>
    </p:embeddedFont>
    <p:embeddedFont>
      <p:font typeface="Raleway Medium"/>
      <p:regular r:id="rId35"/>
      <p:bold r:id="rId36"/>
      <p:italic r:id="rId37"/>
      <p:boldItalic r:id="rId38"/>
    </p:embeddedFont>
    <p:embeddedFont>
      <p:font typeface="Helvetica Neue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39" Type="http://schemas.openxmlformats.org/officeDocument/2006/relationships/font" Target="fonts/HelveticaNeue-regular.fntdata"/><Relationship Id="rId18" Type="http://schemas.openxmlformats.org/officeDocument/2006/relationships/font" Target="fonts/Figtree-boldItalic.fntdata"/><Relationship Id="rId42" Type="http://schemas.openxmlformats.org/officeDocument/2006/relationships/font" Target="fonts/HelveticaNeue-boldItalic.fntdata"/><Relationship Id="rId21" Type="http://schemas.openxmlformats.org/officeDocument/2006/relationships/font" Target="fonts/RalewaySemiBold-italic.fntdata"/><Relationship Id="rId34" Type="http://schemas.openxmlformats.org/officeDocument/2006/relationships/font" Target="fonts/RalewayLight-boldItalic.fntdata"/><Relationship Id="rId7" Type="http://schemas.openxmlformats.org/officeDocument/2006/relationships/slide" Target="slides/slide2.xml"/><Relationship Id="rId20" Type="http://schemas.openxmlformats.org/officeDocument/2006/relationships/font" Target="fonts/RalewaySemiBold-bold.fntdata"/><Relationship Id="rId41" Type="http://schemas.openxmlformats.org/officeDocument/2006/relationships/font" Target="fonts/HelveticaNeue-italic.fntdata"/><Relationship Id="rId2" Type="http://schemas.openxmlformats.org/officeDocument/2006/relationships/viewProps" Target="viewProps.xml"/><Relationship Id="rId29" Type="http://schemas.openxmlformats.org/officeDocument/2006/relationships/font" Target="fonts/Inter-regular.fntdata"/><Relationship Id="rId16" Type="http://schemas.openxmlformats.org/officeDocument/2006/relationships/font" Target="fonts/Figtree-bold.fntdata"/><Relationship Id="rId40" Type="http://schemas.openxmlformats.org/officeDocument/2006/relationships/font" Target="fonts/HelveticaNeue-bold.fntdata"/><Relationship Id="rId24" Type="http://schemas.openxmlformats.org/officeDocument/2006/relationships/font" Target="fonts/Raleway-bold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font" Target="fonts/RalewayLight-bold.fntdata"/><Relationship Id="rId37" Type="http://schemas.openxmlformats.org/officeDocument/2006/relationships/font" Target="fonts/RalewayMedium-italic.fntdata"/><Relationship Id="rId23" Type="http://schemas.openxmlformats.org/officeDocument/2006/relationships/font" Target="fonts/Raleway-regular.fntdata"/><Relationship Id="rId28" Type="http://schemas.openxmlformats.org/officeDocument/2006/relationships/font" Target="fonts/RalewayExtraBold-boldItalic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igtree-regular.fntdata"/><Relationship Id="rId36" Type="http://schemas.openxmlformats.org/officeDocument/2006/relationships/font" Target="fonts/RalewayMedium-bold.fntdata"/><Relationship Id="rId31" Type="http://schemas.openxmlformats.org/officeDocument/2006/relationships/font" Target="fonts/RalewayLight-regular.fntdata"/><Relationship Id="rId10" Type="http://schemas.openxmlformats.org/officeDocument/2006/relationships/slide" Target="slides/slide5.xml"/><Relationship Id="rId19" Type="http://schemas.openxmlformats.org/officeDocument/2006/relationships/font" Target="fonts/RalewaySemiBold-regular.fntdata"/><Relationship Id="rId44" Type="http://schemas.openxmlformats.org/officeDocument/2006/relationships/customXml" Target="../customXml/item2.xml"/><Relationship Id="rId22" Type="http://schemas.openxmlformats.org/officeDocument/2006/relationships/font" Target="fonts/RalewaySemiBold-bold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RalewayExtraBold-bold.fntdata"/><Relationship Id="rId30" Type="http://schemas.openxmlformats.org/officeDocument/2006/relationships/font" Target="fonts/Inter-bold.fntdata"/><Relationship Id="rId35" Type="http://schemas.openxmlformats.org/officeDocument/2006/relationships/font" Target="fonts/RalewayMedium-regular.fntdata"/><Relationship Id="rId14" Type="http://schemas.openxmlformats.org/officeDocument/2006/relationships/slide" Target="slides/slide9.xml"/><Relationship Id="rId43" Type="http://schemas.openxmlformats.org/officeDocument/2006/relationships/customXml" Target="../customXml/item1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5" Type="http://schemas.openxmlformats.org/officeDocument/2006/relationships/font" Target="fonts/Raleway-italic.fntdata"/><Relationship Id="rId33" Type="http://schemas.openxmlformats.org/officeDocument/2006/relationships/font" Target="fonts/RalewayLight-italic.fntdata"/><Relationship Id="rId12" Type="http://schemas.openxmlformats.org/officeDocument/2006/relationships/slide" Target="slides/slide7.xml"/><Relationship Id="rId17" Type="http://schemas.openxmlformats.org/officeDocument/2006/relationships/font" Target="fonts/Figtree-italic.fntdata"/><Relationship Id="rId38" Type="http://schemas.openxmlformats.org/officeDocument/2006/relationships/font" Target="fonts/Raleway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e1785d2a3b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g2e1785d2a3b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e0b298a9cf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e0b298a9cf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75041aa2e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e75041aa2e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Anthony?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1785d2a3b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e1785d2a3b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e56cdfd55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e56cdfd55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e1785d2a3b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e1785d2a3b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e1785d2a3b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e1785d2a3b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e1785d2a3b_0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e1785d2a3b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e1785d2a3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e1785d2a3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Slide Green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83000" y="2126800"/>
            <a:ext cx="4178000" cy="88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Slide White">
  <p:cSld name="TITLE_3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47900" y="2161925"/>
            <a:ext cx="3848200" cy="8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50" y="4191000"/>
            <a:ext cx="91440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/>
          <p:nvPr>
            <p:ph type="ctrTitle"/>
          </p:nvPr>
        </p:nvSpPr>
        <p:spPr>
          <a:xfrm>
            <a:off x="311700" y="1136225"/>
            <a:ext cx="8520600" cy="82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aleway"/>
              <a:buNone/>
              <a:defRPr b="1" sz="5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311700" y="1843525"/>
            <a:ext cx="85206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aleway"/>
              <a:buNone/>
              <a:defRPr sz="2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pic>
        <p:nvPicPr>
          <p:cNvPr id="18" name="Google Shape;1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3250" y="4527775"/>
            <a:ext cx="1817500" cy="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ctrTitle"/>
          </p:nvPr>
        </p:nvSpPr>
        <p:spPr>
          <a:xfrm>
            <a:off x="311708" y="1506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aleway"/>
              <a:buNone/>
              <a:defRPr b="1" sz="5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" name="Google Shape;22;p5"/>
          <p:cNvSpPr txBox="1"/>
          <p:nvPr>
            <p:ph idx="1" type="subTitle"/>
          </p:nvPr>
        </p:nvSpPr>
        <p:spPr>
          <a:xfrm>
            <a:off x="311700" y="2757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aleway"/>
              <a:buNone/>
              <a:defRPr sz="2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23" name="Google Shape;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250" y="4527775"/>
            <a:ext cx="1817500" cy="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descr="Image"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chemeClr val="accent3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0" name="Google Shape;3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425304" y="1778803"/>
            <a:ext cx="8520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2" type="title"/>
          </p:nvPr>
        </p:nvSpPr>
        <p:spPr>
          <a:xfrm>
            <a:off x="425304" y="2525881"/>
            <a:ext cx="85206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Raleway"/>
              <a:buNone/>
              <a:defRPr sz="26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SECTION_HEADER_1_1">
    <p:bg>
      <p:bgPr>
        <a:solidFill>
          <a:schemeClr val="accent3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8"/>
          <p:cNvSpPr txBox="1"/>
          <p:nvPr/>
        </p:nvSpPr>
        <p:spPr>
          <a:xfrm>
            <a:off x="436500" y="317700"/>
            <a:ext cx="53805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Today’s agenda</a:t>
            </a:r>
            <a:endParaRPr sz="2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3054900" y="1304875"/>
            <a:ext cx="5000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lnSpc>
                <a:spcPct val="100000"/>
              </a:lnSpc>
              <a:spcBef>
                <a:spcPts val="1900"/>
              </a:spcBef>
              <a:spcAft>
                <a:spcPts val="190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43" name="Google Shape;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descr="Image" id="49" name="Google Shape;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54" name="Google Shape;5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799550" y="1240850"/>
            <a:ext cx="3672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2"/>
          <p:cNvSpPr/>
          <p:nvPr/>
        </p:nvSpPr>
        <p:spPr>
          <a:xfrm>
            <a:off x="1205400" y="1347200"/>
            <a:ext cx="3203700" cy="3203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descr="Image"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311700" y="445025"/>
            <a:ext cx="310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descr="Image" id="73" name="Google Shape;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 SemiBold"/>
              <a:buNone/>
              <a:defRPr sz="21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81" name="Google Shape;8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87" name="Google Shape;8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0" name="Google Shape;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(old)">
  <p:cSld name="BLANK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3" name="Google Shape;9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eal w icon">
  <p:cSld name="BLANK_1_1">
    <p:bg>
      <p:bgPr>
        <a:solidFill>
          <a:srgbClr val="E2F3E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Gradient w icon">
  <p:cSld name="TITLE_AND_TWO_COLUMNS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9" name="Google Shape;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Gradient no icon">
  <p:cSld name="TITLE_AND_TWO_COLUMNS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no icon">
  <p:cSld name="TITLE_AND_TWO_COLUMNS_1_2_1_1_1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" id="106" name="Google Shape;10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no icon">
  <p:cSld name="TITLE_AND_TWO_COLUMNS_1_2_1_1_1_1"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t Gradient w icon">
  <p:cSld name="BLANK_2_3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114" name="Google Shape;11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t Gradient no icon">
  <p:cSld name="BLANK_2_3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1 1">
  <p:cSld name="BLANK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9" name="Google Shape;11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1 1 1">
  <p:cSld name="BLANK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1">
  <p:cSld name="BLANK_2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1125" y="1813336"/>
            <a:ext cx="4245977" cy="569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6094" y="4535275"/>
            <a:ext cx="1531825" cy="326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28"/>
          <p:cNvGrpSpPr/>
          <p:nvPr/>
        </p:nvGrpSpPr>
        <p:grpSpPr>
          <a:xfrm>
            <a:off x="2734350" y="2035775"/>
            <a:ext cx="3825899" cy="1165200"/>
            <a:chOff x="4791750" y="2111975"/>
            <a:chExt cx="3825899" cy="1165200"/>
          </a:xfrm>
        </p:grpSpPr>
        <p:sp>
          <p:nvSpPr>
            <p:cNvPr id="127" name="Google Shape;127;p28"/>
            <p:cNvSpPr txBox="1"/>
            <p:nvPr/>
          </p:nvSpPr>
          <p:spPr>
            <a:xfrm>
              <a:off x="4861649" y="2111975"/>
              <a:ext cx="37560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YOUR JOURNEY</a:t>
              </a:r>
              <a:endParaRPr sz="34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28" name="Google Shape;128;p28"/>
            <p:cNvSpPr txBox="1"/>
            <p:nvPr/>
          </p:nvSpPr>
          <p:spPr>
            <a:xfrm>
              <a:off x="4791750" y="2569175"/>
              <a:ext cx="25479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4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YOUR WAY</a:t>
              </a:r>
              <a:endParaRPr b="1" sz="3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9" name="Google Shape;129;p28"/>
            <p:cNvSpPr txBox="1"/>
            <p:nvPr/>
          </p:nvSpPr>
          <p:spPr>
            <a:xfrm>
              <a:off x="7297346" y="2652974"/>
              <a:ext cx="996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Join the </a:t>
              </a:r>
              <a:r>
                <a:rPr lang="en" sz="800">
                  <a:solidFill>
                    <a:srgbClr val="B2E0D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travel revolution </a:t>
              </a:r>
              <a:br>
                <a:rPr lang="en" sz="800">
                  <a:solidFill>
                    <a:srgbClr val="B2E0D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</a:br>
              <a:r>
                <a:rPr lang="en"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with Snowfall</a:t>
              </a:r>
              <a:endParaRPr sz="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0" name="Google Shape;13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3250" y="1917775"/>
            <a:ext cx="446625" cy="5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0200" y="1702025"/>
            <a:ext cx="1369325" cy="18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37527" y="-1184725"/>
            <a:ext cx="3075500" cy="4124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GO">
  <p:cSld name="BLANK_2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ONE">
  <p:cSld name="BLANK_2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PAY">
  <p:cSld name="BLANK_2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PLUS">
  <p:cSld name="BLANK_2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Grey Icon w icon">
  <p:cSld name="TITLE_AND_BODY_1">
    <p:bg>
      <p:bgPr>
        <a:solidFill>
          <a:srgbClr val="F5F5F7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3" name="Google Shape;143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unction Logo - Grey - Background-LQ.png" id="144" name="Google Shape;144;p33"/>
          <p:cNvPicPr preferRelativeResize="0"/>
          <p:nvPr/>
        </p:nvPicPr>
        <p:blipFill rotWithShape="1">
          <a:blip r:embed="rId3">
            <a:alphaModFix amt="70000"/>
          </a:blip>
          <a:srcRect b="0" l="9" r="9" t="0"/>
          <a:stretch/>
        </p:blipFill>
        <p:spPr>
          <a:xfrm>
            <a:off x="0" y="0"/>
            <a:ext cx="1712163" cy="159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2">
  <p:cSld name="BLANK_2_1_2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5F5F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Figtree"/>
              <a:buChar char="●"/>
              <a:defRPr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●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●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Relationship Id="rId4" Type="http://schemas.openxmlformats.org/officeDocument/2006/relationships/image" Target="../media/image13.png"/><Relationship Id="rId5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4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5.png" id="154" name="Google Shape;15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995" y="467975"/>
            <a:ext cx="1718200" cy="28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34278">
            <a:off x="-1203610" y="2382726"/>
            <a:ext cx="10807400" cy="324038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5"/>
          <p:cNvSpPr txBox="1"/>
          <p:nvPr/>
        </p:nvSpPr>
        <p:spPr>
          <a:xfrm>
            <a:off x="552375" y="1062950"/>
            <a:ext cx="4804800" cy="12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Beyond the rail journey</a:t>
            </a:r>
            <a:endParaRPr b="1" sz="3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to increase revenue offering </a:t>
            </a:r>
            <a:br>
              <a:rPr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additional services to travelers</a:t>
            </a: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35"/>
          <p:cNvSpPr/>
          <p:nvPr/>
        </p:nvSpPr>
        <p:spPr>
          <a:xfrm>
            <a:off x="6861825" y="4526075"/>
            <a:ext cx="2010000" cy="358500"/>
          </a:xfrm>
          <a:prstGeom prst="roundRect">
            <a:avLst>
              <a:gd fmla="val 50000" name="adj"/>
            </a:avLst>
          </a:prstGeom>
          <a:solidFill>
            <a:srgbClr val="4BB6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World Passenger Festival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6"/>
          <p:cNvPicPr preferRelativeResize="0"/>
          <p:nvPr/>
        </p:nvPicPr>
        <p:blipFill rotWithShape="1">
          <a:blip r:embed="rId3">
            <a:alphaModFix amt="15000"/>
          </a:blip>
          <a:srcRect b="0" l="18140" r="0" t="0"/>
          <a:stretch/>
        </p:blipFill>
        <p:spPr>
          <a:xfrm>
            <a:off x="0" y="-99500"/>
            <a:ext cx="4421150" cy="54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6"/>
          <p:cNvSpPr/>
          <p:nvPr/>
        </p:nvSpPr>
        <p:spPr>
          <a:xfrm>
            <a:off x="-2" y="50"/>
            <a:ext cx="6277800" cy="5143500"/>
          </a:xfrm>
          <a:prstGeom prst="rect">
            <a:avLst/>
          </a:prstGeom>
          <a:gradFill>
            <a:gsLst>
              <a:gs pos="0">
                <a:srgbClr val="C0E5DC"/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64" name="Google Shape;164;p36"/>
          <p:cNvSpPr txBox="1"/>
          <p:nvPr/>
        </p:nvSpPr>
        <p:spPr>
          <a:xfrm>
            <a:off x="2444738" y="719775"/>
            <a:ext cx="515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Today’s agenda</a:t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p36"/>
          <p:cNvSpPr txBox="1"/>
          <p:nvPr/>
        </p:nvSpPr>
        <p:spPr>
          <a:xfrm>
            <a:off x="2444738" y="1529104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Who we are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6" name="Google Shape;166;p36"/>
          <p:cNvSpPr txBox="1"/>
          <p:nvPr/>
        </p:nvSpPr>
        <p:spPr>
          <a:xfrm>
            <a:off x="2444738" y="1997969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Survey results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7" name="Google Shape;167;p36"/>
          <p:cNvSpPr txBox="1"/>
          <p:nvPr/>
        </p:nvSpPr>
        <p:spPr>
          <a:xfrm>
            <a:off x="2444738" y="2466833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Multimodal services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8" name="Google Shape;168;p36"/>
          <p:cNvSpPr txBox="1"/>
          <p:nvPr/>
        </p:nvSpPr>
        <p:spPr>
          <a:xfrm>
            <a:off x="2444738" y="2935697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Multimodal challenges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9" name="Google Shape;169;p36"/>
          <p:cNvSpPr txBox="1"/>
          <p:nvPr/>
        </p:nvSpPr>
        <p:spPr>
          <a:xfrm>
            <a:off x="2444738" y="3404562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Snowfall solutions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0" name="Google Shape;170;p36"/>
          <p:cNvSpPr txBox="1"/>
          <p:nvPr/>
        </p:nvSpPr>
        <p:spPr>
          <a:xfrm>
            <a:off x="2444738" y="3873426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1" name="Google Shape;171;p36"/>
          <p:cNvSpPr txBox="1"/>
          <p:nvPr/>
        </p:nvSpPr>
        <p:spPr>
          <a:xfrm>
            <a:off x="5605842" y="1997964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2" name="Google Shape;172;p36"/>
          <p:cNvSpPr txBox="1"/>
          <p:nvPr/>
        </p:nvSpPr>
        <p:spPr>
          <a:xfrm>
            <a:off x="5605842" y="2466829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3" name="Google Shape;173;p36"/>
          <p:cNvSpPr txBox="1"/>
          <p:nvPr/>
        </p:nvSpPr>
        <p:spPr>
          <a:xfrm>
            <a:off x="5605842" y="2935693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4" name="Google Shape;174;p36"/>
          <p:cNvSpPr txBox="1"/>
          <p:nvPr/>
        </p:nvSpPr>
        <p:spPr>
          <a:xfrm>
            <a:off x="5605842" y="3404557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5" name="Google Shape;175;p36"/>
          <p:cNvSpPr txBox="1"/>
          <p:nvPr/>
        </p:nvSpPr>
        <p:spPr>
          <a:xfrm>
            <a:off x="5605842" y="3873421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6" name="Google Shape;17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7" name="Google Shape;177;p36"/>
          <p:cNvGrpSpPr/>
          <p:nvPr/>
        </p:nvGrpSpPr>
        <p:grpSpPr>
          <a:xfrm>
            <a:off x="2539497" y="1978100"/>
            <a:ext cx="6604492" cy="1875450"/>
            <a:chOff x="1853663" y="1444700"/>
            <a:chExt cx="5531400" cy="1875450"/>
          </a:xfrm>
        </p:grpSpPr>
        <p:cxnSp>
          <p:nvCxnSpPr>
            <p:cNvPr id="178" name="Google Shape;178;p36"/>
            <p:cNvCxnSpPr/>
            <p:nvPr/>
          </p:nvCxnSpPr>
          <p:spPr>
            <a:xfrm>
              <a:off x="1853663" y="1444700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9" name="Google Shape;179;p36"/>
            <p:cNvCxnSpPr/>
            <p:nvPr/>
          </p:nvCxnSpPr>
          <p:spPr>
            <a:xfrm>
              <a:off x="1853663" y="1913563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36"/>
            <p:cNvCxnSpPr/>
            <p:nvPr/>
          </p:nvCxnSpPr>
          <p:spPr>
            <a:xfrm>
              <a:off x="1853663" y="2382425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36"/>
            <p:cNvCxnSpPr/>
            <p:nvPr/>
          </p:nvCxnSpPr>
          <p:spPr>
            <a:xfrm>
              <a:off x="1853663" y="2851288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36"/>
            <p:cNvCxnSpPr/>
            <p:nvPr/>
          </p:nvCxnSpPr>
          <p:spPr>
            <a:xfrm>
              <a:off x="1853663" y="3320150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7"/>
          <p:cNvPicPr preferRelativeResize="0"/>
          <p:nvPr/>
        </p:nvPicPr>
        <p:blipFill rotWithShape="1">
          <a:blip r:embed="rId3">
            <a:alphaModFix/>
          </a:blip>
          <a:srcRect b="15401" l="0" r="0" t="11605"/>
          <a:stretch/>
        </p:blipFill>
        <p:spPr>
          <a:xfrm>
            <a:off x="417500" y="1307029"/>
            <a:ext cx="8284901" cy="340177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37"/>
          <p:cNvSpPr txBox="1"/>
          <p:nvPr>
            <p:ph idx="4294967295" type="title"/>
          </p:nvPr>
        </p:nvSpPr>
        <p:spPr>
          <a:xfrm>
            <a:off x="335025" y="320750"/>
            <a:ext cx="8815800" cy="8172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We are Snowfall: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Next Generation Tools and Technologies </a:t>
            </a:r>
            <a:br>
              <a:rPr b="1" lang="en" sz="2200">
                <a:latin typeface="Raleway"/>
                <a:ea typeface="Raleway"/>
                <a:cs typeface="Raleway"/>
                <a:sym typeface="Raleway"/>
              </a:rPr>
            </a:b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that 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simplify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 the world of travel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38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195" name="Google Shape;195;p38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96" name="Google Shape;196;p38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98" name="Google Shape;198;p38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199" name="Google Shape;199;p38"/>
          <p:cNvSpPr txBox="1"/>
          <p:nvPr/>
        </p:nvSpPr>
        <p:spPr>
          <a:xfrm>
            <a:off x="383700" y="313650"/>
            <a:ext cx="48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survey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sp>
        <p:nvSpPr>
          <p:cNvPr id="201" name="Google Shape;201;p38"/>
          <p:cNvSpPr txBox="1"/>
          <p:nvPr/>
        </p:nvSpPr>
        <p:spPr>
          <a:xfrm>
            <a:off x="3039350" y="1370175"/>
            <a:ext cx="4308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Which services beyond the train journey are offered by rail operators</a:t>
            </a:r>
            <a:endParaRPr/>
          </a:p>
        </p:txBody>
      </p:sp>
      <p:sp>
        <p:nvSpPr>
          <p:cNvPr id="202" name="Google Shape;202;p38"/>
          <p:cNvSpPr txBox="1"/>
          <p:nvPr/>
        </p:nvSpPr>
        <p:spPr>
          <a:xfrm>
            <a:off x="3039350" y="2353825"/>
            <a:ext cx="366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Reason for offering multimodality</a:t>
            </a:r>
            <a:endParaRPr sz="18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03" name="Google Shape;203;p38"/>
          <p:cNvSpPr txBox="1"/>
          <p:nvPr/>
        </p:nvSpPr>
        <p:spPr>
          <a:xfrm>
            <a:off x="3039350" y="3115825"/>
            <a:ext cx="3882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What are your biggest challenges in offering multimodal travel options?</a:t>
            </a:r>
            <a:endParaRPr sz="18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204" name="Google Shape;204;p38"/>
          <p:cNvGrpSpPr/>
          <p:nvPr/>
        </p:nvGrpSpPr>
        <p:grpSpPr>
          <a:xfrm>
            <a:off x="2603500" y="1509010"/>
            <a:ext cx="339300" cy="339300"/>
            <a:chOff x="1667125" y="4385660"/>
            <a:chExt cx="339300" cy="339300"/>
          </a:xfrm>
        </p:grpSpPr>
        <p:sp>
          <p:nvSpPr>
            <p:cNvPr id="205" name="Google Shape;205;p38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06" name="Google Shape;206;p38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07" name="Google Shape;207;p38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08" name="Google Shape;208;p38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grpSp>
        <p:nvGrpSpPr>
          <p:cNvPr id="209" name="Google Shape;209;p38"/>
          <p:cNvGrpSpPr/>
          <p:nvPr/>
        </p:nvGrpSpPr>
        <p:grpSpPr>
          <a:xfrm>
            <a:off x="2603500" y="2423410"/>
            <a:ext cx="339300" cy="339300"/>
            <a:chOff x="1667125" y="4385660"/>
            <a:chExt cx="339300" cy="339300"/>
          </a:xfrm>
        </p:grpSpPr>
        <p:sp>
          <p:nvSpPr>
            <p:cNvPr id="210" name="Google Shape;210;p38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11" name="Google Shape;211;p38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12" name="Google Shape;212;p38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13" name="Google Shape;213;p38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grpSp>
        <p:nvGrpSpPr>
          <p:cNvPr id="214" name="Google Shape;214;p38"/>
          <p:cNvGrpSpPr/>
          <p:nvPr/>
        </p:nvGrpSpPr>
        <p:grpSpPr>
          <a:xfrm>
            <a:off x="2603500" y="3261610"/>
            <a:ext cx="339300" cy="339300"/>
            <a:chOff x="1667125" y="4385660"/>
            <a:chExt cx="339300" cy="339300"/>
          </a:xfrm>
        </p:grpSpPr>
        <p:sp>
          <p:nvSpPr>
            <p:cNvPr id="215" name="Google Shape;215;p38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16" name="Google Shape;216;p38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17" name="Google Shape;217;p38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18" name="Google Shape;218;p38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pic>
        <p:nvPicPr>
          <p:cNvPr id="219" name="Google Shape;21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/>
          <p:nvPr/>
        </p:nvSpPr>
        <p:spPr>
          <a:xfrm flipH="1" rot="10800000">
            <a:off x="-12" y="-12"/>
            <a:ext cx="9144000" cy="70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225" name="Google Shape;225;p39"/>
          <p:cNvPicPr preferRelativeResize="0"/>
          <p:nvPr/>
        </p:nvPicPr>
        <p:blipFill rotWithShape="1">
          <a:blip r:embed="rId3">
            <a:alphaModFix/>
          </a:blip>
          <a:srcRect b="34180" l="1863" r="1592" t="2628"/>
          <a:stretch/>
        </p:blipFill>
        <p:spPr>
          <a:xfrm>
            <a:off x="3347474" y="1824275"/>
            <a:ext cx="5352900" cy="1980900"/>
          </a:xfrm>
          <a:prstGeom prst="roundRect">
            <a:avLst>
              <a:gd fmla="val 3417" name="adj"/>
            </a:avLst>
          </a:prstGeom>
          <a:noFill/>
          <a:ln>
            <a:noFill/>
          </a:ln>
        </p:spPr>
      </p:pic>
      <p:sp>
        <p:nvSpPr>
          <p:cNvPr id="226" name="Google Shape;226;p39"/>
          <p:cNvSpPr txBox="1"/>
          <p:nvPr/>
        </p:nvSpPr>
        <p:spPr>
          <a:xfrm>
            <a:off x="383700" y="313650"/>
            <a:ext cx="585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Do you want to see the overall research?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Follow Snowfall on LinkedIn</a:t>
            </a:r>
            <a:endParaRPr b="1" sz="20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28" name="Google Shape;22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39"/>
          <p:cNvGrpSpPr/>
          <p:nvPr/>
        </p:nvGrpSpPr>
        <p:grpSpPr>
          <a:xfrm>
            <a:off x="6848286" y="3361952"/>
            <a:ext cx="1729071" cy="386914"/>
            <a:chOff x="3876675" y="3612125"/>
            <a:chExt cx="2223600" cy="519000"/>
          </a:xfrm>
        </p:grpSpPr>
        <p:sp>
          <p:nvSpPr>
            <p:cNvPr id="230" name="Google Shape;230;p39"/>
            <p:cNvSpPr/>
            <p:nvPr/>
          </p:nvSpPr>
          <p:spPr>
            <a:xfrm>
              <a:off x="3876675" y="3612125"/>
              <a:ext cx="2223600" cy="51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rgbClr val="0274B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00025" rotWithShape="0" algn="bl" dir="5400000" dist="19050">
                <a:schemeClr val="accen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pic>
          <p:nvPicPr>
            <p:cNvPr id="231" name="Google Shape;231;p39"/>
            <p:cNvPicPr preferRelativeResize="0"/>
            <p:nvPr/>
          </p:nvPicPr>
          <p:blipFill rotWithShape="1">
            <a:blip r:embed="rId5">
              <a:alphaModFix/>
            </a:blip>
            <a:srcRect b="13670" l="16502" r="16334" t="28304"/>
            <a:stretch/>
          </p:blipFill>
          <p:spPr>
            <a:xfrm>
              <a:off x="4182438" y="3661600"/>
              <a:ext cx="1612075" cy="420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2" name="Google Shape;232;p39"/>
          <p:cNvPicPr preferRelativeResize="0"/>
          <p:nvPr/>
        </p:nvPicPr>
        <p:blipFill rotWithShape="1">
          <a:blip r:embed="rId6">
            <a:alphaModFix/>
          </a:blip>
          <a:srcRect b="0" l="0" r="2704" t="0"/>
          <a:stretch/>
        </p:blipFill>
        <p:spPr>
          <a:xfrm>
            <a:off x="2688756" y="1447626"/>
            <a:ext cx="827400" cy="800400"/>
          </a:xfrm>
          <a:prstGeom prst="roundRect">
            <a:avLst>
              <a:gd fmla="val 16378" name="adj"/>
            </a:avLst>
          </a:prstGeom>
          <a:noFill/>
          <a:ln>
            <a:noFill/>
          </a:ln>
        </p:spPr>
      </p:pic>
      <p:pic>
        <p:nvPicPr>
          <p:cNvPr id="233" name="Google Shape;233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800" y="1902375"/>
            <a:ext cx="2060175" cy="205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40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39" name="Google Shape;239;p40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40" name="Google Shape;240;p40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41" name="Google Shape;241;p40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42" name="Google Shape;242;p40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43" name="Google Shape;243;p40"/>
          <p:cNvSpPr txBox="1"/>
          <p:nvPr/>
        </p:nvSpPr>
        <p:spPr>
          <a:xfrm>
            <a:off x="383700" y="313650"/>
            <a:ext cx="48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Extended services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0"/>
          <p:cNvSpPr txBox="1"/>
          <p:nvPr/>
        </p:nvSpPr>
        <p:spPr>
          <a:xfrm>
            <a:off x="383700" y="770850"/>
            <a:ext cx="83211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Outside of the train journey itself, which of these services (that provide a more integrated travel experience) do you currently offer your customers</a:t>
            </a:r>
            <a:endParaRPr sz="16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247" name="Google Shape;247;p40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1591" y="1485151"/>
            <a:ext cx="6864684" cy="3140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8" name="Google Shape;248;p40"/>
          <p:cNvCxnSpPr/>
          <p:nvPr/>
        </p:nvCxnSpPr>
        <p:spPr>
          <a:xfrm>
            <a:off x="1293076" y="1901076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40"/>
          <p:cNvCxnSpPr/>
          <p:nvPr/>
        </p:nvCxnSpPr>
        <p:spPr>
          <a:xfrm>
            <a:off x="1293076" y="1684400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40"/>
          <p:cNvCxnSpPr/>
          <p:nvPr/>
        </p:nvCxnSpPr>
        <p:spPr>
          <a:xfrm>
            <a:off x="1293076" y="2334429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40"/>
          <p:cNvCxnSpPr/>
          <p:nvPr/>
        </p:nvCxnSpPr>
        <p:spPr>
          <a:xfrm>
            <a:off x="1293076" y="2117753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0"/>
          <p:cNvCxnSpPr/>
          <p:nvPr/>
        </p:nvCxnSpPr>
        <p:spPr>
          <a:xfrm>
            <a:off x="1293076" y="2767781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40"/>
          <p:cNvCxnSpPr/>
          <p:nvPr/>
        </p:nvCxnSpPr>
        <p:spPr>
          <a:xfrm>
            <a:off x="1293076" y="2551105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40"/>
          <p:cNvCxnSpPr/>
          <p:nvPr/>
        </p:nvCxnSpPr>
        <p:spPr>
          <a:xfrm>
            <a:off x="1293076" y="3201134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40"/>
          <p:cNvCxnSpPr/>
          <p:nvPr/>
        </p:nvCxnSpPr>
        <p:spPr>
          <a:xfrm>
            <a:off x="1293076" y="2984458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40"/>
          <p:cNvCxnSpPr/>
          <p:nvPr/>
        </p:nvCxnSpPr>
        <p:spPr>
          <a:xfrm>
            <a:off x="1293076" y="3634486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40"/>
          <p:cNvCxnSpPr/>
          <p:nvPr/>
        </p:nvCxnSpPr>
        <p:spPr>
          <a:xfrm>
            <a:off x="1293076" y="3417810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40"/>
          <p:cNvCxnSpPr/>
          <p:nvPr/>
        </p:nvCxnSpPr>
        <p:spPr>
          <a:xfrm>
            <a:off x="1293076" y="4067839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40"/>
          <p:cNvCxnSpPr/>
          <p:nvPr/>
        </p:nvCxnSpPr>
        <p:spPr>
          <a:xfrm>
            <a:off x="1293076" y="3851163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40"/>
          <p:cNvCxnSpPr/>
          <p:nvPr/>
        </p:nvCxnSpPr>
        <p:spPr>
          <a:xfrm>
            <a:off x="1293076" y="4284515"/>
            <a:ext cx="65619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61" name="Google Shape;261;p40"/>
          <p:cNvSpPr txBox="1"/>
          <p:nvPr/>
        </p:nvSpPr>
        <p:spPr>
          <a:xfrm>
            <a:off x="460475" y="470612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41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67" name="Google Shape;267;p41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8" name="Google Shape;268;p41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71" name="Google Shape;271;p41"/>
          <p:cNvSpPr txBox="1"/>
          <p:nvPr/>
        </p:nvSpPr>
        <p:spPr>
          <a:xfrm>
            <a:off x="383700" y="313650"/>
            <a:ext cx="768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is your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main reason</a:t>
            </a: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for offering multimodality?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2" name="Google Shape;27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73" name="Google Shape;27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1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424450">
            <a:off x="2021713" y="1067097"/>
            <a:ext cx="5363197" cy="331622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1"/>
          <p:cNvSpPr txBox="1"/>
          <p:nvPr>
            <p:ph idx="4294967295" type="body"/>
          </p:nvPr>
        </p:nvSpPr>
        <p:spPr>
          <a:xfrm>
            <a:off x="535470" y="1818800"/>
            <a:ext cx="23445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Improve customer experience</a:t>
            </a:r>
            <a:endParaRPr b="1"/>
          </a:p>
        </p:txBody>
      </p:sp>
      <p:sp>
        <p:nvSpPr>
          <p:cNvPr id="276" name="Google Shape;276;p41"/>
          <p:cNvSpPr txBox="1"/>
          <p:nvPr/>
        </p:nvSpPr>
        <p:spPr>
          <a:xfrm>
            <a:off x="6448060" y="3147450"/>
            <a:ext cx="193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Stay competitive in the market</a:t>
            </a:r>
            <a:endParaRPr b="1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cxnSp>
        <p:nvCxnSpPr>
          <p:cNvPr id="277" name="Google Shape;277;p41"/>
          <p:cNvCxnSpPr/>
          <p:nvPr/>
        </p:nvCxnSpPr>
        <p:spPr>
          <a:xfrm>
            <a:off x="2879970" y="2073700"/>
            <a:ext cx="829800" cy="5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oval"/>
          </a:ln>
        </p:spPr>
      </p:cxnSp>
      <p:cxnSp>
        <p:nvCxnSpPr>
          <p:cNvPr id="278" name="Google Shape;278;p41"/>
          <p:cNvCxnSpPr/>
          <p:nvPr/>
        </p:nvCxnSpPr>
        <p:spPr>
          <a:xfrm rot="10800000">
            <a:off x="5732995" y="3357150"/>
            <a:ext cx="746700" cy="3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dot"/>
            <a:round/>
            <a:headEnd len="med" w="med" type="none"/>
            <a:tailEnd len="med" w="med" type="oval"/>
          </a:ln>
        </p:spPr>
      </p:cxnSp>
      <p:sp>
        <p:nvSpPr>
          <p:cNvPr id="279" name="Google Shape;279;p41"/>
          <p:cNvSpPr txBox="1"/>
          <p:nvPr/>
        </p:nvSpPr>
        <p:spPr>
          <a:xfrm>
            <a:off x="383700" y="470612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42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85" name="Google Shape;285;p42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6" name="Google Shape;286;p42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87" name="Google Shape;287;p42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8" name="Google Shape;288;p42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89" name="Google Shape;289;p42"/>
          <p:cNvSpPr txBox="1"/>
          <p:nvPr/>
        </p:nvSpPr>
        <p:spPr>
          <a:xfrm>
            <a:off x="383700" y="313650"/>
            <a:ext cx="5665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are your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biggest challenges</a:t>
            </a: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offering multimodal travel options?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0" name="Google Shape;290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91" name="Google Shape;2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2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836" y="1143000"/>
            <a:ext cx="8318328" cy="3445174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/>
          <p:nvPr/>
        </p:nvSpPr>
        <p:spPr>
          <a:xfrm>
            <a:off x="293925" y="470612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43"/>
          <p:cNvGrpSpPr/>
          <p:nvPr/>
        </p:nvGrpSpPr>
        <p:grpSpPr>
          <a:xfrm>
            <a:off x="656239" y="1803570"/>
            <a:ext cx="3770700" cy="1722605"/>
            <a:chOff x="4542439" y="2032170"/>
            <a:chExt cx="3770700" cy="1722605"/>
          </a:xfrm>
        </p:grpSpPr>
        <p:sp>
          <p:nvSpPr>
            <p:cNvPr id="299" name="Google Shape;299;p43"/>
            <p:cNvSpPr/>
            <p:nvPr/>
          </p:nvSpPr>
          <p:spPr>
            <a:xfrm>
              <a:off x="5433200" y="2032175"/>
              <a:ext cx="2028300" cy="172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0" name="Google Shape;300;p43"/>
            <p:cNvSpPr/>
            <p:nvPr/>
          </p:nvSpPr>
          <p:spPr>
            <a:xfrm>
              <a:off x="6599839" y="2032170"/>
              <a:ext cx="1713300" cy="171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3"/>
            <p:cNvSpPr/>
            <p:nvPr/>
          </p:nvSpPr>
          <p:spPr>
            <a:xfrm>
              <a:off x="4542439" y="2032170"/>
              <a:ext cx="1713300" cy="171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43"/>
          <p:cNvGrpSpPr/>
          <p:nvPr/>
        </p:nvGrpSpPr>
        <p:grpSpPr>
          <a:xfrm>
            <a:off x="4542439" y="1803570"/>
            <a:ext cx="3770700" cy="1722605"/>
            <a:chOff x="4542439" y="2032170"/>
            <a:chExt cx="3770700" cy="1722605"/>
          </a:xfrm>
        </p:grpSpPr>
        <p:sp>
          <p:nvSpPr>
            <p:cNvPr id="303" name="Google Shape;303;p43"/>
            <p:cNvSpPr/>
            <p:nvPr/>
          </p:nvSpPr>
          <p:spPr>
            <a:xfrm>
              <a:off x="5433200" y="2032175"/>
              <a:ext cx="2028300" cy="172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4" name="Google Shape;304;p43"/>
            <p:cNvSpPr/>
            <p:nvPr/>
          </p:nvSpPr>
          <p:spPr>
            <a:xfrm>
              <a:off x="6599839" y="2032170"/>
              <a:ext cx="1713300" cy="171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3"/>
            <p:cNvSpPr/>
            <p:nvPr/>
          </p:nvSpPr>
          <p:spPr>
            <a:xfrm>
              <a:off x="4542439" y="2032170"/>
              <a:ext cx="1713300" cy="171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43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307" name="Google Shape;307;p43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8" name="Google Shape;308;p43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309" name="Google Shape;309;p43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10" name="Google Shape;310;p43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311" name="Google Shape;311;p43"/>
          <p:cNvSpPr txBox="1"/>
          <p:nvPr/>
        </p:nvSpPr>
        <p:spPr>
          <a:xfrm>
            <a:off x="383700" y="313650"/>
            <a:ext cx="48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Snowfall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solutions</a:t>
            </a:r>
            <a:endParaRPr sz="2000">
              <a:solidFill>
                <a:schemeClr val="accen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12" name="Google Shape;31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313" name="Google Shape;31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7138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3"/>
          <p:cNvSpPr txBox="1"/>
          <p:nvPr/>
        </p:nvSpPr>
        <p:spPr>
          <a:xfrm>
            <a:off x="4515600" y="2115425"/>
            <a:ext cx="3783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Be part of the </a:t>
            </a:r>
            <a:r>
              <a:rPr b="1"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Snowfall ecosystem</a:t>
            </a: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, the world’s largest booking inventory</a:t>
            </a:r>
            <a:endParaRPr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15" name="Google Shape;315;p43"/>
          <p:cNvSpPr txBox="1"/>
          <p:nvPr/>
        </p:nvSpPr>
        <p:spPr>
          <a:xfrm>
            <a:off x="1041589" y="2341622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0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SDK</a:t>
            </a:r>
            <a:endParaRPr b="1" sz="30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nowfall Theme">
  <a:themeElements>
    <a:clrScheme name="Simple Light">
      <a:dk1>
        <a:srgbClr val="1C3E32"/>
      </a:dk1>
      <a:lt1>
        <a:srgbClr val="FFFFFF"/>
      </a:lt1>
      <a:dk2>
        <a:srgbClr val="78909C"/>
      </a:dk2>
      <a:lt2>
        <a:srgbClr val="F6F6F6"/>
      </a:lt2>
      <a:accent1>
        <a:srgbClr val="4BB69C"/>
      </a:accent1>
      <a:accent2>
        <a:srgbClr val="A4EBDA"/>
      </a:accent2>
      <a:accent3>
        <a:srgbClr val="E6F4F0"/>
      </a:accent3>
      <a:accent4>
        <a:srgbClr val="F6FBFA"/>
      </a:accent4>
      <a:accent5>
        <a:srgbClr val="00251A"/>
      </a:accent5>
      <a:accent6>
        <a:srgbClr val="FFFF00"/>
      </a:accent6>
      <a:hlink>
        <a:srgbClr val="54F0C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A70CCA-4F67-4F87-8288-43683A02D57E}"/>
</file>

<file path=customXml/itemProps2.xml><?xml version="1.0" encoding="utf-8"?>
<ds:datastoreItem xmlns:ds="http://schemas.openxmlformats.org/officeDocument/2006/customXml" ds:itemID="{8413AA4D-5252-428E-AA91-84B9C402F00F}"/>
</file>