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comments+xml" PartName="/ppt/comments/comment2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5" r:id="rId5"/>
    <p:sldMasterId id="2147483686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y="5143500" cx="9144000"/>
  <p:notesSz cx="6858000" cy="9144000"/>
  <p:embeddedFontLst>
    <p:embeddedFont>
      <p:font typeface="Montserrat SemiBold"/>
      <p:regular r:id="rId22"/>
      <p:bold r:id="rId23"/>
      <p:italic r:id="rId24"/>
      <p:boldItalic r:id="rId25"/>
    </p:embeddedFont>
    <p:embeddedFont>
      <p:font typeface="Montserrat"/>
      <p:regular r:id="rId26"/>
      <p:bold r:id="rId27"/>
      <p:italic r:id="rId28"/>
      <p:boldItalic r:id="rId29"/>
    </p:embeddedFont>
    <p:embeddedFont>
      <p:font typeface="Montserrat Medium"/>
      <p:regular r:id="rId30"/>
      <p:bold r:id="rId31"/>
      <p:italic r:id="rId32"/>
      <p:boldItalic r:id="rId33"/>
    </p:embeddedFont>
    <p:embeddedFont>
      <p:font typeface="Helvetica Neue"/>
      <p:regular r:id="rId34"/>
      <p:bold r:id="rId35"/>
      <p:italic r:id="rId36"/>
      <p:boldItalic r:id="rId37"/>
    </p:embeddedFont>
    <p:embeddedFont>
      <p:font typeface="Montserrat ExtraBold"/>
      <p:bold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464">
          <p15:clr>
            <a:srgbClr val="747775"/>
          </p15:clr>
        </p15:guide>
        <p15:guide id="2" pos="170">
          <p15:clr>
            <a:srgbClr val="747775"/>
          </p15:clr>
        </p15:guide>
        <p15:guide id="3" pos="227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2" name="Martin Restrepo"/>
  <p:cmAuthor clrIdx="1" id="1" initials="" lastIdx="1" name="Sonsoles Iribarren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64" orient="horz"/>
        <p:guide pos="170"/>
        <p:guide pos="227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MontserratSemiBold-regular.fntdata"/><Relationship Id="rId21" Type="http://schemas.openxmlformats.org/officeDocument/2006/relationships/slide" Target="slides/slide14.xml"/><Relationship Id="rId24" Type="http://schemas.openxmlformats.org/officeDocument/2006/relationships/font" Target="fonts/MontserratSemiBold-italic.fntdata"/><Relationship Id="rId23" Type="http://schemas.openxmlformats.org/officeDocument/2006/relationships/font" Target="fonts/MontserratSemiBold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openxmlformats.org/officeDocument/2006/relationships/slide" Target="slides/slide2.xml"/><Relationship Id="rId26" Type="http://schemas.openxmlformats.org/officeDocument/2006/relationships/font" Target="fonts/Montserrat-regular.fntdata"/><Relationship Id="rId25" Type="http://schemas.openxmlformats.org/officeDocument/2006/relationships/font" Target="fonts/MontserratSemiBold-boldItalic.fntdata"/><Relationship Id="rId28" Type="http://schemas.openxmlformats.org/officeDocument/2006/relationships/font" Target="fonts/Montserrat-italic.fntdata"/><Relationship Id="rId27" Type="http://schemas.openxmlformats.org/officeDocument/2006/relationships/font" Target="fonts/Montserrat-bold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Montserrat-bold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MontserratMedium-bold.fntdata"/><Relationship Id="rId30" Type="http://schemas.openxmlformats.org/officeDocument/2006/relationships/font" Target="fonts/MontserratMedium-regular.fntdata"/><Relationship Id="rId11" Type="http://schemas.openxmlformats.org/officeDocument/2006/relationships/slide" Target="slides/slide4.xml"/><Relationship Id="rId33" Type="http://schemas.openxmlformats.org/officeDocument/2006/relationships/font" Target="fonts/MontserratMedium-boldItalic.fntdata"/><Relationship Id="rId10" Type="http://schemas.openxmlformats.org/officeDocument/2006/relationships/slide" Target="slides/slide3.xml"/><Relationship Id="rId32" Type="http://schemas.openxmlformats.org/officeDocument/2006/relationships/font" Target="fonts/MontserratMedium-italic.fntdata"/><Relationship Id="rId13" Type="http://schemas.openxmlformats.org/officeDocument/2006/relationships/slide" Target="slides/slide6.xml"/><Relationship Id="rId35" Type="http://schemas.openxmlformats.org/officeDocument/2006/relationships/font" Target="fonts/HelveticaNeue-bold.fntdata"/><Relationship Id="rId12" Type="http://schemas.openxmlformats.org/officeDocument/2006/relationships/slide" Target="slides/slide5.xml"/><Relationship Id="rId34" Type="http://schemas.openxmlformats.org/officeDocument/2006/relationships/font" Target="fonts/HelveticaNeue-regular.fntdata"/><Relationship Id="rId15" Type="http://schemas.openxmlformats.org/officeDocument/2006/relationships/slide" Target="slides/slide8.xml"/><Relationship Id="rId37" Type="http://schemas.openxmlformats.org/officeDocument/2006/relationships/font" Target="fonts/HelveticaNeue-boldItalic.fntdata"/><Relationship Id="rId14" Type="http://schemas.openxmlformats.org/officeDocument/2006/relationships/slide" Target="slides/slide7.xml"/><Relationship Id="rId36" Type="http://schemas.openxmlformats.org/officeDocument/2006/relationships/font" Target="fonts/HelveticaNeue-italic.fntdata"/><Relationship Id="rId17" Type="http://schemas.openxmlformats.org/officeDocument/2006/relationships/slide" Target="slides/slide10.xml"/><Relationship Id="rId39" Type="http://schemas.openxmlformats.org/officeDocument/2006/relationships/font" Target="fonts/MontserratExtraBold-boldItalic.fntdata"/><Relationship Id="rId16" Type="http://schemas.openxmlformats.org/officeDocument/2006/relationships/slide" Target="slides/slide9.xml"/><Relationship Id="rId38" Type="http://schemas.openxmlformats.org/officeDocument/2006/relationships/font" Target="fonts/MontserratExtraBold-bold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5-02-18T14:19:27.984">
    <p:pos x="6000" y="0"/>
    <p:text>@sonsoles.iribarren@travelx.io aqui poner un gif que no sea muy rapido del ultimo white label de Viva
_Reassigned to sonsoles.iribarren@travelx.io_</p:text>
  </p:cm>
  <p:cm authorId="1" idx="1" dt="2025-02-18T14:19:27.984">
    <p:pos x="6000" y="0"/>
    <p:text>listo!</p:text>
  </p:cm>
</p:cmLst>
</file>

<file path=ppt/comments/comment2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2" dt="2025-02-18T08:42:43.412">
    <p:pos x="6000" y="0"/>
    <p:text>@henry.obyrne@travelx.io let's change this image to something more revenue related
_Assigned to henry.obyrne@travelx.io_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d943bdf3a9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2d943bdf3a9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d943bdf3a9_1_3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2d943bdf3a9_1_3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d943bdf3a9_1_9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2d943bdf3a9_1_9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09aacd511f_0_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309aacd511f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2d943bdf3a9_1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2d943bdf3a9_1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2d943bdf3a9_1_6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4" name="Google Shape;454;g2d943bdf3a9_1_6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33724d3acc9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Google Shape;462;g33724d3acc9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g2d943bdf3a9_1_49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3" name="Google Shape;473;g2d943bdf3a9_1_4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3311e1c084c_2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3311e1c084c_2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2d943bdf3a9_1_5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8" name="Google Shape;508;g2d943bdf3a9_1_5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2d943bdf3a9_1_6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6" name="Google Shape;536;g2d943bdf3a9_1_6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334d7f84526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1" name="Google Shape;551;g334d7f84526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d943bdf3a9_1_113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4" name="Google Shape;564;g2d943bdf3a9_1_1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2d943bdf3a9_1_8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2d943bdf3a9_1_8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Relationship Id="rId3" Type="http://schemas.openxmlformats.org/officeDocument/2006/relationships/image" Target="../media/image6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Relationship Id="rId3" Type="http://schemas.openxmlformats.org/officeDocument/2006/relationships/image" Target="../media/image6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4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7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avelX GO Q2 - 2023">
  <p:cSld name="BLANK_5_1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-13232" y="448021"/>
            <a:ext cx="285300" cy="202800"/>
          </a:xfrm>
          <a:prstGeom prst="rect">
            <a:avLst/>
          </a:prstGeom>
          <a:solidFill>
            <a:srgbClr val="FF57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 1 1">
  <p:cSld name="SECTION_HEADER_1_1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54" name="Google Shape;54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23649" y="-27923"/>
            <a:ext cx="9235699" cy="519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TITLE_AND_BODY_1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5"/>
          <p:cNvSpPr txBox="1"/>
          <p:nvPr>
            <p:ph type="title"/>
          </p:nvPr>
        </p:nvSpPr>
        <p:spPr>
          <a:xfrm>
            <a:off x="1510903" y="232172"/>
            <a:ext cx="6121500" cy="5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>
            <a:lvl1pPr lv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/>
        </p:txBody>
      </p:sp>
      <p:sp>
        <p:nvSpPr>
          <p:cNvPr id="57" name="Google Shape;57;p15"/>
          <p:cNvSpPr txBox="1"/>
          <p:nvPr>
            <p:ph idx="1" type="body"/>
          </p:nvPr>
        </p:nvSpPr>
        <p:spPr>
          <a:xfrm>
            <a:off x="1510903" y="1560314"/>
            <a:ext cx="6121500" cy="32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800"/>
              <a:buNone/>
              <a:defRPr/>
            </a:lvl1pPr>
            <a:lvl2pPr indent="-279400" lvl="1" marL="914400" rtl="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2pPr>
            <a:lvl3pPr indent="-279400" lvl="2" marL="1371600" rtl="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800"/>
              <a:buChar char="−"/>
              <a:defRPr/>
            </a:lvl3pPr>
            <a:lvl4pPr indent="-279400" lvl="3" marL="1828800" rtl="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4pPr>
            <a:lvl5pPr indent="-279400" lvl="4" marL="2286000" rtl="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5pPr>
            <a:lvl6pPr indent="-228600" lvl="5" marL="2743200" rtl="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800"/>
              <a:buNone/>
              <a:defRPr/>
            </a:lvl6pPr>
            <a:lvl7pPr indent="-228600" lvl="6" marL="3200400" rtl="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800"/>
              <a:buNone/>
              <a:defRPr/>
            </a:lvl7pPr>
            <a:lvl8pPr indent="-228600" lvl="7" marL="3657600" rtl="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800"/>
              <a:buNone/>
              <a:defRPr/>
            </a:lvl8pPr>
            <a:lvl9pPr indent="-228600" lvl="8" marL="4114800" rtl="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800"/>
              <a:buNone/>
              <a:defRPr/>
            </a:lvl9pPr>
          </a:lstStyle>
          <a:p/>
        </p:txBody>
      </p:sp>
      <p:sp>
        <p:nvSpPr>
          <p:cNvPr id="58" name="Google Shape;58;p15"/>
          <p:cNvSpPr txBox="1"/>
          <p:nvPr>
            <p:ph idx="10" type="dt"/>
          </p:nvPr>
        </p:nvSpPr>
        <p:spPr>
          <a:xfrm>
            <a:off x="0" y="0"/>
            <a:ext cx="11250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8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8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8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8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8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8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8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8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8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59" name="Google Shape;59;p15"/>
          <p:cNvSpPr txBox="1"/>
          <p:nvPr>
            <p:ph idx="11" type="ftr"/>
          </p:nvPr>
        </p:nvSpPr>
        <p:spPr>
          <a:xfrm>
            <a:off x="0" y="0"/>
            <a:ext cx="11250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8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8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8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8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8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8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8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8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8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4492823" y="4857750"/>
            <a:ext cx="1542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b" bIns="26775" lIns="26775" spcFirstLastPara="1" rIns="26775" wrap="square" tIns="2677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sz="140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5 1 2 1">
  <p:cSld name="BLANK_5_1_1_4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110261" y="198101"/>
            <a:ext cx="376175" cy="385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5 1 2">
  <p:cSld name="BLANK_5_1_1_3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110261" y="198101"/>
            <a:ext cx="376175" cy="385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2 1 1">
  <p:cSld name="BLANK_2_1_1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8"/>
          <p:cNvPicPr preferRelativeResize="0"/>
          <p:nvPr/>
        </p:nvPicPr>
        <p:blipFill rotWithShape="1">
          <a:blip r:embed="rId2">
            <a:alphaModFix/>
          </a:blip>
          <a:srcRect b="641" l="0" r="0" t="641"/>
          <a:stretch/>
        </p:blipFill>
        <p:spPr>
          <a:xfrm>
            <a:off x="-59400" y="-2425"/>
            <a:ext cx="92628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5">
  <p:cSld name="BLANK_5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70" name="Google Shape;70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29949" y="255643"/>
            <a:ext cx="202350" cy="26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858" y="198095"/>
            <a:ext cx="183654" cy="38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een one third" showMasterSp="0">
  <p:cSld name="Green one third">
    <p:bg>
      <p:bgPr>
        <a:gradFill>
          <a:gsLst>
            <a:gs pos="0">
              <a:schemeClr val="dk2"/>
            </a:gs>
            <a:gs pos="100000">
              <a:schemeClr val="accent2"/>
            </a:gs>
          </a:gsLst>
          <a:lin ang="8100019" scaled="0"/>
        </a:gra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20"/>
          <p:cNvPicPr preferRelativeResize="0"/>
          <p:nvPr/>
        </p:nvPicPr>
        <p:blipFill rotWithShape="1">
          <a:blip r:embed="rId2">
            <a:alphaModFix/>
          </a:blip>
          <a:srcRect b="27" l="29399" r="98" t="8740"/>
          <a:stretch/>
        </p:blipFill>
        <p:spPr>
          <a:xfrm flipH="1">
            <a:off x="2753301" y="0"/>
            <a:ext cx="31271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20"/>
          <p:cNvSpPr txBox="1"/>
          <p:nvPr>
            <p:ph type="title"/>
          </p:nvPr>
        </p:nvSpPr>
        <p:spPr>
          <a:xfrm>
            <a:off x="472500" y="2010827"/>
            <a:ext cx="2345700" cy="112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rebuchet MS"/>
              <a:buNone/>
              <a:defRPr sz="2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5" name="Google Shape;75;p20"/>
          <p:cNvSpPr/>
          <p:nvPr/>
        </p:nvSpPr>
        <p:spPr>
          <a:xfrm>
            <a:off x="3060572" y="-982"/>
            <a:ext cx="6083400" cy="5144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6" name="Google Shape;76;p20"/>
          <p:cNvSpPr txBox="1"/>
          <p:nvPr/>
        </p:nvSpPr>
        <p:spPr>
          <a:xfrm rot="-5400000">
            <a:off x="7112786" y="2943570"/>
            <a:ext cx="3850500" cy="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Copyright © 2022 by Boston Consulting Group. All rights reserved.</a:t>
            </a:r>
            <a:endParaRPr sz="1100"/>
          </a:p>
        </p:txBody>
      </p:sp>
      <p:sp>
        <p:nvSpPr>
          <p:cNvPr id="77" name="Google Shape;77;p20"/>
          <p:cNvSpPr txBox="1"/>
          <p:nvPr>
            <p:ph idx="10" type="dt"/>
          </p:nvPr>
        </p:nvSpPr>
        <p:spPr>
          <a:xfrm>
            <a:off x="7258050" y="4803777"/>
            <a:ext cx="1111500" cy="115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78" name="Google Shape;78;p20"/>
          <p:cNvSpPr txBox="1"/>
          <p:nvPr/>
        </p:nvSpPr>
        <p:spPr>
          <a:xfrm>
            <a:off x="8375904" y="4803777"/>
            <a:ext cx="2859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Trebuchet MS"/>
              <a:buNone/>
            </a:pPr>
            <a:fld id="{00000000-1234-1234-1234-123412341234}" type="slidenum">
              <a:rPr b="0" i="0" lang="en-GB" sz="8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b="0" i="0" sz="800" u="none" cap="none" strike="noStrike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5 1">
  <p:cSld name="BLANK_5_1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29949" y="255643"/>
            <a:ext cx="202350" cy="26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43743" y="4743893"/>
            <a:ext cx="741276" cy="16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5 1 2 1 1">
  <p:cSld name="BLANK_5_1_1_3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bg>
      <p:bgPr>
        <a:solidFill>
          <a:schemeClr val="dk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1">
  <p:cSld name="CAPTION_ONLY_1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87" name="Google Shape;87;p24"/>
          <p:cNvPicPr preferRelativeResize="0"/>
          <p:nvPr/>
        </p:nvPicPr>
        <p:blipFill rotWithShape="1">
          <a:blip r:embed="rId2">
            <a:alphaModFix/>
          </a:blip>
          <a:srcRect b="16643" l="5003" r="12562" t="14466"/>
          <a:stretch/>
        </p:blipFill>
        <p:spPr>
          <a:xfrm>
            <a:off x="937575" y="0"/>
            <a:ext cx="820642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avelX GO Q2 - 2023 1">
  <p:cSld name="BLANK_5_1_1_11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5"/>
          <p:cNvSpPr/>
          <p:nvPr/>
        </p:nvSpPr>
        <p:spPr>
          <a:xfrm>
            <a:off x="-140775" y="312060"/>
            <a:ext cx="430500" cy="183000"/>
          </a:xfrm>
          <a:prstGeom prst="roundRect">
            <a:avLst>
              <a:gd fmla="val 0" name="adj"/>
            </a:avLst>
          </a:prstGeom>
          <a:solidFill>
            <a:srgbClr val="FF57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96" name="Google Shape;96;p2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97" name="Google Shape;97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00" name="Google Shape;100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3" name="Google Shape;103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4" name="Google Shape;104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7" name="Google Shape;107;p3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8" name="Google Shape;108;p3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9" name="Google Shape;109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2" name="Google Shape;112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15" name="Google Shape;115;p32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16" name="Google Shape;116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19" name="Google Shape;119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3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23" name="Google Shape;123;p3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24" name="Google Shape;124;p34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5" name="Google Shape;125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5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28" name="Google Shape;128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6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31" name="Google Shape;131;p3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2" name="Google Shape;132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1">
  <p:cSld name="CAPTION_ONLY_1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37" name="Google Shape;137;p38"/>
          <p:cNvPicPr preferRelativeResize="0"/>
          <p:nvPr/>
        </p:nvPicPr>
        <p:blipFill rotWithShape="1">
          <a:blip r:embed="rId2">
            <a:alphaModFix/>
          </a:blip>
          <a:srcRect b="16643" l="5003" r="12562" t="14466"/>
          <a:stretch/>
        </p:blipFill>
        <p:spPr>
          <a:xfrm>
            <a:off x="937575" y="0"/>
            <a:ext cx="820642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TITLE_AND_BODY_1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9"/>
          <p:cNvSpPr txBox="1"/>
          <p:nvPr>
            <p:ph type="title"/>
          </p:nvPr>
        </p:nvSpPr>
        <p:spPr>
          <a:xfrm>
            <a:off x="1510903" y="232172"/>
            <a:ext cx="6121500" cy="5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>
            <a:lvl1pPr lv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/>
        </p:txBody>
      </p:sp>
      <p:sp>
        <p:nvSpPr>
          <p:cNvPr id="140" name="Google Shape;140;p39"/>
          <p:cNvSpPr txBox="1"/>
          <p:nvPr>
            <p:ph idx="1" type="body"/>
          </p:nvPr>
        </p:nvSpPr>
        <p:spPr>
          <a:xfrm>
            <a:off x="1510903" y="1560314"/>
            <a:ext cx="6121500" cy="32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26775" lIns="26775" spcFirstLastPara="1" rIns="26775" wrap="square" tIns="26775">
            <a:no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800"/>
              <a:buNone/>
              <a:defRPr/>
            </a:lvl1pPr>
            <a:lvl2pPr indent="-279400" lvl="1" marL="914400" rtl="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2pPr>
            <a:lvl3pPr indent="-279400" lvl="2" marL="1371600" rtl="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800"/>
              <a:buChar char="−"/>
              <a:defRPr/>
            </a:lvl3pPr>
            <a:lvl4pPr indent="-279400" lvl="3" marL="1828800" rtl="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4pPr>
            <a:lvl5pPr indent="-279400" lvl="4" marL="2286000" rtl="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5pPr>
            <a:lvl6pPr indent="-228600" lvl="5" marL="2743200" rtl="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800"/>
              <a:buNone/>
              <a:defRPr/>
            </a:lvl6pPr>
            <a:lvl7pPr indent="-228600" lvl="6" marL="3200400" rtl="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800"/>
              <a:buNone/>
              <a:defRPr/>
            </a:lvl7pPr>
            <a:lvl8pPr indent="-228600" lvl="7" marL="3657600" rtl="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800"/>
              <a:buNone/>
              <a:defRPr/>
            </a:lvl8pPr>
            <a:lvl9pPr indent="-228600" lvl="8" marL="4114800" rtl="0" algn="l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800"/>
              <a:buNone/>
              <a:defRPr/>
            </a:lvl9pPr>
          </a:lstStyle>
          <a:p/>
        </p:txBody>
      </p:sp>
      <p:sp>
        <p:nvSpPr>
          <p:cNvPr id="141" name="Google Shape;141;p39"/>
          <p:cNvSpPr txBox="1"/>
          <p:nvPr>
            <p:ph idx="10" type="dt"/>
          </p:nvPr>
        </p:nvSpPr>
        <p:spPr>
          <a:xfrm>
            <a:off x="0" y="0"/>
            <a:ext cx="11250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8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8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8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8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8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8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8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8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8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142" name="Google Shape;142;p39"/>
          <p:cNvSpPr txBox="1"/>
          <p:nvPr>
            <p:ph idx="11" type="ftr"/>
          </p:nvPr>
        </p:nvSpPr>
        <p:spPr>
          <a:xfrm>
            <a:off x="0" y="0"/>
            <a:ext cx="11250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8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8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8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8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8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8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8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8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b="0" i="0" sz="8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143" name="Google Shape;143;p39"/>
          <p:cNvSpPr txBox="1"/>
          <p:nvPr>
            <p:ph idx="12" type="sldNum"/>
          </p:nvPr>
        </p:nvSpPr>
        <p:spPr>
          <a:xfrm>
            <a:off x="4492823" y="4857750"/>
            <a:ext cx="1542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b" bIns="26775" lIns="26775" spcFirstLastPara="1" rIns="26775" wrap="square" tIns="2677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sz="14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5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36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2" name="Google Shape;92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Google Shape;93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8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7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7.png"/><Relationship Id="rId4" Type="http://schemas.openxmlformats.org/officeDocument/2006/relationships/image" Target="../media/image22.png"/><Relationship Id="rId9" Type="http://schemas.openxmlformats.org/officeDocument/2006/relationships/image" Target="../media/image21.png"/><Relationship Id="rId5" Type="http://schemas.openxmlformats.org/officeDocument/2006/relationships/image" Target="../media/image13.png"/><Relationship Id="rId6" Type="http://schemas.openxmlformats.org/officeDocument/2006/relationships/image" Target="../media/image15.png"/><Relationship Id="rId7" Type="http://schemas.openxmlformats.org/officeDocument/2006/relationships/image" Target="../media/image20.png"/><Relationship Id="rId8" Type="http://schemas.openxmlformats.org/officeDocument/2006/relationships/image" Target="../media/image26.png"/><Relationship Id="rId11" Type="http://schemas.openxmlformats.org/officeDocument/2006/relationships/image" Target="../media/image34.png"/><Relationship Id="rId10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7.png"/><Relationship Id="rId4" Type="http://schemas.openxmlformats.org/officeDocument/2006/relationships/image" Target="../media/image49.png"/><Relationship Id="rId5" Type="http://schemas.openxmlformats.org/officeDocument/2006/relationships/image" Target="../media/image30.png"/><Relationship Id="rId6" Type="http://schemas.openxmlformats.org/officeDocument/2006/relationships/image" Target="../media/image3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7.png"/><Relationship Id="rId4" Type="http://schemas.openxmlformats.org/officeDocument/2006/relationships/image" Target="../media/image22.png"/><Relationship Id="rId9" Type="http://schemas.openxmlformats.org/officeDocument/2006/relationships/image" Target="../media/image2.png"/><Relationship Id="rId5" Type="http://schemas.openxmlformats.org/officeDocument/2006/relationships/image" Target="../media/image13.png"/><Relationship Id="rId6" Type="http://schemas.openxmlformats.org/officeDocument/2006/relationships/image" Target="../media/image15.png"/><Relationship Id="rId7" Type="http://schemas.openxmlformats.org/officeDocument/2006/relationships/image" Target="../media/image20.png"/><Relationship Id="rId8" Type="http://schemas.openxmlformats.org/officeDocument/2006/relationships/image" Target="../media/image2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comments" Target="../comments/comment1.xml"/><Relationship Id="rId4" Type="http://schemas.openxmlformats.org/officeDocument/2006/relationships/image" Target="../media/image30.png"/><Relationship Id="rId5" Type="http://schemas.openxmlformats.org/officeDocument/2006/relationships/image" Target="../media/image47.png"/><Relationship Id="rId6" Type="http://schemas.openxmlformats.org/officeDocument/2006/relationships/image" Target="../media/image33.gif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1.png"/><Relationship Id="rId4" Type="http://schemas.openxmlformats.org/officeDocument/2006/relationships/image" Target="../media/image59.png"/><Relationship Id="rId5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6.png"/><Relationship Id="rId4" Type="http://schemas.openxmlformats.org/officeDocument/2006/relationships/image" Target="../media/image2.png"/><Relationship Id="rId5" Type="http://schemas.openxmlformats.org/officeDocument/2006/relationships/image" Target="../media/image3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comments" Target="../comments/comment2.xml"/><Relationship Id="rId4" Type="http://schemas.openxmlformats.org/officeDocument/2006/relationships/image" Target="../media/image36.png"/><Relationship Id="rId5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7.png"/><Relationship Id="rId4" Type="http://schemas.openxmlformats.org/officeDocument/2006/relationships/image" Target="../media/image2.png"/><Relationship Id="rId9" Type="http://schemas.openxmlformats.org/officeDocument/2006/relationships/image" Target="../media/image43.png"/><Relationship Id="rId5" Type="http://schemas.openxmlformats.org/officeDocument/2006/relationships/image" Target="../media/image30.png"/><Relationship Id="rId6" Type="http://schemas.openxmlformats.org/officeDocument/2006/relationships/image" Target="../media/image35.png"/><Relationship Id="rId7" Type="http://schemas.openxmlformats.org/officeDocument/2006/relationships/image" Target="../media/image39.png"/><Relationship Id="rId8" Type="http://schemas.openxmlformats.org/officeDocument/2006/relationships/image" Target="../media/image37.png"/><Relationship Id="rId11" Type="http://schemas.openxmlformats.org/officeDocument/2006/relationships/image" Target="../media/image42.png"/><Relationship Id="rId10" Type="http://schemas.openxmlformats.org/officeDocument/2006/relationships/image" Target="../media/image4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0.png"/><Relationship Id="rId4" Type="http://schemas.openxmlformats.org/officeDocument/2006/relationships/image" Target="../media/image56.png"/><Relationship Id="rId5" Type="http://schemas.openxmlformats.org/officeDocument/2006/relationships/image" Target="../media/image2.png"/><Relationship Id="rId6" Type="http://schemas.openxmlformats.org/officeDocument/2006/relationships/image" Target="../media/image4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5.png"/><Relationship Id="rId4" Type="http://schemas.openxmlformats.org/officeDocument/2006/relationships/image" Target="../media/image2.png"/><Relationship Id="rId5" Type="http://schemas.openxmlformats.org/officeDocument/2006/relationships/image" Target="../media/image30.png"/><Relationship Id="rId6" Type="http://schemas.openxmlformats.org/officeDocument/2006/relationships/image" Target="../media/image39.png"/><Relationship Id="rId7" Type="http://schemas.openxmlformats.org/officeDocument/2006/relationships/image" Target="../media/image4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5.jpg"/><Relationship Id="rId4" Type="http://schemas.openxmlformats.org/officeDocument/2006/relationships/image" Target="../media/image1.png"/><Relationship Id="rId9" Type="http://schemas.openxmlformats.org/officeDocument/2006/relationships/image" Target="../media/image50.png"/><Relationship Id="rId5" Type="http://schemas.openxmlformats.org/officeDocument/2006/relationships/image" Target="../media/image45.png"/><Relationship Id="rId6" Type="http://schemas.openxmlformats.org/officeDocument/2006/relationships/image" Target="../media/image48.png"/><Relationship Id="rId7" Type="http://schemas.openxmlformats.org/officeDocument/2006/relationships/image" Target="../media/image44.png"/><Relationship Id="rId8" Type="http://schemas.openxmlformats.org/officeDocument/2006/relationships/image" Target="../media/image5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0.png"/><Relationship Id="rId4" Type="http://schemas.openxmlformats.org/officeDocument/2006/relationships/image" Target="../media/image58.png"/><Relationship Id="rId5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40"/>
          <p:cNvPicPr preferRelativeResize="0"/>
          <p:nvPr/>
        </p:nvPicPr>
        <p:blipFill rotWithShape="1">
          <a:blip r:embed="rId3">
            <a:alphaModFix/>
          </a:blip>
          <a:srcRect b="10344" l="0" r="0" t="846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40"/>
          <p:cNvSpPr/>
          <p:nvPr/>
        </p:nvSpPr>
        <p:spPr>
          <a:xfrm>
            <a:off x="-1625825" y="0"/>
            <a:ext cx="7188600" cy="5143500"/>
          </a:xfrm>
          <a:prstGeom prst="parallelogram">
            <a:avLst>
              <a:gd fmla="val 31430" name="adj"/>
            </a:avLst>
          </a:prstGeom>
          <a:solidFill>
            <a:srgbClr val="000000">
              <a:alpha val="803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40"/>
          <p:cNvSpPr txBox="1"/>
          <p:nvPr/>
        </p:nvSpPr>
        <p:spPr>
          <a:xfrm>
            <a:off x="542049" y="1397900"/>
            <a:ext cx="4286400" cy="19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en-GB" sz="4200">
                <a:solidFill>
                  <a:srgbClr val="FDFEFA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Unlocking</a:t>
            </a:r>
            <a:endParaRPr sz="4200">
              <a:solidFill>
                <a:srgbClr val="FDFEFA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en-GB" sz="4200">
                <a:solidFill>
                  <a:srgbClr val="FDFEFA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Dynamic </a:t>
            </a:r>
            <a:br>
              <a:rPr lang="en-GB" sz="4200">
                <a:solidFill>
                  <a:srgbClr val="FDFEFA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</a:br>
            <a:r>
              <a:rPr lang="en-GB" sz="4200">
                <a:solidFill>
                  <a:srgbClr val="FDFEFA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Inventory</a:t>
            </a:r>
            <a:endParaRPr sz="4200">
              <a:solidFill>
                <a:srgbClr val="FDFEFA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151" name="Google Shape;151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1425" y="808650"/>
            <a:ext cx="1339075" cy="30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40"/>
          <p:cNvSpPr txBox="1"/>
          <p:nvPr/>
        </p:nvSpPr>
        <p:spPr>
          <a:xfrm>
            <a:off x="542050" y="3919050"/>
            <a:ext cx="3716100" cy="8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i="1" lang="en-GB" sz="1500">
                <a:solidFill>
                  <a:srgbClr val="FDFEFA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Juan Pablo Lafosse (CEO)</a:t>
            </a:r>
            <a:endParaRPr i="1" sz="1500">
              <a:solidFill>
                <a:srgbClr val="FDFEFA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i="1" lang="en-GB" sz="1500">
                <a:solidFill>
                  <a:srgbClr val="FDFEFA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February 2025</a:t>
            </a:r>
            <a:endParaRPr i="1" sz="1500">
              <a:solidFill>
                <a:srgbClr val="FDFEFA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i="1" lang="en-GB" sz="1500">
                <a:solidFill>
                  <a:srgbClr val="FDFEFA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Singapore</a:t>
            </a:r>
            <a:endParaRPr i="1" sz="1500">
              <a:solidFill>
                <a:srgbClr val="FDFEFA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1"/>
          <p:cNvSpPr/>
          <p:nvPr/>
        </p:nvSpPr>
        <p:spPr>
          <a:xfrm>
            <a:off x="3740375" y="0"/>
            <a:ext cx="8096400" cy="5143500"/>
          </a:xfrm>
          <a:prstGeom prst="parallelogram">
            <a:avLst>
              <a:gd fmla="val 3143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8" name="Google Shape;158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94821" y="159421"/>
            <a:ext cx="736701" cy="166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5100" y="305250"/>
            <a:ext cx="285300" cy="2088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41"/>
          <p:cNvSpPr txBox="1"/>
          <p:nvPr/>
        </p:nvSpPr>
        <p:spPr>
          <a:xfrm>
            <a:off x="270196" y="169400"/>
            <a:ext cx="38808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900">
                <a:latin typeface="Montserrat"/>
                <a:ea typeface="Montserrat"/>
                <a:cs typeface="Montserrat"/>
                <a:sym typeface="Montserrat"/>
              </a:rPr>
              <a:t>A turning point..</a:t>
            </a:r>
            <a:endParaRPr b="1" sz="1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1" name="Google Shape;161;p41"/>
          <p:cNvSpPr txBox="1"/>
          <p:nvPr/>
        </p:nvSpPr>
        <p:spPr>
          <a:xfrm>
            <a:off x="570475" y="1598075"/>
            <a:ext cx="3444600" cy="2360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STATIC </a:t>
            </a:r>
            <a:br>
              <a:rPr b="1" lang="en-GB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GB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INVENTORY MANAGEMENT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2" name="Google Shape;162;p41"/>
          <p:cNvSpPr txBox="1"/>
          <p:nvPr/>
        </p:nvSpPr>
        <p:spPr>
          <a:xfrm>
            <a:off x="5012200" y="1598075"/>
            <a:ext cx="3444600" cy="2360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DYNAMIC</a:t>
            </a:r>
            <a:r>
              <a:rPr b="1" lang="en-GB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br>
              <a:rPr b="1" lang="en-GB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GB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INVENTORY MANAGEMENT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3" name="Google Shape;163;p41"/>
          <p:cNvSpPr/>
          <p:nvPr/>
        </p:nvSpPr>
        <p:spPr>
          <a:xfrm>
            <a:off x="4227201" y="2429675"/>
            <a:ext cx="598800" cy="697500"/>
          </a:xfrm>
          <a:prstGeom prst="rightArrow">
            <a:avLst>
              <a:gd fmla="val 50000" name="adj1"/>
              <a:gd fmla="val 47560" name="adj2"/>
            </a:avLst>
          </a:prstGeom>
          <a:solidFill>
            <a:srgbClr val="F0553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42"/>
          <p:cNvSpPr/>
          <p:nvPr/>
        </p:nvSpPr>
        <p:spPr>
          <a:xfrm>
            <a:off x="137575" y="646400"/>
            <a:ext cx="8838300" cy="4122600"/>
          </a:xfrm>
          <a:prstGeom prst="roundRect">
            <a:avLst>
              <a:gd fmla="val 2625" name="adj"/>
            </a:avLst>
          </a:prstGeom>
          <a:solidFill>
            <a:srgbClr val="F3F3F3"/>
          </a:solidFill>
          <a:ln cap="flat" cmpd="sng" w="9525">
            <a:solidFill>
              <a:srgbClr val="FF583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9" name="Google Shape;169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94821" y="159421"/>
            <a:ext cx="736701" cy="166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196680" y="1902248"/>
            <a:ext cx="1718040" cy="1764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60368" y="2165372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35594" y="2165372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60368" y="2317753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35594" y="2317753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60368" y="2927277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35594" y="2927277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60368" y="3079658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35594" y="3079658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60368" y="3232039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35594" y="3232039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7158644" y="1902240"/>
            <a:ext cx="1719924" cy="1764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18597" y="2611351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93823" y="2611351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18597" y="2763892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93823" y="2763892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18599" y="2916433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93825" y="2916433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18599" y="3068973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93825" y="3068973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18599" y="3221514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93825" y="3221514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5417908" y="1902240"/>
            <a:ext cx="1719924" cy="1764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53094" y="2916995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77868" y="2916995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77864" y="2306833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53090" y="2306833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77864" y="2459373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53090" y="2459373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77864" y="2611914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53090" y="2611914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77864" y="2764455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53090" y="2764455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53094" y="3069536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77868" y="3069536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3678115" y="1901298"/>
            <a:ext cx="1718040" cy="1764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12358" y="2458541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37132" y="2458541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37129" y="2306167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12358" y="2610914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37132" y="2610914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1940862" y="1902263"/>
            <a:ext cx="1711110" cy="17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671641" y="3067940"/>
            <a:ext cx="124777" cy="128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96409" y="2459622"/>
            <a:ext cx="124777" cy="128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96409" y="2611381"/>
            <a:ext cx="124777" cy="128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71638" y="2611381"/>
            <a:ext cx="124777" cy="128910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42"/>
          <p:cNvSpPr txBox="1"/>
          <p:nvPr/>
        </p:nvSpPr>
        <p:spPr>
          <a:xfrm>
            <a:off x="7434508" y="1030853"/>
            <a:ext cx="1168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New Demand</a:t>
            </a:r>
            <a:endParaRPr sz="1200">
              <a:solidFill>
                <a:schemeClr val="dk1"/>
              </a:solidFill>
            </a:endParaRPr>
          </a:p>
        </p:txBody>
      </p:sp>
      <p:pic>
        <p:nvPicPr>
          <p:cNvPr id="217" name="Google Shape;217;p4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07221" y="1314803"/>
            <a:ext cx="163813" cy="159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4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860216" y="1314803"/>
            <a:ext cx="163813" cy="159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4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013212" y="1314803"/>
            <a:ext cx="163813" cy="159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4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166208" y="1314803"/>
            <a:ext cx="163813" cy="15995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1" name="Google Shape;221;p42"/>
          <p:cNvCxnSpPr/>
          <p:nvPr/>
        </p:nvCxnSpPr>
        <p:spPr>
          <a:xfrm>
            <a:off x="8017408" y="1508053"/>
            <a:ext cx="2400" cy="300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ash"/>
            <a:round/>
            <a:headEnd len="med" w="med" type="none"/>
            <a:tailEnd len="med" w="med" type="triangle"/>
          </a:ln>
        </p:spPr>
      </p:cxnSp>
      <p:pic>
        <p:nvPicPr>
          <p:cNvPr id="222" name="Google Shape;222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60368" y="2470134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35594" y="2470134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60368" y="2622515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35594" y="2622515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60368" y="2774896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35594" y="2774896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671641" y="2914898"/>
            <a:ext cx="124777" cy="128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96412" y="2914898"/>
            <a:ext cx="124777" cy="128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96409" y="2306581"/>
            <a:ext cx="124777" cy="128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71638" y="2310714"/>
            <a:ext cx="124777" cy="124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12358" y="2763341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37132" y="2763341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12358" y="2915714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37132" y="2915714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4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412358" y="3068141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4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537132" y="3068141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4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412358" y="3220514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4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537132" y="3220514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4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153094" y="3221936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4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277868" y="3221936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18597" y="2306551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93823" y="2306551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18597" y="2459092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93823" y="2459092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18597" y="2154151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93823" y="2154151"/>
            <a:ext cx="124780" cy="129574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42"/>
          <p:cNvSpPr txBox="1"/>
          <p:nvPr/>
        </p:nvSpPr>
        <p:spPr>
          <a:xfrm>
            <a:off x="471883" y="3882921"/>
            <a:ext cx="1168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Flight 1</a:t>
            </a:r>
            <a:endParaRPr b="1" sz="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9" name="Google Shape;249;p42"/>
          <p:cNvSpPr txBox="1"/>
          <p:nvPr/>
        </p:nvSpPr>
        <p:spPr>
          <a:xfrm>
            <a:off x="2194164" y="3954021"/>
            <a:ext cx="1168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Flight 2</a:t>
            </a:r>
            <a:endParaRPr b="1" sz="1200">
              <a:solidFill>
                <a:schemeClr val="dk1"/>
              </a:solidFill>
            </a:endParaRPr>
          </a:p>
        </p:txBody>
      </p:sp>
      <p:sp>
        <p:nvSpPr>
          <p:cNvPr id="250" name="Google Shape;250;p42"/>
          <p:cNvSpPr txBox="1"/>
          <p:nvPr/>
        </p:nvSpPr>
        <p:spPr>
          <a:xfrm>
            <a:off x="3956183" y="3954021"/>
            <a:ext cx="1168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Flight 3</a:t>
            </a:r>
            <a:endParaRPr b="1" sz="1200">
              <a:solidFill>
                <a:schemeClr val="dk1"/>
              </a:solidFill>
            </a:endParaRPr>
          </a:p>
        </p:txBody>
      </p:sp>
      <p:sp>
        <p:nvSpPr>
          <p:cNvPr id="251" name="Google Shape;251;p42"/>
          <p:cNvSpPr txBox="1"/>
          <p:nvPr/>
        </p:nvSpPr>
        <p:spPr>
          <a:xfrm>
            <a:off x="5687310" y="3954021"/>
            <a:ext cx="1168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Flight 4</a:t>
            </a:r>
            <a:endParaRPr b="1" sz="1200">
              <a:solidFill>
                <a:schemeClr val="dk1"/>
              </a:solidFill>
            </a:endParaRPr>
          </a:p>
        </p:txBody>
      </p:sp>
      <p:sp>
        <p:nvSpPr>
          <p:cNvPr id="252" name="Google Shape;252;p42"/>
          <p:cNvSpPr txBox="1"/>
          <p:nvPr/>
        </p:nvSpPr>
        <p:spPr>
          <a:xfrm>
            <a:off x="7433883" y="3954021"/>
            <a:ext cx="1168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Flight 5</a:t>
            </a:r>
            <a:endParaRPr b="1" sz="1200">
              <a:solidFill>
                <a:schemeClr val="dk1"/>
              </a:solidFill>
            </a:endParaRPr>
          </a:p>
        </p:txBody>
      </p:sp>
      <p:pic>
        <p:nvPicPr>
          <p:cNvPr id="253" name="Google Shape;253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05246" y="4850874"/>
            <a:ext cx="152440" cy="160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96282" y="4850874"/>
            <a:ext cx="152440" cy="160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57448" y="4850874"/>
            <a:ext cx="152440" cy="160802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42"/>
          <p:cNvSpPr txBox="1"/>
          <p:nvPr/>
        </p:nvSpPr>
        <p:spPr>
          <a:xfrm>
            <a:off x="8305833" y="4818925"/>
            <a:ext cx="669900" cy="2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700">
                <a:latin typeface="Montserrat"/>
                <a:ea typeface="Montserrat"/>
                <a:cs typeface="Montserrat"/>
                <a:sym typeface="Montserrat"/>
              </a:rPr>
              <a:t>Low fares</a:t>
            </a:r>
            <a:endParaRPr sz="1000"/>
          </a:p>
        </p:txBody>
      </p:sp>
      <p:sp>
        <p:nvSpPr>
          <p:cNvPr id="257" name="Google Shape;257;p42"/>
          <p:cNvSpPr txBox="1"/>
          <p:nvPr/>
        </p:nvSpPr>
        <p:spPr>
          <a:xfrm>
            <a:off x="7596864" y="4818925"/>
            <a:ext cx="597900" cy="2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7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Mid fares</a:t>
            </a:r>
            <a:endParaRPr sz="1000"/>
          </a:p>
        </p:txBody>
      </p:sp>
      <p:sp>
        <p:nvSpPr>
          <p:cNvPr id="258" name="Google Shape;258;p42"/>
          <p:cNvSpPr txBox="1"/>
          <p:nvPr/>
        </p:nvSpPr>
        <p:spPr>
          <a:xfrm>
            <a:off x="6858033" y="4818925"/>
            <a:ext cx="669900" cy="2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7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High fares</a:t>
            </a:r>
            <a:endParaRPr sz="1000"/>
          </a:p>
        </p:txBody>
      </p:sp>
      <p:sp>
        <p:nvSpPr>
          <p:cNvPr id="259" name="Google Shape;259;p42"/>
          <p:cNvSpPr txBox="1"/>
          <p:nvPr/>
        </p:nvSpPr>
        <p:spPr>
          <a:xfrm>
            <a:off x="670966" y="4136679"/>
            <a:ext cx="7368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800">
                <a:solidFill>
                  <a:srgbClr val="F05537"/>
                </a:solidFill>
                <a:latin typeface="Montserrat"/>
                <a:ea typeface="Montserrat"/>
                <a:cs typeface="Montserrat"/>
                <a:sym typeface="Montserrat"/>
              </a:rPr>
              <a:t>High demand</a:t>
            </a:r>
            <a:endParaRPr b="1" sz="800">
              <a:solidFill>
                <a:srgbClr val="F0553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0" name="Google Shape;260;p42"/>
          <p:cNvSpPr txBox="1"/>
          <p:nvPr/>
        </p:nvSpPr>
        <p:spPr>
          <a:xfrm>
            <a:off x="7669954" y="4155429"/>
            <a:ext cx="7368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800">
                <a:solidFill>
                  <a:srgbClr val="F05537"/>
                </a:solidFill>
                <a:latin typeface="Montserrat"/>
                <a:ea typeface="Montserrat"/>
                <a:cs typeface="Montserrat"/>
                <a:sym typeface="Montserrat"/>
              </a:rPr>
              <a:t>High demand</a:t>
            </a:r>
            <a:endParaRPr b="1" sz="800">
              <a:solidFill>
                <a:srgbClr val="F0553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1" name="Google Shape;261;p42"/>
          <p:cNvSpPr txBox="1"/>
          <p:nvPr/>
        </p:nvSpPr>
        <p:spPr>
          <a:xfrm>
            <a:off x="2409860" y="4131579"/>
            <a:ext cx="7368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800">
                <a:solidFill>
                  <a:srgbClr val="BF9000"/>
                </a:solidFill>
                <a:latin typeface="Montserrat"/>
                <a:ea typeface="Montserrat"/>
                <a:cs typeface="Montserrat"/>
                <a:sym typeface="Montserrat"/>
              </a:rPr>
              <a:t>Mid </a:t>
            </a:r>
            <a:r>
              <a:rPr b="1" lang="en-GB" sz="800">
                <a:solidFill>
                  <a:srgbClr val="BF9000"/>
                </a:solidFill>
                <a:latin typeface="Montserrat"/>
                <a:ea typeface="Montserrat"/>
                <a:cs typeface="Montserrat"/>
                <a:sym typeface="Montserrat"/>
              </a:rPr>
              <a:t>demand</a:t>
            </a:r>
            <a:endParaRPr b="1" sz="800">
              <a:solidFill>
                <a:srgbClr val="BF9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2" name="Google Shape;262;p42"/>
          <p:cNvSpPr txBox="1"/>
          <p:nvPr/>
        </p:nvSpPr>
        <p:spPr>
          <a:xfrm>
            <a:off x="4206404" y="4155429"/>
            <a:ext cx="7368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8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Low demand</a:t>
            </a:r>
            <a:endParaRPr b="1" sz="8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3" name="Google Shape;263;p42"/>
          <p:cNvSpPr txBox="1"/>
          <p:nvPr/>
        </p:nvSpPr>
        <p:spPr>
          <a:xfrm>
            <a:off x="5876043" y="4144892"/>
            <a:ext cx="7368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800">
                <a:solidFill>
                  <a:srgbClr val="BF9000"/>
                </a:solidFill>
                <a:latin typeface="Montserrat"/>
                <a:ea typeface="Montserrat"/>
                <a:cs typeface="Montserrat"/>
                <a:sym typeface="Montserrat"/>
              </a:rPr>
              <a:t>Mid demand</a:t>
            </a:r>
            <a:endParaRPr b="1" sz="800">
              <a:solidFill>
                <a:srgbClr val="BF9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64" name="Google Shape;264;p4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-15100" y="305250"/>
            <a:ext cx="285300" cy="208875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42"/>
          <p:cNvSpPr txBox="1"/>
          <p:nvPr/>
        </p:nvSpPr>
        <p:spPr>
          <a:xfrm>
            <a:off x="270191" y="169400"/>
            <a:ext cx="69456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900">
                <a:latin typeface="Montserrat"/>
                <a:ea typeface="Montserrat"/>
                <a:cs typeface="Montserrat"/>
                <a:sym typeface="Montserrat"/>
              </a:rPr>
              <a:t>Today: Static</a:t>
            </a:r>
            <a:r>
              <a:rPr lang="en-GB" sz="1900">
                <a:latin typeface="Montserrat"/>
                <a:ea typeface="Montserrat"/>
                <a:cs typeface="Montserrat"/>
                <a:sym typeface="Montserrat"/>
              </a:rPr>
              <a:t> Inventory Management</a:t>
            </a:r>
            <a:endParaRPr sz="19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66" name="Google Shape;266;p42"/>
          <p:cNvCxnSpPr>
            <a:stCxn id="267" idx="0"/>
            <a:endCxn id="268" idx="0"/>
          </p:cNvCxnSpPr>
          <p:nvPr/>
        </p:nvCxnSpPr>
        <p:spPr>
          <a:xfrm flipH="1" rot="-5400000">
            <a:off x="1283482" y="1700931"/>
            <a:ext cx="12900" cy="387000"/>
          </a:xfrm>
          <a:prstGeom prst="curvedConnector3">
            <a:avLst>
              <a:gd fmla="val -1873762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69" name="Google Shape;269;p42"/>
          <p:cNvSpPr txBox="1"/>
          <p:nvPr/>
        </p:nvSpPr>
        <p:spPr>
          <a:xfrm>
            <a:off x="472613" y="1030853"/>
            <a:ext cx="1168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New Demand</a:t>
            </a:r>
            <a:endParaRPr sz="1200">
              <a:solidFill>
                <a:schemeClr val="dk1"/>
              </a:solidFill>
            </a:endParaRPr>
          </a:p>
        </p:txBody>
      </p:sp>
      <p:pic>
        <p:nvPicPr>
          <p:cNvPr id="270" name="Google Shape;270;p4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5325" y="1314803"/>
            <a:ext cx="163813" cy="159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4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98321" y="1314803"/>
            <a:ext cx="163813" cy="159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4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51317" y="1314803"/>
            <a:ext cx="163813" cy="159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4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04312" y="1314803"/>
            <a:ext cx="163813" cy="159954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42"/>
          <p:cNvSpPr/>
          <p:nvPr/>
        </p:nvSpPr>
        <p:spPr>
          <a:xfrm>
            <a:off x="941518" y="1887981"/>
            <a:ext cx="230418" cy="238950"/>
          </a:xfrm>
          <a:prstGeom prst="irregularSeal1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8" name="Google Shape;268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691746">
            <a:off x="1383574" y="1899209"/>
            <a:ext cx="165600" cy="171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691746">
            <a:off x="1580099" y="1921709"/>
            <a:ext cx="165600" cy="17151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5" name="Google Shape;275;p42"/>
          <p:cNvCxnSpPr>
            <a:stCxn id="267" idx="0"/>
            <a:endCxn id="274" idx="0"/>
          </p:cNvCxnSpPr>
          <p:nvPr/>
        </p:nvCxnSpPr>
        <p:spPr>
          <a:xfrm flipH="1" rot="-5400000">
            <a:off x="1370482" y="1613931"/>
            <a:ext cx="35400" cy="583500"/>
          </a:xfrm>
          <a:prstGeom prst="curvedConnector3">
            <a:avLst>
              <a:gd fmla="val -672669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76" name="Google Shape;276;p42"/>
          <p:cNvCxnSpPr/>
          <p:nvPr/>
        </p:nvCxnSpPr>
        <p:spPr>
          <a:xfrm flipH="1">
            <a:off x="1058050" y="1504325"/>
            <a:ext cx="300" cy="270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ash"/>
            <a:round/>
            <a:headEnd len="med" w="med" type="none"/>
            <a:tailEnd len="med" w="med" type="triangle"/>
          </a:ln>
        </p:spPr>
      </p:cxnSp>
      <p:sp>
        <p:nvSpPr>
          <p:cNvPr id="277" name="Google Shape;277;p42"/>
          <p:cNvSpPr/>
          <p:nvPr/>
        </p:nvSpPr>
        <p:spPr>
          <a:xfrm>
            <a:off x="2769600" y="1080425"/>
            <a:ext cx="3593400" cy="254700"/>
          </a:xfrm>
          <a:prstGeom prst="roundRect">
            <a:avLst>
              <a:gd fmla="val 16667" name="adj"/>
            </a:avLst>
          </a:prstGeom>
          <a:solidFill>
            <a:srgbClr val="02B500"/>
          </a:solidFill>
          <a:ln cap="flat" cmpd="sng" w="9525">
            <a:solidFill>
              <a:srgbClr val="9B9B9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3 flights with lower demand depart with spoilage</a:t>
            </a:r>
            <a:endParaRPr b="1" sz="1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78" name="Google Shape;278;p42"/>
          <p:cNvCxnSpPr>
            <a:stCxn id="277" idx="2"/>
          </p:cNvCxnSpPr>
          <p:nvPr/>
        </p:nvCxnSpPr>
        <p:spPr>
          <a:xfrm rot="5400000">
            <a:off x="3588600" y="537425"/>
            <a:ext cx="180000" cy="1775400"/>
          </a:xfrm>
          <a:prstGeom prst="bentConnector2">
            <a:avLst/>
          </a:prstGeom>
          <a:noFill/>
          <a:ln cap="flat" cmpd="sng" w="9525">
            <a:solidFill>
              <a:srgbClr val="00853F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79" name="Google Shape;279;p42"/>
          <p:cNvCxnSpPr>
            <a:stCxn id="277" idx="2"/>
          </p:cNvCxnSpPr>
          <p:nvPr/>
        </p:nvCxnSpPr>
        <p:spPr>
          <a:xfrm flipH="1" rot="-5400000">
            <a:off x="5336250" y="565175"/>
            <a:ext cx="179400" cy="1719300"/>
          </a:xfrm>
          <a:prstGeom prst="bentConnector2">
            <a:avLst/>
          </a:prstGeom>
          <a:noFill/>
          <a:ln cap="flat" cmpd="sng" w="9525">
            <a:solidFill>
              <a:srgbClr val="00853F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80" name="Google Shape;280;p42"/>
          <p:cNvCxnSpPr>
            <a:stCxn id="277" idx="2"/>
          </p:cNvCxnSpPr>
          <p:nvPr/>
        </p:nvCxnSpPr>
        <p:spPr>
          <a:xfrm flipH="1" rot="-5400000">
            <a:off x="4414050" y="1487375"/>
            <a:ext cx="305100" cy="6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00853F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281" name="Google Shape;281;p42"/>
          <p:cNvSpPr/>
          <p:nvPr/>
        </p:nvSpPr>
        <p:spPr>
          <a:xfrm>
            <a:off x="2731825" y="730325"/>
            <a:ext cx="3611700" cy="254700"/>
          </a:xfrm>
          <a:prstGeom prst="roundRect">
            <a:avLst>
              <a:gd fmla="val 16667" name="adj"/>
            </a:avLst>
          </a:prstGeom>
          <a:solidFill>
            <a:srgbClr val="FF583E"/>
          </a:solidFill>
          <a:ln cap="flat" cmpd="sng" w="9525">
            <a:solidFill>
              <a:srgbClr val="9B9B9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 high demand flights spill high yield passengers</a:t>
            </a:r>
            <a:endParaRPr b="1" sz="1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82" name="Google Shape;282;p42"/>
          <p:cNvCxnSpPr>
            <a:stCxn id="281" idx="1"/>
          </p:cNvCxnSpPr>
          <p:nvPr/>
        </p:nvCxnSpPr>
        <p:spPr>
          <a:xfrm rot="10800000">
            <a:off x="1068025" y="856775"/>
            <a:ext cx="1663800" cy="9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rgbClr val="EF4323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83" name="Google Shape;283;p42"/>
          <p:cNvCxnSpPr>
            <a:stCxn id="281" idx="3"/>
          </p:cNvCxnSpPr>
          <p:nvPr/>
        </p:nvCxnSpPr>
        <p:spPr>
          <a:xfrm>
            <a:off x="6343525" y="857675"/>
            <a:ext cx="1703700" cy="30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rgbClr val="EF4323"/>
            </a:solidFill>
            <a:prstDash val="solid"/>
            <a:round/>
            <a:headEnd len="med" w="med" type="none"/>
            <a:tailEnd len="med" w="med" type="oval"/>
          </a:ln>
        </p:spPr>
      </p:cxnSp>
      <p:pic>
        <p:nvPicPr>
          <p:cNvPr id="284" name="Google Shape;284;p4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673963" y="3221292"/>
            <a:ext cx="124777" cy="128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4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798738" y="3068092"/>
            <a:ext cx="124777" cy="128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4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798738" y="3219492"/>
            <a:ext cx="124777" cy="128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4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278488" y="2121154"/>
            <a:ext cx="124777" cy="128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4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153038" y="2121154"/>
            <a:ext cx="124777" cy="128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73984" y="2463934"/>
            <a:ext cx="124777" cy="128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12317" y="2307067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98741" y="2763148"/>
            <a:ext cx="124777" cy="128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673966" y="2763148"/>
            <a:ext cx="124777" cy="128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99363" y="2152614"/>
            <a:ext cx="124777" cy="124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70988" y="2152614"/>
            <a:ext cx="124777" cy="124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38929" y="2137067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12017" y="2150705"/>
            <a:ext cx="124780" cy="12943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7" name="Google Shape;297;p42"/>
          <p:cNvCxnSpPr>
            <a:stCxn id="298" idx="0"/>
            <a:endCxn id="299" idx="0"/>
          </p:cNvCxnSpPr>
          <p:nvPr/>
        </p:nvCxnSpPr>
        <p:spPr>
          <a:xfrm flipH="1" rot="-5400000">
            <a:off x="8255479" y="1670692"/>
            <a:ext cx="12900" cy="387000"/>
          </a:xfrm>
          <a:prstGeom prst="curvedConnector3">
            <a:avLst>
              <a:gd fmla="val -1873762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98" name="Google Shape;298;p42"/>
          <p:cNvSpPr/>
          <p:nvPr/>
        </p:nvSpPr>
        <p:spPr>
          <a:xfrm>
            <a:off x="7913516" y="1857742"/>
            <a:ext cx="230418" cy="238950"/>
          </a:xfrm>
          <a:prstGeom prst="irregularSeal1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9" name="Google Shape;299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691746">
            <a:off x="8355572" y="1868971"/>
            <a:ext cx="165600" cy="171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691746">
            <a:off x="8552097" y="1891471"/>
            <a:ext cx="165600" cy="17151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1" name="Google Shape;301;p42"/>
          <p:cNvCxnSpPr>
            <a:stCxn id="298" idx="0"/>
            <a:endCxn id="300" idx="0"/>
          </p:cNvCxnSpPr>
          <p:nvPr/>
        </p:nvCxnSpPr>
        <p:spPr>
          <a:xfrm flipH="1" rot="-5400000">
            <a:off x="8342479" y="1583692"/>
            <a:ext cx="35400" cy="583500"/>
          </a:xfrm>
          <a:prstGeom prst="curvedConnector3">
            <a:avLst>
              <a:gd fmla="val -672669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Google Shape;306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53110" y="274859"/>
            <a:ext cx="804193" cy="181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43"/>
          <p:cNvPicPr preferRelativeResize="0"/>
          <p:nvPr/>
        </p:nvPicPr>
        <p:blipFill rotWithShape="1">
          <a:blip r:embed="rId4">
            <a:alphaModFix/>
          </a:blip>
          <a:srcRect b="5096" l="0" r="0" t="0"/>
          <a:stretch/>
        </p:blipFill>
        <p:spPr>
          <a:xfrm>
            <a:off x="3057225" y="2788259"/>
            <a:ext cx="3029573" cy="2407675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43"/>
          <p:cNvSpPr/>
          <p:nvPr/>
        </p:nvSpPr>
        <p:spPr>
          <a:xfrm>
            <a:off x="2511350" y="1931425"/>
            <a:ext cx="4121400" cy="4121400"/>
          </a:xfrm>
          <a:prstGeom prst="ellipse">
            <a:avLst/>
          </a:prstGeom>
          <a:gradFill>
            <a:gsLst>
              <a:gs pos="0">
                <a:srgbClr val="111111">
                  <a:alpha val="0"/>
                </a:srgbClr>
              </a:gs>
              <a:gs pos="69000">
                <a:srgbClr val="000000">
                  <a:alpha val="80392"/>
                </a:srgbClr>
              </a:gs>
              <a:gs pos="100000">
                <a:schemeClr val="accent2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9" name="Google Shape;309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2188" y="3813439"/>
            <a:ext cx="8759627" cy="135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3139" y="1702425"/>
            <a:ext cx="2539050" cy="117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43"/>
          <p:cNvPicPr preferRelativeResize="0"/>
          <p:nvPr/>
        </p:nvPicPr>
        <p:blipFill rotWithShape="1">
          <a:blip r:embed="rId4">
            <a:alphaModFix/>
          </a:blip>
          <a:srcRect b="13172" l="61738" r="25711" t="71839"/>
          <a:stretch/>
        </p:blipFill>
        <p:spPr>
          <a:xfrm>
            <a:off x="4938287" y="4610875"/>
            <a:ext cx="380100" cy="3801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12" name="Google Shape;312;p43"/>
          <p:cNvPicPr preferRelativeResize="0"/>
          <p:nvPr/>
        </p:nvPicPr>
        <p:blipFill rotWithShape="1">
          <a:blip r:embed="rId4">
            <a:alphaModFix/>
          </a:blip>
          <a:srcRect b="13172" l="27208" r="60241" t="71839"/>
          <a:stretch/>
        </p:blipFill>
        <p:spPr>
          <a:xfrm>
            <a:off x="3876112" y="4610875"/>
            <a:ext cx="380100" cy="3801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13" name="Google Shape;313;p43"/>
          <p:cNvSpPr txBox="1"/>
          <p:nvPr/>
        </p:nvSpPr>
        <p:spPr>
          <a:xfrm>
            <a:off x="3561600" y="1409325"/>
            <a:ext cx="5203800" cy="18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Automated</a:t>
            </a:r>
            <a:r>
              <a:rPr lang="en-GB" sz="2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seat buyback and flight swap offers to </a:t>
            </a:r>
            <a:r>
              <a:rPr b="1" lang="en-GB" sz="2500">
                <a:solidFill>
                  <a:srgbClr val="FF583E"/>
                </a:solidFill>
                <a:latin typeface="Montserrat"/>
                <a:ea typeface="Montserrat"/>
                <a:cs typeface="Montserrat"/>
                <a:sym typeface="Montserrat"/>
              </a:rPr>
              <a:t>free up space</a:t>
            </a:r>
            <a:r>
              <a:rPr b="1" lang="en-GB" sz="2200">
                <a:solidFill>
                  <a:srgbClr val="FF583E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1" sz="2200">
              <a:solidFill>
                <a:srgbClr val="FF583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for </a:t>
            </a:r>
            <a:r>
              <a:rPr b="1" lang="en-GB" sz="2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last minute, high yield passengers</a:t>
            </a:r>
            <a:endParaRPr b="1" sz="25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44"/>
          <p:cNvSpPr/>
          <p:nvPr/>
        </p:nvSpPr>
        <p:spPr>
          <a:xfrm>
            <a:off x="141675" y="848925"/>
            <a:ext cx="8854800" cy="3780300"/>
          </a:xfrm>
          <a:prstGeom prst="roundRect">
            <a:avLst>
              <a:gd fmla="val 2625" name="adj"/>
            </a:avLst>
          </a:prstGeom>
          <a:solidFill>
            <a:srgbClr val="F3F3F3"/>
          </a:solidFill>
          <a:ln cap="flat" cmpd="sng" w="9525">
            <a:solidFill>
              <a:srgbClr val="FF583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19" name="Google Shape;319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94821" y="159421"/>
            <a:ext cx="736701" cy="166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196680" y="1749848"/>
            <a:ext cx="1718040" cy="1764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60368" y="2012972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35594" y="2165372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60368" y="2165353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35594" y="2317753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60368" y="2774877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35594" y="2927277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60368" y="2927258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35594" y="3079658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60368" y="3079639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7158644" y="1749840"/>
            <a:ext cx="1719924" cy="1764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18597" y="2458951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93823" y="2458951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18597" y="2611492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93823" y="2611492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18599" y="2764033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93825" y="2764033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18599" y="2916573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93825" y="2916573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18599" y="3069114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93825" y="3069114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5417908" y="1749840"/>
            <a:ext cx="1719924" cy="1764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53094" y="2764595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77868" y="2764595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77864" y="2154433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53090" y="2154433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77864" y="2306973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53090" y="2306973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77864" y="2459514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53090" y="2459514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77864" y="2612055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53090" y="2612055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53094" y="2917136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77868" y="2917136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3678115" y="1748898"/>
            <a:ext cx="1718040" cy="1764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12358" y="2306141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37132" y="2306141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37129" y="2001394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12355" y="2001394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37129" y="2153767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12355" y="2153767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12358" y="2458514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37132" y="2458514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1940862" y="1749863"/>
            <a:ext cx="1711110" cy="17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671641" y="2915540"/>
            <a:ext cx="124777" cy="128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96412" y="2915540"/>
            <a:ext cx="124777" cy="128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71638" y="2003704"/>
            <a:ext cx="124777" cy="128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96409" y="2155463"/>
            <a:ext cx="124777" cy="128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71638" y="2155463"/>
            <a:ext cx="124777" cy="128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96409" y="2307222"/>
            <a:ext cx="124777" cy="128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71638" y="2307222"/>
            <a:ext cx="124777" cy="128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96409" y="2458981"/>
            <a:ext cx="124777" cy="128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71638" y="2458981"/>
            <a:ext cx="124777" cy="128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671641" y="3067298"/>
            <a:ext cx="124777" cy="128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96412" y="3067298"/>
            <a:ext cx="124777" cy="128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96618" y="2003704"/>
            <a:ext cx="124777" cy="128910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44"/>
          <p:cNvSpPr txBox="1"/>
          <p:nvPr/>
        </p:nvSpPr>
        <p:spPr>
          <a:xfrm>
            <a:off x="471583" y="905296"/>
            <a:ext cx="1168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New Demand</a:t>
            </a:r>
            <a:endParaRPr sz="1200">
              <a:solidFill>
                <a:schemeClr val="dk1"/>
              </a:solidFill>
            </a:endParaRPr>
          </a:p>
        </p:txBody>
      </p:sp>
      <p:pic>
        <p:nvPicPr>
          <p:cNvPr id="377" name="Google Shape;377;p4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4296" y="1219483"/>
            <a:ext cx="163813" cy="159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4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97291" y="1219483"/>
            <a:ext cx="163813" cy="159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4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50287" y="1219483"/>
            <a:ext cx="163813" cy="159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4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03283" y="1219483"/>
            <a:ext cx="163813" cy="159954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44"/>
          <p:cNvSpPr txBox="1"/>
          <p:nvPr/>
        </p:nvSpPr>
        <p:spPr>
          <a:xfrm>
            <a:off x="7434508" y="905296"/>
            <a:ext cx="1168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New Demand</a:t>
            </a:r>
            <a:endParaRPr sz="1200">
              <a:solidFill>
                <a:schemeClr val="dk1"/>
              </a:solidFill>
            </a:endParaRPr>
          </a:p>
        </p:txBody>
      </p:sp>
      <p:pic>
        <p:nvPicPr>
          <p:cNvPr id="382" name="Google Shape;382;p4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669946" y="1219483"/>
            <a:ext cx="163813" cy="159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4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860216" y="1219483"/>
            <a:ext cx="163813" cy="159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4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013212" y="1219483"/>
            <a:ext cx="163813" cy="159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4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166208" y="1219483"/>
            <a:ext cx="163813" cy="15995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6" name="Google Shape;386;p44"/>
          <p:cNvCxnSpPr/>
          <p:nvPr/>
        </p:nvCxnSpPr>
        <p:spPr>
          <a:xfrm>
            <a:off x="1032708" y="1416664"/>
            <a:ext cx="2400" cy="300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387" name="Google Shape;387;p44"/>
          <p:cNvCxnSpPr/>
          <p:nvPr/>
        </p:nvCxnSpPr>
        <p:spPr>
          <a:xfrm>
            <a:off x="8018733" y="1378578"/>
            <a:ext cx="2400" cy="300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ash"/>
            <a:round/>
            <a:headEnd len="med" w="med" type="none"/>
            <a:tailEnd len="med" w="med" type="triangle"/>
          </a:ln>
        </p:spPr>
      </p:cxnSp>
      <p:pic>
        <p:nvPicPr>
          <p:cNvPr id="388" name="Google Shape;388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79615" y="1754219"/>
            <a:ext cx="152152" cy="157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42540" y="1754219"/>
            <a:ext cx="152152" cy="157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79617" y="3584847"/>
            <a:ext cx="152152" cy="15776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91" name="Google Shape;391;p44"/>
          <p:cNvCxnSpPr>
            <a:endCxn id="390" idx="0"/>
          </p:cNvCxnSpPr>
          <p:nvPr/>
        </p:nvCxnSpPr>
        <p:spPr>
          <a:xfrm>
            <a:off x="1054493" y="3369147"/>
            <a:ext cx="1200" cy="2157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ash"/>
            <a:round/>
            <a:headEnd len="med" w="med" type="none"/>
            <a:tailEnd len="med" w="med" type="triangle"/>
          </a:ln>
        </p:spPr>
      </p:cxnSp>
      <p:pic>
        <p:nvPicPr>
          <p:cNvPr id="392" name="Google Shape;392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699980" y="3584847"/>
            <a:ext cx="152152" cy="15776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93" name="Google Shape;393;p44"/>
          <p:cNvCxnSpPr/>
          <p:nvPr/>
        </p:nvCxnSpPr>
        <p:spPr>
          <a:xfrm>
            <a:off x="2774846" y="3216702"/>
            <a:ext cx="2400" cy="300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ash"/>
            <a:round/>
            <a:headEnd len="med" w="med" type="none"/>
            <a:tailEnd len="med" w="med" type="triangle"/>
          </a:ln>
        </p:spPr>
      </p:cxnSp>
      <p:pic>
        <p:nvPicPr>
          <p:cNvPr id="394" name="Google Shape;394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01792" y="3584847"/>
            <a:ext cx="152152" cy="15776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95" name="Google Shape;395;p44"/>
          <p:cNvCxnSpPr/>
          <p:nvPr/>
        </p:nvCxnSpPr>
        <p:spPr>
          <a:xfrm>
            <a:off x="6276658" y="3216702"/>
            <a:ext cx="2400" cy="300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ash"/>
            <a:round/>
            <a:headEnd len="med" w="med" type="none"/>
            <a:tailEnd len="med" w="med" type="triangle"/>
          </a:ln>
        </p:spPr>
      </p:cxnSp>
      <p:pic>
        <p:nvPicPr>
          <p:cNvPr id="396" name="Google Shape;396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942530" y="3584847"/>
            <a:ext cx="152152" cy="15776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97" name="Google Shape;397;p44"/>
          <p:cNvCxnSpPr/>
          <p:nvPr/>
        </p:nvCxnSpPr>
        <p:spPr>
          <a:xfrm>
            <a:off x="8017371" y="3196002"/>
            <a:ext cx="2400" cy="300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398" name="Google Shape;398;p44"/>
          <p:cNvCxnSpPr>
            <a:stCxn id="390" idx="2"/>
            <a:endCxn id="399" idx="0"/>
          </p:cNvCxnSpPr>
          <p:nvPr/>
        </p:nvCxnSpPr>
        <p:spPr>
          <a:xfrm rot="-5400000">
            <a:off x="931793" y="1878115"/>
            <a:ext cx="1988400" cy="1740600"/>
          </a:xfrm>
          <a:prstGeom prst="curvedConnector5">
            <a:avLst>
              <a:gd fmla="val -11976" name="adj1"/>
              <a:gd fmla="val 46544" name="adj2"/>
              <a:gd fmla="val 111975" name="adj3"/>
            </a:avLst>
          </a:prstGeom>
          <a:noFill/>
          <a:ln cap="flat" cmpd="sng" w="19050">
            <a:solidFill>
              <a:srgbClr val="08A2FA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400" name="Google Shape;400;p44"/>
          <p:cNvCxnSpPr>
            <a:stCxn id="396" idx="2"/>
            <a:endCxn id="401" idx="0"/>
          </p:cNvCxnSpPr>
          <p:nvPr/>
        </p:nvCxnSpPr>
        <p:spPr>
          <a:xfrm flipH="1" rot="5400000">
            <a:off x="6154106" y="1878115"/>
            <a:ext cx="1988400" cy="1740600"/>
          </a:xfrm>
          <a:prstGeom prst="curvedConnector5">
            <a:avLst>
              <a:gd fmla="val -11976" name="adj1"/>
              <a:gd fmla="val 50004" name="adj2"/>
              <a:gd fmla="val 111975" name="adj3"/>
            </a:avLst>
          </a:prstGeom>
          <a:noFill/>
          <a:ln cap="flat" cmpd="sng" w="19050">
            <a:solidFill>
              <a:srgbClr val="08A2FA"/>
            </a:solidFill>
            <a:prstDash val="dash"/>
            <a:round/>
            <a:headEnd len="med" w="med" type="none"/>
            <a:tailEnd len="med" w="med" type="triangle"/>
          </a:ln>
        </p:spPr>
      </p:cxnSp>
      <p:pic>
        <p:nvPicPr>
          <p:cNvPr id="399" name="Google Shape;399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20342" y="1754222"/>
            <a:ext cx="152152" cy="157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61067" y="1754222"/>
            <a:ext cx="152152" cy="157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01805" y="1754222"/>
            <a:ext cx="152152" cy="15776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03" name="Google Shape;403;p44"/>
          <p:cNvCxnSpPr>
            <a:stCxn id="392" idx="2"/>
            <a:endCxn id="402" idx="0"/>
          </p:cNvCxnSpPr>
          <p:nvPr/>
        </p:nvCxnSpPr>
        <p:spPr>
          <a:xfrm rot="-5400000">
            <a:off x="2662356" y="1867915"/>
            <a:ext cx="1988400" cy="1761000"/>
          </a:xfrm>
          <a:prstGeom prst="curvedConnector5">
            <a:avLst>
              <a:gd fmla="val -13076" name="adj1"/>
              <a:gd fmla="val 50002" name="adj2"/>
              <a:gd fmla="val 111975" name="adj3"/>
            </a:avLst>
          </a:prstGeom>
          <a:noFill/>
          <a:ln cap="flat" cmpd="sng" w="19050">
            <a:solidFill>
              <a:srgbClr val="08A2FA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404" name="Google Shape;404;p44"/>
          <p:cNvCxnSpPr>
            <a:stCxn id="394" idx="2"/>
            <a:endCxn id="402" idx="0"/>
          </p:cNvCxnSpPr>
          <p:nvPr/>
        </p:nvCxnSpPr>
        <p:spPr>
          <a:xfrm flipH="1" rot="5400000">
            <a:off x="4413368" y="1878115"/>
            <a:ext cx="1988400" cy="1740600"/>
          </a:xfrm>
          <a:prstGeom prst="curvedConnector5">
            <a:avLst>
              <a:gd fmla="val -11976" name="adj1"/>
              <a:gd fmla="val 50004" name="adj2"/>
              <a:gd fmla="val 111975" name="adj3"/>
            </a:avLst>
          </a:prstGeom>
          <a:noFill/>
          <a:ln cap="flat" cmpd="sng" w="19050">
            <a:solidFill>
              <a:srgbClr val="08A2FA"/>
            </a:solidFill>
            <a:prstDash val="dash"/>
            <a:round/>
            <a:headEnd len="med" w="med" type="none"/>
            <a:tailEnd len="med" w="med" type="triangle"/>
          </a:ln>
        </p:spPr>
      </p:cxnSp>
      <p:pic>
        <p:nvPicPr>
          <p:cNvPr id="405" name="Google Shape;405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60368" y="2317734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35594" y="2470134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60368" y="2470115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35594" y="2622515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60368" y="2622496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35594" y="2774896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671641" y="2762498"/>
            <a:ext cx="124777" cy="128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96412" y="2762498"/>
            <a:ext cx="124777" cy="128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96409" y="2611381"/>
            <a:ext cx="124777" cy="128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71638" y="2611381"/>
            <a:ext cx="124777" cy="128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12358" y="2610941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37132" y="2610941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12358" y="2763314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37132" y="2763314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12358" y="2915741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37132" y="2915741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12358" y="3068114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37132" y="3068114"/>
            <a:ext cx="124780" cy="12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77864" y="2002033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53090" y="2002033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53094" y="3069536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77868" y="3069536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18597" y="2154151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93823" y="2154151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18597" y="2306692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93823" y="2306692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18597" y="2001751"/>
            <a:ext cx="124780" cy="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93823" y="2001751"/>
            <a:ext cx="124780" cy="129574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Google Shape;433;p44"/>
          <p:cNvSpPr txBox="1"/>
          <p:nvPr/>
        </p:nvSpPr>
        <p:spPr>
          <a:xfrm>
            <a:off x="471883" y="4035321"/>
            <a:ext cx="1168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Flight 1</a:t>
            </a:r>
            <a:endParaRPr b="1" sz="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4" name="Google Shape;434;p44"/>
          <p:cNvSpPr txBox="1"/>
          <p:nvPr/>
        </p:nvSpPr>
        <p:spPr>
          <a:xfrm>
            <a:off x="2194164" y="4030221"/>
            <a:ext cx="1168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Flight 2</a:t>
            </a:r>
            <a:endParaRPr b="1" sz="1200">
              <a:solidFill>
                <a:schemeClr val="dk1"/>
              </a:solidFill>
            </a:endParaRPr>
          </a:p>
        </p:txBody>
      </p:sp>
      <p:sp>
        <p:nvSpPr>
          <p:cNvPr id="435" name="Google Shape;435;p44"/>
          <p:cNvSpPr txBox="1"/>
          <p:nvPr/>
        </p:nvSpPr>
        <p:spPr>
          <a:xfrm>
            <a:off x="3956183" y="4030221"/>
            <a:ext cx="1168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Flight 3</a:t>
            </a:r>
            <a:endParaRPr b="1" sz="1200">
              <a:solidFill>
                <a:schemeClr val="dk1"/>
              </a:solidFill>
            </a:endParaRPr>
          </a:p>
        </p:txBody>
      </p:sp>
      <p:sp>
        <p:nvSpPr>
          <p:cNvPr id="436" name="Google Shape;436;p44"/>
          <p:cNvSpPr txBox="1"/>
          <p:nvPr/>
        </p:nvSpPr>
        <p:spPr>
          <a:xfrm>
            <a:off x="5687310" y="4030221"/>
            <a:ext cx="1168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Flight 4</a:t>
            </a:r>
            <a:endParaRPr b="1" sz="1200">
              <a:solidFill>
                <a:schemeClr val="dk1"/>
              </a:solidFill>
            </a:endParaRPr>
          </a:p>
        </p:txBody>
      </p:sp>
      <p:sp>
        <p:nvSpPr>
          <p:cNvPr id="437" name="Google Shape;437;p44"/>
          <p:cNvSpPr txBox="1"/>
          <p:nvPr/>
        </p:nvSpPr>
        <p:spPr>
          <a:xfrm>
            <a:off x="7433883" y="4030221"/>
            <a:ext cx="1168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Flight 5</a:t>
            </a:r>
            <a:endParaRPr b="1" sz="1200">
              <a:solidFill>
                <a:schemeClr val="dk1"/>
              </a:solidFill>
            </a:endParaRPr>
          </a:p>
        </p:txBody>
      </p:sp>
      <p:pic>
        <p:nvPicPr>
          <p:cNvPr id="438" name="Google Shape;438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05246" y="4766510"/>
            <a:ext cx="152440" cy="160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96282" y="4766510"/>
            <a:ext cx="152440" cy="160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57448" y="4766510"/>
            <a:ext cx="152440" cy="160802"/>
          </a:xfrm>
          <a:prstGeom prst="rect">
            <a:avLst/>
          </a:prstGeom>
          <a:noFill/>
          <a:ln>
            <a:noFill/>
          </a:ln>
        </p:spPr>
      </p:pic>
      <p:sp>
        <p:nvSpPr>
          <p:cNvPr id="441" name="Google Shape;441;p44"/>
          <p:cNvSpPr txBox="1"/>
          <p:nvPr/>
        </p:nvSpPr>
        <p:spPr>
          <a:xfrm>
            <a:off x="8305833" y="4734561"/>
            <a:ext cx="669900" cy="2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700">
                <a:latin typeface="Montserrat"/>
                <a:ea typeface="Montserrat"/>
                <a:cs typeface="Montserrat"/>
                <a:sym typeface="Montserrat"/>
              </a:rPr>
              <a:t>Low fares</a:t>
            </a:r>
            <a:endParaRPr sz="1000"/>
          </a:p>
        </p:txBody>
      </p:sp>
      <p:sp>
        <p:nvSpPr>
          <p:cNvPr id="442" name="Google Shape;442;p44"/>
          <p:cNvSpPr txBox="1"/>
          <p:nvPr/>
        </p:nvSpPr>
        <p:spPr>
          <a:xfrm>
            <a:off x="7596864" y="4734561"/>
            <a:ext cx="597900" cy="2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7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Mid fares</a:t>
            </a:r>
            <a:endParaRPr sz="1000"/>
          </a:p>
        </p:txBody>
      </p:sp>
      <p:sp>
        <p:nvSpPr>
          <p:cNvPr id="443" name="Google Shape;443;p44"/>
          <p:cNvSpPr txBox="1"/>
          <p:nvPr/>
        </p:nvSpPr>
        <p:spPr>
          <a:xfrm>
            <a:off x="6858033" y="4734561"/>
            <a:ext cx="669900" cy="2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7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High fares</a:t>
            </a:r>
            <a:endParaRPr sz="1000"/>
          </a:p>
        </p:txBody>
      </p:sp>
      <p:sp>
        <p:nvSpPr>
          <p:cNvPr id="444" name="Google Shape;444;p44"/>
          <p:cNvSpPr txBox="1"/>
          <p:nvPr/>
        </p:nvSpPr>
        <p:spPr>
          <a:xfrm>
            <a:off x="670966" y="4212879"/>
            <a:ext cx="736800" cy="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700">
                <a:solidFill>
                  <a:srgbClr val="F05537"/>
                </a:solidFill>
                <a:latin typeface="Montserrat"/>
                <a:ea typeface="Montserrat"/>
                <a:cs typeface="Montserrat"/>
                <a:sym typeface="Montserrat"/>
              </a:rPr>
              <a:t>High demand</a:t>
            </a:r>
            <a:endParaRPr b="1" sz="700">
              <a:solidFill>
                <a:srgbClr val="F0553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5" name="Google Shape;445;p44"/>
          <p:cNvSpPr txBox="1"/>
          <p:nvPr/>
        </p:nvSpPr>
        <p:spPr>
          <a:xfrm>
            <a:off x="7669954" y="4231629"/>
            <a:ext cx="736800" cy="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700">
                <a:solidFill>
                  <a:srgbClr val="F05537"/>
                </a:solidFill>
                <a:latin typeface="Montserrat"/>
                <a:ea typeface="Montserrat"/>
                <a:cs typeface="Montserrat"/>
                <a:sym typeface="Montserrat"/>
              </a:rPr>
              <a:t>High demand</a:t>
            </a:r>
            <a:endParaRPr b="1" sz="700">
              <a:solidFill>
                <a:srgbClr val="F0553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6" name="Google Shape;446;p44"/>
          <p:cNvSpPr txBox="1"/>
          <p:nvPr/>
        </p:nvSpPr>
        <p:spPr>
          <a:xfrm>
            <a:off x="2409860" y="4207779"/>
            <a:ext cx="736800" cy="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700">
                <a:solidFill>
                  <a:srgbClr val="BF9000"/>
                </a:solidFill>
                <a:latin typeface="Montserrat"/>
                <a:ea typeface="Montserrat"/>
                <a:cs typeface="Montserrat"/>
                <a:sym typeface="Montserrat"/>
              </a:rPr>
              <a:t>Mid </a:t>
            </a:r>
            <a:r>
              <a:rPr b="1" lang="en-GB" sz="700">
                <a:solidFill>
                  <a:srgbClr val="BF9000"/>
                </a:solidFill>
                <a:latin typeface="Montserrat"/>
                <a:ea typeface="Montserrat"/>
                <a:cs typeface="Montserrat"/>
                <a:sym typeface="Montserrat"/>
              </a:rPr>
              <a:t>demand</a:t>
            </a:r>
            <a:endParaRPr b="1" sz="700">
              <a:solidFill>
                <a:srgbClr val="BF9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7" name="Google Shape;447;p44"/>
          <p:cNvSpPr txBox="1"/>
          <p:nvPr/>
        </p:nvSpPr>
        <p:spPr>
          <a:xfrm>
            <a:off x="4206404" y="4231629"/>
            <a:ext cx="736800" cy="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7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Low demand</a:t>
            </a:r>
            <a:endParaRPr b="1" sz="7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8" name="Google Shape;448;p44"/>
          <p:cNvSpPr txBox="1"/>
          <p:nvPr/>
        </p:nvSpPr>
        <p:spPr>
          <a:xfrm>
            <a:off x="5876043" y="4221092"/>
            <a:ext cx="736800" cy="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700">
                <a:solidFill>
                  <a:srgbClr val="BF9000"/>
                </a:solidFill>
                <a:latin typeface="Montserrat"/>
                <a:ea typeface="Montserrat"/>
                <a:cs typeface="Montserrat"/>
                <a:sym typeface="Montserrat"/>
              </a:rPr>
              <a:t>Mid demand</a:t>
            </a:r>
            <a:endParaRPr b="1" sz="700">
              <a:solidFill>
                <a:srgbClr val="BF9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49" name="Google Shape;449;p4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-15100" y="305250"/>
            <a:ext cx="285300" cy="208875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p44"/>
          <p:cNvSpPr txBox="1"/>
          <p:nvPr/>
        </p:nvSpPr>
        <p:spPr>
          <a:xfrm>
            <a:off x="270191" y="169400"/>
            <a:ext cx="69456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900">
                <a:latin typeface="Montserrat"/>
                <a:ea typeface="Montserrat"/>
                <a:cs typeface="Montserrat"/>
                <a:sym typeface="Montserrat"/>
              </a:rPr>
              <a:t>Dynamic</a:t>
            </a:r>
            <a:r>
              <a:rPr lang="en-GB" sz="1900">
                <a:latin typeface="Montserrat"/>
                <a:ea typeface="Montserrat"/>
                <a:cs typeface="Montserrat"/>
                <a:sym typeface="Montserrat"/>
              </a:rPr>
              <a:t> Inventory Management</a:t>
            </a:r>
            <a:endParaRPr sz="1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1" name="Google Shape;451;p44"/>
          <p:cNvSpPr txBox="1"/>
          <p:nvPr/>
        </p:nvSpPr>
        <p:spPr>
          <a:xfrm>
            <a:off x="4991087" y="574854"/>
            <a:ext cx="4908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000">
                <a:latin typeface="Montserrat"/>
                <a:ea typeface="Montserrat"/>
                <a:cs typeface="Montserrat"/>
                <a:sym typeface="Montserrat"/>
              </a:rPr>
              <a:t>Example: SIN-KUL, multiple daily frequencies</a:t>
            </a:r>
            <a:endParaRPr i="1"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6" name="Google Shape;456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9813" y="3813439"/>
            <a:ext cx="8759627" cy="135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4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53110" y="274859"/>
            <a:ext cx="804193" cy="181754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45"/>
          <p:cNvSpPr txBox="1"/>
          <p:nvPr/>
        </p:nvSpPr>
        <p:spPr>
          <a:xfrm>
            <a:off x="360000" y="791125"/>
            <a:ext cx="5271600" cy="30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Customized Customer </a:t>
            </a:r>
            <a:br>
              <a:rPr b="1" lang="en-GB" sz="5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en-GB" sz="5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Experience</a:t>
            </a:r>
            <a:endParaRPr b="1" sz="5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59" name="Google Shape;459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07663" y="-12"/>
            <a:ext cx="3043950" cy="4427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4" name="Google Shape;464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2715325" y="707300"/>
            <a:ext cx="6428677" cy="3911200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Google Shape;465;p46"/>
          <p:cNvSpPr/>
          <p:nvPr/>
        </p:nvSpPr>
        <p:spPr>
          <a:xfrm rot="-5400000">
            <a:off x="1943825" y="546900"/>
            <a:ext cx="4061400" cy="3730500"/>
          </a:xfrm>
          <a:prstGeom prst="rect">
            <a:avLst/>
          </a:prstGeom>
          <a:gradFill>
            <a:gsLst>
              <a:gs pos="0">
                <a:schemeClr val="lt1"/>
              </a:gs>
              <a:gs pos="42000">
                <a:schemeClr val="lt1"/>
              </a:gs>
              <a:gs pos="83000">
                <a:srgbClr val="FFFFFF">
                  <a:alpha val="7450"/>
                </a:srgbClr>
              </a:gs>
              <a:gs pos="100000">
                <a:srgbClr val="FFFFFF">
                  <a:alpha val="0"/>
                </a:srgbClr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66" name="Google Shape;466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53110" y="274859"/>
            <a:ext cx="804193" cy="181754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46"/>
          <p:cNvSpPr txBox="1"/>
          <p:nvPr/>
        </p:nvSpPr>
        <p:spPr>
          <a:xfrm>
            <a:off x="270200" y="245600"/>
            <a:ext cx="6941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Outstanding Results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8" name="Google Shape;468;p46"/>
          <p:cNvSpPr txBox="1"/>
          <p:nvPr/>
        </p:nvSpPr>
        <p:spPr>
          <a:xfrm>
            <a:off x="575375" y="1602200"/>
            <a:ext cx="38550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-GB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GB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to</a:t>
            </a:r>
            <a:r>
              <a:rPr lang="en-GB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-GB" sz="9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9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9" name="Google Shape;469;p46"/>
          <p:cNvSpPr txBox="1"/>
          <p:nvPr/>
        </p:nvSpPr>
        <p:spPr>
          <a:xfrm>
            <a:off x="118175" y="3023300"/>
            <a:ext cx="3550200" cy="11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Repurchased &amp; resold </a:t>
            </a:r>
            <a:endParaRPr b="1" sz="1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seats </a:t>
            </a:r>
            <a:r>
              <a:rPr b="1" lang="en-GB"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per</a:t>
            </a:r>
            <a:r>
              <a:rPr b="1" lang="en-GB"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1" sz="1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managed flight</a:t>
            </a:r>
            <a:endParaRPr b="1" sz="1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70" name="Google Shape;470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5100" y="381450"/>
            <a:ext cx="285300" cy="208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47"/>
          <p:cNvSpPr txBox="1"/>
          <p:nvPr/>
        </p:nvSpPr>
        <p:spPr>
          <a:xfrm>
            <a:off x="266150" y="263875"/>
            <a:ext cx="4740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en-GB" sz="1800">
                <a:solidFill>
                  <a:srgbClr val="FF573D"/>
                </a:solidFill>
                <a:latin typeface="Montserrat"/>
                <a:ea typeface="Montserrat"/>
                <a:cs typeface="Montserrat"/>
                <a:sym typeface="Montserrat"/>
              </a:rPr>
              <a:t>Results | </a:t>
            </a:r>
            <a:r>
              <a:rPr b="1" lang="en-GB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Economics of an average buyback/swap transaction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476" name="Google Shape;476;p47"/>
          <p:cNvGrpSpPr/>
          <p:nvPr/>
        </p:nvGrpSpPr>
        <p:grpSpPr>
          <a:xfrm>
            <a:off x="1665759" y="1112653"/>
            <a:ext cx="5725041" cy="3794684"/>
            <a:chOff x="1665759" y="1112653"/>
            <a:chExt cx="5725041" cy="3794684"/>
          </a:xfrm>
        </p:grpSpPr>
        <p:sp>
          <p:nvSpPr>
            <p:cNvPr id="477" name="Google Shape;477;p47"/>
            <p:cNvSpPr txBox="1"/>
            <p:nvPr/>
          </p:nvSpPr>
          <p:spPr>
            <a:xfrm>
              <a:off x="1761376" y="4400026"/>
              <a:ext cx="1461000" cy="50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1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Original fare paid by passenger</a:t>
              </a:r>
              <a:endParaRPr b="1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478" name="Google Shape;478;p47"/>
            <p:cNvSpPr/>
            <p:nvPr/>
          </p:nvSpPr>
          <p:spPr>
            <a:xfrm>
              <a:off x="1958825" y="3568149"/>
              <a:ext cx="1066500" cy="860400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/>
            </a:p>
          </p:txBody>
        </p:sp>
        <p:sp>
          <p:nvSpPr>
            <p:cNvPr id="479" name="Google Shape;479;p47"/>
            <p:cNvSpPr/>
            <p:nvPr/>
          </p:nvSpPr>
          <p:spPr>
            <a:xfrm>
              <a:off x="4495552" y="1647681"/>
              <a:ext cx="1066500" cy="2791200"/>
            </a:xfrm>
            <a:prstGeom prst="rect">
              <a:avLst/>
            </a:prstGeom>
            <a:solidFill>
              <a:srgbClr val="3C78D8"/>
            </a:solidFill>
            <a:ln cap="flat" cmpd="sng" w="19050">
              <a:solidFill>
                <a:srgbClr val="0C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/>
            </a:p>
          </p:txBody>
        </p:sp>
        <p:sp>
          <p:nvSpPr>
            <p:cNvPr id="480" name="Google Shape;480;p47"/>
            <p:cNvSpPr/>
            <p:nvPr/>
          </p:nvSpPr>
          <p:spPr>
            <a:xfrm>
              <a:off x="5909575" y="1663074"/>
              <a:ext cx="1066500" cy="1297800"/>
            </a:xfrm>
            <a:prstGeom prst="rect">
              <a:avLst/>
            </a:prstGeom>
            <a:solidFill>
              <a:srgbClr val="02B500"/>
            </a:solidFill>
            <a:ln cap="flat" cmpd="sng" w="19050">
              <a:solidFill>
                <a:srgbClr val="02B500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/>
            </a:p>
          </p:txBody>
        </p:sp>
        <p:sp>
          <p:nvSpPr>
            <p:cNvPr id="481" name="Google Shape;481;p47"/>
            <p:cNvSpPr txBox="1"/>
            <p:nvPr/>
          </p:nvSpPr>
          <p:spPr>
            <a:xfrm>
              <a:off x="1958821" y="3179375"/>
              <a:ext cx="1066500" cy="41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b="1" lang="en-GB">
                  <a:solidFill>
                    <a:schemeClr val="accent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$</a:t>
              </a:r>
              <a:r>
                <a:rPr b="1" lang="en-GB">
                  <a:solidFill>
                    <a:schemeClr val="accent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94</a:t>
              </a:r>
              <a:endParaRPr b="1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482" name="Google Shape;482;p47"/>
            <p:cNvSpPr txBox="1"/>
            <p:nvPr/>
          </p:nvSpPr>
          <p:spPr>
            <a:xfrm>
              <a:off x="4495552" y="4400037"/>
              <a:ext cx="1066500" cy="50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1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Resale</a:t>
              </a:r>
              <a:endParaRPr b="1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1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price</a:t>
              </a:r>
              <a:endParaRPr b="1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483" name="Google Shape;483;p47"/>
            <p:cNvSpPr txBox="1"/>
            <p:nvPr/>
          </p:nvSpPr>
          <p:spPr>
            <a:xfrm>
              <a:off x="3188006" y="4400037"/>
              <a:ext cx="1066500" cy="50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1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Passenger Incentive</a:t>
              </a:r>
              <a:endParaRPr b="1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484" name="Google Shape;484;p47"/>
            <p:cNvSpPr txBox="1"/>
            <p:nvPr/>
          </p:nvSpPr>
          <p:spPr>
            <a:xfrm>
              <a:off x="3188006" y="2564149"/>
              <a:ext cx="1066500" cy="41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rgbClr val="E69138"/>
                  </a:solidFill>
                  <a:latin typeface="Montserrat"/>
                  <a:ea typeface="Montserrat"/>
                  <a:cs typeface="Montserrat"/>
                  <a:sym typeface="Montserrat"/>
                </a:rPr>
                <a:t>$158</a:t>
              </a:r>
              <a:endParaRPr b="1">
                <a:solidFill>
                  <a:srgbClr val="E69138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485" name="Google Shape;485;p47"/>
            <p:cNvSpPr/>
            <p:nvPr/>
          </p:nvSpPr>
          <p:spPr>
            <a:xfrm>
              <a:off x="3188000" y="2960937"/>
              <a:ext cx="1066500" cy="1466100"/>
            </a:xfrm>
            <a:prstGeom prst="rect">
              <a:avLst/>
            </a:prstGeom>
            <a:solidFill>
              <a:srgbClr val="E69138"/>
            </a:solidFill>
            <a:ln cap="flat" cmpd="sng" w="19050">
              <a:solidFill>
                <a:srgbClr val="E691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/>
            </a:p>
          </p:txBody>
        </p:sp>
        <p:sp>
          <p:nvSpPr>
            <p:cNvPr id="486" name="Google Shape;486;p47"/>
            <p:cNvSpPr txBox="1"/>
            <p:nvPr/>
          </p:nvSpPr>
          <p:spPr>
            <a:xfrm>
              <a:off x="4495552" y="1251169"/>
              <a:ext cx="1066500" cy="41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rgbClr val="6D9EE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$294</a:t>
              </a:r>
              <a:endParaRPr b="1">
                <a:solidFill>
                  <a:srgbClr val="6D9EEB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487" name="Google Shape;487;p47"/>
            <p:cNvSpPr txBox="1"/>
            <p:nvPr/>
          </p:nvSpPr>
          <p:spPr>
            <a:xfrm>
              <a:off x="5905597" y="2028857"/>
              <a:ext cx="1066500" cy="60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600">
                  <a:solidFill>
                    <a:srgbClr val="FFFFFF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$136</a:t>
              </a:r>
              <a:endParaRPr sz="26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  <p:cxnSp>
          <p:nvCxnSpPr>
            <p:cNvPr id="488" name="Google Shape;488;p47"/>
            <p:cNvCxnSpPr/>
            <p:nvPr/>
          </p:nvCxnSpPr>
          <p:spPr>
            <a:xfrm flipH="1" rot="10800000">
              <a:off x="1753200" y="4426908"/>
              <a:ext cx="5637600" cy="20400"/>
            </a:xfrm>
            <a:prstGeom prst="straightConnector1">
              <a:avLst/>
            </a:prstGeom>
            <a:noFill/>
            <a:ln cap="flat" cmpd="sng" w="28575">
              <a:solidFill>
                <a:srgbClr val="FDFEF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489" name="Google Shape;489;p47"/>
            <p:cNvSpPr txBox="1"/>
            <p:nvPr/>
          </p:nvSpPr>
          <p:spPr>
            <a:xfrm>
              <a:off x="3243950" y="3000133"/>
              <a:ext cx="954600" cy="137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Swap: </a:t>
              </a:r>
              <a:r>
                <a:rPr lang="en-GB" sz="900">
                  <a:solidFill>
                    <a:srgbClr val="FFFFFF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Alternative </a:t>
              </a:r>
              <a:r>
                <a:rPr lang="en-GB" sz="900">
                  <a:solidFill>
                    <a:srgbClr val="FFFFFF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Flight + Voucher</a:t>
              </a:r>
              <a:endParaRPr sz="9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00">
                  <a:solidFill>
                    <a:srgbClr val="FFFFFF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OR</a:t>
              </a:r>
              <a:endParaRPr sz="9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Buyback: </a:t>
              </a:r>
              <a:r>
                <a:rPr lang="en-GB" sz="900">
                  <a:solidFill>
                    <a:srgbClr val="FFFFFF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Voucher</a:t>
              </a:r>
              <a:endParaRPr sz="9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  <p:cxnSp>
          <p:nvCxnSpPr>
            <p:cNvPr id="490" name="Google Shape;490;p47"/>
            <p:cNvCxnSpPr>
              <a:stCxn id="481" idx="0"/>
              <a:endCxn id="486" idx="1"/>
            </p:cNvCxnSpPr>
            <p:nvPr/>
          </p:nvCxnSpPr>
          <p:spPr>
            <a:xfrm rot="-5400000">
              <a:off x="2632621" y="1316525"/>
              <a:ext cx="1722300" cy="2003400"/>
            </a:xfrm>
            <a:prstGeom prst="bentConnector2">
              <a:avLst/>
            </a:prstGeom>
            <a:noFill/>
            <a:ln cap="flat" cmpd="sng" w="9525">
              <a:solidFill>
                <a:srgbClr val="3C78D8"/>
              </a:solidFill>
              <a:prstDash val="dash"/>
              <a:round/>
              <a:headEnd len="med" w="med" type="oval"/>
              <a:tailEnd len="med" w="med" type="triangle"/>
            </a:ln>
          </p:spPr>
        </p:cxnSp>
        <p:sp>
          <p:nvSpPr>
            <p:cNvPr id="491" name="Google Shape;491;p47"/>
            <p:cNvSpPr txBox="1"/>
            <p:nvPr/>
          </p:nvSpPr>
          <p:spPr>
            <a:xfrm>
              <a:off x="1665759" y="1112653"/>
              <a:ext cx="825300" cy="55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2300">
                  <a:solidFill>
                    <a:srgbClr val="6D9EE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3X</a:t>
              </a:r>
              <a:endParaRPr b="1" sz="2300">
                <a:solidFill>
                  <a:srgbClr val="6D9EEB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492" name="Google Shape;492;p47"/>
            <p:cNvSpPr txBox="1"/>
            <p:nvPr/>
          </p:nvSpPr>
          <p:spPr>
            <a:xfrm>
              <a:off x="5998701" y="4400026"/>
              <a:ext cx="954600" cy="50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100">
                  <a:solidFill>
                    <a:srgbClr val="34B23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Profit Generated</a:t>
              </a:r>
              <a:endParaRPr b="1" sz="1100">
                <a:solidFill>
                  <a:srgbClr val="34B234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pic>
        <p:nvPicPr>
          <p:cNvPr id="493" name="Google Shape;493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53110" y="274859"/>
            <a:ext cx="804193" cy="181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5100" y="381450"/>
            <a:ext cx="285300" cy="20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00">
            <a:off x="5958013" y="2330113"/>
            <a:ext cx="5516099" cy="85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Google Shape;500;p48"/>
          <p:cNvPicPr preferRelativeResize="0"/>
          <p:nvPr/>
        </p:nvPicPr>
        <p:blipFill rotWithShape="1">
          <a:blip r:embed="rId4">
            <a:alphaModFix/>
          </a:blip>
          <a:srcRect b="0" l="32088" r="0" t="0"/>
          <a:stretch/>
        </p:blipFill>
        <p:spPr>
          <a:xfrm flipH="1" rot="5400000">
            <a:off x="4025463" y="25363"/>
            <a:ext cx="5069425" cy="5172149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48"/>
          <p:cNvSpPr/>
          <p:nvPr/>
        </p:nvSpPr>
        <p:spPr>
          <a:xfrm rot="-5400000">
            <a:off x="2664725" y="-287575"/>
            <a:ext cx="5368800" cy="5970600"/>
          </a:xfrm>
          <a:prstGeom prst="rect">
            <a:avLst/>
          </a:prstGeom>
          <a:gradFill>
            <a:gsLst>
              <a:gs pos="0">
                <a:schemeClr val="lt1"/>
              </a:gs>
              <a:gs pos="42000">
                <a:schemeClr val="lt1"/>
              </a:gs>
              <a:gs pos="83000">
                <a:srgbClr val="FFFFFF">
                  <a:alpha val="7450"/>
                </a:srgbClr>
              </a:gs>
              <a:gs pos="100000">
                <a:srgbClr val="FFFFFF">
                  <a:alpha val="0"/>
                </a:srgbClr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48"/>
          <p:cNvSpPr txBox="1"/>
          <p:nvPr/>
        </p:nvSpPr>
        <p:spPr>
          <a:xfrm>
            <a:off x="389425" y="1552525"/>
            <a:ext cx="3235500" cy="158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-GB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GB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to</a:t>
            </a:r>
            <a:r>
              <a:rPr lang="en-GB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-GB" sz="9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b="1" lang="en-GB" sz="4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%</a:t>
            </a:r>
            <a:endParaRPr b="1" sz="4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3" name="Google Shape;503;p48"/>
          <p:cNvSpPr txBox="1"/>
          <p:nvPr/>
        </p:nvSpPr>
        <p:spPr>
          <a:xfrm>
            <a:off x="181150" y="2970970"/>
            <a:ext cx="3378900" cy="7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Incremental revenue </a:t>
            </a:r>
            <a:endParaRPr b="1" sz="1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per managed flight</a:t>
            </a:r>
            <a:endParaRPr b="1" sz="1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4" name="Google Shape;504;p48"/>
          <p:cNvSpPr txBox="1"/>
          <p:nvPr/>
        </p:nvSpPr>
        <p:spPr>
          <a:xfrm>
            <a:off x="270200" y="245600"/>
            <a:ext cx="6941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Outstanding Results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05" name="Google Shape;505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5100" y="381450"/>
            <a:ext cx="285300" cy="208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49"/>
          <p:cNvSpPr txBox="1"/>
          <p:nvPr/>
        </p:nvSpPr>
        <p:spPr>
          <a:xfrm>
            <a:off x="324558" y="332383"/>
            <a:ext cx="6945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How it works</a:t>
            </a:r>
            <a:endParaRPr b="1" sz="18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11" name="Google Shape;511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49727" y="173144"/>
            <a:ext cx="667510" cy="150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5100" y="457650"/>
            <a:ext cx="285300" cy="20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00">
            <a:off x="5958013" y="2330113"/>
            <a:ext cx="5516099" cy="85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Google Shape;514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00">
            <a:off x="5958013" y="2330113"/>
            <a:ext cx="5516099" cy="85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5" name="Google Shape;515;p49"/>
          <p:cNvPicPr preferRelativeResize="0"/>
          <p:nvPr/>
        </p:nvPicPr>
        <p:blipFill rotWithShape="1">
          <a:blip r:embed="rId6">
            <a:alphaModFix/>
          </a:blip>
          <a:srcRect b="169" l="0" r="0" t="159"/>
          <a:stretch/>
        </p:blipFill>
        <p:spPr>
          <a:xfrm>
            <a:off x="1456425" y="1329973"/>
            <a:ext cx="626400" cy="62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6" name="Google Shape;516;p4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56419" y="2492263"/>
            <a:ext cx="626400" cy="707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17" name="Google Shape;517;p4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456426" y="3733155"/>
            <a:ext cx="626400" cy="6706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18" name="Google Shape;518;p4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355121" y="1329977"/>
            <a:ext cx="626400" cy="62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Google Shape;519;p4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376246" y="2533473"/>
            <a:ext cx="626400" cy="777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Google Shape;520;p4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355123" y="3755263"/>
            <a:ext cx="626400" cy="626400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49"/>
          <p:cNvSpPr txBox="1"/>
          <p:nvPr/>
        </p:nvSpPr>
        <p:spPr>
          <a:xfrm>
            <a:off x="2119685" y="1300037"/>
            <a:ext cx="18822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Flight identification</a:t>
            </a:r>
            <a:endParaRPr sz="17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22" name="Google Shape;522;p49"/>
          <p:cNvSpPr txBox="1"/>
          <p:nvPr/>
        </p:nvSpPr>
        <p:spPr>
          <a:xfrm>
            <a:off x="2119685" y="2480538"/>
            <a:ext cx="18822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Passenger</a:t>
            </a:r>
            <a:endParaRPr sz="17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Offer</a:t>
            </a:r>
            <a:endParaRPr sz="17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23" name="Google Shape;523;p49"/>
          <p:cNvSpPr txBox="1"/>
          <p:nvPr/>
        </p:nvSpPr>
        <p:spPr>
          <a:xfrm>
            <a:off x="2119685" y="3714775"/>
            <a:ext cx="18822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Passenger</a:t>
            </a:r>
            <a:endParaRPr sz="17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Notification</a:t>
            </a:r>
            <a:endParaRPr sz="17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24" name="Google Shape;524;p49"/>
          <p:cNvSpPr txBox="1"/>
          <p:nvPr/>
        </p:nvSpPr>
        <p:spPr>
          <a:xfrm>
            <a:off x="6064048" y="1300037"/>
            <a:ext cx="18822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Transaction on White Label</a:t>
            </a:r>
            <a:endParaRPr sz="17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25" name="Google Shape;525;p49"/>
          <p:cNvSpPr txBox="1"/>
          <p:nvPr/>
        </p:nvSpPr>
        <p:spPr>
          <a:xfrm>
            <a:off x="6064048" y="2480538"/>
            <a:ext cx="18822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Flight Credits Issued</a:t>
            </a:r>
            <a:endParaRPr sz="17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26" name="Google Shape;526;p49"/>
          <p:cNvSpPr txBox="1"/>
          <p:nvPr/>
        </p:nvSpPr>
        <p:spPr>
          <a:xfrm>
            <a:off x="6064048" y="3714763"/>
            <a:ext cx="18822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Seat</a:t>
            </a:r>
            <a:endParaRPr sz="17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Resale</a:t>
            </a:r>
            <a:endParaRPr sz="17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27" name="Google Shape;527;p49"/>
          <p:cNvSpPr txBox="1"/>
          <p:nvPr/>
        </p:nvSpPr>
        <p:spPr>
          <a:xfrm>
            <a:off x="712725" y="1300037"/>
            <a:ext cx="6675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3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8" name="Google Shape;528;p49"/>
          <p:cNvSpPr txBox="1"/>
          <p:nvPr/>
        </p:nvSpPr>
        <p:spPr>
          <a:xfrm>
            <a:off x="712725" y="2480538"/>
            <a:ext cx="6675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3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9" name="Google Shape;529;p49"/>
          <p:cNvSpPr txBox="1"/>
          <p:nvPr/>
        </p:nvSpPr>
        <p:spPr>
          <a:xfrm>
            <a:off x="712725" y="3714763"/>
            <a:ext cx="6675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3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0" name="Google Shape;530;p49"/>
          <p:cNvSpPr txBox="1"/>
          <p:nvPr/>
        </p:nvSpPr>
        <p:spPr>
          <a:xfrm>
            <a:off x="4574925" y="1300037"/>
            <a:ext cx="6675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3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1" name="Google Shape;531;p49"/>
          <p:cNvSpPr txBox="1"/>
          <p:nvPr/>
        </p:nvSpPr>
        <p:spPr>
          <a:xfrm>
            <a:off x="4574925" y="2480538"/>
            <a:ext cx="6675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3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2" name="Google Shape;532;p49"/>
          <p:cNvSpPr txBox="1"/>
          <p:nvPr/>
        </p:nvSpPr>
        <p:spPr>
          <a:xfrm>
            <a:off x="4574925" y="3631113"/>
            <a:ext cx="6675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3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33" name="Google Shape;533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00">
            <a:off x="5958013" y="2330113"/>
            <a:ext cx="5516099" cy="85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8" name="Google Shape;538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5958013" y="2330113"/>
            <a:ext cx="5516099" cy="855875"/>
          </a:xfrm>
          <a:prstGeom prst="rect">
            <a:avLst/>
          </a:prstGeom>
          <a:noFill/>
          <a:ln>
            <a:noFill/>
          </a:ln>
        </p:spPr>
      </p:pic>
      <p:sp>
        <p:nvSpPr>
          <p:cNvPr id="539" name="Google Shape;539;p50"/>
          <p:cNvSpPr/>
          <p:nvPr/>
        </p:nvSpPr>
        <p:spPr>
          <a:xfrm rot="-5400000">
            <a:off x="-727537" y="695438"/>
            <a:ext cx="5179875" cy="3767600"/>
          </a:xfrm>
          <a:prstGeom prst="flowChartOffpageConnector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40" name="Google Shape;540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53110" y="274859"/>
            <a:ext cx="804193" cy="181754"/>
          </a:xfrm>
          <a:prstGeom prst="rect">
            <a:avLst/>
          </a:prstGeom>
          <a:noFill/>
          <a:ln>
            <a:noFill/>
          </a:ln>
        </p:spPr>
      </p:pic>
      <p:sp>
        <p:nvSpPr>
          <p:cNvPr id="541" name="Google Shape;541;p50"/>
          <p:cNvSpPr txBox="1"/>
          <p:nvPr/>
        </p:nvSpPr>
        <p:spPr>
          <a:xfrm>
            <a:off x="270200" y="398000"/>
            <a:ext cx="6941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Seamless Integration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42" name="Google Shape;542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5100" y="533850"/>
            <a:ext cx="285300" cy="20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3" name="Google Shape;543;p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6904" y="1825008"/>
            <a:ext cx="1866075" cy="1866075"/>
          </a:xfrm>
          <a:prstGeom prst="rect">
            <a:avLst/>
          </a:prstGeom>
          <a:noFill/>
          <a:ln>
            <a:noFill/>
          </a:ln>
        </p:spPr>
      </p:pic>
      <p:sp>
        <p:nvSpPr>
          <p:cNvPr id="544" name="Google Shape;544;p50"/>
          <p:cNvSpPr txBox="1"/>
          <p:nvPr/>
        </p:nvSpPr>
        <p:spPr>
          <a:xfrm>
            <a:off x="4123025" y="1182350"/>
            <a:ext cx="44973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Pre-built PSS connector</a:t>
            </a:r>
            <a:endParaRPr sz="18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and customizable white label</a:t>
            </a:r>
            <a:endParaRPr sz="18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minimize integration effort.</a:t>
            </a:r>
            <a:endParaRPr sz="18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5" name="Google Shape;545;p50"/>
          <p:cNvSpPr txBox="1"/>
          <p:nvPr/>
        </p:nvSpPr>
        <p:spPr>
          <a:xfrm>
            <a:off x="4476525" y="2520800"/>
            <a:ext cx="4589400" cy="13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Install connector into airline infrastructure</a:t>
            </a:r>
            <a:endParaRPr sz="15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Parametrize PSS credentials</a:t>
            </a:r>
            <a:endParaRPr sz="15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Configure RmX Back-Office</a:t>
            </a:r>
            <a:endParaRPr sz="15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46" name="Google Shape;546;p50"/>
          <p:cNvSpPr/>
          <p:nvPr/>
        </p:nvSpPr>
        <p:spPr>
          <a:xfrm>
            <a:off x="4123021" y="2617325"/>
            <a:ext cx="252900" cy="261000"/>
          </a:xfrm>
          <a:prstGeom prst="ellipse">
            <a:avLst/>
          </a:prstGeom>
          <a:solidFill>
            <a:srgbClr val="F05537"/>
          </a:solidFill>
          <a:ln>
            <a:noFill/>
          </a:ln>
        </p:spPr>
        <p:txBody>
          <a:bodyPr anchorCtr="0" anchor="ctr" bIns="91425" lIns="36000" spcFirstLastPara="1" rIns="36000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 </a:t>
            </a:r>
            <a:endParaRPr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7" name="Google Shape;547;p50"/>
          <p:cNvSpPr/>
          <p:nvPr/>
        </p:nvSpPr>
        <p:spPr>
          <a:xfrm>
            <a:off x="4123021" y="3072647"/>
            <a:ext cx="252900" cy="261000"/>
          </a:xfrm>
          <a:prstGeom prst="ellipse">
            <a:avLst/>
          </a:prstGeom>
          <a:solidFill>
            <a:srgbClr val="F05537"/>
          </a:solidFill>
          <a:ln>
            <a:noFill/>
          </a:ln>
        </p:spPr>
        <p:txBody>
          <a:bodyPr anchorCtr="0" anchor="ctr" bIns="91425" lIns="36000" spcFirstLastPara="1" rIns="36000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8" name="Google Shape;548;p50"/>
          <p:cNvSpPr/>
          <p:nvPr/>
        </p:nvSpPr>
        <p:spPr>
          <a:xfrm>
            <a:off x="4123021" y="3594532"/>
            <a:ext cx="252900" cy="261000"/>
          </a:xfrm>
          <a:prstGeom prst="ellipse">
            <a:avLst/>
          </a:prstGeom>
          <a:solidFill>
            <a:srgbClr val="F05537"/>
          </a:solidFill>
          <a:ln>
            <a:noFill/>
          </a:ln>
        </p:spPr>
        <p:txBody>
          <a:bodyPr anchorCtr="0" anchor="ctr" bIns="91425" lIns="36000" spcFirstLastPara="1" rIns="36000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51"/>
          <p:cNvSpPr txBox="1"/>
          <p:nvPr/>
        </p:nvSpPr>
        <p:spPr>
          <a:xfrm>
            <a:off x="3702125" y="2823675"/>
            <a:ext cx="1952100" cy="12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Low-Yield passengers</a:t>
            </a:r>
            <a:endParaRPr sz="22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rgbClr val="FF6825"/>
                </a:solidFill>
                <a:latin typeface="Montserrat"/>
                <a:ea typeface="Montserrat"/>
                <a:cs typeface="Montserrat"/>
                <a:sym typeface="Montserrat"/>
              </a:rPr>
              <a:t>WIN</a:t>
            </a:r>
            <a:endParaRPr sz="2200">
              <a:solidFill>
                <a:srgbClr val="FF682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4" name="Google Shape;554;p51"/>
          <p:cNvSpPr txBox="1"/>
          <p:nvPr/>
        </p:nvSpPr>
        <p:spPr>
          <a:xfrm>
            <a:off x="6336500" y="3075950"/>
            <a:ext cx="16992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Airlines</a:t>
            </a:r>
            <a:endParaRPr sz="22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rgbClr val="FF6825"/>
                </a:solidFill>
                <a:latin typeface="Montserrat"/>
                <a:ea typeface="Montserrat"/>
                <a:cs typeface="Montserrat"/>
                <a:sym typeface="Montserrat"/>
              </a:rPr>
              <a:t>WIN</a:t>
            </a:r>
            <a:endParaRPr sz="2200">
              <a:solidFill>
                <a:srgbClr val="FF682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55" name="Google Shape;555;p51"/>
          <p:cNvPicPr preferRelativeResize="0"/>
          <p:nvPr/>
        </p:nvPicPr>
        <p:blipFill rotWithShape="1">
          <a:blip r:embed="rId3">
            <a:alphaModFix/>
          </a:blip>
          <a:srcRect b="169" l="0" r="0" t="159"/>
          <a:stretch/>
        </p:blipFill>
        <p:spPr>
          <a:xfrm>
            <a:off x="6571550" y="1632425"/>
            <a:ext cx="1106400" cy="1106400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51"/>
          <p:cNvSpPr txBox="1"/>
          <p:nvPr/>
        </p:nvSpPr>
        <p:spPr>
          <a:xfrm>
            <a:off x="324558" y="332383"/>
            <a:ext cx="6945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Everyone WINS!</a:t>
            </a:r>
            <a:endParaRPr b="1" sz="18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57" name="Google Shape;557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5100" y="457650"/>
            <a:ext cx="285300" cy="208875"/>
          </a:xfrm>
          <a:prstGeom prst="rect">
            <a:avLst/>
          </a:prstGeom>
          <a:noFill/>
          <a:ln>
            <a:noFill/>
          </a:ln>
        </p:spPr>
      </p:pic>
      <p:sp>
        <p:nvSpPr>
          <p:cNvPr id="558" name="Google Shape;558;p51"/>
          <p:cNvSpPr txBox="1"/>
          <p:nvPr/>
        </p:nvSpPr>
        <p:spPr>
          <a:xfrm>
            <a:off x="1035125" y="2823675"/>
            <a:ext cx="1952100" cy="12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High-Yield</a:t>
            </a:r>
            <a:r>
              <a:rPr lang="en-GB" sz="2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passengers</a:t>
            </a:r>
            <a:endParaRPr sz="22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rgbClr val="FF6825"/>
                </a:solidFill>
                <a:latin typeface="Montserrat"/>
                <a:ea typeface="Montserrat"/>
                <a:cs typeface="Montserrat"/>
                <a:sym typeface="Montserrat"/>
              </a:rPr>
              <a:t>WIN</a:t>
            </a:r>
            <a:endParaRPr sz="2200">
              <a:solidFill>
                <a:srgbClr val="FF682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59" name="Google Shape;559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00">
            <a:off x="5958013" y="2330113"/>
            <a:ext cx="5516099" cy="85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0" name="Google Shape;560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88353" y="1632424"/>
            <a:ext cx="979644" cy="110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1" name="Google Shape;561;p5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76422" y="1835475"/>
            <a:ext cx="1156450" cy="75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6" name="Google Shape;566;p52"/>
          <p:cNvPicPr preferRelativeResize="0"/>
          <p:nvPr/>
        </p:nvPicPr>
        <p:blipFill rotWithShape="1">
          <a:blip r:embed="rId3">
            <a:alphaModFix amt="15000"/>
          </a:blip>
          <a:srcRect b="7947" l="0" r="0" t="7947"/>
          <a:stretch/>
        </p:blipFill>
        <p:spPr>
          <a:xfrm>
            <a:off x="0" y="19363"/>
            <a:ext cx="9144003" cy="5125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Google Shape;567;p5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49727" y="249344"/>
            <a:ext cx="667510" cy="150858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52"/>
          <p:cNvSpPr txBox="1"/>
          <p:nvPr/>
        </p:nvSpPr>
        <p:spPr>
          <a:xfrm>
            <a:off x="1738425" y="954972"/>
            <a:ext cx="3862200" cy="66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1500">
                <a:solidFill>
                  <a:srgbClr val="FF573D"/>
                </a:solidFill>
                <a:latin typeface="Montserrat"/>
                <a:ea typeface="Montserrat"/>
                <a:cs typeface="Montserrat"/>
                <a:sym typeface="Montserrat"/>
              </a:rPr>
              <a:t>Real impact </a:t>
            </a:r>
            <a:r>
              <a:rPr lang="en-GB" sz="1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|  </a:t>
            </a:r>
            <a:r>
              <a:rPr lang="en-GB" sz="1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Revenue &amp; profit uplift from virtual inventory expansion</a:t>
            </a:r>
            <a:endParaRPr sz="15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9" name="Google Shape;569;p52"/>
          <p:cNvSpPr txBox="1"/>
          <p:nvPr/>
        </p:nvSpPr>
        <p:spPr>
          <a:xfrm>
            <a:off x="1738425" y="2325688"/>
            <a:ext cx="4434900" cy="6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1500">
                <a:solidFill>
                  <a:srgbClr val="FF573D"/>
                </a:solidFill>
                <a:latin typeface="Montserrat"/>
                <a:ea typeface="Montserrat"/>
                <a:cs typeface="Montserrat"/>
                <a:sym typeface="Montserrat"/>
              </a:rPr>
              <a:t>No complexity </a:t>
            </a:r>
            <a:r>
              <a:rPr lang="en-GB" sz="1500">
                <a:solidFill>
                  <a:srgbClr val="FDFEFA"/>
                </a:solidFill>
                <a:latin typeface="Montserrat"/>
                <a:ea typeface="Montserrat"/>
                <a:cs typeface="Montserrat"/>
                <a:sym typeface="Montserrat"/>
              </a:rPr>
              <a:t>| </a:t>
            </a:r>
            <a:r>
              <a:rPr lang="en-GB" sz="1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White label </a:t>
            </a:r>
            <a:r>
              <a:rPr lang="en-GB" sz="1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solution with fast and easy implementation</a:t>
            </a:r>
            <a:endParaRPr sz="15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0" name="Google Shape;570;p52"/>
          <p:cNvSpPr txBox="1"/>
          <p:nvPr/>
        </p:nvSpPr>
        <p:spPr>
          <a:xfrm>
            <a:off x="1733775" y="3670050"/>
            <a:ext cx="4302300" cy="6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1500">
                <a:solidFill>
                  <a:srgbClr val="FF573D"/>
                </a:solidFill>
                <a:latin typeface="Montserrat"/>
                <a:ea typeface="Montserrat"/>
                <a:cs typeface="Montserrat"/>
                <a:sym typeface="Montserrat"/>
              </a:rPr>
              <a:t>Zero risk</a:t>
            </a:r>
            <a:r>
              <a:rPr lang="en-GB" sz="1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| Our fees are 100% variable with </a:t>
            </a:r>
            <a:r>
              <a:rPr lang="en-GB" sz="1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no </a:t>
            </a:r>
            <a:r>
              <a:rPr lang="en-GB" sz="1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upfront costs or dedicated resources</a:t>
            </a:r>
            <a:endParaRPr sz="15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571" name="Google Shape;571;p52"/>
          <p:cNvGrpSpPr/>
          <p:nvPr/>
        </p:nvGrpSpPr>
        <p:grpSpPr>
          <a:xfrm>
            <a:off x="646887" y="2183559"/>
            <a:ext cx="918013" cy="899294"/>
            <a:chOff x="646876" y="2330263"/>
            <a:chExt cx="667500" cy="648000"/>
          </a:xfrm>
        </p:grpSpPr>
        <p:sp>
          <p:nvSpPr>
            <p:cNvPr id="572" name="Google Shape;572;p52"/>
            <p:cNvSpPr/>
            <p:nvPr/>
          </p:nvSpPr>
          <p:spPr>
            <a:xfrm>
              <a:off x="646876" y="2330263"/>
              <a:ext cx="667500" cy="648000"/>
            </a:xfrm>
            <a:prstGeom prst="ellipse">
              <a:avLst/>
            </a:prstGeom>
            <a:solidFill>
              <a:srgbClr val="212121"/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/>
            </a:p>
          </p:txBody>
        </p:sp>
        <p:pic>
          <p:nvPicPr>
            <p:cNvPr id="573" name="Google Shape;573;p5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75230" y="2448881"/>
              <a:ext cx="410769" cy="41087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74" name="Google Shape;574;p52"/>
          <p:cNvGrpSpPr/>
          <p:nvPr/>
        </p:nvGrpSpPr>
        <p:grpSpPr>
          <a:xfrm>
            <a:off x="646887" y="3527900"/>
            <a:ext cx="918013" cy="899294"/>
            <a:chOff x="646876" y="4032176"/>
            <a:chExt cx="667500" cy="648000"/>
          </a:xfrm>
        </p:grpSpPr>
        <p:sp>
          <p:nvSpPr>
            <p:cNvPr id="575" name="Google Shape;575;p52"/>
            <p:cNvSpPr/>
            <p:nvPr/>
          </p:nvSpPr>
          <p:spPr>
            <a:xfrm>
              <a:off x="646876" y="4032176"/>
              <a:ext cx="667500" cy="648000"/>
            </a:xfrm>
            <a:prstGeom prst="ellipse">
              <a:avLst/>
            </a:prstGeom>
            <a:solidFill>
              <a:srgbClr val="212121"/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/>
            </a:p>
          </p:txBody>
        </p:sp>
        <p:pic>
          <p:nvPicPr>
            <p:cNvPr id="576" name="Google Shape;576;p52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75230" y="4150801"/>
              <a:ext cx="410769" cy="41087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77" name="Google Shape;577;p52"/>
          <p:cNvSpPr/>
          <p:nvPr/>
        </p:nvSpPr>
        <p:spPr>
          <a:xfrm>
            <a:off x="646887" y="839215"/>
            <a:ext cx="918000" cy="899400"/>
          </a:xfrm>
          <a:prstGeom prst="ellipse">
            <a:avLst/>
          </a:prstGeom>
          <a:solidFill>
            <a:srgbClr val="212121"/>
          </a:solidFill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578" name="Google Shape;578;p5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04946" y="839213"/>
            <a:ext cx="1682496" cy="3430424"/>
          </a:xfrm>
          <a:prstGeom prst="rect">
            <a:avLst/>
          </a:prstGeom>
          <a:noFill/>
          <a:ln>
            <a:noFill/>
          </a:ln>
          <a:effectLst>
            <a:outerShdw blurRad="254000" sx="102000" rotWithShape="0" algn="ctr" sy="102000">
              <a:srgbClr val="000000">
                <a:alpha val="20000"/>
              </a:srgbClr>
            </a:outerShdw>
          </a:effectLst>
        </p:spPr>
      </p:pic>
      <p:pic>
        <p:nvPicPr>
          <p:cNvPr id="579" name="Google Shape;579;p52"/>
          <p:cNvPicPr preferRelativeResize="0"/>
          <p:nvPr/>
        </p:nvPicPr>
        <p:blipFill rotWithShape="1">
          <a:blip r:embed="rId8">
            <a:alphaModFix/>
          </a:blip>
          <a:srcRect b="1662" l="2669" r="2678" t="1653"/>
          <a:stretch/>
        </p:blipFill>
        <p:spPr>
          <a:xfrm>
            <a:off x="6740413" y="1271313"/>
            <a:ext cx="1664100" cy="3430200"/>
          </a:xfrm>
          <a:prstGeom prst="roundRect">
            <a:avLst>
              <a:gd fmla="val 15718" name="adj"/>
            </a:avLst>
          </a:prstGeom>
          <a:noFill/>
          <a:ln>
            <a:noFill/>
          </a:ln>
          <a:effectLst>
            <a:outerShdw blurRad="254000" sx="102000" rotWithShape="0" algn="ctr" sy="102000">
              <a:srgbClr val="000000">
                <a:alpha val="20000"/>
              </a:srgbClr>
            </a:outerShdw>
          </a:effectLst>
        </p:spPr>
      </p:pic>
      <p:pic>
        <p:nvPicPr>
          <p:cNvPr id="580" name="Google Shape;580;p5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41279" y="1024275"/>
            <a:ext cx="529200" cy="52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5" name="Google Shape;585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188" y="3813439"/>
            <a:ext cx="8759627" cy="135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6" name="Google Shape;586;p53"/>
          <p:cNvPicPr preferRelativeResize="0"/>
          <p:nvPr/>
        </p:nvPicPr>
        <p:blipFill rotWithShape="1">
          <a:blip r:embed="rId4">
            <a:alphaModFix/>
          </a:blip>
          <a:srcRect b="11551" l="0" r="0" t="0"/>
          <a:stretch/>
        </p:blipFill>
        <p:spPr>
          <a:xfrm>
            <a:off x="2954450" y="2525800"/>
            <a:ext cx="3895723" cy="1938225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53"/>
          <p:cNvSpPr txBox="1"/>
          <p:nvPr/>
        </p:nvSpPr>
        <p:spPr>
          <a:xfrm>
            <a:off x="0" y="665725"/>
            <a:ext cx="9144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Visit us at F01!</a:t>
            </a:r>
            <a:endParaRPr sz="6000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588" name="Google Shape;588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32350" y="1971171"/>
            <a:ext cx="1679299" cy="37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