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27"/>
  </p:notesMasterIdLst>
  <p:sldIdLst>
    <p:sldId id="2561" r:id="rId2"/>
    <p:sldId id="2658" r:id="rId3"/>
    <p:sldId id="2639" r:id="rId4"/>
    <p:sldId id="2657" r:id="rId5"/>
    <p:sldId id="2565" r:id="rId6"/>
    <p:sldId id="2628" r:id="rId7"/>
    <p:sldId id="2641" r:id="rId8"/>
    <p:sldId id="2572" r:id="rId9"/>
    <p:sldId id="2645" r:id="rId10"/>
    <p:sldId id="2659" r:id="rId11"/>
    <p:sldId id="2663" r:id="rId12"/>
    <p:sldId id="2655" r:id="rId13"/>
    <p:sldId id="2605" r:id="rId14"/>
    <p:sldId id="2632" r:id="rId15"/>
    <p:sldId id="2642" r:id="rId16"/>
    <p:sldId id="2606" r:id="rId17"/>
    <p:sldId id="2607" r:id="rId18"/>
    <p:sldId id="2649" r:id="rId19"/>
    <p:sldId id="2566" r:id="rId20"/>
    <p:sldId id="2609" r:id="rId21"/>
    <p:sldId id="2643" r:id="rId22"/>
    <p:sldId id="2581" r:id="rId23"/>
    <p:sldId id="2610" r:id="rId24"/>
    <p:sldId id="2620" r:id="rId25"/>
    <p:sldId id="266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B415"/>
    <a:srgbClr val="F49B1E"/>
    <a:srgbClr val="3F4182"/>
    <a:srgbClr val="1C7621"/>
    <a:srgbClr val="D6BAA9"/>
    <a:srgbClr val="167A1F"/>
    <a:srgbClr val="00B050"/>
    <a:srgbClr val="FDC750"/>
    <a:srgbClr val="959CCE"/>
    <a:srgbClr val="746B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4FDF26-8566-416A-A2CA-E5B5DB90FB04}" v="982" dt="2025-09-08T03:36:01.8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6236" autoAdjust="0"/>
  </p:normalViewPr>
  <p:slideViewPr>
    <p:cSldViewPr snapToGrid="0">
      <p:cViewPr>
        <p:scale>
          <a:sx n="75" d="100"/>
          <a:sy n="75" d="100"/>
        </p:scale>
        <p:origin x="188" y="8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5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5836D0-A0C5-4BA3-A4B4-1C70D00CB44E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35675-6886-4968-9F1C-271B15826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960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49C28-C99F-4BAB-9463-840211B94DF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8664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9258F5-DFDE-3353-CADD-7DA9A29F97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02A339-4E30-D289-A45F-98A025C582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62D777-7D4F-685C-4B29-313F04C617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C7DBC-FF94-96EE-1ED3-DCD914176D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0824D-89BF-4AC7-89D5-D82000DE123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06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D080F8-67DD-58DF-AE6A-BFFCB36F5A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A80D8F-8351-4DAE-D318-95DAB60B6D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C0FCBA-77A4-DAD1-E667-C4737212A2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F39DB7-0021-A51C-3EDD-BE86702C72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0824D-89BF-4AC7-89D5-D82000DE123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9907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F2C594-414E-96FE-211C-82512DCF8B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139129-5F7B-E8C0-BA5B-BD65F8BBF6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A679B1-4D2A-6D98-E2B3-9CB8B65140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9553CA-A96B-CCCE-77DD-699F32830B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0824D-89BF-4AC7-89D5-D82000DE123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8205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0824D-89BF-4AC7-89D5-D82000DE123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2566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0DAA0D-9050-A7F6-5D4E-675783C5D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960629-9F53-8AC7-9B31-9A6E857E16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3B0654-3C98-B659-0E4C-2ACFFF7E2E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E32456-C33D-A35E-F56A-95F3EF488A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0824D-89BF-4AC7-89D5-D82000DE123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8775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0824D-89BF-4AC7-89D5-D82000DE123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4467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0824D-89BF-4AC7-89D5-D82000DE123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911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D30371-A784-2162-46E6-C0F3F5E17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F9CF8E-D7E3-B870-9DF5-9AAF53AFFF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EB19DB-1E70-DE13-EAD5-D9C1C6A94B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8FEFA-85EC-F686-83B8-C09EA1B428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0824D-89BF-4AC7-89D5-D82000DE123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8068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819F3-C784-4A91-AF8A-43AF0C10197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0824D-89BF-4AC7-89D5-D82000DE123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798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7362A8-D0C2-4C60-8ADA-062A1EA419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1E9602-18FC-BF37-287E-F5364AD288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F5CF63-84B2-AB53-C870-5380FB3E5D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A73041-9C7E-9C6E-945F-D9766E23EC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49C28-C99F-4BAB-9463-840211B94DF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649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087DB5-2C02-DD41-BAC9-4E7261C307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F9D1D9-9C04-0967-0A09-B8E0DAEF13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C0D577-92C2-270B-6C38-9CE6F1B276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DEA08F-583A-947A-A02B-A463E39167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0824D-89BF-4AC7-89D5-D82000DE123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5376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49C28-C99F-4BAB-9463-840211B94DF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7884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0824D-89BF-4AC7-89D5-D82000DE123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9400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0824D-89BF-4AC7-89D5-D82000DE123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4804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B2CBE8-2BBE-4DC6-3AD1-6581EF6BA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C79BB7-C85B-B57D-1C4A-2898D1BB90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43555A-3B72-2306-76E1-61CF0B4461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E98484-DB47-6482-3C4E-B646A9CE36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0824D-89BF-4AC7-89D5-D82000DE123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7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36386D-4D21-5602-4651-48E58A40F3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C0634E-81C7-B383-F494-FF9B80D5FA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6300C9-32CF-A69A-1D89-19008B3040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6B1C2-7795-3CBF-8BA0-F85A02F952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0824D-89BF-4AC7-89D5-D82000DE123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179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44ED71-7D59-9C74-272C-DB5F5245DA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AE8A89-0E93-D15E-2A7F-5AEC3E7727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3311BA-FA02-7CDB-40AC-7FFB510F21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78D125-3732-F77C-3A52-D0F3E48454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0824D-89BF-4AC7-89D5-D82000DE123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34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49C28-C99F-4BAB-9463-840211B94DF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289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0824D-89BF-4AC7-89D5-D82000DE123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13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306481-4527-E7F3-0621-18B213A716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A82E9E-CE62-09E6-6313-56BC949FC9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41B4BD-9C9E-240E-0427-96EBF8110C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8B00B6-080E-523B-0A6F-C0D9482FB5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0824D-89BF-4AC7-89D5-D82000DE123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288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0824D-89BF-4AC7-89D5-D82000DE123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87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50102C-5C87-D814-E155-FBAE914AAC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90A037-154F-1D92-F83C-8A497A6F15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693B1D-9225-9256-06B8-A796894054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8D959-F84F-8CBF-151D-B871184EC3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0824D-89BF-4AC7-89D5-D82000DE123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456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955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106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493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BA4C6-C403-FE4A-AB37-B7E13CB3E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390348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Divider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9310688" cy="6096000"/>
          </a:xfrm>
        </p:spPr>
        <p:txBody>
          <a:bodyPr lIns="0" tIns="0" rIns="0" bIns="0" anchor="t"/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929AA4-7560-0C4F-9E55-864A38BA51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844" y="404813"/>
            <a:ext cx="1631156" cy="1658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A3DEB3E-6406-5AE9-5DD9-E93A4ED1CD0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845" y="6311166"/>
            <a:ext cx="1631156" cy="16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843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91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71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9/7/2025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355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9/7/2025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038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9/7/2025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119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9/7/2025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454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9/7/2025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126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9/7/2025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305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822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7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2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0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microsoft.com/office/2007/relationships/hdphoto" Target="../media/hdphoto1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8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microsoft.com/office/2007/relationships/hdphoto" Target="../media/hdphoto1.wd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4.jp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8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38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2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2.sv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6" Type="http://schemas.microsoft.com/office/2007/relationships/hdphoto" Target="../media/hdphoto2.wdp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microsoft.com/office/2007/relationships/hdphoto" Target="../media/hdphoto1.wdp"/><Relationship Id="rId4" Type="http://schemas.openxmlformats.org/officeDocument/2006/relationships/image" Target="../media/image14.svg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microsoft.com/office/2007/relationships/hdphoto" Target="../media/hdphoto1.wdp"/><Relationship Id="rId4" Type="http://schemas.openxmlformats.org/officeDocument/2006/relationships/image" Target="../media/image14.svg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E448DB1-4196-18A6-15DA-C72635C1B1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4" name="Picture 3" descr="Yellow school bus moving fast">
            <a:extLst>
              <a:ext uri="{FF2B5EF4-FFF2-40B4-BE49-F238E27FC236}">
                <a16:creationId xmlns:a16="http://schemas.microsoft.com/office/drawing/2014/main" id="{BA1B07DA-C16F-4DD8-A0F3-503CFE8151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45" t="19152" r="4545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6A10D8F-D463-70E5-239B-17AD65EF4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73183" y="173181"/>
            <a:ext cx="6858002" cy="651164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6000">
                <a:schemeClr val="bg1">
                  <a:alpha val="30000"/>
                </a:schemeClr>
              </a:gs>
              <a:gs pos="26000">
                <a:schemeClr val="bg1">
                  <a:alpha val="17000"/>
                </a:schemeClr>
              </a:gs>
              <a:gs pos="100000">
                <a:schemeClr val="bg1">
                  <a:alpha val="4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4880DA-D3DF-A828-1250-140E81B0D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6506" y="603315"/>
            <a:ext cx="7181094" cy="3685731"/>
          </a:xfrm>
        </p:spPr>
        <p:txBody>
          <a:bodyPr anchor="t">
            <a:normAutofit/>
          </a:bodyPr>
          <a:lstStyle/>
          <a:p>
            <a:pPr algn="l"/>
            <a:r>
              <a:rPr lang="en-US" dirty="0"/>
              <a:t>School Bus Fleet Electrification: Unlocking the Decarbonization Potential of K-12 School Transportation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C02461-8D6A-DC79-6A02-F76A80F776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6507" y="4437176"/>
            <a:ext cx="4007587" cy="1290807"/>
          </a:xfrm>
        </p:spPr>
        <p:txBody>
          <a:bodyPr anchor="ctr">
            <a:normAutofit lnSpcReduction="10000"/>
          </a:bodyPr>
          <a:lstStyle/>
          <a:p>
            <a:pPr algn="l"/>
            <a:r>
              <a:rPr lang="en-US" dirty="0"/>
              <a:t>A Fleet Electrification Plan (FEP) provides school districts with a clear roadmap for transitioning to electric buses</a:t>
            </a:r>
            <a:endParaRPr lang="en-US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E8456B-203F-1E30-63EC-E993399BD7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845" y="5628261"/>
            <a:ext cx="1631156" cy="1658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D76AA8-FC54-166B-8FA4-16B4FEC02FFA}"/>
              </a:ext>
            </a:extLst>
          </p:cNvPr>
          <p:cNvSpPr txBox="1"/>
          <p:nvPr/>
        </p:nvSpPr>
        <p:spPr>
          <a:xfrm>
            <a:off x="8640502" y="5831547"/>
            <a:ext cx="3259204" cy="656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 rtl="0" eaLnBrk="1" latinLnBrk="0" hangingPunct="1">
              <a:spcBef>
                <a:spcPts val="445"/>
              </a:spcBef>
              <a:buNone/>
            </a:pPr>
            <a:r>
              <a:rPr lang="en-US" sz="1000" dirty="0">
                <a:solidFill>
                  <a:srgbClr val="FFFFFF"/>
                </a:solidFill>
                <a:effectLst/>
                <a:latin typeface="Neue Haas Grotesk Text Pro" panose="020B0504020202020204" pitchFamily="34" charset="0"/>
              </a:rPr>
              <a:t>Michael Brinkman, Senior Associate</a:t>
            </a:r>
          </a:p>
          <a:p>
            <a:pPr marL="0" indent="0" algn="r" rtl="0" eaLnBrk="1" latinLnBrk="0" hangingPunct="1">
              <a:spcBef>
                <a:spcPts val="445"/>
              </a:spcBef>
              <a:buNone/>
            </a:pPr>
            <a:r>
              <a:rPr lang="en-US" sz="1000" dirty="0">
                <a:effectLst/>
                <a:latin typeface="Neue Haas Grotesk Text Pro" panose="020B0504020202020204" pitchFamily="34" charset="0"/>
              </a:rPr>
              <a:t>Email: mbrinkman@cannondesign.com</a:t>
            </a:r>
          </a:p>
          <a:p>
            <a:pPr marL="0" indent="0" algn="r" rtl="0" eaLnBrk="1" latinLnBrk="0" hangingPunct="1">
              <a:spcBef>
                <a:spcPts val="445"/>
              </a:spcBef>
              <a:buNone/>
            </a:pPr>
            <a:r>
              <a:rPr lang="en-US" sz="1000" dirty="0">
                <a:solidFill>
                  <a:srgbClr val="FFFFFF"/>
                </a:solidFill>
                <a:effectLst/>
                <a:latin typeface="Neue Haas Grotesk Text Pro" panose="020B0504020202020204" pitchFamily="34" charset="0"/>
              </a:rPr>
              <a:t>Phone: 312.960.8327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739322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C2E08A-ABC1-BAD5-CB95-D17DE23689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03E70-7E38-8ACD-D956-A78A13B08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8534" y="603504"/>
            <a:ext cx="5916169" cy="152704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Route assessment and battery performance under operational scenarios</a:t>
            </a:r>
            <a:endParaRPr lang="en-US" sz="33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AB991CE-4818-4D8C-FAC6-C4C7E7828D4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4910308" cy="685799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F21CFF-DC1A-7BCC-A3D2-F3502127ECB6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568533" y="2214282"/>
            <a:ext cx="5916169" cy="4095078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en-US" sz="1400" b="1" dirty="0"/>
              <a:t>Route Optimization for ESBs</a:t>
            </a:r>
          </a:p>
          <a:p>
            <a:pPr marL="0" lvl="1" indent="0">
              <a:buNone/>
            </a:pPr>
            <a:r>
              <a:rPr lang="en-US" sz="1400" dirty="0"/>
              <a:t>Optimal route assignments are determined using geospatial, schedule, and stop data to meet operational needs effectively.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1400" b="1" dirty="0"/>
              <a:t>Battery Performance Evaluation</a:t>
            </a:r>
          </a:p>
          <a:p>
            <a:pPr marL="0" lvl="1" indent="0">
              <a:buNone/>
            </a:pPr>
            <a:r>
              <a:rPr lang="en-US" sz="1400" dirty="0"/>
              <a:t>Battery capacity and ambient factors, like temperature and terrain, critically impact electric school bus range under worst case scenarios.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1400" b="1" dirty="0"/>
              <a:t>Service Reliability and Risk Areas</a:t>
            </a:r>
          </a:p>
          <a:p>
            <a:pPr marL="0" lvl="1" indent="0">
              <a:buNone/>
            </a:pPr>
            <a:r>
              <a:rPr lang="en-US" sz="1400" dirty="0"/>
              <a:t>Simulations identify risk areas where electric school bus service performance might be compromised under current schedules.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1400" b="1" dirty="0"/>
              <a:t>Range Extension Strategies</a:t>
            </a:r>
          </a:p>
          <a:p>
            <a:pPr marL="0" lvl="1" indent="0">
              <a:buNone/>
            </a:pPr>
            <a:r>
              <a:rPr lang="en-US" sz="1400" dirty="0"/>
              <a:t>Midday charging and range buffers are recommended strategies to extend electric school bus operational range beyond single charges.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D6A981-331D-9F27-8816-3528526478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845" y="6311166"/>
            <a:ext cx="1631156" cy="16583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90F220E-B754-056A-7220-B51E0BE050EF}"/>
              </a:ext>
            </a:extLst>
          </p:cNvPr>
          <p:cNvGrpSpPr/>
          <p:nvPr/>
        </p:nvGrpSpPr>
        <p:grpSpPr>
          <a:xfrm>
            <a:off x="5111333" y="760303"/>
            <a:ext cx="457200" cy="457200"/>
            <a:chOff x="503132" y="5266656"/>
            <a:chExt cx="914400" cy="9144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AE6C92B-9DBB-CDBF-4A3C-4254FDEFAF88}"/>
                </a:ext>
              </a:extLst>
            </p:cNvPr>
            <p:cNvSpPr/>
            <p:nvPr/>
          </p:nvSpPr>
          <p:spPr>
            <a:xfrm>
              <a:off x="503132" y="5266656"/>
              <a:ext cx="914400" cy="914400"/>
            </a:xfrm>
            <a:prstGeom prst="ellipse">
              <a:avLst/>
            </a:prstGeom>
            <a:solidFill>
              <a:srgbClr val="FCB415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5B422A86-C7C8-FB76-EB8C-B77A226BE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17432" y="5380956"/>
              <a:ext cx="685800" cy="685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87884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A263CF-1DB8-0DB4-777A-C8563C5D2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B15C8-B981-698B-7A48-7FBA1764E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548640"/>
            <a:ext cx="6724853" cy="129844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Route assessment determines State of Charge (kWh remaining) on a stop-by-stop basis</a:t>
            </a:r>
            <a:endParaRPr lang="en-US" sz="25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8DEF0A7-F3D7-D478-B37F-D0D39145F3D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2806" r="22806"/>
          <a:stretch/>
        </p:blipFill>
        <p:spPr>
          <a:xfrm>
            <a:off x="731520" y="2011679"/>
            <a:ext cx="6605981" cy="429768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8C7F7A-0AB3-70E2-C5D6-7E7FDFD0EC76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7835590" y="548637"/>
            <a:ext cx="3739700" cy="5760723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 dirty="0"/>
              <a:t>Vehicle Type and Configuration</a:t>
            </a: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en-US" sz="1400" dirty="0"/>
              <a:t>Average Speed / Duty Cycle</a:t>
            </a: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en-US" sz="1400" dirty="0"/>
              <a:t>Passenger Capacity / Weight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1400" b="1" dirty="0"/>
              <a:t>Battery Chemistry and Capacity</a:t>
            </a: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en-US" sz="1400" dirty="0"/>
              <a:t>Usable Battery Capacity</a:t>
            </a: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en-US" sz="1400" dirty="0"/>
              <a:t>Battery Degradation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1400" b="1" dirty="0"/>
              <a:t>Climate</a:t>
            </a: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en-US" sz="1400" dirty="0"/>
              <a:t>Weather</a:t>
            </a: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en-US" sz="1400" dirty="0"/>
              <a:t>Temperature</a:t>
            </a: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en-US" sz="1400" dirty="0"/>
              <a:t>Topography / Regenerative Braking</a:t>
            </a: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en-US" sz="1400" dirty="0"/>
              <a:t>Heaters / Other Auxiliary Loads</a:t>
            </a:r>
          </a:p>
          <a:p>
            <a:pPr marL="0" lvl="1" indent="0">
              <a:spcBef>
                <a:spcPts val="2500"/>
              </a:spcBef>
              <a:buNone/>
            </a:pPr>
            <a:r>
              <a:rPr lang="en-US" sz="1500" b="1" dirty="0"/>
              <a:t>Other</a:t>
            </a: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en-US" sz="1400" dirty="0"/>
              <a:t>Preconditioning</a:t>
            </a: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en-US" sz="1400" dirty="0"/>
              <a:t>Dwell Time / Idling</a:t>
            </a: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en-US" sz="1400" dirty="0"/>
              <a:t>Driver Behavior / Regenerative Braking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8566EC-ACDF-4D6C-255C-518B10DB82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845" y="6311166"/>
            <a:ext cx="1631156" cy="16583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945FBA9-590F-B5D4-18EB-A741ACC8FCFD}"/>
              </a:ext>
            </a:extLst>
          </p:cNvPr>
          <p:cNvGrpSpPr/>
          <p:nvPr/>
        </p:nvGrpSpPr>
        <p:grpSpPr>
          <a:xfrm>
            <a:off x="155448" y="474548"/>
            <a:ext cx="457200" cy="457200"/>
            <a:chOff x="503132" y="5266656"/>
            <a:chExt cx="914400" cy="9144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FCCABCD-9E54-5601-6488-8142B797F321}"/>
                </a:ext>
              </a:extLst>
            </p:cNvPr>
            <p:cNvSpPr/>
            <p:nvPr/>
          </p:nvSpPr>
          <p:spPr>
            <a:xfrm>
              <a:off x="503132" y="5266656"/>
              <a:ext cx="914400" cy="914400"/>
            </a:xfrm>
            <a:prstGeom prst="ellipse">
              <a:avLst/>
            </a:prstGeom>
            <a:solidFill>
              <a:srgbClr val="FCB415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6F496CA4-7D1D-DE2D-B09D-0DB81256793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17432" y="5380956"/>
              <a:ext cx="685800" cy="685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7231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5B4AF7-613D-FD52-C831-73B38E524D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D469B-84CB-1F6A-18A0-72755DA0C84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31687" y="4735032"/>
            <a:ext cx="11238866" cy="1741967"/>
          </a:xfrm>
        </p:spPr>
        <p:txBody>
          <a:bodyPr anchor="b">
            <a:normAutofit/>
          </a:bodyPr>
          <a:lstStyle/>
          <a:p>
            <a:pPr marL="4332" defTabSz="311902">
              <a:spcBef>
                <a:spcPts val="34"/>
              </a:spcBef>
            </a:pPr>
            <a:r>
              <a:rPr lang="en-US" sz="5400" kern="0" spc="-51" dirty="0">
                <a:solidFill>
                  <a:srgbClr val="D07428"/>
                </a:solidFill>
                <a:ea typeface="+mn-ea"/>
                <a:cs typeface="Arial Black"/>
              </a:rPr>
              <a:t>State of Charge Schedule Compatibility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A90C1B0-2565-A538-0074-B2DA35C94685}"/>
              </a:ext>
            </a:extLst>
          </p:cNvPr>
          <p:cNvGrpSpPr/>
          <p:nvPr/>
        </p:nvGrpSpPr>
        <p:grpSpPr>
          <a:xfrm>
            <a:off x="503132" y="5266656"/>
            <a:ext cx="914400" cy="914400"/>
            <a:chOff x="503132" y="5266656"/>
            <a:chExt cx="914400" cy="9144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D2C5501-91B8-C68A-1163-8C7D6AB91544}"/>
                </a:ext>
              </a:extLst>
            </p:cNvPr>
            <p:cNvSpPr/>
            <p:nvPr/>
          </p:nvSpPr>
          <p:spPr>
            <a:xfrm>
              <a:off x="503132" y="5266656"/>
              <a:ext cx="914400" cy="914400"/>
            </a:xfrm>
            <a:prstGeom prst="ellipse">
              <a:avLst/>
            </a:prstGeom>
            <a:solidFill>
              <a:srgbClr val="E38E28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FD25963F-E1E3-E750-5249-FCAD3903C5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17432" y="5380956"/>
              <a:ext cx="685800" cy="685800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B5BA7369-CCFF-FD86-E16D-CFCEB043AD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845" y="6311166"/>
            <a:ext cx="1631156" cy="16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85EE1-AFC4-7556-7E81-65370B26C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8534" y="603504"/>
            <a:ext cx="5916169" cy="15270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3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State of Charge (SOC) modeling and compatibility with operational schedules</a:t>
            </a:r>
          </a:p>
        </p:txBody>
      </p:sp>
      <p:pic>
        <p:nvPicPr>
          <p:cNvPr id="5" name="Content Placeholder 4" descr="Two modern city buses in Porto, Portugal">
            <a:extLst>
              <a:ext uri="{FF2B5EF4-FFF2-40B4-BE49-F238E27FC236}">
                <a16:creationId xmlns:a16="http://schemas.microsoft.com/office/drawing/2014/main" id="{65DD4B95-4261-47A8-930E-8C0DAC031E2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22755" r="29452" b="-1"/>
          <a:stretch>
            <a:fillRect/>
          </a:stretch>
        </p:blipFill>
        <p:spPr>
          <a:xfrm>
            <a:off x="20" y="10"/>
            <a:ext cx="4910308" cy="685799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6A96D4-DDD4-C7D2-09A4-60D3CE2D2665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568533" y="2214282"/>
            <a:ext cx="5916169" cy="4095078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SOC Modeling Purpose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The FEP uses SOC modeling to assess electric bus schedule compatibility with battery charge levels.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Operational Schedule Review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Operational schedules are reviewed with route analysis to ensure battery SOC supports service needs.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Impact of Climate and Activities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Climate and operational activities influence charging duration and the bus’s charging profile.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C9F48F-F251-FC4F-C4C8-167FEAE714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845" y="6311166"/>
            <a:ext cx="1631156" cy="16583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2021EC0-4DE2-0AAD-2193-BCFDAF5C3E32}"/>
              </a:ext>
            </a:extLst>
          </p:cNvPr>
          <p:cNvGrpSpPr/>
          <p:nvPr/>
        </p:nvGrpSpPr>
        <p:grpSpPr>
          <a:xfrm>
            <a:off x="5111333" y="703123"/>
            <a:ext cx="457200" cy="457200"/>
            <a:chOff x="503132" y="5266656"/>
            <a:chExt cx="914400" cy="9144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3E7E5FE-30C3-8EB2-2052-62781A933987}"/>
                </a:ext>
              </a:extLst>
            </p:cNvPr>
            <p:cNvSpPr/>
            <p:nvPr/>
          </p:nvSpPr>
          <p:spPr>
            <a:xfrm>
              <a:off x="503132" y="5266656"/>
              <a:ext cx="914400" cy="914400"/>
            </a:xfrm>
            <a:prstGeom prst="ellipse">
              <a:avLst/>
            </a:prstGeom>
            <a:solidFill>
              <a:srgbClr val="E38E28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920A14F6-46C1-902A-9A98-EA37829D2E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17432" y="5380956"/>
              <a:ext cx="685800" cy="685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51804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table with numbers and symbols&#10;&#10;AI-generated content may be incorrect.">
            <a:extLst>
              <a:ext uri="{FF2B5EF4-FFF2-40B4-BE49-F238E27FC236}">
                <a16:creationId xmlns:a16="http://schemas.microsoft.com/office/drawing/2014/main" id="{7F11A436-D2B6-A6D7-981D-D73415B3E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76" y="263645"/>
            <a:ext cx="11317247" cy="63307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B5DC99C-68FB-1BF8-A2D7-D1FA2AC54A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467" y="180728"/>
            <a:ext cx="1631156" cy="16583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A8653E1-54DA-A8DB-7F97-3CE2B91EC1D5}"/>
              </a:ext>
            </a:extLst>
          </p:cNvPr>
          <p:cNvGrpSpPr/>
          <p:nvPr/>
        </p:nvGrpSpPr>
        <p:grpSpPr>
          <a:xfrm>
            <a:off x="2789132" y="180728"/>
            <a:ext cx="457200" cy="457200"/>
            <a:chOff x="503132" y="5266656"/>
            <a:chExt cx="914400" cy="9144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0AF5BCC-AF9A-37D3-33F4-04E32104AAF4}"/>
                </a:ext>
              </a:extLst>
            </p:cNvPr>
            <p:cNvSpPr/>
            <p:nvPr/>
          </p:nvSpPr>
          <p:spPr>
            <a:xfrm>
              <a:off x="503132" y="5266656"/>
              <a:ext cx="914400" cy="914400"/>
            </a:xfrm>
            <a:prstGeom prst="ellipse">
              <a:avLst/>
            </a:prstGeom>
            <a:solidFill>
              <a:srgbClr val="E38E28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55A95947-F6C2-3652-F926-E45DE354ED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17432" y="5380956"/>
              <a:ext cx="685800" cy="685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960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B2649A-ABF9-C905-DF08-6B2E283DB6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96BC7-E9BD-E338-2B8E-6CCF722DEF0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25285" y="105743"/>
            <a:ext cx="11239421" cy="6096000"/>
          </a:xfrm>
        </p:spPr>
        <p:txBody>
          <a:bodyPr anchor="b">
            <a:normAutofit/>
          </a:bodyPr>
          <a:lstStyle/>
          <a:p>
            <a:pPr marL="4332" defTabSz="311902">
              <a:spcBef>
                <a:spcPts val="34"/>
              </a:spcBef>
            </a:pPr>
            <a:r>
              <a:rPr lang="en-US" sz="5400" kern="0" spc="-43" dirty="0">
                <a:solidFill>
                  <a:srgbClr val="404082"/>
                </a:solidFill>
                <a:cs typeface="Arial Black"/>
              </a:rPr>
              <a:t>Charging</a:t>
            </a:r>
            <a:r>
              <a:rPr lang="en-US" sz="5400" kern="0" spc="-26" dirty="0">
                <a:solidFill>
                  <a:srgbClr val="404082"/>
                </a:solidFill>
                <a:cs typeface="Arial Black"/>
              </a:rPr>
              <a:t> </a:t>
            </a:r>
            <a:r>
              <a:rPr lang="en-US" sz="5400" kern="0" spc="-39" dirty="0">
                <a:solidFill>
                  <a:srgbClr val="404082"/>
                </a:solidFill>
                <a:cs typeface="Arial Black"/>
              </a:rPr>
              <a:t>Strategy</a:t>
            </a:r>
            <a:endParaRPr lang="en-US" sz="5400" kern="0" dirty="0">
              <a:solidFill>
                <a:sysClr val="windowText" lastClr="000000"/>
              </a:solidFill>
              <a:cs typeface="Arial Black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A4D3B64-247D-50B5-0C1C-806BC801F083}"/>
              </a:ext>
            </a:extLst>
          </p:cNvPr>
          <p:cNvGrpSpPr/>
          <p:nvPr/>
        </p:nvGrpSpPr>
        <p:grpSpPr>
          <a:xfrm>
            <a:off x="503132" y="5266656"/>
            <a:ext cx="914400" cy="914400"/>
            <a:chOff x="503132" y="5266656"/>
            <a:chExt cx="914400" cy="9144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23AC6ED-2B3D-7D3D-915A-A17F01FFEB92}"/>
                </a:ext>
              </a:extLst>
            </p:cNvPr>
            <p:cNvSpPr/>
            <p:nvPr/>
          </p:nvSpPr>
          <p:spPr>
            <a:xfrm>
              <a:off x="503132" y="5266656"/>
              <a:ext cx="914400" cy="914400"/>
            </a:xfrm>
            <a:prstGeom prst="ellipse">
              <a:avLst/>
            </a:prstGeom>
            <a:solidFill>
              <a:srgbClr val="3F4182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C64DA72A-0053-FE77-BE81-2C2C428086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17432" y="5380956"/>
              <a:ext cx="685800" cy="685800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3252960C-67AD-41BA-F63B-85E10938AA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845" y="6311166"/>
            <a:ext cx="1631156" cy="16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39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E0788-E0A7-A1D3-B3B7-218134EA8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00074"/>
            <a:ext cx="6035040" cy="152993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000" dirty="0"/>
              <a:t>Effective charging strategies ensure optimal performance and reliability</a:t>
            </a:r>
            <a:endParaRPr lang="en-US" sz="30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996B82-C828-ED72-FFC1-9C8E221A1D0C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12647" y="2212848"/>
            <a:ext cx="6035041" cy="4096512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 dirty="0"/>
              <a:t>Overnight Charging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 dirty="0"/>
              <a:t>Overnight charging uses off-peak electricity rates to fully charge fleets with predictable schedules for next-day use.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 dirty="0"/>
              <a:t>Mid-Day Charging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 dirty="0"/>
              <a:t>Mid-day charging during operational breaks extends vehicle range and keeps fleets ready for the rest of the day.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 dirty="0"/>
              <a:t>On-Route Charging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 dirty="0"/>
              <a:t>On-route charging provides power during scheduled stops, reducing downtime and maintaining continuous vehicle service.</a:t>
            </a:r>
          </a:p>
        </p:txBody>
      </p:sp>
      <p:pic>
        <p:nvPicPr>
          <p:cNvPr id="5" name="Content Placeholder 4" descr="Electric car charger">
            <a:extLst>
              <a:ext uri="{FF2B5EF4-FFF2-40B4-BE49-F238E27FC236}">
                <a16:creationId xmlns:a16="http://schemas.microsoft.com/office/drawing/2014/main" id="{26ED2DF5-C8BF-4B2E-8316-704F1B1B74D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4180" r="48650" b="-1"/>
          <a:stretch>
            <a:fillRect/>
          </a:stretch>
        </p:blipFill>
        <p:spPr>
          <a:xfrm>
            <a:off x="7345680" y="10"/>
            <a:ext cx="4846320" cy="685799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23FC9D5-7693-58A8-03C2-F22D3FAB7DBD}"/>
              </a:ext>
            </a:extLst>
          </p:cNvPr>
          <p:cNvGrpSpPr/>
          <p:nvPr/>
        </p:nvGrpSpPr>
        <p:grpSpPr>
          <a:xfrm>
            <a:off x="155447" y="779323"/>
            <a:ext cx="457200" cy="457200"/>
            <a:chOff x="503132" y="5266656"/>
            <a:chExt cx="914400" cy="9144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7EA1D2F-5944-DD08-AAD0-2F56126DE194}"/>
                </a:ext>
              </a:extLst>
            </p:cNvPr>
            <p:cNvSpPr/>
            <p:nvPr/>
          </p:nvSpPr>
          <p:spPr>
            <a:xfrm>
              <a:off x="503132" y="5266656"/>
              <a:ext cx="914400" cy="914400"/>
            </a:xfrm>
            <a:prstGeom prst="ellipse">
              <a:avLst/>
            </a:prstGeom>
            <a:solidFill>
              <a:srgbClr val="3F4182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0F1FC05D-FAC3-001D-1700-17FDBDD102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17432" y="5380956"/>
              <a:ext cx="685800" cy="685800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9E33719C-1A5D-C508-CB5B-662BA5182B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311166"/>
            <a:ext cx="1631156" cy="16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532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2A9BB-C82B-0FCF-1168-D10AA2D82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012141"/>
            <a:ext cx="4781603" cy="233279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Impact of charging strategies on operational efficiency and sustainability goals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4BB123-FBA9-4363-A6C5-A63ED84B13C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3615" y="681318"/>
            <a:ext cx="4680637" cy="3083858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FEE2F5-05C6-5DB9-C152-5A37D635766D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030550" y="548639"/>
            <a:ext cx="5548802" cy="5796301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 dirty="0"/>
              <a:t>Level 2 Charging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 dirty="0"/>
              <a:t>Level 2 charging supports fleets with predictable schedules by replenishing batteries with minimal operational disruption.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 dirty="0"/>
              <a:t>All-in-One Level 3 Charging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 dirty="0"/>
              <a:t>All-in-one Level 3 chargers combine power electronics and dispensers to deliver the highest charging speeds efficiently.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 dirty="0"/>
              <a:t>Split Dispenser Level 3 Charging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 dirty="0"/>
              <a:t>Split dispenser chargers separate power electronics from dispensers, providing flexibility and scalability for large operations.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 dirty="0"/>
              <a:t>Choosing the Right Charger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 dirty="0"/>
              <a:t>Charger choice depends on fleet size, operational needs, and cost constraints, often requiring a mixed approach.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5976227-2ED7-42F1-05A5-FC6BA9A32EB2}"/>
              </a:ext>
            </a:extLst>
          </p:cNvPr>
          <p:cNvGrpSpPr/>
          <p:nvPr/>
        </p:nvGrpSpPr>
        <p:grpSpPr>
          <a:xfrm>
            <a:off x="155448" y="4012141"/>
            <a:ext cx="457200" cy="457200"/>
            <a:chOff x="503132" y="5266656"/>
            <a:chExt cx="914400" cy="9144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73577B6-6BE5-93CD-40C5-4177AEE2EEE0}"/>
                </a:ext>
              </a:extLst>
            </p:cNvPr>
            <p:cNvSpPr/>
            <p:nvPr/>
          </p:nvSpPr>
          <p:spPr>
            <a:xfrm>
              <a:off x="503132" y="5266656"/>
              <a:ext cx="914400" cy="914400"/>
            </a:xfrm>
            <a:prstGeom prst="ellipse">
              <a:avLst/>
            </a:prstGeom>
            <a:solidFill>
              <a:srgbClr val="3F4182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A86F6F1C-C17B-FC4B-887D-8E408418B8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17432" y="5380956"/>
              <a:ext cx="685800" cy="685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104342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F5FF36-E218-0ED7-CAE8-B87D001E84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A96FA09-5ADC-38CE-41E6-60CD8A811C9C}"/>
              </a:ext>
            </a:extLst>
          </p:cNvPr>
          <p:cNvSpPr txBox="1">
            <a:spLocks/>
          </p:cNvSpPr>
          <p:nvPr/>
        </p:nvSpPr>
        <p:spPr>
          <a:xfrm>
            <a:off x="1425285" y="105743"/>
            <a:ext cx="11239421" cy="6096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332" defTabSz="311902">
              <a:spcBef>
                <a:spcPts val="34"/>
              </a:spcBef>
            </a:pPr>
            <a:r>
              <a:rPr lang="en-US" sz="5400" kern="0" spc="-44" dirty="0">
                <a:solidFill>
                  <a:srgbClr val="746BB0"/>
                </a:solidFill>
                <a:cs typeface="Arial Black"/>
              </a:rPr>
              <a:t>Utility Assessment</a:t>
            </a:r>
            <a:endParaRPr lang="en-US" sz="5400" kern="0" dirty="0">
              <a:solidFill>
                <a:sysClr val="windowText" lastClr="000000"/>
              </a:solidFill>
              <a:cs typeface="Arial Black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0C747F-C546-73B5-B0D0-71B729687E29}"/>
              </a:ext>
            </a:extLst>
          </p:cNvPr>
          <p:cNvGrpSpPr/>
          <p:nvPr/>
        </p:nvGrpSpPr>
        <p:grpSpPr>
          <a:xfrm>
            <a:off x="503132" y="5266656"/>
            <a:ext cx="914400" cy="914400"/>
            <a:chOff x="503132" y="5266656"/>
            <a:chExt cx="914400" cy="9144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FB9C06B-4D11-A264-09B7-258B35450646}"/>
                </a:ext>
              </a:extLst>
            </p:cNvPr>
            <p:cNvSpPr/>
            <p:nvPr/>
          </p:nvSpPr>
          <p:spPr>
            <a:xfrm>
              <a:off x="503132" y="5266656"/>
              <a:ext cx="914400" cy="914400"/>
            </a:xfrm>
            <a:prstGeom prst="ellipse">
              <a:avLst/>
            </a:prstGeom>
            <a:solidFill>
              <a:srgbClr val="746BB0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FE9ED59E-99BC-CBE6-0583-1D416A68B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17432" y="5380956"/>
              <a:ext cx="685800" cy="685800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BE50291-05DB-EB67-8E8F-8A290350E0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845" y="6311166"/>
            <a:ext cx="1631156" cy="16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49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3BC2B-9211-0961-86ED-EB11EE230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00074"/>
            <a:ext cx="6035040" cy="152993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3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Facility infrastructure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E043DB-3DAA-3E91-DCBC-3A9CC95F8C5E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12647" y="2212848"/>
            <a:ext cx="6035041" cy="4096512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 dirty="0"/>
              <a:t>Current Facility Limitations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 dirty="0"/>
              <a:t>Many existing facilities lack infrastructure to support electric vehicle charging, presenting spatial and functional challenges.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 dirty="0"/>
              <a:t>Renovation vs Replacement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 dirty="0"/>
              <a:t>Deciding whether to renovate or replace facilities requires careful evaluation of costs and future infrastructure needs.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 dirty="0"/>
              <a:t>Investment Requirements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 dirty="0"/>
              <a:t>Understanding investment needs is key to upgrading facilities for zero-emissions technology adoption.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ED64D9-3784-4C28-9D03-83DB532B604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45680" y="10"/>
            <a:ext cx="4846320" cy="685799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648A416-0A9F-415C-DFFE-E9886BF3A0EB}"/>
              </a:ext>
            </a:extLst>
          </p:cNvPr>
          <p:cNvGrpSpPr/>
          <p:nvPr/>
        </p:nvGrpSpPr>
        <p:grpSpPr>
          <a:xfrm>
            <a:off x="155447" y="1607608"/>
            <a:ext cx="457200" cy="457200"/>
            <a:chOff x="503132" y="5266656"/>
            <a:chExt cx="914400" cy="9144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DBECA17-E4A2-E4C6-0B97-6EF952AF3D33}"/>
                </a:ext>
              </a:extLst>
            </p:cNvPr>
            <p:cNvSpPr/>
            <p:nvPr/>
          </p:nvSpPr>
          <p:spPr>
            <a:xfrm>
              <a:off x="503132" y="5266656"/>
              <a:ext cx="914400" cy="914400"/>
            </a:xfrm>
            <a:prstGeom prst="ellipse">
              <a:avLst/>
            </a:prstGeom>
            <a:solidFill>
              <a:srgbClr val="746BB0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569BE0E9-3F44-06C7-C756-BADABC6AF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17432" y="5380956"/>
              <a:ext cx="685800" cy="685800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D7BC913-C6E1-535B-B2D1-88490128AB7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311166"/>
            <a:ext cx="1631156" cy="16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8511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983D23-69CB-91FF-7DF6-FAE00AF078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DBAD6E-55CE-85BD-F2DA-99CE1C30CD44}"/>
              </a:ext>
            </a:extLst>
          </p:cNvPr>
          <p:cNvSpPr/>
          <p:nvPr/>
        </p:nvSpPr>
        <p:spPr>
          <a:xfrm>
            <a:off x="6936816" y="0"/>
            <a:ext cx="5255184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54DE3B-9C4F-EFF1-0D48-0078AF5B0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00074"/>
            <a:ext cx="6035040" cy="152993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Decarbonization potential of K-12 school transportation and the role of electrification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380CBA-887C-B87A-1EED-217985874B8B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12647" y="2212848"/>
            <a:ext cx="6035041" cy="4096512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 dirty="0"/>
              <a:t>Large School Transportation Fleet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 dirty="0"/>
              <a:t>K-12 school districts operate the largest transportation fleet in the U.S., offering significant decarbonization opportunities.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 dirty="0"/>
              <a:t>GHG Emissions Reduction Strategy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 dirty="0"/>
              <a:t>Decoupling greenhouse gas emissions from energy use through clean electrification is a key strategy to achieve climate goals.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1400" b="1" dirty="0"/>
              <a:t>Electrification for Decarbonization</a:t>
            </a:r>
          </a:p>
          <a:p>
            <a:pPr marL="0" lvl="1" indent="0">
              <a:buNone/>
            </a:pPr>
            <a:r>
              <a:rPr lang="en-US" sz="1400" dirty="0"/>
              <a:t>Electrification helps reduce greenhouse gas emissions by shifting from fossil fuels to cleaner energy sources.</a:t>
            </a:r>
          </a:p>
          <a:p>
            <a:pPr marL="0" lvl="1" indent="0">
              <a:buFont typeface="Arial" panose="020B0604020202020204" pitchFamily="34" charset="0"/>
              <a:buNone/>
            </a:pPr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5FAD6C-2F42-ADD1-BAAD-7D4069C2BE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311166"/>
            <a:ext cx="1631156" cy="16583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03606D9-70D5-9919-ED1D-A1B11BE57F0F}"/>
              </a:ext>
            </a:extLst>
          </p:cNvPr>
          <p:cNvSpPr>
            <a:spLocks noChangeAspect="1"/>
          </p:cNvSpPr>
          <p:nvPr/>
        </p:nvSpPr>
        <p:spPr>
          <a:xfrm>
            <a:off x="10103978" y="644742"/>
            <a:ext cx="2743200" cy="2743200"/>
          </a:xfrm>
          <a:prstGeom prst="ellipse">
            <a:avLst/>
          </a:prstGeom>
          <a:solidFill>
            <a:srgbClr val="3F4182">
              <a:alpha val="80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8159CD1-60CE-6D7D-3275-AE79C4836D2D}"/>
              </a:ext>
            </a:extLst>
          </p:cNvPr>
          <p:cNvSpPr>
            <a:spLocks noChangeAspect="1"/>
          </p:cNvSpPr>
          <p:nvPr/>
        </p:nvSpPr>
        <p:spPr>
          <a:xfrm>
            <a:off x="7162800" y="4032684"/>
            <a:ext cx="2743200" cy="2743200"/>
          </a:xfrm>
          <a:prstGeom prst="ellipse">
            <a:avLst/>
          </a:prstGeom>
          <a:solidFill>
            <a:srgbClr val="3F4182">
              <a:alpha val="80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AA854FA-F941-791D-3087-2B870FB0D8C1}"/>
              </a:ext>
            </a:extLst>
          </p:cNvPr>
          <p:cNvSpPr>
            <a:spLocks noChangeAspect="1"/>
          </p:cNvSpPr>
          <p:nvPr/>
        </p:nvSpPr>
        <p:spPr>
          <a:xfrm>
            <a:off x="10103978" y="4032684"/>
            <a:ext cx="2743200" cy="2743200"/>
          </a:xfrm>
          <a:prstGeom prst="ellipse">
            <a:avLst/>
          </a:prstGeom>
          <a:solidFill>
            <a:srgbClr val="3F4182">
              <a:alpha val="80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Graphic 9" descr="Leaf with solid fill">
            <a:extLst>
              <a:ext uri="{FF2B5EF4-FFF2-40B4-BE49-F238E27FC236}">
                <a16:creationId xmlns:a16="http://schemas.microsoft.com/office/drawing/2014/main" id="{62B38A48-DBB4-E7F4-1A1F-82396071A2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61178" y="4489884"/>
            <a:ext cx="1828800" cy="1828800"/>
          </a:xfrm>
          <a:prstGeom prst="rect">
            <a:avLst/>
          </a:prstGeom>
        </p:spPr>
      </p:pic>
      <p:pic>
        <p:nvPicPr>
          <p:cNvPr id="11" name="Graphic 10" descr="Schoolhouse with solid fill">
            <a:extLst>
              <a:ext uri="{FF2B5EF4-FFF2-40B4-BE49-F238E27FC236}">
                <a16:creationId xmlns:a16="http://schemas.microsoft.com/office/drawing/2014/main" id="{3B1F8962-58EF-12D0-1E30-9A2242EF57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03332" y="4411980"/>
            <a:ext cx="1828800" cy="182880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68B2D2CE-9496-1DBC-420D-5C83D43BD0DA}"/>
              </a:ext>
            </a:extLst>
          </p:cNvPr>
          <p:cNvSpPr>
            <a:spLocks noChangeAspect="1"/>
          </p:cNvSpPr>
          <p:nvPr/>
        </p:nvSpPr>
        <p:spPr>
          <a:xfrm>
            <a:off x="7071650" y="644742"/>
            <a:ext cx="2743200" cy="2743200"/>
          </a:xfrm>
          <a:prstGeom prst="ellipse">
            <a:avLst/>
          </a:prstGeom>
          <a:solidFill>
            <a:srgbClr val="3F4182">
              <a:alpha val="80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Graphic 18" descr="Lightning bolt with solid fill">
            <a:extLst>
              <a:ext uri="{FF2B5EF4-FFF2-40B4-BE49-F238E27FC236}">
                <a16:creationId xmlns:a16="http://schemas.microsoft.com/office/drawing/2014/main" id="{3221F139-58DD-3167-77FE-BFB63F431D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561178" y="1101942"/>
            <a:ext cx="1828800" cy="1828800"/>
          </a:xfrm>
          <a:prstGeom prst="rect">
            <a:avLst/>
          </a:prstGeom>
        </p:spPr>
      </p:pic>
      <p:pic>
        <p:nvPicPr>
          <p:cNvPr id="8" name="Graphic 7" descr="Bus with solid fill">
            <a:extLst>
              <a:ext uri="{FF2B5EF4-FFF2-40B4-BE49-F238E27FC236}">
                <a16:creationId xmlns:a16="http://schemas.microsoft.com/office/drawing/2014/main" id="{7E6186F6-B8A8-064D-DCE4-26880DB5C17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528850" y="1099836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959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37FB9-CF2A-0505-3169-9219B81CE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012141"/>
            <a:ext cx="4781603" cy="233279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3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Engaging utilities and assessing electrical capacity for charging demand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8FBA1B-AB92-411A-92DD-FFD60C63FA4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615" y="681318"/>
            <a:ext cx="4680637" cy="3083858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8B0B66-45B0-193D-DAF6-A8560E7F9755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030550" y="548639"/>
            <a:ext cx="5548802" cy="5796301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 dirty="0"/>
              <a:t>Utility Engagement Importance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 dirty="0"/>
              <a:t>Engaging utilities is crucial to assess available electrical capacity for electric vehicle charging demands.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 dirty="0"/>
              <a:t>Electrical Load Analysis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 dirty="0"/>
              <a:t>Analyzing one year of metering data helps determine peak demand and informs site power requirements for EV chargers.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 dirty="0"/>
              <a:t>Infrastructure Upgrades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 dirty="0"/>
              <a:t>Utility may require upgrades like new transformers or circuits to support increased electrical service capacity.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 dirty="0"/>
              <a:t>Project Timeline Considerations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 dirty="0"/>
              <a:t>Utility upgrades can take several months to years depending on project size and complexity of charging infrastructure.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DD47E5-D3B1-50D9-1E31-264D40174D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845" y="6311166"/>
            <a:ext cx="1631156" cy="16583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1BB90AC-0AFD-D5E9-CE48-A4349D9486C8}"/>
              </a:ext>
            </a:extLst>
          </p:cNvPr>
          <p:cNvGrpSpPr/>
          <p:nvPr/>
        </p:nvGrpSpPr>
        <p:grpSpPr>
          <a:xfrm>
            <a:off x="155448" y="4012141"/>
            <a:ext cx="457200" cy="457200"/>
            <a:chOff x="503132" y="5266656"/>
            <a:chExt cx="914400" cy="9144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EEBAFE8-067A-31C6-7D3F-4049FB158624}"/>
                </a:ext>
              </a:extLst>
            </p:cNvPr>
            <p:cNvSpPr/>
            <p:nvPr/>
          </p:nvSpPr>
          <p:spPr>
            <a:xfrm>
              <a:off x="503132" y="5266656"/>
              <a:ext cx="914400" cy="914400"/>
            </a:xfrm>
            <a:prstGeom prst="ellipse">
              <a:avLst/>
            </a:prstGeom>
            <a:solidFill>
              <a:srgbClr val="746BB0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6764D357-2BC1-BEE0-CE14-CD1B64318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17432" y="5380956"/>
              <a:ext cx="685800" cy="685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57253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70A1D3-CA2F-717D-913D-79EF561725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8D67915-8DB3-8C7E-90C8-82C515067511}"/>
              </a:ext>
            </a:extLst>
          </p:cNvPr>
          <p:cNvSpPr txBox="1">
            <a:spLocks/>
          </p:cNvSpPr>
          <p:nvPr/>
        </p:nvSpPr>
        <p:spPr>
          <a:xfrm>
            <a:off x="1431687" y="4735032"/>
            <a:ext cx="11238866" cy="17419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332" defTabSz="311902">
              <a:spcBef>
                <a:spcPts val="34"/>
              </a:spcBef>
            </a:pPr>
            <a:r>
              <a:rPr lang="en-US" sz="5400" kern="0" spc="-48" dirty="0">
                <a:solidFill>
                  <a:srgbClr val="959CCE"/>
                </a:solidFill>
                <a:cs typeface="Arial Black"/>
              </a:rPr>
              <a:t>Energy, Cost, and Emissions Modeling</a:t>
            </a:r>
            <a:endParaRPr lang="en-US" sz="5400" kern="0" spc="-51" dirty="0">
              <a:solidFill>
                <a:srgbClr val="D07428"/>
              </a:solidFill>
              <a:ea typeface="+mn-ea"/>
              <a:cs typeface="Arial Black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A30551A-2485-B4BC-9056-E70B3A76624F}"/>
              </a:ext>
            </a:extLst>
          </p:cNvPr>
          <p:cNvGrpSpPr/>
          <p:nvPr/>
        </p:nvGrpSpPr>
        <p:grpSpPr>
          <a:xfrm>
            <a:off x="503132" y="5266656"/>
            <a:ext cx="914400" cy="914400"/>
            <a:chOff x="503132" y="5266656"/>
            <a:chExt cx="914400" cy="91440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2A94C70-04E4-7451-3FA6-7D8ACA8014C9}"/>
                </a:ext>
              </a:extLst>
            </p:cNvPr>
            <p:cNvSpPr/>
            <p:nvPr/>
          </p:nvSpPr>
          <p:spPr>
            <a:xfrm>
              <a:off x="503132" y="5266656"/>
              <a:ext cx="914400" cy="914400"/>
            </a:xfrm>
            <a:prstGeom prst="ellipse">
              <a:avLst/>
            </a:prstGeom>
            <a:solidFill>
              <a:srgbClr val="959CCE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35659E34-4315-5642-53F5-66E268705F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17432" y="5380956"/>
              <a:ext cx="685800" cy="6858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51D63C9D-BA5D-A0CB-7E6A-6A00BA5A14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845" y="6311166"/>
            <a:ext cx="1631156" cy="16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06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12538-A41E-3CAC-CAAE-CB58E7879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8534" y="603504"/>
            <a:ext cx="5916169" cy="15270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300" dirty="0"/>
              <a:t>Developing baseline energy profiles and modeling operational impacts</a:t>
            </a:r>
            <a:endParaRPr lang="en-US" sz="33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304050-EDAB-4CDB-994D-5E41F9BDDD1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041400"/>
            <a:ext cx="4910308" cy="58166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BFEEAC-FDEF-C22C-9D82-3A16AF77E594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568533" y="2214282"/>
            <a:ext cx="5916169" cy="4095078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en-US" sz="1400" b="1" dirty="0"/>
              <a:t>Baseline Energy Profile</a:t>
            </a:r>
          </a:p>
          <a:p>
            <a:pPr marL="0" lvl="1" indent="0">
              <a:buNone/>
            </a:pPr>
            <a:r>
              <a:rPr lang="en-US" sz="1400" dirty="0"/>
              <a:t>Develop baseline energy profile using SOC schedule and charging strategy for operational impact analysis.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1400" b="1" dirty="0"/>
              <a:t>Unmanaged vs Managed Demand</a:t>
            </a:r>
          </a:p>
          <a:p>
            <a:pPr marL="0" lvl="1" indent="0">
              <a:buNone/>
            </a:pPr>
            <a:r>
              <a:rPr lang="en-US" sz="1400" dirty="0"/>
              <a:t>Evaluate unmanaged power demand during peak times and explore managed scenarios affecting cost and emissions.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1400" b="1" dirty="0"/>
              <a:t>Control Strategy Recommendations</a:t>
            </a:r>
          </a:p>
          <a:p>
            <a:pPr marL="0" lvl="1" indent="0">
              <a:buNone/>
            </a:pPr>
            <a:r>
              <a:rPr lang="en-US" sz="1400" dirty="0"/>
              <a:t>Compare control strategies to recommend optimal energy cost savings while meeting operational needs.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72A0C4-A5F3-6099-33CD-20191C827F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845" y="6311166"/>
            <a:ext cx="1631156" cy="16583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84C83AC-20A0-A3E5-4CF0-3BC1EA24843C}"/>
              </a:ext>
            </a:extLst>
          </p:cNvPr>
          <p:cNvGrpSpPr/>
          <p:nvPr/>
        </p:nvGrpSpPr>
        <p:grpSpPr>
          <a:xfrm>
            <a:off x="5111333" y="705188"/>
            <a:ext cx="457200" cy="457200"/>
            <a:chOff x="503132" y="5266656"/>
            <a:chExt cx="914400" cy="9144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CE26925-757B-AF90-F273-AA7D46A4338D}"/>
                </a:ext>
              </a:extLst>
            </p:cNvPr>
            <p:cNvSpPr/>
            <p:nvPr/>
          </p:nvSpPr>
          <p:spPr>
            <a:xfrm>
              <a:off x="503132" y="5266656"/>
              <a:ext cx="914400" cy="914400"/>
            </a:xfrm>
            <a:prstGeom prst="ellipse">
              <a:avLst/>
            </a:prstGeom>
            <a:solidFill>
              <a:srgbClr val="959CCE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B5CFAB82-1F2D-9B83-0B06-BB6B5F8C74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17432" y="5380956"/>
              <a:ext cx="685800" cy="685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78185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C8C3F-CF19-7B7F-818F-CB816B19B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012141"/>
            <a:ext cx="4781603" cy="233279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Alternatives to Utility Infrastructure Improvements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769E8B82-040F-D0F8-CAC3-36CEA952266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06"/>
          <a:stretch>
            <a:fillRect/>
          </a:stretch>
        </p:blipFill>
        <p:spPr>
          <a:xfrm>
            <a:off x="713615" y="681318"/>
            <a:ext cx="4680637" cy="3083858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86872C-6B6A-D145-1B2D-17C6B1F1F262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030550" y="548639"/>
            <a:ext cx="5548802" cy="5796301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 dirty="0"/>
              <a:t>Dynamic Power Sharing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 dirty="0"/>
              <a:t>Load management software distributes existing power across multiple EV chargers without new electrical capacity.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 dirty="0"/>
              <a:t>Phased Infrastructure Upgrades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 dirty="0"/>
              <a:t>Incremental purchasing of EV charging stations aligns power capacity with growing demand in phases.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 dirty="0"/>
              <a:t>Alternative Site Selection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 dirty="0"/>
              <a:t>Considering multiple locations helps overcome feasibility challenges in infrastructure upgrades for EV charging.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 dirty="0"/>
              <a:t>Energy Consumption Management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 dirty="0"/>
              <a:t>Understanding charger power output profiles aids in predicting and managing operational energy costs.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77B3479-11BF-AEBA-CFAC-4DD5054F2FAA}"/>
              </a:ext>
            </a:extLst>
          </p:cNvPr>
          <p:cNvGrpSpPr/>
          <p:nvPr/>
        </p:nvGrpSpPr>
        <p:grpSpPr>
          <a:xfrm>
            <a:off x="155448" y="4012141"/>
            <a:ext cx="457200" cy="457200"/>
            <a:chOff x="503132" y="5266656"/>
            <a:chExt cx="914400" cy="9144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0F22018-934C-4219-B925-E0E5F5D40C42}"/>
                </a:ext>
              </a:extLst>
            </p:cNvPr>
            <p:cNvSpPr/>
            <p:nvPr/>
          </p:nvSpPr>
          <p:spPr>
            <a:xfrm>
              <a:off x="503132" y="5266656"/>
              <a:ext cx="914400" cy="914400"/>
            </a:xfrm>
            <a:prstGeom prst="ellipse">
              <a:avLst/>
            </a:prstGeom>
            <a:solidFill>
              <a:srgbClr val="959CCE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2900BF72-ACD5-004C-918B-4AA0EB41C8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17432" y="5380956"/>
              <a:ext cx="685800" cy="685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34284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transportation facility&#10;&#10;AI-generated content may be incorrect.">
            <a:extLst>
              <a:ext uri="{FF2B5EF4-FFF2-40B4-BE49-F238E27FC236}">
                <a16:creationId xmlns:a16="http://schemas.microsoft.com/office/drawing/2014/main" id="{6F5A1C27-215F-B86C-FBF8-9A568E1CBA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2168" y="341312"/>
            <a:ext cx="5665907" cy="6175375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A2E8D4-BF42-76F2-D067-DBC1C8C20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</p:spPr>
        <p:txBody>
          <a:bodyPr anchor="b"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Conclusion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F4F021-1334-09D8-3CE5-E100E22DB4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845" y="6311166"/>
            <a:ext cx="1631156" cy="165834"/>
          </a:xfrm>
          <a:prstGeom prst="rect">
            <a:avLst/>
          </a:prstGeo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DF0C7A7-E8E8-094F-57DB-7793D1364245}"/>
              </a:ext>
            </a:extLst>
          </p:cNvPr>
          <p:cNvSpPr txBox="1">
            <a:spLocks/>
          </p:cNvSpPr>
          <p:nvPr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12648" y="2212848"/>
            <a:ext cx="4809958" cy="4096512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indent="0">
              <a:lnSpc>
                <a:spcPct val="120000"/>
              </a:lnSpc>
              <a:spcBef>
                <a:spcPts val="2500"/>
              </a:spcBef>
              <a:buFont typeface="Arial" panose="020B0604020202020204" pitchFamily="34" charset="0"/>
              <a:buNone/>
              <a:defRPr sz="1400" b="1"/>
            </a:lvl1pPr>
            <a:lvl2pPr marL="0" lvl="1" indent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/>
            </a:lvl2pPr>
            <a:lvl3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3pPr>
            <a:lvl4pPr marL="914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4pPr>
            <a:lvl5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>
                <a:solidFill>
                  <a:schemeClr val="bg1"/>
                </a:solidFill>
              </a:rPr>
              <a:t>Decarbonizing Transportation</a:t>
            </a:r>
          </a:p>
          <a:p>
            <a:pPr>
              <a:spcBef>
                <a:spcPts val="0"/>
              </a:spcBef>
            </a:pPr>
            <a:r>
              <a:rPr lang="en-US" b="0" dirty="0">
                <a:solidFill>
                  <a:schemeClr val="bg1"/>
                </a:solidFill>
              </a:rPr>
              <a:t>Electrifying school bus fleets reduces carbon emissions and promotes environmental sustainability in K-12 transportation.</a:t>
            </a:r>
          </a:p>
          <a:p>
            <a:r>
              <a:rPr lang="en-US" dirty="0">
                <a:solidFill>
                  <a:schemeClr val="bg1"/>
                </a:solidFill>
              </a:rPr>
              <a:t>Strategic Planning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Effective planning ensures smooth transition to electric buses with optimized routes and infrastructure.</a:t>
            </a:r>
          </a:p>
          <a:p>
            <a:r>
              <a:rPr lang="en-US" dirty="0">
                <a:solidFill>
                  <a:schemeClr val="bg1"/>
                </a:solidFill>
              </a:rPr>
              <a:t>Collaboration and Communication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Strong collaboration among stakeholders and clear communication help in successful implementation.</a:t>
            </a:r>
          </a:p>
        </p:txBody>
      </p:sp>
    </p:spTree>
    <p:extLst>
      <p:ext uri="{BB962C8B-B14F-4D97-AF65-F5344CB8AC3E}">
        <p14:creationId xmlns:p14="http://schemas.microsoft.com/office/powerpoint/2010/main" val="35142887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F6B3A9-EFE2-784C-24DC-457C62F31A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F9135E-5F59-2114-590E-AF214605E2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30446" y="0"/>
            <a:ext cx="9661554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08D65D-1F31-173F-E91D-693F0120F1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78" y="3263165"/>
            <a:ext cx="3237869" cy="3291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459B3EF-30E3-A114-4B92-8CCED7AC7A3E}"/>
              </a:ext>
            </a:extLst>
          </p:cNvPr>
          <p:cNvSpPr txBox="1"/>
          <p:nvPr/>
        </p:nvSpPr>
        <p:spPr>
          <a:xfrm>
            <a:off x="902178" y="3729175"/>
            <a:ext cx="6096000" cy="66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800" spc="-90" dirty="0">
                <a:solidFill>
                  <a:srgbClr val="231F20"/>
                </a:solidFill>
                <a:latin typeface="Arial Black"/>
                <a:cs typeface="Arial Black"/>
              </a:rPr>
              <a:t>Michael</a:t>
            </a:r>
            <a:r>
              <a:rPr lang="en-US" sz="800" spc="-3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lang="en-US" sz="800" spc="-80" dirty="0">
                <a:solidFill>
                  <a:srgbClr val="231F20"/>
                </a:solidFill>
                <a:latin typeface="Arial Black"/>
                <a:cs typeface="Arial Black"/>
              </a:rPr>
              <a:t>Brinkman,</a:t>
            </a:r>
            <a:r>
              <a:rPr lang="en-US" sz="800" spc="-3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lang="en-US" sz="800" spc="-80" dirty="0">
                <a:solidFill>
                  <a:srgbClr val="231F20"/>
                </a:solidFill>
                <a:latin typeface="Arial Black"/>
                <a:cs typeface="Arial Black"/>
              </a:rPr>
              <a:t>Senior</a:t>
            </a:r>
            <a:r>
              <a:rPr lang="en-US" sz="800" spc="-3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lang="en-US" sz="800" spc="-75" dirty="0">
                <a:solidFill>
                  <a:srgbClr val="231F20"/>
                </a:solidFill>
                <a:latin typeface="Arial Black"/>
                <a:cs typeface="Arial Black"/>
              </a:rPr>
              <a:t>Associate</a:t>
            </a:r>
            <a:endParaRPr lang="en-US" sz="800" dirty="0">
              <a:latin typeface="Arial Black"/>
              <a:cs typeface="Arial Black"/>
            </a:endParaRPr>
          </a:p>
          <a:p>
            <a:pPr marR="161290">
              <a:lnSpc>
                <a:spcPct val="100000"/>
              </a:lnSpc>
              <a:spcBef>
                <a:spcPts val="445"/>
              </a:spcBef>
            </a:pPr>
            <a:r>
              <a:rPr lang="en-US" sz="800" b="1" spc="-70" dirty="0">
                <a:solidFill>
                  <a:srgbClr val="231F20"/>
                </a:solidFill>
                <a:latin typeface="Arial Black"/>
                <a:cs typeface="Arial Black"/>
              </a:rPr>
              <a:t>mbrinkman@cannondesign.com</a:t>
            </a:r>
            <a:r>
              <a:rPr lang="en-US" sz="800" b="1" spc="50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lang="en-US" sz="800" b="1" spc="-114" dirty="0">
                <a:solidFill>
                  <a:srgbClr val="231F20"/>
                </a:solidFill>
                <a:latin typeface="Arial Black"/>
                <a:cs typeface="Arial Black"/>
              </a:rPr>
              <a:t>T</a:t>
            </a:r>
            <a:r>
              <a:rPr lang="en-US" sz="800" b="1" spc="-7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lang="en-US" sz="800" b="1" spc="-10" dirty="0">
                <a:solidFill>
                  <a:srgbClr val="231F20"/>
                </a:solidFill>
                <a:latin typeface="Arial Black"/>
                <a:cs typeface="Arial Black"/>
              </a:rPr>
              <a:t>312.960.8327</a:t>
            </a:r>
            <a:endParaRPr lang="en-US" sz="800" b="1" dirty="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225"/>
              </a:spcBef>
            </a:pPr>
            <a:r>
              <a:rPr lang="en-US" sz="800" dirty="0">
                <a:solidFill>
                  <a:srgbClr val="231F20"/>
                </a:solidFill>
                <a:latin typeface="Tahoma"/>
                <a:cs typeface="Tahoma"/>
              </a:rPr>
              <a:t>225</a:t>
            </a:r>
            <a:r>
              <a:rPr lang="en-US" sz="80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lang="en-US" sz="800" dirty="0">
                <a:solidFill>
                  <a:srgbClr val="231F20"/>
                </a:solidFill>
                <a:latin typeface="Tahoma"/>
                <a:cs typeface="Tahoma"/>
              </a:rPr>
              <a:t>North</a:t>
            </a:r>
            <a:r>
              <a:rPr lang="en-US" sz="80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lang="en-US" sz="800" dirty="0">
                <a:solidFill>
                  <a:srgbClr val="231F20"/>
                </a:solidFill>
                <a:latin typeface="Tahoma"/>
                <a:cs typeface="Tahoma"/>
              </a:rPr>
              <a:t>Michigan</a:t>
            </a:r>
            <a:r>
              <a:rPr lang="en-US" sz="80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lang="en-US" sz="800" spc="-20" dirty="0">
                <a:solidFill>
                  <a:srgbClr val="231F20"/>
                </a:solidFill>
                <a:latin typeface="Tahoma"/>
                <a:cs typeface="Tahoma"/>
              </a:rPr>
              <a:t>Ave,</a:t>
            </a:r>
            <a:r>
              <a:rPr lang="en-US" sz="80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lang="en-US" sz="800" dirty="0">
                <a:solidFill>
                  <a:srgbClr val="231F20"/>
                </a:solidFill>
                <a:latin typeface="Tahoma"/>
                <a:cs typeface="Tahoma"/>
              </a:rPr>
              <a:t>Suite</a:t>
            </a:r>
            <a:r>
              <a:rPr lang="en-US" sz="80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lang="en-US" sz="800" spc="-20" dirty="0">
                <a:solidFill>
                  <a:srgbClr val="231F20"/>
                </a:solidFill>
                <a:latin typeface="Tahoma"/>
                <a:cs typeface="Tahoma"/>
              </a:rPr>
              <a:t>1100,</a:t>
            </a:r>
            <a:endParaRPr lang="en-US" sz="8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r>
              <a:rPr lang="en-US" sz="800" spc="-10" dirty="0">
                <a:solidFill>
                  <a:srgbClr val="231F20"/>
                </a:solidFill>
                <a:latin typeface="Tahoma"/>
                <a:cs typeface="Tahoma"/>
              </a:rPr>
              <a:t>Chicago,</a:t>
            </a:r>
            <a:r>
              <a:rPr lang="en-US" sz="800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lang="en-US" sz="800" dirty="0">
                <a:solidFill>
                  <a:srgbClr val="231F20"/>
                </a:solidFill>
                <a:latin typeface="Tahoma"/>
                <a:cs typeface="Tahoma"/>
              </a:rPr>
              <a:t>IL</a:t>
            </a:r>
            <a:r>
              <a:rPr lang="en-US" sz="800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lang="en-US" sz="800" spc="-10" dirty="0">
                <a:solidFill>
                  <a:srgbClr val="231F20"/>
                </a:solidFill>
                <a:latin typeface="Tahoma"/>
                <a:cs typeface="Tahoma"/>
              </a:rPr>
              <a:t>60601</a:t>
            </a:r>
            <a:endParaRPr lang="en-US" sz="800" dirty="0">
              <a:latin typeface="Tahoma"/>
              <a:cs typeface="Tahoma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248D421-D576-D368-447D-85BC7A61C3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1311" y="4390895"/>
            <a:ext cx="2464618" cy="246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3389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C6FE46-216A-7305-4C10-AE316E87EA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E4E4D2C6-3974-C069-F3B8-073E5726A565}"/>
              </a:ext>
            </a:extLst>
          </p:cNvPr>
          <p:cNvSpPr/>
          <p:nvPr/>
        </p:nvSpPr>
        <p:spPr>
          <a:xfrm>
            <a:off x="1277009" y="2516072"/>
            <a:ext cx="1828800" cy="1828800"/>
          </a:xfrm>
          <a:prstGeom prst="ellipse">
            <a:avLst/>
          </a:prstGeom>
          <a:solidFill>
            <a:srgbClr val="F49B1E">
              <a:alpha val="98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3EC3521-BA75-EA0D-0322-5707E4C53B30}"/>
              </a:ext>
            </a:extLst>
          </p:cNvPr>
          <p:cNvSpPr/>
          <p:nvPr/>
        </p:nvSpPr>
        <p:spPr>
          <a:xfrm>
            <a:off x="5225392" y="2511526"/>
            <a:ext cx="1828800" cy="1828800"/>
          </a:xfrm>
          <a:prstGeom prst="ellipse">
            <a:avLst/>
          </a:prstGeom>
          <a:solidFill>
            <a:srgbClr val="F49B1E">
              <a:alpha val="98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phic 2" descr="Bus with solid fill">
            <a:extLst>
              <a:ext uri="{FF2B5EF4-FFF2-40B4-BE49-F238E27FC236}">
                <a16:creationId xmlns:a16="http://schemas.microsoft.com/office/drawing/2014/main" id="{F22D0288-E618-B6DA-22D0-78DBBEB825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57391" y="2740126"/>
            <a:ext cx="1371600" cy="137160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28A8568C-0FD5-F261-B887-49F4A77F974E}"/>
              </a:ext>
            </a:extLst>
          </p:cNvPr>
          <p:cNvSpPr/>
          <p:nvPr/>
        </p:nvSpPr>
        <p:spPr>
          <a:xfrm>
            <a:off x="9006496" y="2511526"/>
            <a:ext cx="1828800" cy="1828800"/>
          </a:xfrm>
          <a:prstGeom prst="ellipse">
            <a:avLst/>
          </a:prstGeom>
          <a:solidFill>
            <a:srgbClr val="F49B1E"/>
          </a:solidFill>
          <a:ln>
            <a:noFill/>
          </a:ln>
          <a:effectLst>
            <a:softEdge rad="12700"/>
          </a:effectLst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phic 6" descr="Leaf with solid fill">
            <a:extLst>
              <a:ext uri="{FF2B5EF4-FFF2-40B4-BE49-F238E27FC236}">
                <a16:creationId xmlns:a16="http://schemas.microsoft.com/office/drawing/2014/main" id="{D086EA78-AD02-A74F-FE47-0D9C9C2E64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35095" y="2737052"/>
            <a:ext cx="1371600" cy="1371600"/>
          </a:xfrm>
          <a:prstGeom prst="rect">
            <a:avLst/>
          </a:prstGeom>
        </p:spPr>
      </p:pic>
      <p:pic>
        <p:nvPicPr>
          <p:cNvPr id="5" name="Graphic 4" descr="Schoolhouse with solid fill">
            <a:extLst>
              <a:ext uri="{FF2B5EF4-FFF2-40B4-BE49-F238E27FC236}">
                <a16:creationId xmlns:a16="http://schemas.microsoft.com/office/drawing/2014/main" id="{9BD6E789-FE4E-703D-A75E-EBDE8B55D3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67656" y="2744672"/>
            <a:ext cx="1371600" cy="13716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17315034-18C6-CED6-0198-A9860BC14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718" y="1591009"/>
            <a:ext cx="3499381" cy="77119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5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Transportation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4504145-BF88-4127-863C-74FE6E18ED2C}"/>
              </a:ext>
            </a:extLst>
          </p:cNvPr>
          <p:cNvSpPr txBox="1">
            <a:spLocks/>
          </p:cNvSpPr>
          <p:nvPr/>
        </p:nvSpPr>
        <p:spPr>
          <a:xfrm>
            <a:off x="4390102" y="1591008"/>
            <a:ext cx="3499381" cy="92051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500" dirty="0"/>
              <a:t>Facilities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01DBE78-F9EB-88D8-509F-D78ADADA8D57}"/>
              </a:ext>
            </a:extLst>
          </p:cNvPr>
          <p:cNvSpPr txBox="1">
            <a:spLocks/>
          </p:cNvSpPr>
          <p:nvPr/>
        </p:nvSpPr>
        <p:spPr>
          <a:xfrm>
            <a:off x="8171205" y="1591008"/>
            <a:ext cx="3499381" cy="92051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500" dirty="0"/>
              <a:t>Sustainability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ECCF201-3AD7-FD75-06B4-769D628605F5}"/>
              </a:ext>
            </a:extLst>
          </p:cNvPr>
          <p:cNvSpPr txBox="1">
            <a:spLocks/>
          </p:cNvSpPr>
          <p:nvPr/>
        </p:nvSpPr>
        <p:spPr>
          <a:xfrm>
            <a:off x="1" y="381000"/>
            <a:ext cx="12192000" cy="6096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kern="0" spc="-48" dirty="0">
                <a:cs typeface="Arial Black"/>
              </a:rPr>
              <a:t>Stakeholders</a:t>
            </a:r>
            <a:endParaRPr lang="en-US" sz="5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B35337-4B38-1D0D-447B-B246465C688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845" y="6311166"/>
            <a:ext cx="1631156" cy="16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2228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D2A77E-BF3D-7E2B-6593-7AAAAB658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AE625CAB-B167-7EA2-C8A2-C68FD30BD272}"/>
              </a:ext>
            </a:extLst>
          </p:cNvPr>
          <p:cNvSpPr/>
          <p:nvPr/>
        </p:nvSpPr>
        <p:spPr>
          <a:xfrm>
            <a:off x="5403090" y="342900"/>
            <a:ext cx="6172200" cy="6172200"/>
          </a:xfrm>
          <a:prstGeom prst="ellipse">
            <a:avLst/>
          </a:prstGeom>
          <a:gradFill flip="none" rotWithShape="1">
            <a:gsLst>
              <a:gs pos="0">
                <a:srgbClr val="404182"/>
              </a:gs>
              <a:gs pos="50000">
                <a:srgbClr val="404182">
                  <a:tint val="44500"/>
                  <a:satMod val="160000"/>
                </a:srgbClr>
              </a:gs>
              <a:gs pos="100000">
                <a:srgbClr val="404182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9386789-9B4A-EF5E-A638-2FDE2CD6351B}"/>
              </a:ext>
            </a:extLst>
          </p:cNvPr>
          <p:cNvSpPr/>
          <p:nvPr/>
        </p:nvSpPr>
        <p:spPr>
          <a:xfrm rot="16200000">
            <a:off x="8662458" y="4341956"/>
            <a:ext cx="1828800" cy="1828800"/>
          </a:xfrm>
          <a:prstGeom prst="ellipse">
            <a:avLst/>
          </a:prstGeom>
          <a:solidFill>
            <a:srgbClr val="F49B1E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B0FE279-7A77-A7EE-AFD3-AD837E4D41E5}"/>
              </a:ext>
            </a:extLst>
          </p:cNvPr>
          <p:cNvSpPr/>
          <p:nvPr/>
        </p:nvSpPr>
        <p:spPr>
          <a:xfrm rot="16200000">
            <a:off x="5478052" y="2516042"/>
            <a:ext cx="1828800" cy="1828800"/>
          </a:xfrm>
          <a:prstGeom prst="ellipse">
            <a:avLst/>
          </a:prstGeom>
          <a:solidFill>
            <a:srgbClr val="F49B1E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AA7D6DE-4024-2E15-4E6A-7DF0AD0F1F30}"/>
              </a:ext>
            </a:extLst>
          </p:cNvPr>
          <p:cNvSpPr/>
          <p:nvPr/>
        </p:nvSpPr>
        <p:spPr>
          <a:xfrm rot="16200000">
            <a:off x="8654687" y="687242"/>
            <a:ext cx="1828800" cy="1828800"/>
          </a:xfrm>
          <a:prstGeom prst="ellipse">
            <a:avLst/>
          </a:prstGeom>
          <a:solidFill>
            <a:srgbClr val="F49B1E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47E89F7-7704-AD22-36D3-9B9C909F2792}"/>
              </a:ext>
            </a:extLst>
          </p:cNvPr>
          <p:cNvCxnSpPr/>
          <p:nvPr/>
        </p:nvCxnSpPr>
        <p:spPr>
          <a:xfrm rot="16200000">
            <a:off x="7460906" y="1679285"/>
            <a:ext cx="776047" cy="1354667"/>
          </a:xfrm>
          <a:prstGeom prst="line">
            <a:avLst/>
          </a:prstGeom>
          <a:ln w="381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7F1A9EA-75EA-E8E5-2450-C34EE4A4FE58}"/>
              </a:ext>
            </a:extLst>
          </p:cNvPr>
          <p:cNvCxnSpPr>
            <a:cxnSpLocks/>
          </p:cNvCxnSpPr>
          <p:nvPr/>
        </p:nvCxnSpPr>
        <p:spPr>
          <a:xfrm rot="16200000" flipH="1">
            <a:off x="7516985" y="3909769"/>
            <a:ext cx="663887" cy="1354667"/>
          </a:xfrm>
          <a:prstGeom prst="line">
            <a:avLst/>
          </a:prstGeom>
          <a:ln w="381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B05CDEB-DAB5-BFE5-E636-AD796A964417}"/>
              </a:ext>
            </a:extLst>
          </p:cNvPr>
          <p:cNvCxnSpPr>
            <a:cxnSpLocks/>
          </p:cNvCxnSpPr>
          <p:nvPr/>
        </p:nvCxnSpPr>
        <p:spPr>
          <a:xfrm rot="16200000">
            <a:off x="8751424" y="3429725"/>
            <a:ext cx="1643098" cy="7771"/>
          </a:xfrm>
          <a:prstGeom prst="line">
            <a:avLst/>
          </a:prstGeom>
          <a:ln w="381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phic 2" descr="Bus with solid fill">
            <a:extLst>
              <a:ext uri="{FF2B5EF4-FFF2-40B4-BE49-F238E27FC236}">
                <a16:creationId xmlns:a16="http://schemas.microsoft.com/office/drawing/2014/main" id="{7D07966A-0D2B-FE4E-9827-0CF7B20316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83287" y="915842"/>
            <a:ext cx="1371600" cy="1371600"/>
          </a:xfrm>
          <a:prstGeom prst="rect">
            <a:avLst/>
          </a:prstGeom>
        </p:spPr>
      </p:pic>
      <p:pic>
        <p:nvPicPr>
          <p:cNvPr id="7" name="Graphic 6" descr="Leaf with solid fill">
            <a:extLst>
              <a:ext uri="{FF2B5EF4-FFF2-40B4-BE49-F238E27FC236}">
                <a16:creationId xmlns:a16="http://schemas.microsoft.com/office/drawing/2014/main" id="{E17D3D85-BC68-F968-0C54-78FDF4924D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91058" y="4570556"/>
            <a:ext cx="1371600" cy="1371600"/>
          </a:xfrm>
          <a:prstGeom prst="rect">
            <a:avLst/>
          </a:prstGeom>
        </p:spPr>
      </p:pic>
      <p:pic>
        <p:nvPicPr>
          <p:cNvPr id="5" name="Graphic 4" descr="Schoolhouse with solid fill">
            <a:extLst>
              <a:ext uri="{FF2B5EF4-FFF2-40B4-BE49-F238E27FC236}">
                <a16:creationId xmlns:a16="http://schemas.microsoft.com/office/drawing/2014/main" id="{2EDD1BBC-D3FD-3E71-5F75-120FBA28C1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06652" y="2744642"/>
            <a:ext cx="1371600" cy="1371600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ABB8E8D-CF1A-8E4A-CD7D-41FA627151CC}"/>
              </a:ext>
            </a:extLst>
          </p:cNvPr>
          <p:cNvSpPr txBox="1">
            <a:spLocks/>
          </p:cNvSpPr>
          <p:nvPr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16710" y="548638"/>
            <a:ext cx="4522462" cy="576072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b="1" dirty="0"/>
              <a:t>Clean Energy Vehicle Procurement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dirty="0"/>
              <a:t>Identify and acquire clean energy vehicles compatible with existing infrastructure for sustainable transit.</a:t>
            </a:r>
          </a:p>
          <a:p>
            <a:pPr marL="0" lvl="1" indent="0">
              <a:buFont typeface="Arial" panose="020B0604020202020204" pitchFamily="34" charset="0"/>
              <a:buNone/>
            </a:pPr>
            <a:endParaRPr lang="en-US" dirty="0"/>
          </a:p>
          <a:p>
            <a:pPr marL="0" lvl="1" indent="0">
              <a:buFont typeface="Arial" panose="020B0604020202020204" pitchFamily="34" charset="0"/>
              <a:buNone/>
            </a:pPr>
            <a:endParaRPr lang="en-US" dirty="0"/>
          </a:p>
          <a:p>
            <a:pPr marL="0" lvl="1" indent="0">
              <a:buNone/>
            </a:pPr>
            <a:r>
              <a:rPr lang="en-US" b="1" dirty="0"/>
              <a:t>Procurement of Charging Equipment</a:t>
            </a:r>
          </a:p>
          <a:p>
            <a:pPr marL="0" lvl="1" indent="0">
              <a:buNone/>
            </a:pPr>
            <a:r>
              <a:rPr lang="en-US" dirty="0"/>
              <a:t>Selecting and procuring reliable electric vehicle chargers to maintain continuous school bus service is essential.</a:t>
            </a:r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r>
              <a:rPr lang="en-US" b="1" dirty="0"/>
              <a:t>Environmental Impact Analysis</a:t>
            </a:r>
          </a:p>
          <a:p>
            <a:pPr marL="0" lvl="1" indent="0">
              <a:buNone/>
            </a:pPr>
            <a:r>
              <a:rPr lang="en-US" dirty="0"/>
              <a:t>Conduct rigorous analyses of energy consumption and greenhouse gas emissions to inform sustainability efforts. 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73CE105-EABA-DBCD-9768-9B28375BBBD5}"/>
              </a:ext>
            </a:extLst>
          </p:cNvPr>
          <p:cNvSpPr txBox="1">
            <a:spLocks/>
          </p:cNvSpPr>
          <p:nvPr/>
        </p:nvSpPr>
        <p:spPr>
          <a:xfrm>
            <a:off x="6324579" y="3044863"/>
            <a:ext cx="6172199" cy="111333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>
                <a:solidFill>
                  <a:schemeClr val="bg1"/>
                </a:solidFill>
              </a:rPr>
              <a:t>Shared Vision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63DC218-BF87-871B-95EA-5933133CAEF9}"/>
              </a:ext>
            </a:extLst>
          </p:cNvPr>
          <p:cNvCxnSpPr>
            <a:cxnSpLocks/>
          </p:cNvCxnSpPr>
          <p:nvPr/>
        </p:nvCxnSpPr>
        <p:spPr>
          <a:xfrm>
            <a:off x="692616" y="799023"/>
            <a:ext cx="836756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2C4362C-E90E-5807-9877-4709E1BC98C8}"/>
              </a:ext>
            </a:extLst>
          </p:cNvPr>
          <p:cNvCxnSpPr>
            <a:cxnSpLocks/>
          </p:cNvCxnSpPr>
          <p:nvPr/>
        </p:nvCxnSpPr>
        <p:spPr>
          <a:xfrm>
            <a:off x="660400" y="3044863"/>
            <a:ext cx="474269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2D01B1B-F7F0-03D6-3F82-21E4D7BD3120}"/>
              </a:ext>
            </a:extLst>
          </p:cNvPr>
          <p:cNvCxnSpPr>
            <a:cxnSpLocks/>
          </p:cNvCxnSpPr>
          <p:nvPr/>
        </p:nvCxnSpPr>
        <p:spPr>
          <a:xfrm>
            <a:off x="660400" y="5256356"/>
            <a:ext cx="798158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B551EFF1-CDEB-E6A8-F835-1E8D94CEA6D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845" y="6311166"/>
            <a:ext cx="1631156" cy="16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9868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19DF3-9C87-365F-E385-BCAFCD88E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00074"/>
            <a:ext cx="6035040" cy="152993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Fleet Electrification Plan (FEP) as a roadmap for transition and stakeholder alignment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6E27E6-92A3-BAD8-DC8C-00421BB8186A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12647" y="2212848"/>
            <a:ext cx="6035041" cy="4096512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 dirty="0"/>
              <a:t>Clear Transition Roadmap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 dirty="0"/>
              <a:t>FEP provides a strategic roadmap guiding school districts' transition to electric school buses (ESBs) and infrastructure deployment.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 dirty="0"/>
              <a:t>Stakeholder Collaboration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 dirty="0"/>
              <a:t>FEP involves transportation, facilities, and sustainability teams to align vehicle acquisitions with infrastructure needs.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 dirty="0"/>
              <a:t>Complex Decarbonization Management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 dirty="0"/>
              <a:t>Fleet decarbonization requires robust project management to handle its inherent complexity effectively.</a:t>
            </a:r>
          </a:p>
        </p:txBody>
      </p:sp>
      <p:pic>
        <p:nvPicPr>
          <p:cNvPr id="5" name="Content Placeholder 4" descr="Diminishing perspective &quot;windshield and forward&quot; view of a long row of bright yellow school buses lined up and parked at the edge of a parking lot in western New York State at a rural school district high school near Rochester, NY. Each bus is fitted with multiple round convex fish eye mirrors attached to the fenders and hood; and large standard flat side rear-view mirrors at the edges of the windshield to give bus drivers a clear view all around the front and sides of the vehicle to ensure school children safety. Selective focus.">
            <a:extLst>
              <a:ext uri="{FF2B5EF4-FFF2-40B4-BE49-F238E27FC236}">
                <a16:creationId xmlns:a16="http://schemas.microsoft.com/office/drawing/2014/main" id="{70D40BDE-24E4-4B72-95E9-EC5D2C9F1C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19656" r="33174" b="-1"/>
          <a:stretch>
            <a:fillRect/>
          </a:stretch>
        </p:blipFill>
        <p:spPr>
          <a:xfrm>
            <a:off x="7345680" y="10"/>
            <a:ext cx="4846320" cy="68579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3E9822-5627-1C55-77CF-FA5CC44A40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311166"/>
            <a:ext cx="1631156" cy="16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1909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diagram of a transportation facility&#10;&#10;AI-generated content may be incorrect.">
            <a:extLst>
              <a:ext uri="{FF2B5EF4-FFF2-40B4-BE49-F238E27FC236}">
                <a16:creationId xmlns:a16="http://schemas.microsoft.com/office/drawing/2014/main" id="{41D99EF8-5080-FC40-19BC-4A68E0A404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2168" y="341312"/>
            <a:ext cx="5665907" cy="6175375"/>
          </a:xfrm>
          <a:prstGeom prst="rect">
            <a:avLst/>
          </a:prstGeom>
          <a:noFill/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8E58BEC-307D-3B2F-6433-735A38BD4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00074"/>
            <a:ext cx="6035040" cy="152993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Fleet Electrification Plan (FEP) Process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4BE96B4C-36F8-9838-3C8D-217CACB7DA83}"/>
              </a:ext>
            </a:extLst>
          </p:cNvPr>
          <p:cNvSpPr txBox="1">
            <a:spLocks/>
          </p:cNvSpPr>
          <p:nvPr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12648" y="2212848"/>
            <a:ext cx="4809958" cy="40965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500"/>
              </a:spcBef>
              <a:buNone/>
            </a:pPr>
            <a:r>
              <a:rPr lang="en-US" sz="1400" b="1" dirty="0"/>
              <a:t>Importance of Early Planning</a:t>
            </a:r>
          </a:p>
          <a:p>
            <a:pPr marL="0" lvl="1" indent="0">
              <a:buNone/>
            </a:pPr>
            <a:r>
              <a:rPr lang="en-US" sz="1400" dirty="0"/>
              <a:t>Developing a FEP early ensures investments align with district goals for efficient electrification.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1400" b="1" dirty="0"/>
              <a:t>An Essential Commissioning Tool</a:t>
            </a:r>
          </a:p>
          <a:p>
            <a:pPr marL="0" lvl="1" indent="0">
              <a:buNone/>
            </a:pPr>
            <a:r>
              <a:rPr lang="en-US" sz="1400" dirty="0"/>
              <a:t>Provides a detailed record that explains the reasoning, concepts, calculations, decisions, and product selections used to meet operational requirements.</a:t>
            </a:r>
          </a:p>
          <a:p>
            <a:pPr marL="0" lvl="1" indent="0">
              <a:buNone/>
            </a:pPr>
            <a:endParaRPr lang="en-US" sz="1400" dirty="0"/>
          </a:p>
          <a:p>
            <a:pPr marL="0" lvl="1" indent="0">
              <a:buNone/>
            </a:pPr>
            <a:r>
              <a:rPr lang="en-US" sz="1400" b="1" dirty="0"/>
              <a:t>Used throughout Project Lifecycle</a:t>
            </a:r>
          </a:p>
          <a:p>
            <a:pPr marL="0" lvl="1" indent="0">
              <a:buNone/>
            </a:pPr>
            <a:r>
              <a:rPr lang="en-US" sz="1400" dirty="0"/>
              <a:t>Serves as a reference for the entire project lifecycle, including future renovations, vehicles purchases, and infrastructure upgrades.</a:t>
            </a:r>
            <a:endParaRPr lang="en-US" sz="14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55B313-7187-D033-A416-D1ACFBB3EC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845" y="6311166"/>
            <a:ext cx="1631156" cy="16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447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293C56-E513-7A98-61A2-33F5CD2D75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E54F6-B1E9-D890-FE61-0529786F306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24525" y="4997302"/>
            <a:ext cx="9101701" cy="1479698"/>
          </a:xfrm>
        </p:spPr>
        <p:txBody>
          <a:bodyPr anchor="b">
            <a:noAutofit/>
          </a:bodyPr>
          <a:lstStyle/>
          <a:p>
            <a:r>
              <a:rPr lang="en-US" sz="5400" kern="0" spc="-48" dirty="0">
                <a:solidFill>
                  <a:srgbClr val="FFDE7B"/>
                </a:solidFill>
                <a:cs typeface="Arial Black"/>
              </a:rPr>
              <a:t>Baseline</a:t>
            </a:r>
            <a:r>
              <a:rPr lang="en-US" sz="5400" kern="0" spc="-26" dirty="0">
                <a:solidFill>
                  <a:srgbClr val="FFDE7B"/>
                </a:solidFill>
                <a:cs typeface="Arial Black"/>
              </a:rPr>
              <a:t> </a:t>
            </a:r>
            <a:r>
              <a:rPr lang="en-US" sz="5400" kern="0" spc="-56" dirty="0">
                <a:solidFill>
                  <a:srgbClr val="FFDE7B"/>
                </a:solidFill>
                <a:cs typeface="Arial Black"/>
              </a:rPr>
              <a:t>Technology</a:t>
            </a:r>
            <a:br>
              <a:rPr lang="en-US" sz="5400" kern="0" spc="-56" dirty="0">
                <a:solidFill>
                  <a:srgbClr val="FFDE7B"/>
                </a:solidFill>
                <a:cs typeface="Arial Black"/>
              </a:rPr>
            </a:br>
            <a:r>
              <a:rPr lang="en-US" sz="5400" kern="0" spc="-44" dirty="0">
                <a:solidFill>
                  <a:srgbClr val="FFDE7B"/>
                </a:solidFill>
                <a:cs typeface="Arial Black"/>
              </a:rPr>
              <a:t>Assumptions</a:t>
            </a:r>
            <a:endParaRPr lang="en-US" sz="5400" dirty="0">
              <a:solidFill>
                <a:srgbClr val="FFDE7B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2D3BC18-4F9B-0967-1E95-7D92DFFA1749}"/>
              </a:ext>
            </a:extLst>
          </p:cNvPr>
          <p:cNvGrpSpPr/>
          <p:nvPr/>
        </p:nvGrpSpPr>
        <p:grpSpPr>
          <a:xfrm>
            <a:off x="510125" y="5217042"/>
            <a:ext cx="914400" cy="914400"/>
            <a:chOff x="510125" y="5217042"/>
            <a:chExt cx="914400" cy="91440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D9B2FD9-5EAD-EA03-1251-8844068FC245}"/>
                </a:ext>
              </a:extLst>
            </p:cNvPr>
            <p:cNvSpPr/>
            <p:nvPr/>
          </p:nvSpPr>
          <p:spPr>
            <a:xfrm>
              <a:off x="510125" y="5217042"/>
              <a:ext cx="914400" cy="914400"/>
            </a:xfrm>
            <a:prstGeom prst="ellipse">
              <a:avLst/>
            </a:prstGeom>
            <a:solidFill>
              <a:srgbClr val="FFDE7B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ECFACD9F-B7B3-2FBE-BD19-446856A812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6730" y="5331342"/>
              <a:ext cx="685800" cy="685800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713D8444-45F5-B501-7CD6-C2C1F5A022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845" y="6311166"/>
            <a:ext cx="1631156" cy="16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10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DE8B6-F483-F69C-C0BF-12BE7321B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4803224" cy="129844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5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Defining technology assumptions for vehicles and charging infrastructure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EBFCA8-7EF2-4723-AAC6-D27B2E2C75C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1521" y="2011679"/>
            <a:ext cx="4684352" cy="429768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7E71AA-0FC3-C0D8-E368-78EF1B3A5A99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028520" y="548637"/>
            <a:ext cx="5546770" cy="5760723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 dirty="0"/>
              <a:t>Vehicle Type and Configuration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 dirty="0"/>
              <a:t>Defining vehicle types and configurations is crucial for meeting transportation service requirements effectively.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1400" b="1" dirty="0"/>
              <a:t>Performance Differences</a:t>
            </a:r>
          </a:p>
          <a:p>
            <a:pPr marL="0" lvl="1" indent="0">
              <a:buNone/>
            </a:pPr>
            <a:r>
              <a:rPr lang="en-US" sz="1400" dirty="0"/>
              <a:t>Zero-emissions vehicles operate differently than traditional fossil fuel vehicles, requiring unique service strategies.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1400" b="1" dirty="0"/>
              <a:t>Impact of Cold Temperatures</a:t>
            </a:r>
          </a:p>
          <a:p>
            <a:pPr marL="0" lvl="1" indent="0">
              <a:buNone/>
            </a:pPr>
            <a:r>
              <a:rPr lang="en-US" sz="1400" dirty="0"/>
              <a:t>Cold weather significantly affects zero-emission vehicle efficiency and battery life.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 dirty="0"/>
              <a:t>Charger Configurations and Impact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 dirty="0"/>
              <a:t>Charger placement, whether front or rear, significantly affects site layout and operational efficiency.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 dirty="0"/>
              <a:t>Operational Considerations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 dirty="0"/>
              <a:t>Heating systems and vehicle preconditioning are operational factors influencing charging and vehicle readiness.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0CB3E8-1531-A644-3054-A51F5AC226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845" y="6311166"/>
            <a:ext cx="1631156" cy="16583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444898E-7EC0-FB13-B918-597001A06FDB}"/>
              </a:ext>
            </a:extLst>
          </p:cNvPr>
          <p:cNvGrpSpPr/>
          <p:nvPr/>
        </p:nvGrpSpPr>
        <p:grpSpPr>
          <a:xfrm>
            <a:off x="155448" y="479098"/>
            <a:ext cx="457200" cy="457200"/>
            <a:chOff x="9196925" y="5943600"/>
            <a:chExt cx="914400" cy="9144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BC0FBFE-BC20-7C2D-BE87-C674BD19223A}"/>
                </a:ext>
              </a:extLst>
            </p:cNvPr>
            <p:cNvSpPr/>
            <p:nvPr/>
          </p:nvSpPr>
          <p:spPr>
            <a:xfrm>
              <a:off x="9196925" y="5943600"/>
              <a:ext cx="914400" cy="914400"/>
            </a:xfrm>
            <a:prstGeom prst="ellipse">
              <a:avLst/>
            </a:prstGeom>
            <a:solidFill>
              <a:srgbClr val="FFDE7B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40405315-F7AB-2E21-48DC-C723CB011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293530" y="6057900"/>
              <a:ext cx="685800" cy="685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11325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625C18-0C89-1E2E-158D-0FBAB056BF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F64EC-AA03-BAED-E212-70B295DE428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17532" y="5266656"/>
            <a:ext cx="8734425" cy="914401"/>
          </a:xfrm>
        </p:spPr>
        <p:txBody>
          <a:bodyPr anchor="b">
            <a:normAutofit/>
          </a:bodyPr>
          <a:lstStyle/>
          <a:p>
            <a:pPr marL="4332" lvl="0" defTabSz="311902">
              <a:spcBef>
                <a:spcPts val="34"/>
              </a:spcBef>
            </a:pPr>
            <a:r>
              <a:rPr lang="en-US" sz="5400" kern="0" spc="-55" dirty="0">
                <a:solidFill>
                  <a:srgbClr val="FCB415"/>
                </a:solidFill>
                <a:ea typeface="+mn-ea"/>
                <a:cs typeface="Arial Black"/>
              </a:rPr>
              <a:t>Route Assessment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666C0F5-CD0C-6E74-52E0-941F60C2333A}"/>
              </a:ext>
            </a:extLst>
          </p:cNvPr>
          <p:cNvGrpSpPr/>
          <p:nvPr/>
        </p:nvGrpSpPr>
        <p:grpSpPr>
          <a:xfrm>
            <a:off x="503132" y="5266656"/>
            <a:ext cx="914400" cy="914400"/>
            <a:chOff x="503132" y="5266656"/>
            <a:chExt cx="914400" cy="9144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9BDAAF0-4154-76B8-7851-E3CE2C800F48}"/>
                </a:ext>
              </a:extLst>
            </p:cNvPr>
            <p:cNvSpPr/>
            <p:nvPr/>
          </p:nvSpPr>
          <p:spPr>
            <a:xfrm>
              <a:off x="503132" y="5266656"/>
              <a:ext cx="914400" cy="914400"/>
            </a:xfrm>
            <a:prstGeom prst="ellipse">
              <a:avLst/>
            </a:prstGeom>
            <a:solidFill>
              <a:srgbClr val="FCB415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170C8978-6170-D427-C8CF-89CCB69068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17432" y="5380956"/>
              <a:ext cx="685800" cy="685800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7F98637A-588B-8DA4-7941-32701FF2E0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845" y="6311166"/>
            <a:ext cx="1631156" cy="16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05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Vanilla">
    <a:dk1>
      <a:sysClr val="windowText" lastClr="000000"/>
    </a:dk1>
    <a:lt1>
      <a:sysClr val="window" lastClr="FFFFFF"/>
    </a:lt1>
    <a:dk2>
      <a:srgbClr val="2C3932"/>
    </a:dk2>
    <a:lt2>
      <a:srgbClr val="FDF6EA"/>
    </a:lt2>
    <a:accent1>
      <a:srgbClr val="169C9A"/>
    </a:accent1>
    <a:accent2>
      <a:srgbClr val="FA9A42"/>
    </a:accent2>
    <a:accent3>
      <a:srgbClr val="E15C3D"/>
    </a:accent3>
    <a:accent4>
      <a:srgbClr val="E78A67"/>
    </a:accent4>
    <a:accent5>
      <a:srgbClr val="A74B40"/>
    </a:accent5>
    <a:accent6>
      <a:srgbClr val="3D9072"/>
    </a:accent6>
    <a:hlink>
      <a:srgbClr val="169C9A"/>
    </a:hlink>
    <a:folHlink>
      <a:srgbClr val="E15C3D"/>
    </a:folHlink>
  </a:clrScheme>
</a:themeOverride>
</file>

<file path=ppt/theme/themeOverride2.xml><?xml version="1.0" encoding="utf-8"?>
<a:themeOverride xmlns:a="http://schemas.openxmlformats.org/drawingml/2006/main">
  <a:clrScheme name="Vanilla">
    <a:dk1>
      <a:sysClr val="windowText" lastClr="000000"/>
    </a:dk1>
    <a:lt1>
      <a:sysClr val="window" lastClr="FFFFFF"/>
    </a:lt1>
    <a:dk2>
      <a:srgbClr val="2C3932"/>
    </a:dk2>
    <a:lt2>
      <a:srgbClr val="FDF6EA"/>
    </a:lt2>
    <a:accent1>
      <a:srgbClr val="169C9A"/>
    </a:accent1>
    <a:accent2>
      <a:srgbClr val="FA9A42"/>
    </a:accent2>
    <a:accent3>
      <a:srgbClr val="E15C3D"/>
    </a:accent3>
    <a:accent4>
      <a:srgbClr val="E78A67"/>
    </a:accent4>
    <a:accent5>
      <a:srgbClr val="A74B40"/>
    </a:accent5>
    <a:accent6>
      <a:srgbClr val="3D9072"/>
    </a:accent6>
    <a:hlink>
      <a:srgbClr val="169C9A"/>
    </a:hlink>
    <a:folHlink>
      <a:srgbClr val="E15C3D"/>
    </a:folHlink>
  </a:clrScheme>
</a:themeOverride>
</file>

<file path=ppt/theme/themeOverride3.xml><?xml version="1.0" encoding="utf-8"?>
<a:themeOverride xmlns:a="http://schemas.openxmlformats.org/drawingml/2006/main">
  <a:clrScheme name="Vanilla">
    <a:dk1>
      <a:sysClr val="windowText" lastClr="000000"/>
    </a:dk1>
    <a:lt1>
      <a:sysClr val="window" lastClr="FFFFFF"/>
    </a:lt1>
    <a:dk2>
      <a:srgbClr val="2C3932"/>
    </a:dk2>
    <a:lt2>
      <a:srgbClr val="FDF6EA"/>
    </a:lt2>
    <a:accent1>
      <a:srgbClr val="169C9A"/>
    </a:accent1>
    <a:accent2>
      <a:srgbClr val="FA9A42"/>
    </a:accent2>
    <a:accent3>
      <a:srgbClr val="E15C3D"/>
    </a:accent3>
    <a:accent4>
      <a:srgbClr val="E78A67"/>
    </a:accent4>
    <a:accent5>
      <a:srgbClr val="A74B40"/>
    </a:accent5>
    <a:accent6>
      <a:srgbClr val="3D9072"/>
    </a:accent6>
    <a:hlink>
      <a:srgbClr val="169C9A"/>
    </a:hlink>
    <a:folHlink>
      <a:srgbClr val="E15C3D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39A3FA1C9E0942BBF7F9F35DE90E23" ma:contentTypeVersion="27" ma:contentTypeDescription="Create a new document." ma:contentTypeScope="" ma:versionID="f02538cd3959b407bd81c4da01c8e3b4">
  <xsd:schema xmlns:xsd="http://www.w3.org/2001/XMLSchema" xmlns:xs="http://www.w3.org/2001/XMLSchema" xmlns:p="http://schemas.microsoft.com/office/2006/metadata/properties" xmlns:ns2="366f8ce5-d73f-42ca-b783-18c5a7014e15" xmlns:ns3="9027f227-2485-4a72-9540-1dfbdbd59ef1" targetNamespace="http://schemas.microsoft.com/office/2006/metadata/properties" ma:root="true" ma:fieldsID="da20edde094807d2b0d7b336e81b20fa" ns2:_="" ns3:_="">
    <xsd:import namespace="366f8ce5-d73f-42ca-b783-18c5a7014e15"/>
    <xsd:import namespace="9027f227-2485-4a72-9540-1dfbdbd59e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Thumbnail" minOccurs="0"/>
                <xsd:element ref="ns2:thumbnail0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6f8ce5-d73f-42ca-b783-18c5a7014e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6aaa5774-00a7-42c1-afed-36bffd058b4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Thumbnail" ma:index="24" nillable="true" ma:displayName="Thumbnail" ma:format="Thumbnail" ma:internalName="Thumbnail">
      <xsd:simpleType>
        <xsd:restriction base="dms:Unknown"/>
      </xsd:simpleType>
    </xsd:element>
    <xsd:element name="thumbnail0" ma:index="25" nillable="true" ma:displayName="thumbnail" ma:format="Thumbnail" ma:internalName="thumbnail0">
      <xsd:simpleType>
        <xsd:restriction base="dms:Unknown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27f227-2485-4a72-9540-1dfbdbd59ef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9b98ccdc-b991-4fd3-be30-98e6d0f89d09}" ma:internalName="TaxCatchAll" ma:showField="CatchAllData" ma:web="9027f227-2485-4a72-9540-1dfbdbd59e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66f8ce5-d73f-42ca-b783-18c5a7014e15">
      <Terms xmlns="http://schemas.microsoft.com/office/infopath/2007/PartnerControls"/>
    </lcf76f155ced4ddcb4097134ff3c332f>
    <thumbnail0 xmlns="366f8ce5-d73f-42ca-b783-18c5a7014e15" xsi:nil="true"/>
    <TaxCatchAll xmlns="9027f227-2485-4a72-9540-1dfbdbd59ef1" xsi:nil="true"/>
    <Thumbnail xmlns="366f8ce5-d73f-42ca-b783-18c5a7014e15" xsi:nil="true"/>
  </documentManagement>
</p:properties>
</file>

<file path=customXml/itemProps1.xml><?xml version="1.0" encoding="utf-8"?>
<ds:datastoreItem xmlns:ds="http://schemas.openxmlformats.org/officeDocument/2006/customXml" ds:itemID="{5F505639-347E-49FF-9B03-2AA4F9C7034F}"/>
</file>

<file path=customXml/itemProps2.xml><?xml version="1.0" encoding="utf-8"?>
<ds:datastoreItem xmlns:ds="http://schemas.openxmlformats.org/officeDocument/2006/customXml" ds:itemID="{C694AE06-C99D-4B92-BAE3-53B3F5397317}"/>
</file>

<file path=customXml/itemProps3.xml><?xml version="1.0" encoding="utf-8"?>
<ds:datastoreItem xmlns:ds="http://schemas.openxmlformats.org/officeDocument/2006/customXml" ds:itemID="{B97543C9-C383-464B-B538-17914D1280F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1220</Words>
  <Application>Microsoft Office PowerPoint</Application>
  <PresentationFormat>Widescreen</PresentationFormat>
  <Paragraphs>174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Aptos</vt:lpstr>
      <vt:lpstr>Arial</vt:lpstr>
      <vt:lpstr>Arial Black</vt:lpstr>
      <vt:lpstr>Neue Haas Grotesk Text Pro</vt:lpstr>
      <vt:lpstr>Tahoma</vt:lpstr>
      <vt:lpstr>Wingdings</vt:lpstr>
      <vt:lpstr>VanillaVTI</vt:lpstr>
      <vt:lpstr>School Bus Fleet Electrification: Unlocking the Decarbonization Potential of K-12 School Transportation</vt:lpstr>
      <vt:lpstr>Decarbonization potential of K-12 school transportation and the role of electrification</vt:lpstr>
      <vt:lpstr>Transportation</vt:lpstr>
      <vt:lpstr>PowerPoint Presentation</vt:lpstr>
      <vt:lpstr>Fleet Electrification Plan (FEP) as a roadmap for transition and stakeholder alignment</vt:lpstr>
      <vt:lpstr>Fleet Electrification Plan (FEP) Process</vt:lpstr>
      <vt:lpstr>Baseline Technology Assumptions</vt:lpstr>
      <vt:lpstr>Defining technology assumptions for vehicles and charging infrastructure</vt:lpstr>
      <vt:lpstr>Route Assessment</vt:lpstr>
      <vt:lpstr>Route assessment and battery performance under operational scenarios</vt:lpstr>
      <vt:lpstr>Route assessment determines State of Charge (kWh remaining) on a stop-by-stop basis</vt:lpstr>
      <vt:lpstr>State of Charge Schedule Compatibility</vt:lpstr>
      <vt:lpstr>State of Charge (SOC) modeling and compatibility with operational schedules</vt:lpstr>
      <vt:lpstr>PowerPoint Presentation</vt:lpstr>
      <vt:lpstr>Charging Strategy</vt:lpstr>
      <vt:lpstr>Effective charging strategies ensure optimal performance and reliability</vt:lpstr>
      <vt:lpstr>Impact of charging strategies on operational efficiency and sustainability goals</vt:lpstr>
      <vt:lpstr>PowerPoint Presentation</vt:lpstr>
      <vt:lpstr>Facility infrastructure</vt:lpstr>
      <vt:lpstr>Engaging utilities and assessing electrical capacity for charging demand</vt:lpstr>
      <vt:lpstr>PowerPoint Presentation</vt:lpstr>
      <vt:lpstr>Developing baseline energy profiles and modeling operational impacts</vt:lpstr>
      <vt:lpstr>Alternatives to Utility Infrastructure Improvements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2025-09-08T03:36:01Z</dcterms:created>
  <dcterms:modified xsi:type="dcterms:W3CDTF">2025-09-08T03:36:21Z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fd69972-90a0-41d4-81ed-da631e1c4816_Enabled">
    <vt:lpwstr>true</vt:lpwstr>
  </property>
  <property fmtid="{D5CDD505-2E9C-101B-9397-08002B2CF9AE}" pid="3" name="MSIP_Label_bfd69972-90a0-41d4-81ed-da631e1c4816_SetDate">
    <vt:lpwstr>2025-09-08T03:36:11Z</vt:lpwstr>
  </property>
  <property fmtid="{D5CDD505-2E9C-101B-9397-08002B2CF9AE}" pid="4" name="MSIP_Label_bfd69972-90a0-41d4-81ed-da631e1c4816_Method">
    <vt:lpwstr>Standard</vt:lpwstr>
  </property>
  <property fmtid="{D5CDD505-2E9C-101B-9397-08002B2CF9AE}" pid="5" name="MSIP_Label_bfd69972-90a0-41d4-81ed-da631e1c4816_Name">
    <vt:lpwstr>defa4170-0d19-0005-0004-bc88714345d2</vt:lpwstr>
  </property>
  <property fmtid="{D5CDD505-2E9C-101B-9397-08002B2CF9AE}" pid="6" name="MSIP_Label_bfd69972-90a0-41d4-81ed-da631e1c4816_SiteId">
    <vt:lpwstr>2a628329-47c2-4e25-a873-a847f2961371</vt:lpwstr>
  </property>
  <property fmtid="{D5CDD505-2E9C-101B-9397-08002B2CF9AE}" pid="7" name="MSIP_Label_bfd69972-90a0-41d4-81ed-da631e1c4816_ActionId">
    <vt:lpwstr>be807e4d-0d02-4577-9f3f-eee92a92d98d</vt:lpwstr>
  </property>
  <property fmtid="{D5CDD505-2E9C-101B-9397-08002B2CF9AE}" pid="8" name="MSIP_Label_bfd69972-90a0-41d4-81ed-da631e1c4816_ContentBits">
    <vt:lpwstr>0</vt:lpwstr>
  </property>
  <property fmtid="{D5CDD505-2E9C-101B-9397-08002B2CF9AE}" pid="9" name="MSIP_Label_bfd69972-90a0-41d4-81ed-da631e1c4816_Tag">
    <vt:lpwstr>10, 3, 0, 1</vt:lpwstr>
  </property>
  <property fmtid="{D5CDD505-2E9C-101B-9397-08002B2CF9AE}" pid="10" name="ContentTypeId">
    <vt:lpwstr>0x0101006639A3FA1C9E0942BBF7F9F35DE90E23</vt:lpwstr>
  </property>
</Properties>
</file>