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6"/>
  </p:notesMasterIdLst>
  <p:handoutMasterIdLst>
    <p:handoutMasterId r:id="rId17"/>
  </p:handoutMasterIdLst>
  <p:sldIdLst>
    <p:sldId id="256" r:id="rId2"/>
    <p:sldId id="296" r:id="rId3"/>
    <p:sldId id="282" r:id="rId4"/>
    <p:sldId id="297" r:id="rId5"/>
    <p:sldId id="295" r:id="rId6"/>
    <p:sldId id="299" r:id="rId7"/>
    <p:sldId id="269" r:id="rId8"/>
    <p:sldId id="279" r:id="rId9"/>
    <p:sldId id="285" r:id="rId10"/>
    <p:sldId id="273" r:id="rId11"/>
    <p:sldId id="300" r:id="rId12"/>
    <p:sldId id="301" r:id="rId13"/>
    <p:sldId id="302" r:id="rId14"/>
    <p:sldId id="284" r:id="rId15"/>
  </p:sldIdLst>
  <p:sldSz cx="9144000" cy="5143500" type="screen16x9"/>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ヒラギノ角ゴ Pro W3" charset="-128"/>
        <a:cs typeface="+mn-cs"/>
      </a:defRPr>
    </a:lvl1pPr>
    <a:lvl2pPr marL="457200" algn="l" rtl="0" eaLnBrk="0" fontAlgn="base" hangingPunct="0">
      <a:spcBef>
        <a:spcPct val="0"/>
      </a:spcBef>
      <a:spcAft>
        <a:spcPct val="0"/>
      </a:spcAft>
      <a:defRPr kern="1200">
        <a:solidFill>
          <a:schemeClr val="tx1"/>
        </a:solidFill>
        <a:latin typeface="Calibri" charset="0"/>
        <a:ea typeface="ヒラギノ角ゴ Pro W3" charset="-128"/>
        <a:cs typeface="+mn-cs"/>
      </a:defRPr>
    </a:lvl2pPr>
    <a:lvl3pPr marL="914400" algn="l" rtl="0" eaLnBrk="0" fontAlgn="base" hangingPunct="0">
      <a:spcBef>
        <a:spcPct val="0"/>
      </a:spcBef>
      <a:spcAft>
        <a:spcPct val="0"/>
      </a:spcAft>
      <a:defRPr kern="1200">
        <a:solidFill>
          <a:schemeClr val="tx1"/>
        </a:solidFill>
        <a:latin typeface="Calibri" charset="0"/>
        <a:ea typeface="ヒラギノ角ゴ Pro W3" charset="-128"/>
        <a:cs typeface="+mn-cs"/>
      </a:defRPr>
    </a:lvl3pPr>
    <a:lvl4pPr marL="1371600" algn="l" rtl="0" eaLnBrk="0" fontAlgn="base" hangingPunct="0">
      <a:spcBef>
        <a:spcPct val="0"/>
      </a:spcBef>
      <a:spcAft>
        <a:spcPct val="0"/>
      </a:spcAft>
      <a:defRPr kern="1200">
        <a:solidFill>
          <a:schemeClr val="tx1"/>
        </a:solidFill>
        <a:latin typeface="Calibri" charset="0"/>
        <a:ea typeface="ヒラギノ角ゴ Pro W3" charset="-128"/>
        <a:cs typeface="+mn-cs"/>
      </a:defRPr>
    </a:lvl4pPr>
    <a:lvl5pPr marL="1828800" algn="l" rtl="0" eaLnBrk="0" fontAlgn="base" hangingPunct="0">
      <a:spcBef>
        <a:spcPct val="0"/>
      </a:spcBef>
      <a:spcAft>
        <a:spcPct val="0"/>
      </a:spcAft>
      <a:defRPr kern="1200">
        <a:solidFill>
          <a:schemeClr val="tx1"/>
        </a:solidFill>
        <a:latin typeface="Calibri" charset="0"/>
        <a:ea typeface="ヒラギノ角ゴ Pro W3" charset="-128"/>
        <a:cs typeface="+mn-cs"/>
      </a:defRPr>
    </a:lvl5pPr>
    <a:lvl6pPr marL="2286000" algn="l" defTabSz="914400" rtl="0" eaLnBrk="1" latinLnBrk="0" hangingPunct="1">
      <a:defRPr kern="1200">
        <a:solidFill>
          <a:schemeClr val="tx1"/>
        </a:solidFill>
        <a:latin typeface="Calibri" charset="0"/>
        <a:ea typeface="ヒラギノ角ゴ Pro W3" charset="-128"/>
        <a:cs typeface="+mn-cs"/>
      </a:defRPr>
    </a:lvl6pPr>
    <a:lvl7pPr marL="2743200" algn="l" defTabSz="914400" rtl="0" eaLnBrk="1" latinLnBrk="0" hangingPunct="1">
      <a:defRPr kern="1200">
        <a:solidFill>
          <a:schemeClr val="tx1"/>
        </a:solidFill>
        <a:latin typeface="Calibri" charset="0"/>
        <a:ea typeface="ヒラギノ角ゴ Pro W3" charset="-128"/>
        <a:cs typeface="+mn-cs"/>
      </a:defRPr>
    </a:lvl7pPr>
    <a:lvl8pPr marL="3200400" algn="l" defTabSz="914400" rtl="0" eaLnBrk="1" latinLnBrk="0" hangingPunct="1">
      <a:defRPr kern="1200">
        <a:solidFill>
          <a:schemeClr val="tx1"/>
        </a:solidFill>
        <a:latin typeface="Calibri" charset="0"/>
        <a:ea typeface="ヒラギノ角ゴ Pro W3" charset="-128"/>
        <a:cs typeface="+mn-cs"/>
      </a:defRPr>
    </a:lvl8pPr>
    <a:lvl9pPr marL="3657600" algn="l" defTabSz="914400" rtl="0" eaLnBrk="1" latinLnBrk="0" hangingPunct="1">
      <a:defRPr kern="1200">
        <a:solidFill>
          <a:schemeClr val="tx1"/>
        </a:solidFill>
        <a:latin typeface="Calibri" charset="0"/>
        <a:ea typeface="ヒラギノ角ゴ Pro W3"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158" userDrawn="1">
          <p15:clr>
            <a:srgbClr val="A4A3A4"/>
          </p15:clr>
        </p15:guide>
        <p15:guide id="3" orient="horz" pos="2014">
          <p15:clr>
            <a:srgbClr val="A4A3A4"/>
          </p15:clr>
        </p15:guide>
        <p15:guide id="4" pos="21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00"/>
    <a:srgbClr val="66FF66"/>
    <a:srgbClr val="DDDDDD"/>
    <a:srgbClr val="99CCFF"/>
    <a:srgbClr val="7F7F7F"/>
    <a:srgbClr val="99FFCC"/>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72" autoAdjust="0"/>
    <p:restoredTop sz="88104" autoAdjust="0"/>
  </p:normalViewPr>
  <p:slideViewPr>
    <p:cSldViewPr snapToGrid="0">
      <p:cViewPr varScale="1">
        <p:scale>
          <a:sx n="100" d="100"/>
          <a:sy n="100" d="100"/>
        </p:scale>
        <p:origin x="456" y="56"/>
      </p:cViewPr>
      <p:guideLst>
        <p:guide orient="horz" pos="1620"/>
        <p:guide pos="158"/>
        <p:guide orient="horz" pos="2014"/>
        <p:guide pos="212"/>
      </p:guideLst>
    </p:cSldViewPr>
  </p:slideViewPr>
  <p:outlineViewPr>
    <p:cViewPr>
      <p:scale>
        <a:sx n="33" d="100"/>
        <a:sy n="33" d="100"/>
      </p:scale>
      <p:origin x="0" y="4714"/>
    </p:cViewPr>
  </p:outlineViewPr>
  <p:notesTextViewPr>
    <p:cViewPr>
      <p:scale>
        <a:sx n="1" d="1"/>
        <a:sy n="1" d="1"/>
      </p:scale>
      <p:origin x="0" y="0"/>
    </p:cViewPr>
  </p:notesTextViewPr>
  <p:sorterViewPr>
    <p:cViewPr varScale="1">
      <p:scale>
        <a:sx n="100" d="100"/>
        <a:sy n="100" d="100"/>
      </p:scale>
      <p:origin x="0" y="2813"/>
    </p:cViewPr>
  </p:sorterViewPr>
  <p:notesViewPr>
    <p:cSldViewPr snapToGrid="0">
      <p:cViewPr varScale="1">
        <p:scale>
          <a:sx n="152" d="100"/>
          <a:sy n="152" d="100"/>
        </p:scale>
        <p:origin x="301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WCET </a:t>
            </a:r>
            <a:r>
              <a:rPr lang="en-US" sz="2160" b="1" i="0" u="none" strike="noStrike" baseline="0" dirty="0">
                <a:effectLst/>
              </a:rPr>
              <a:t>with Interference</a:t>
            </a:r>
            <a:endParaRPr lang="en-US" dirty="0"/>
          </a:p>
        </c:rich>
      </c:tx>
      <c:overlay val="0"/>
    </c:title>
    <c:autoTitleDeleted val="0"/>
    <c:plotArea>
      <c:layout/>
      <c:lineChart>
        <c:grouping val="standard"/>
        <c:varyColors val="0"/>
        <c:ser>
          <c:idx val="0"/>
          <c:order val="0"/>
          <c:tx>
            <c:strRef>
              <c:f>Sheet1!$B$1</c:f>
              <c:strCache>
                <c:ptCount val="1"/>
                <c:pt idx="0">
                  <c:v>Unmitigated</c:v>
                </c:pt>
              </c:strCache>
            </c:strRef>
          </c:tx>
          <c:cat>
            <c:strRef>
              <c:f>Sheet1!$A$2:$A$5</c:f>
              <c:strCache>
                <c:ptCount val="4"/>
                <c:pt idx="0">
                  <c:v>None</c:v>
                </c:pt>
                <c:pt idx="1">
                  <c:v>One</c:v>
                </c:pt>
                <c:pt idx="2">
                  <c:v>Two</c:v>
                </c:pt>
                <c:pt idx="3">
                  <c:v>Three</c:v>
                </c:pt>
              </c:strCache>
            </c:strRef>
          </c:cat>
          <c:val>
            <c:numRef>
              <c:f>Sheet1!$B$2:$B$5</c:f>
              <c:numCache>
                <c:formatCode>General</c:formatCode>
                <c:ptCount val="4"/>
                <c:pt idx="0">
                  <c:v>1</c:v>
                </c:pt>
                <c:pt idx="1">
                  <c:v>7.1</c:v>
                </c:pt>
                <c:pt idx="2">
                  <c:v>13</c:v>
                </c:pt>
                <c:pt idx="3">
                  <c:v>13.6</c:v>
                </c:pt>
              </c:numCache>
            </c:numRef>
          </c:val>
          <c:smooth val="0"/>
          <c:extLst>
            <c:ext xmlns:c16="http://schemas.microsoft.com/office/drawing/2014/chart" uri="{C3380CC4-5D6E-409C-BE32-E72D297353CC}">
              <c16:uniqueId val="{00000000-1711-4573-AEAC-8C756432B45F}"/>
            </c:ext>
          </c:extLst>
        </c:ser>
        <c:dLbls>
          <c:showLegendKey val="0"/>
          <c:showVal val="0"/>
          <c:showCatName val="0"/>
          <c:showSerName val="0"/>
          <c:showPercent val="0"/>
          <c:showBubbleSize val="0"/>
        </c:dLbls>
        <c:marker val="1"/>
        <c:smooth val="0"/>
        <c:axId val="78086144"/>
        <c:axId val="78088064"/>
      </c:lineChart>
      <c:catAx>
        <c:axId val="78086144"/>
        <c:scaling>
          <c:orientation val="minMax"/>
        </c:scaling>
        <c:delete val="0"/>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dirty="0"/>
                  <a:t>Number of Interfering Cores</a:t>
                </a: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sz="1200" b="1" i="0" baseline="0" dirty="0">
                    <a:effectLst/>
                  </a:rPr>
                  <a:t>(quad-core Power Architecture)</a:t>
                </a:r>
                <a:endParaRPr lang="en-US" sz="1200" dirty="0">
                  <a:effectLst/>
                </a:endParaRPr>
              </a:p>
            </c:rich>
          </c:tx>
          <c:overlay val="0"/>
        </c:title>
        <c:numFmt formatCode="General" sourceLinked="0"/>
        <c:majorTickMark val="out"/>
        <c:minorTickMark val="none"/>
        <c:tickLblPos val="nextTo"/>
        <c:crossAx val="78088064"/>
        <c:crosses val="autoZero"/>
        <c:auto val="1"/>
        <c:lblAlgn val="ctr"/>
        <c:lblOffset val="100"/>
        <c:noMultiLvlLbl val="0"/>
      </c:catAx>
      <c:valAx>
        <c:axId val="78088064"/>
        <c:scaling>
          <c:orientation val="minMax"/>
        </c:scaling>
        <c:delete val="0"/>
        <c:axPos val="l"/>
        <c:majorGridlines/>
        <c:title>
          <c:tx>
            <c:rich>
              <a:bodyPr rot="-5400000" vert="horz"/>
              <a:lstStyle/>
              <a:p>
                <a:pPr>
                  <a:defRPr/>
                </a:pPr>
                <a:r>
                  <a:rPr lang="en-US" dirty="0"/>
                  <a:t>Relative Execution Time</a:t>
                </a:r>
              </a:p>
            </c:rich>
          </c:tx>
          <c:overlay val="0"/>
        </c:title>
        <c:numFmt formatCode="General" sourceLinked="1"/>
        <c:majorTickMark val="out"/>
        <c:minorTickMark val="none"/>
        <c:tickLblPos val="nextTo"/>
        <c:crossAx val="78086144"/>
        <c:crosses val="autoZero"/>
        <c:crossBetween val="between"/>
      </c:valAx>
      <c:spPr>
        <a:solidFill>
          <a:schemeClr val="accent3">
            <a:lumMod val="20000"/>
            <a:lumOff val="80000"/>
          </a:schemeClr>
        </a:solidFill>
        <a:ln w="0" cmpd="sng">
          <a:solidFill>
            <a:schemeClr val="tx1"/>
          </a:solidFill>
          <a:prstDash val="solid"/>
        </a:ln>
      </c:spPr>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WCET with BAM Mitigation</a:t>
            </a:r>
          </a:p>
        </c:rich>
      </c:tx>
      <c:overlay val="0"/>
    </c:title>
    <c:autoTitleDeleted val="0"/>
    <c:plotArea>
      <c:layout/>
      <c:lineChart>
        <c:grouping val="standard"/>
        <c:varyColors val="0"/>
        <c:ser>
          <c:idx val="0"/>
          <c:order val="0"/>
          <c:tx>
            <c:strRef>
              <c:f>Sheet1!$B$1</c:f>
              <c:strCache>
                <c:ptCount val="1"/>
                <c:pt idx="0">
                  <c:v>Unmitigated</c:v>
                </c:pt>
              </c:strCache>
            </c:strRef>
          </c:tx>
          <c:cat>
            <c:strRef>
              <c:f>Sheet1!$A$2:$A$5</c:f>
              <c:strCache>
                <c:ptCount val="4"/>
                <c:pt idx="0">
                  <c:v>None</c:v>
                </c:pt>
                <c:pt idx="1">
                  <c:v>One</c:v>
                </c:pt>
                <c:pt idx="2">
                  <c:v>Two</c:v>
                </c:pt>
                <c:pt idx="3">
                  <c:v>Three</c:v>
                </c:pt>
              </c:strCache>
            </c:strRef>
          </c:cat>
          <c:val>
            <c:numRef>
              <c:f>Sheet1!$B$2:$B$5</c:f>
              <c:numCache>
                <c:formatCode>General</c:formatCode>
                <c:ptCount val="4"/>
                <c:pt idx="0">
                  <c:v>1</c:v>
                </c:pt>
                <c:pt idx="1">
                  <c:v>7.1</c:v>
                </c:pt>
                <c:pt idx="2">
                  <c:v>13</c:v>
                </c:pt>
                <c:pt idx="3">
                  <c:v>13.6</c:v>
                </c:pt>
              </c:numCache>
            </c:numRef>
          </c:val>
          <c:smooth val="0"/>
          <c:extLst>
            <c:ext xmlns:c16="http://schemas.microsoft.com/office/drawing/2014/chart" uri="{C3380CC4-5D6E-409C-BE32-E72D297353CC}">
              <c16:uniqueId val="{00000000-5A29-49BB-8FC1-70083D6E4A5A}"/>
            </c:ext>
          </c:extLst>
        </c:ser>
        <c:ser>
          <c:idx val="1"/>
          <c:order val="1"/>
          <c:tx>
            <c:strRef>
              <c:f>Sheet1!$C$1</c:f>
              <c:strCache>
                <c:ptCount val="1"/>
                <c:pt idx="0">
                  <c:v>25% Allocation</c:v>
                </c:pt>
              </c:strCache>
            </c:strRef>
          </c:tx>
          <c:cat>
            <c:strRef>
              <c:f>Sheet1!$A$2:$A$5</c:f>
              <c:strCache>
                <c:ptCount val="4"/>
                <c:pt idx="0">
                  <c:v>None</c:v>
                </c:pt>
                <c:pt idx="1">
                  <c:v>One</c:v>
                </c:pt>
                <c:pt idx="2">
                  <c:v>Two</c:v>
                </c:pt>
                <c:pt idx="3">
                  <c:v>Three</c:v>
                </c:pt>
              </c:strCache>
            </c:strRef>
          </c:cat>
          <c:val>
            <c:numRef>
              <c:f>Sheet1!$C$2:$C$5</c:f>
              <c:numCache>
                <c:formatCode>General</c:formatCode>
                <c:ptCount val="4"/>
                <c:pt idx="0">
                  <c:v>4.9000000000000004</c:v>
                </c:pt>
                <c:pt idx="1">
                  <c:v>4.9000000000000004</c:v>
                </c:pt>
                <c:pt idx="2">
                  <c:v>5</c:v>
                </c:pt>
                <c:pt idx="3">
                  <c:v>5.4</c:v>
                </c:pt>
              </c:numCache>
            </c:numRef>
          </c:val>
          <c:smooth val="0"/>
          <c:extLst>
            <c:ext xmlns:c16="http://schemas.microsoft.com/office/drawing/2014/chart" uri="{C3380CC4-5D6E-409C-BE32-E72D297353CC}">
              <c16:uniqueId val="{00000001-5A29-49BB-8FC1-70083D6E4A5A}"/>
            </c:ext>
          </c:extLst>
        </c:ser>
        <c:ser>
          <c:idx val="2"/>
          <c:order val="2"/>
          <c:tx>
            <c:strRef>
              <c:f>Sheet1!$D$1</c:f>
              <c:strCache>
                <c:ptCount val="1"/>
                <c:pt idx="0">
                  <c:v>50% Allocation</c:v>
                </c:pt>
              </c:strCache>
            </c:strRef>
          </c:tx>
          <c:cat>
            <c:strRef>
              <c:f>Sheet1!$A$2:$A$5</c:f>
              <c:strCache>
                <c:ptCount val="4"/>
                <c:pt idx="0">
                  <c:v>None</c:v>
                </c:pt>
                <c:pt idx="1">
                  <c:v>One</c:v>
                </c:pt>
                <c:pt idx="2">
                  <c:v>Two</c:v>
                </c:pt>
                <c:pt idx="3">
                  <c:v>Three</c:v>
                </c:pt>
              </c:strCache>
            </c:strRef>
          </c:cat>
          <c:val>
            <c:numRef>
              <c:f>Sheet1!$D$2:$D$5</c:f>
              <c:numCache>
                <c:formatCode>General</c:formatCode>
                <c:ptCount val="4"/>
                <c:pt idx="0">
                  <c:v>2.4</c:v>
                </c:pt>
                <c:pt idx="1">
                  <c:v>2.4</c:v>
                </c:pt>
                <c:pt idx="2">
                  <c:v>2.8</c:v>
                </c:pt>
                <c:pt idx="3">
                  <c:v>3.4</c:v>
                </c:pt>
              </c:numCache>
            </c:numRef>
          </c:val>
          <c:smooth val="0"/>
          <c:extLst>
            <c:ext xmlns:c16="http://schemas.microsoft.com/office/drawing/2014/chart" uri="{C3380CC4-5D6E-409C-BE32-E72D297353CC}">
              <c16:uniqueId val="{00000002-5A29-49BB-8FC1-70083D6E4A5A}"/>
            </c:ext>
          </c:extLst>
        </c:ser>
        <c:ser>
          <c:idx val="3"/>
          <c:order val="3"/>
          <c:tx>
            <c:strRef>
              <c:f>Sheet1!$E$1</c:f>
              <c:strCache>
                <c:ptCount val="1"/>
                <c:pt idx="0">
                  <c:v>80% Allocation</c:v>
                </c:pt>
              </c:strCache>
            </c:strRef>
          </c:tx>
          <c:marker>
            <c:symbol val="circle"/>
            <c:size val="7"/>
          </c:marker>
          <c:cat>
            <c:strRef>
              <c:f>Sheet1!$A$2:$A$5</c:f>
              <c:strCache>
                <c:ptCount val="4"/>
                <c:pt idx="0">
                  <c:v>None</c:v>
                </c:pt>
                <c:pt idx="1">
                  <c:v>One</c:v>
                </c:pt>
                <c:pt idx="2">
                  <c:v>Two</c:v>
                </c:pt>
                <c:pt idx="3">
                  <c:v>Three</c:v>
                </c:pt>
              </c:strCache>
            </c:strRef>
          </c:cat>
          <c:val>
            <c:numRef>
              <c:f>Sheet1!$E$2:$E$5</c:f>
              <c:numCache>
                <c:formatCode>General</c:formatCode>
                <c:ptCount val="4"/>
                <c:pt idx="0">
                  <c:v>1.4</c:v>
                </c:pt>
                <c:pt idx="1">
                  <c:v>1.4</c:v>
                </c:pt>
                <c:pt idx="2">
                  <c:v>1.6</c:v>
                </c:pt>
                <c:pt idx="3">
                  <c:v>1.7</c:v>
                </c:pt>
              </c:numCache>
            </c:numRef>
          </c:val>
          <c:smooth val="0"/>
          <c:extLst>
            <c:ext xmlns:c16="http://schemas.microsoft.com/office/drawing/2014/chart" uri="{C3380CC4-5D6E-409C-BE32-E72D297353CC}">
              <c16:uniqueId val="{00000003-5A29-49BB-8FC1-70083D6E4A5A}"/>
            </c:ext>
          </c:extLst>
        </c:ser>
        <c:dLbls>
          <c:showLegendKey val="0"/>
          <c:showVal val="0"/>
          <c:showCatName val="0"/>
          <c:showSerName val="0"/>
          <c:showPercent val="0"/>
          <c:showBubbleSize val="0"/>
        </c:dLbls>
        <c:marker val="1"/>
        <c:smooth val="0"/>
        <c:axId val="112769664"/>
        <c:axId val="112784128"/>
      </c:lineChart>
      <c:catAx>
        <c:axId val="112769664"/>
        <c:scaling>
          <c:orientation val="minMax"/>
        </c:scaling>
        <c:delete val="0"/>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dirty="0"/>
                  <a:t>Number of Interfering Cores</a:t>
                </a: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sz="1200" b="1" i="0" baseline="0" dirty="0">
                    <a:effectLst/>
                  </a:rPr>
                  <a:t>(quad-core Power Architecture)</a:t>
                </a:r>
                <a:endParaRPr lang="en-US" sz="1200" dirty="0">
                  <a:effectLst/>
                </a:endParaRPr>
              </a:p>
            </c:rich>
          </c:tx>
          <c:overlay val="0"/>
        </c:title>
        <c:numFmt formatCode="General" sourceLinked="0"/>
        <c:majorTickMark val="out"/>
        <c:minorTickMark val="none"/>
        <c:tickLblPos val="nextTo"/>
        <c:crossAx val="112784128"/>
        <c:crosses val="autoZero"/>
        <c:auto val="1"/>
        <c:lblAlgn val="ctr"/>
        <c:lblOffset val="100"/>
        <c:noMultiLvlLbl val="0"/>
      </c:catAx>
      <c:valAx>
        <c:axId val="112784128"/>
        <c:scaling>
          <c:orientation val="minMax"/>
        </c:scaling>
        <c:delete val="0"/>
        <c:axPos val="l"/>
        <c:majorGridlines/>
        <c:title>
          <c:tx>
            <c:rich>
              <a:bodyPr rot="-5400000" vert="horz"/>
              <a:lstStyle/>
              <a:p>
                <a:pPr>
                  <a:defRPr/>
                </a:pPr>
                <a:r>
                  <a:rPr lang="en-US" dirty="0"/>
                  <a:t>Relative Execution Time</a:t>
                </a:r>
              </a:p>
            </c:rich>
          </c:tx>
          <c:overlay val="0"/>
        </c:title>
        <c:numFmt formatCode="General" sourceLinked="1"/>
        <c:majorTickMark val="out"/>
        <c:minorTickMark val="none"/>
        <c:tickLblPos val="nextTo"/>
        <c:crossAx val="112769664"/>
        <c:crosses val="autoZero"/>
        <c:crossBetween val="between"/>
      </c:valAx>
      <c:spPr>
        <a:solidFill>
          <a:schemeClr val="accent3">
            <a:lumMod val="20000"/>
            <a:lumOff val="80000"/>
          </a:schemeClr>
        </a:solidFill>
        <a:ln w="0" cmpd="sng">
          <a:solidFill>
            <a:schemeClr val="tx1"/>
          </a:solidFill>
          <a:prstDash val="solid"/>
        </a:ln>
      </c:spPr>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C660DF-69FB-C94A-8179-A58D1BD4AD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1A98449-D3DA-924A-A0F5-F489F2FDE57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658D0B-1BA9-5E43-99D2-7C9D3335175D}" type="datetimeFigureOut">
              <a:rPr lang="en-US" smtClean="0"/>
              <a:t>3/26/2025</a:t>
            </a:fld>
            <a:endParaRPr lang="en-US" dirty="0"/>
          </a:p>
        </p:txBody>
      </p:sp>
      <p:sp>
        <p:nvSpPr>
          <p:cNvPr id="4" name="Footer Placeholder 3">
            <a:extLst>
              <a:ext uri="{FF2B5EF4-FFF2-40B4-BE49-F238E27FC236}">
                <a16:creationId xmlns:a16="http://schemas.microsoft.com/office/drawing/2014/main" id="{3D0C143E-27C7-AD41-87B3-CFCB1C569A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6E226BA-2477-C94A-B8F9-39C4E5BA2B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5FB4E5-E9F1-3543-8A7D-3834E9B9F1D7}" type="slidenum">
              <a:rPr lang="en-US" smtClean="0"/>
              <a:t>‹#›</a:t>
            </a:fld>
            <a:endParaRPr lang="en-US" dirty="0"/>
          </a:p>
        </p:txBody>
      </p:sp>
    </p:spTree>
    <p:extLst>
      <p:ext uri="{BB962C8B-B14F-4D97-AF65-F5344CB8AC3E}">
        <p14:creationId xmlns:p14="http://schemas.microsoft.com/office/powerpoint/2010/main" val="3578468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B4C4826D-EC41-B043-96BC-5B013439EE65}" type="datetimeFigureOut">
              <a:rPr lang="en-GB" altLang="en-US"/>
              <a:pPr>
                <a:defRPr/>
              </a:pPr>
              <a:t>26/03/2025</a:t>
            </a:fld>
            <a:endParaRPr lang="en-GB"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8AC6908-96B2-9A4E-B9C2-734A38C3C5BE}" type="slidenum">
              <a:rPr lang="en-GB" altLang="en-US"/>
              <a:pPr>
                <a:defRPr/>
              </a:pPr>
              <a:t>‹#›</a:t>
            </a:fld>
            <a:endParaRPr lang="en-GB" altLang="en-US" dirty="0"/>
          </a:p>
        </p:txBody>
      </p:sp>
    </p:spTree>
    <p:extLst>
      <p:ext uri="{BB962C8B-B14F-4D97-AF65-F5344CB8AC3E}">
        <p14:creationId xmlns:p14="http://schemas.microsoft.com/office/powerpoint/2010/main" val="6601847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8AC6908-96B2-9A4E-B9C2-734A38C3C5BE}" type="slidenum">
              <a:rPr lang="en-GB" altLang="en-US" smtClean="0"/>
              <a:pPr>
                <a:defRPr/>
              </a:pPr>
              <a:t>1</a:t>
            </a:fld>
            <a:endParaRPr lang="en-GB" altLang="en-US" dirty="0"/>
          </a:p>
        </p:txBody>
      </p:sp>
    </p:spTree>
    <p:extLst>
      <p:ext uri="{BB962C8B-B14F-4D97-AF65-F5344CB8AC3E}">
        <p14:creationId xmlns:p14="http://schemas.microsoft.com/office/powerpoint/2010/main" val="1682567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wasn’t until late last year that another company got a multicore TSO, and that was 5 years later than they originally claimed would happen.</a:t>
            </a:r>
          </a:p>
        </p:txBody>
      </p:sp>
      <p:sp>
        <p:nvSpPr>
          <p:cNvPr id="4" name="Slide Number Placeholder 3"/>
          <p:cNvSpPr>
            <a:spLocks noGrp="1"/>
          </p:cNvSpPr>
          <p:nvPr>
            <p:ph type="sldNum" sz="quarter" idx="10"/>
          </p:nvPr>
        </p:nvSpPr>
        <p:spPr/>
        <p:txBody>
          <a:bodyPr/>
          <a:lstStyle/>
          <a:p>
            <a:pPr>
              <a:defRPr/>
            </a:pPr>
            <a:fld id="{88AC6908-96B2-9A4E-B9C2-734A38C3C5BE}" type="slidenum">
              <a:rPr lang="en-GB" altLang="en-US" smtClean="0"/>
              <a:pPr>
                <a:defRPr/>
              </a:pPr>
              <a:t>3</a:t>
            </a:fld>
            <a:endParaRPr lang="en-GB" altLang="en-US" dirty="0"/>
          </a:p>
        </p:txBody>
      </p:sp>
    </p:spTree>
    <p:extLst>
      <p:ext uri="{BB962C8B-B14F-4D97-AF65-F5344CB8AC3E}">
        <p14:creationId xmlns:p14="http://schemas.microsoft.com/office/powerpoint/2010/main" val="107130476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http://www.ghs.com/graphics/footer_bg.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www.ghs.com/../graphics/top_navhome_4de_rss.jpg"/>
          <p:cNvPicPr>
            <a:picLocks noChangeAspect="1" noChangeArrowheads="1"/>
          </p:cNvPicPr>
          <p:nvPr/>
        </p:nvPicPr>
        <p:blipFill>
          <a:blip r:embed="rId3"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0" y="2743200"/>
            <a:ext cx="9144000" cy="57150"/>
          </a:xfrm>
          <a:prstGeom prst="rect">
            <a:avLst/>
          </a:prstGeom>
          <a:solidFill>
            <a:srgbClr val="006600"/>
          </a:solidFill>
          <a:ln>
            <a:noFill/>
          </a:ln>
          <a:effectLst>
            <a:outerShdw blurRad="50800" dist="50800" dir="5400000" algn="ctr" rotWithShape="0">
              <a:srgbClr val="000000">
                <a:alpha val="2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dirty="0">
              <a:solidFill>
                <a:schemeClr val="lt1"/>
              </a:solidFill>
              <a:latin typeface="+mn-lt"/>
              <a:ea typeface="+mn-ea"/>
            </a:endParaRPr>
          </a:p>
        </p:txBody>
      </p:sp>
      <p:pic>
        <p:nvPicPr>
          <p:cNvPr id="8" name="Picture 9" descr="GHS_Logo_Final_300dpiRGB.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61536" y="346028"/>
            <a:ext cx="1679448" cy="7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257301"/>
            <a:ext cx="7772400" cy="612371"/>
          </a:xfrm>
        </p:spPr>
        <p:txBody>
          <a:bodyPr>
            <a:normAutofit/>
          </a:bodyPr>
          <a:lstStyle>
            <a:lvl1pPr algn="ctr">
              <a:defRPr sz="2400">
                <a:solidFill>
                  <a:schemeClr val="tx2"/>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374056" y="1872343"/>
            <a:ext cx="6400800" cy="702078"/>
          </a:xfrm>
        </p:spPr>
        <p:txBody>
          <a:bodyPr>
            <a:normAutofit/>
          </a:bodyPr>
          <a:lstStyle>
            <a:lvl1pPr marL="0" indent="0" algn="ctr">
              <a:buNone/>
              <a:defRPr sz="1200" b="1">
                <a:solidFill>
                  <a:schemeClr val="bg1">
                    <a:lumMod val="50000"/>
                  </a:schemeClr>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0" name="TextBox 10"/>
          <p:cNvSpPr txBox="1">
            <a:spLocks noChangeArrowheads="1"/>
          </p:cNvSpPr>
          <p:nvPr userDrawn="1"/>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a:t>
            </a:r>
          </a:p>
        </p:txBody>
      </p:sp>
      <p:pic>
        <p:nvPicPr>
          <p:cNvPr id="11" name="Picture 2" descr="C:\Users\richj\Documents\Images\Airframes\Orion_spacecraft (public domain).jpg"/>
          <p:cNvPicPr>
            <a:picLocks noChangeAspect="1" noChangeArrowheads="1"/>
          </p:cNvPicPr>
          <p:nvPr userDrawn="1"/>
        </p:nvPicPr>
        <p:blipFill rotWithShape="1">
          <a:blip r:embed="rId5" cstate="print">
            <a:extLst>
              <a:ext uri="{28A0092B-C50C-407E-A947-70E740481C1C}">
                <a14:useLocalDpi xmlns:a14="http://schemas.microsoft.com/office/drawing/2010/main"/>
              </a:ext>
            </a:extLst>
          </a:blip>
          <a:srcRect/>
          <a:stretch/>
        </p:blipFill>
        <p:spPr bwMode="auto">
          <a:xfrm>
            <a:off x="7583306" y="3321264"/>
            <a:ext cx="1330695" cy="10584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richj\Documents\Images\Airframes\F-35 in AZ (public domain).jpg"/>
          <p:cNvPicPr>
            <a:picLocks noChangeAspect="1" noChangeArrowheads="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229570" y="3328264"/>
            <a:ext cx="1743523" cy="105147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richj\Downloads\AH-1Z Viper - Public Domain by Robert Sulivan.jpg"/>
          <p:cNvPicPr>
            <a:picLocks noChangeAspect="1" noChangeArrowheads="1"/>
          </p:cNvPicPr>
          <p:nvPr userDrawn="1"/>
        </p:nvPicPr>
        <p:blipFill rotWithShape="1">
          <a:blip r:embed="rId7" cstate="print">
            <a:extLst>
              <a:ext uri="{28A0092B-C50C-407E-A947-70E740481C1C}">
                <a14:useLocalDpi xmlns:a14="http://schemas.microsoft.com/office/drawing/2010/main"/>
              </a:ext>
            </a:extLst>
          </a:blip>
          <a:srcRect/>
          <a:stretch/>
        </p:blipFill>
        <p:spPr bwMode="auto">
          <a:xfrm>
            <a:off x="1995954" y="3328264"/>
            <a:ext cx="1652077" cy="10514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3674701" y="3321265"/>
            <a:ext cx="2191758" cy="1058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richj\Documents\Images\Airframes\C-130J (public domain).jpg"/>
          <p:cNvPicPr>
            <a:picLocks noChangeAspect="1" noChangeArrowheads="1"/>
          </p:cNvPicPr>
          <p:nvPr userDrawn="1"/>
        </p:nvPicPr>
        <p:blipFill rotWithShape="1">
          <a:blip r:embed="rId9" cstate="print">
            <a:extLst>
              <a:ext uri="{28A0092B-C50C-407E-A947-70E740481C1C}">
                <a14:useLocalDpi xmlns:a14="http://schemas.microsoft.com/office/drawing/2010/main"/>
              </a:ext>
            </a:extLst>
          </a:blip>
          <a:srcRect/>
          <a:stretch/>
        </p:blipFill>
        <p:spPr bwMode="auto">
          <a:xfrm>
            <a:off x="5890392" y="3328263"/>
            <a:ext cx="1655431" cy="1051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1478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4" descr="http://www.ghs.com/graphics/footer_bg.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www.ghs.com/../graphics/top_navhome_4de_rss.jpg"/>
          <p:cNvPicPr>
            <a:picLocks noChangeAspect="1" noChangeArrowheads="1"/>
          </p:cNvPicPr>
          <p:nvPr/>
        </p:nvPicPr>
        <p:blipFill>
          <a:blip r:embed="rId3"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0" y="857250"/>
            <a:ext cx="9144000" cy="57150"/>
          </a:xfrm>
          <a:prstGeom prst="rect">
            <a:avLst/>
          </a:prstGeom>
          <a:solidFill>
            <a:srgbClr val="006600"/>
          </a:solidFill>
          <a:ln>
            <a:noFill/>
          </a:ln>
          <a:effectLst>
            <a:outerShdw blurRad="50800" dist="50800" dir="5400000" algn="ctr" rotWithShape="0">
              <a:srgbClr val="000000">
                <a:alpha val="2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dirty="0">
              <a:solidFill>
                <a:schemeClr val="lt1"/>
              </a:solidFill>
              <a:latin typeface="+mn-lt"/>
              <a:ea typeface="+mn-ea"/>
            </a:endParaRPr>
          </a:p>
        </p:txBody>
      </p:sp>
      <p:sp>
        <p:nvSpPr>
          <p:cNvPr id="2" name="Title 1"/>
          <p:cNvSpPr>
            <a:spLocks noGrp="1"/>
          </p:cNvSpPr>
          <p:nvPr>
            <p:ph type="title"/>
          </p:nvPr>
        </p:nvSpPr>
        <p:spPr>
          <a:xfrm>
            <a:off x="152400" y="171450"/>
            <a:ext cx="7620000" cy="685800"/>
          </a:xfrm>
        </p:spPr>
        <p:txBody>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4488" indent="-344488">
              <a:defRPr sz="2800" b="1"/>
            </a:lvl1pPr>
            <a:lvl2pPr>
              <a:defRPr sz="2400" b="1"/>
            </a:lvl2pPr>
            <a:lvl3pPr>
              <a:defRPr sz="24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9" descr="GHS_Logo_Final_300dpiRGB.jpg">
            <a:extLst>
              <a:ext uri="{FF2B5EF4-FFF2-40B4-BE49-F238E27FC236}">
                <a16:creationId xmlns:a16="http://schemas.microsoft.com/office/drawing/2014/main" id="{39B22361-37AF-3F4F-9B2A-4FBE6341DB84}"/>
              </a:ext>
            </a:extLst>
          </p:cNvPr>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7975201" y="300150"/>
            <a:ext cx="997458" cy="46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0"/>
          <p:cNvSpPr txBox="1">
            <a:spLocks noChangeArrowheads="1"/>
          </p:cNvSpPr>
          <p:nvPr userDrawn="1"/>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Slide </a:t>
            </a:r>
            <a:fld id="{4D325FC6-F18A-154F-8E8A-05F6E7D46FF4}" type="slidenum">
              <a:rPr lang="en-US" altLang="en-US" sz="825" smtClean="0">
                <a:solidFill>
                  <a:schemeClr val="bg1"/>
                </a:solidFill>
              </a:rPr>
              <a:pPr eaLnBrk="1" hangingPunct="1">
                <a:tabLst>
                  <a:tab pos="8913813" algn="r"/>
                </a:tabLst>
                <a:defRPr/>
              </a:pPr>
              <a:t>‹#›</a:t>
            </a:fld>
            <a:endParaRPr lang="en-US" altLang="en-US" sz="825" dirty="0">
              <a:solidFill>
                <a:schemeClr val="bg1"/>
              </a:solidFill>
            </a:endParaRPr>
          </a:p>
        </p:txBody>
      </p:sp>
    </p:spTree>
    <p:extLst>
      <p:ext uri="{BB962C8B-B14F-4D97-AF65-F5344CB8AC3E}">
        <p14:creationId xmlns:p14="http://schemas.microsoft.com/office/powerpoint/2010/main" val="1668865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6" descr="http://www.ghs.com/graphics/footer_bg.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www.ghs.com/../graphics/top_navhome_4de_rss.jpg"/>
          <p:cNvPicPr>
            <a:picLocks noChangeAspect="1" noChangeArrowheads="1"/>
          </p:cNvPicPr>
          <p:nvPr/>
        </p:nvPicPr>
        <p:blipFill>
          <a:blip r:embed="rId3"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0" y="857250"/>
            <a:ext cx="9144000" cy="57150"/>
          </a:xfrm>
          <a:prstGeom prst="rect">
            <a:avLst/>
          </a:prstGeom>
          <a:solidFill>
            <a:srgbClr val="006600"/>
          </a:solidFill>
          <a:ln>
            <a:noFill/>
          </a:ln>
          <a:effectLst>
            <a:outerShdw blurRad="50800" dist="50800" dir="5400000" algn="ctr" rotWithShape="0">
              <a:srgbClr val="000000">
                <a:alpha val="2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dirty="0">
              <a:solidFill>
                <a:schemeClr val="lt1"/>
              </a:solidFill>
              <a:latin typeface="+mn-lt"/>
              <a:ea typeface="+mn-ea"/>
            </a:endParaRPr>
          </a:p>
        </p:txBody>
      </p:sp>
      <p:sp>
        <p:nvSpPr>
          <p:cNvPr id="2" name="Title 1"/>
          <p:cNvSpPr>
            <a:spLocks noGrp="1"/>
          </p:cNvSpPr>
          <p:nvPr>
            <p:ph type="title"/>
          </p:nvPr>
        </p:nvSpPr>
        <p:spPr>
          <a:xfrm>
            <a:off x="152400" y="171450"/>
            <a:ext cx="7620000" cy="685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2400" y="971550"/>
            <a:ext cx="4343400" cy="3829050"/>
          </a:xfrm>
        </p:spPr>
        <p:txBody>
          <a:bodyPr>
            <a:normAutofit/>
          </a:bodyPr>
          <a:lstStyle>
            <a:lvl1pPr>
              <a:defRPr sz="1800"/>
            </a:lvl1pPr>
            <a:lvl2pPr>
              <a:defRPr sz="1800"/>
            </a:lvl2pPr>
            <a:lvl3pPr>
              <a:defRPr sz="1800"/>
            </a:lvl3pPr>
            <a:lvl4pPr>
              <a:defRPr sz="1800"/>
            </a:lvl4pPr>
            <a:lvl5pPr>
              <a:defRPr sz="180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971550"/>
            <a:ext cx="4343400" cy="3829050"/>
          </a:xfrm>
        </p:spPr>
        <p:txBody>
          <a:bodyPr>
            <a:normAutofit/>
          </a:bodyPr>
          <a:lstStyle>
            <a:lvl1pPr>
              <a:defRPr sz="1800"/>
            </a:lvl1pPr>
            <a:lvl2pPr>
              <a:defRPr sz="1800"/>
            </a:lvl2pPr>
            <a:lvl3pPr>
              <a:defRPr sz="1800"/>
            </a:lvl3pPr>
            <a:lvl4pPr>
              <a:defRPr sz="1800"/>
            </a:lvl4pPr>
            <a:lvl5pPr>
              <a:defRPr sz="180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GHS_Logo_Final_300dpiRGB.jpg">
            <a:extLst>
              <a:ext uri="{FF2B5EF4-FFF2-40B4-BE49-F238E27FC236}">
                <a16:creationId xmlns:a16="http://schemas.microsoft.com/office/drawing/2014/main" id="{BEBDDFF8-DE81-C342-80D0-0F96568C75EE}"/>
              </a:ext>
            </a:extLst>
          </p:cNvPr>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7975201" y="300150"/>
            <a:ext cx="997458" cy="46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userDrawn="1"/>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Slide </a:t>
            </a:r>
            <a:fld id="{4D325FC6-F18A-154F-8E8A-05F6E7D46FF4}" type="slidenum">
              <a:rPr lang="en-US" altLang="en-US" sz="825" smtClean="0">
                <a:solidFill>
                  <a:schemeClr val="bg1"/>
                </a:solidFill>
              </a:rPr>
              <a:pPr eaLnBrk="1" hangingPunct="1">
                <a:tabLst>
                  <a:tab pos="8913813" algn="r"/>
                </a:tabLst>
                <a:defRPr/>
              </a:pPr>
              <a:t>‹#›</a:t>
            </a:fld>
            <a:endParaRPr lang="en-US" altLang="en-US" sz="825" dirty="0">
              <a:solidFill>
                <a:schemeClr val="bg1"/>
              </a:solidFill>
            </a:endParaRPr>
          </a:p>
        </p:txBody>
      </p:sp>
    </p:spTree>
    <p:extLst>
      <p:ext uri="{BB962C8B-B14F-4D97-AF65-F5344CB8AC3E}">
        <p14:creationId xmlns:p14="http://schemas.microsoft.com/office/powerpoint/2010/main" val="33960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4" descr="http://www.ghs.com/graphics/footer_bg.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http://www.ghs.com/../graphics/top_navhome_4de_rss.jpg"/>
          <p:cNvPicPr>
            <a:picLocks noChangeAspect="1" noChangeArrowheads="1"/>
          </p:cNvPicPr>
          <p:nvPr/>
        </p:nvPicPr>
        <p:blipFill>
          <a:blip r:embed="rId3"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857250"/>
            <a:ext cx="9144000" cy="57150"/>
          </a:xfrm>
          <a:prstGeom prst="rect">
            <a:avLst/>
          </a:prstGeom>
          <a:solidFill>
            <a:srgbClr val="006600"/>
          </a:solidFill>
          <a:ln>
            <a:noFill/>
          </a:ln>
          <a:effectLst>
            <a:outerShdw blurRad="50800" dist="50800" dir="5400000" algn="ctr" rotWithShape="0">
              <a:srgbClr val="000000">
                <a:alpha val="2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dirty="0">
              <a:solidFill>
                <a:schemeClr val="lt1"/>
              </a:solidFill>
              <a:latin typeface="+mn-lt"/>
              <a:ea typeface="+mn-ea"/>
            </a:endParaRPr>
          </a:p>
        </p:txBody>
      </p:sp>
      <p:sp>
        <p:nvSpPr>
          <p:cNvPr id="2" name="Title 1"/>
          <p:cNvSpPr>
            <a:spLocks noGrp="1"/>
          </p:cNvSpPr>
          <p:nvPr>
            <p:ph type="title"/>
          </p:nvPr>
        </p:nvSpPr>
        <p:spPr>
          <a:xfrm>
            <a:off x="152400" y="171450"/>
            <a:ext cx="7620000" cy="685800"/>
          </a:xfrm>
        </p:spPr>
        <p:txBody>
          <a:bodyPr/>
          <a:lstStyle/>
          <a:p>
            <a:r>
              <a:rPr lang="en-US"/>
              <a:t>Click to edit Master title style</a:t>
            </a:r>
          </a:p>
        </p:txBody>
      </p:sp>
      <p:pic>
        <p:nvPicPr>
          <p:cNvPr id="8" name="Picture 9" descr="GHS_Logo_Final_300dpiRGB.jpg">
            <a:extLst>
              <a:ext uri="{FF2B5EF4-FFF2-40B4-BE49-F238E27FC236}">
                <a16:creationId xmlns:a16="http://schemas.microsoft.com/office/drawing/2014/main" id="{3E4D06C3-25BF-414A-925B-6C044E9FC0E2}"/>
              </a:ext>
            </a:extLst>
          </p:cNvPr>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7975201" y="300150"/>
            <a:ext cx="997458" cy="46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0"/>
          <p:cNvSpPr txBox="1">
            <a:spLocks noChangeArrowheads="1"/>
          </p:cNvSpPr>
          <p:nvPr userDrawn="1"/>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Slide </a:t>
            </a:r>
            <a:fld id="{4D325FC6-F18A-154F-8E8A-05F6E7D46FF4}" type="slidenum">
              <a:rPr lang="en-US" altLang="en-US" sz="825" smtClean="0">
                <a:solidFill>
                  <a:schemeClr val="bg1"/>
                </a:solidFill>
              </a:rPr>
              <a:pPr eaLnBrk="1" hangingPunct="1">
                <a:tabLst>
                  <a:tab pos="8913813" algn="r"/>
                </a:tabLst>
                <a:defRPr/>
              </a:pPr>
              <a:t>‹#›</a:t>
            </a:fld>
            <a:endParaRPr lang="en-US" altLang="en-US" sz="825" dirty="0">
              <a:solidFill>
                <a:schemeClr val="bg1"/>
              </a:solidFill>
            </a:endParaRPr>
          </a:p>
        </p:txBody>
      </p:sp>
    </p:spTree>
    <p:extLst>
      <p:ext uri="{BB962C8B-B14F-4D97-AF65-F5344CB8AC3E}">
        <p14:creationId xmlns:p14="http://schemas.microsoft.com/office/powerpoint/2010/main" val="185826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3" name="Picture 4" descr="http://www.ghs.com/graphics/footer_bg.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http://www.ghs.com/../graphics/top_navhome_4de_rss.jpg"/>
          <p:cNvPicPr>
            <a:picLocks noChangeAspect="1" noChangeArrowheads="1"/>
          </p:cNvPicPr>
          <p:nvPr/>
        </p:nvPicPr>
        <p:blipFill>
          <a:blip r:embed="rId3"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0"/>
          <p:cNvSpPr txBox="1">
            <a:spLocks noChangeArrowheads="1"/>
          </p:cNvSpPr>
          <p:nvPr userDrawn="1"/>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Slide </a:t>
            </a:r>
            <a:fld id="{4D325FC6-F18A-154F-8E8A-05F6E7D46FF4}" type="slidenum">
              <a:rPr lang="en-US" altLang="en-US" sz="825" smtClean="0">
                <a:solidFill>
                  <a:schemeClr val="bg1"/>
                </a:solidFill>
              </a:rPr>
              <a:pPr eaLnBrk="1" hangingPunct="1">
                <a:tabLst>
                  <a:tab pos="8913813" algn="r"/>
                </a:tabLst>
                <a:defRPr/>
              </a:pPr>
              <a:t>‹#›</a:t>
            </a:fld>
            <a:endParaRPr lang="en-US" altLang="en-US" sz="825" dirty="0">
              <a:solidFill>
                <a:schemeClr val="bg1"/>
              </a:solidFill>
            </a:endParaRPr>
          </a:p>
        </p:txBody>
      </p:sp>
    </p:spTree>
    <p:extLst>
      <p:ext uri="{BB962C8B-B14F-4D97-AF65-F5344CB8AC3E}">
        <p14:creationId xmlns:p14="http://schemas.microsoft.com/office/powerpoint/2010/main" val="1172664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2400" y="171450"/>
            <a:ext cx="7696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152400" y="971550"/>
            <a:ext cx="88392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1028" name="Picture 4" descr="http://www.ghs.com/graphics/footer_bg.gif"/>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4820841"/>
            <a:ext cx="9144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6" descr="http://www.ghs.com/../graphics/top_navhome_4de_rss.jpg"/>
          <p:cNvPicPr>
            <a:picLocks noChangeAspect="1" noChangeArrowheads="1"/>
          </p:cNvPicPr>
          <p:nvPr/>
        </p:nvPicPr>
        <p:blipFill>
          <a:blip r:embed="rId8" cstate="print">
            <a:extLst>
              <a:ext uri="{28A0092B-C50C-407E-A947-70E740481C1C}">
                <a14:useLocalDpi xmlns:a14="http://schemas.microsoft.com/office/drawing/2010/main"/>
              </a:ext>
            </a:extLst>
          </a:blip>
          <a:srcRect b="-3226"/>
          <a:stretch>
            <a:fillRect/>
          </a:stretch>
        </p:blipFill>
        <p:spPr bwMode="auto">
          <a:xfrm>
            <a:off x="0" y="0"/>
            <a:ext cx="914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Box 10"/>
          <p:cNvSpPr txBox="1">
            <a:spLocks noChangeArrowheads="1"/>
          </p:cNvSpPr>
          <p:nvPr/>
        </p:nvSpPr>
        <p:spPr bwMode="auto">
          <a:xfrm>
            <a:off x="0" y="4832748"/>
            <a:ext cx="9144000" cy="219291"/>
          </a:xfrm>
          <a:prstGeom prst="rect">
            <a:avLst/>
          </a:prstGeom>
          <a:noFill/>
          <a:ln>
            <a:noFill/>
          </a:ln>
        </p:spPr>
        <p:txBody>
          <a:bodyPr>
            <a:spAutoFit/>
          </a:bodyPr>
          <a:lstStyle>
            <a:lvl1pPr eaLnBrk="0" hangingPunct="0">
              <a:defRPr sz="2400">
                <a:solidFill>
                  <a:schemeClr val="tx1"/>
                </a:solidFill>
                <a:latin typeface="Calibri" charset="0"/>
                <a:ea typeface="ヒラギノ角ゴ Pro W3" charset="-128"/>
              </a:defRPr>
            </a:lvl1pPr>
            <a:lvl2pPr marL="742950" indent="-285750" eaLnBrk="0" hangingPunct="0">
              <a:defRPr sz="2400">
                <a:solidFill>
                  <a:schemeClr val="tx1"/>
                </a:solidFill>
                <a:latin typeface="Calibri" charset="0"/>
                <a:ea typeface="ヒラギノ角ゴ Pro W3" charset="-128"/>
              </a:defRPr>
            </a:lvl2pPr>
            <a:lvl3pPr marL="1143000" indent="-228600" eaLnBrk="0" hangingPunct="0">
              <a:defRPr sz="2400">
                <a:solidFill>
                  <a:schemeClr val="tx1"/>
                </a:solidFill>
                <a:latin typeface="Calibri" charset="0"/>
                <a:ea typeface="ヒラギノ角ゴ Pro W3" charset="-128"/>
              </a:defRPr>
            </a:lvl3pPr>
            <a:lvl4pPr marL="1600200" indent="-228600" eaLnBrk="0" hangingPunct="0">
              <a:defRPr sz="2400">
                <a:solidFill>
                  <a:schemeClr val="tx1"/>
                </a:solidFill>
                <a:latin typeface="Calibri" charset="0"/>
                <a:ea typeface="ヒラギノ角ゴ Pro W3" charset="-128"/>
              </a:defRPr>
            </a:lvl4pPr>
            <a:lvl5pPr marL="2057400" indent="-228600" eaLnBrk="0" hangingPunct="0">
              <a:defRPr sz="2400">
                <a:solidFill>
                  <a:schemeClr val="tx1"/>
                </a:solidFill>
                <a:latin typeface="Calibri" charset="0"/>
                <a:ea typeface="ヒラギノ角ゴ Pro W3" charset="-128"/>
              </a:defRPr>
            </a:lvl5pPr>
            <a:lvl6pPr marL="2514600" indent="-228600" eaLnBrk="0" fontAlgn="base" hangingPunct="0">
              <a:spcBef>
                <a:spcPct val="0"/>
              </a:spcBef>
              <a:spcAft>
                <a:spcPct val="0"/>
              </a:spcAft>
              <a:defRPr sz="2400">
                <a:solidFill>
                  <a:schemeClr val="tx1"/>
                </a:solidFill>
                <a:latin typeface="Calibri" charset="0"/>
                <a:ea typeface="ヒラギノ角ゴ Pro W3" charset="-128"/>
              </a:defRPr>
            </a:lvl6pPr>
            <a:lvl7pPr marL="2971800" indent="-228600" eaLnBrk="0" fontAlgn="base" hangingPunct="0">
              <a:spcBef>
                <a:spcPct val="0"/>
              </a:spcBef>
              <a:spcAft>
                <a:spcPct val="0"/>
              </a:spcAft>
              <a:defRPr sz="2400">
                <a:solidFill>
                  <a:schemeClr val="tx1"/>
                </a:solidFill>
                <a:latin typeface="Calibri" charset="0"/>
                <a:ea typeface="ヒラギノ角ゴ Pro W3" charset="-128"/>
              </a:defRPr>
            </a:lvl7pPr>
            <a:lvl8pPr marL="3429000" indent="-228600" eaLnBrk="0" fontAlgn="base" hangingPunct="0">
              <a:spcBef>
                <a:spcPct val="0"/>
              </a:spcBef>
              <a:spcAft>
                <a:spcPct val="0"/>
              </a:spcAft>
              <a:defRPr sz="2400">
                <a:solidFill>
                  <a:schemeClr val="tx1"/>
                </a:solidFill>
                <a:latin typeface="Calibri" charset="0"/>
                <a:ea typeface="ヒラギノ角ゴ Pro W3" charset="-128"/>
              </a:defRPr>
            </a:lvl8pPr>
            <a:lvl9pPr marL="3886200" indent="-228600" eaLnBrk="0" fontAlgn="base" hangingPunct="0">
              <a:spcBef>
                <a:spcPct val="0"/>
              </a:spcBef>
              <a:spcAft>
                <a:spcPct val="0"/>
              </a:spcAft>
              <a:defRPr sz="2400">
                <a:solidFill>
                  <a:schemeClr val="tx1"/>
                </a:solidFill>
                <a:latin typeface="Calibri" charset="0"/>
                <a:ea typeface="ヒラギノ角ゴ Pro W3" charset="-128"/>
              </a:defRPr>
            </a:lvl9pPr>
          </a:lstStyle>
          <a:p>
            <a:pPr eaLnBrk="1" hangingPunct="1">
              <a:tabLst>
                <a:tab pos="8913813" algn="r"/>
              </a:tabLst>
              <a:defRPr/>
            </a:pPr>
            <a:r>
              <a:rPr lang="en-US" altLang="en-US" sz="825" dirty="0">
                <a:solidFill>
                  <a:schemeClr val="bg1"/>
                </a:solidFill>
              </a:rPr>
              <a:t>      © 2025 Green Hills Software	 Slide </a:t>
            </a:r>
            <a:fld id="{4D325FC6-F18A-154F-8E8A-05F6E7D46FF4}" type="slidenum">
              <a:rPr lang="en-US" altLang="en-US" sz="825" smtClean="0">
                <a:solidFill>
                  <a:schemeClr val="bg1"/>
                </a:solidFill>
              </a:rPr>
              <a:pPr eaLnBrk="1" hangingPunct="1">
                <a:tabLst>
                  <a:tab pos="8913813" algn="r"/>
                </a:tabLst>
                <a:defRPr/>
              </a:pPr>
              <a:t>‹#›</a:t>
            </a:fld>
            <a:endParaRPr lang="en-US" altLang="en-US" sz="825"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Lst>
  <p:txStyles>
    <p:titleStyle>
      <a:lvl1pPr algn="l" rtl="0" eaLnBrk="1" fontAlgn="base" hangingPunct="1">
        <a:spcBef>
          <a:spcPct val="0"/>
        </a:spcBef>
        <a:spcAft>
          <a:spcPct val="0"/>
        </a:spcAft>
        <a:defRPr sz="2800" b="1" kern="1200">
          <a:solidFill>
            <a:schemeClr val="tx2"/>
          </a:solidFill>
          <a:latin typeface="+mj-lt"/>
          <a:ea typeface="ヒラギノ角ゴ Pro W3" charset="0"/>
          <a:cs typeface="ヒラギノ角ゴ Pro W3" charset="0"/>
        </a:defRPr>
      </a:lvl1pPr>
      <a:lvl2pPr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2pPr>
      <a:lvl3pPr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3pPr>
      <a:lvl4pPr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4pPr>
      <a:lvl5pPr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5pPr>
      <a:lvl6pPr marL="342900"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6pPr>
      <a:lvl7pPr marL="685800"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7pPr>
      <a:lvl8pPr marL="1028700"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8pPr>
      <a:lvl9pPr marL="1371600" algn="l" rtl="0" eaLnBrk="1" fontAlgn="base" hangingPunct="1">
        <a:spcBef>
          <a:spcPct val="0"/>
        </a:spcBef>
        <a:spcAft>
          <a:spcPct val="0"/>
        </a:spcAft>
        <a:defRPr sz="2400" b="1">
          <a:solidFill>
            <a:schemeClr val="tx2"/>
          </a:solidFill>
          <a:latin typeface="Calibri" charset="0"/>
          <a:ea typeface="ヒラギノ角ゴ Pro W3" charset="0"/>
          <a:cs typeface="ヒラギノ角ゴ Pro W3" charset="0"/>
        </a:defRPr>
      </a:lvl9pPr>
    </p:titleStyle>
    <p:bodyStyle>
      <a:lvl1pPr marL="257175" indent="-257175" algn="l" rtl="0" eaLnBrk="1" fontAlgn="base" hangingPunct="1">
        <a:spcBef>
          <a:spcPct val="20000"/>
        </a:spcBef>
        <a:spcAft>
          <a:spcPct val="0"/>
        </a:spcAft>
        <a:buClr>
          <a:srgbClr val="006600"/>
        </a:buClr>
        <a:buSzPct val="75000"/>
        <a:buFont typeface="Wingdings" charset="2"/>
        <a:buChar char="q"/>
        <a:defRPr sz="2800" b="1" kern="1200">
          <a:solidFill>
            <a:schemeClr val="tx2"/>
          </a:solidFill>
          <a:latin typeface="+mn-lt"/>
          <a:ea typeface="ヒラギノ角ゴ Pro W3" charset="0"/>
          <a:cs typeface="ヒラギノ角ゴ Pro W3" charset="0"/>
        </a:defRPr>
      </a:lvl1pPr>
      <a:lvl2pPr marL="557213" indent="-214313" algn="l" rtl="0" eaLnBrk="1" fontAlgn="base" hangingPunct="1">
        <a:spcBef>
          <a:spcPct val="20000"/>
        </a:spcBef>
        <a:spcAft>
          <a:spcPct val="0"/>
        </a:spcAft>
        <a:buFont typeface="Wingdings" charset="2"/>
        <a:buChar char="§"/>
        <a:defRPr sz="2400" b="1" kern="1200">
          <a:solidFill>
            <a:srgbClr val="006600"/>
          </a:solidFill>
          <a:latin typeface="+mn-lt"/>
          <a:ea typeface="ヒラギノ角ゴ Pro W3" charset="0"/>
          <a:cs typeface="ヒラギノ角ゴ Pro W3" charset="0"/>
        </a:defRPr>
      </a:lvl2pPr>
      <a:lvl3pPr marL="857250" indent="-171450" algn="l"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ヒラギノ角ゴ Pro W3" charset="0"/>
        </a:defRPr>
      </a:lvl3pPr>
      <a:lvl4pPr marL="1200150" indent="-171450" algn="l" rtl="0" eaLnBrk="1" fontAlgn="base" hangingPunct="1">
        <a:spcBef>
          <a:spcPct val="20000"/>
        </a:spcBef>
        <a:spcAft>
          <a:spcPct val="0"/>
        </a:spcAft>
        <a:buFont typeface="Courier New" charset="0"/>
        <a:buChar char="o"/>
        <a:defRPr sz="2000" kern="1200">
          <a:solidFill>
            <a:schemeClr val="tx1"/>
          </a:solidFill>
          <a:latin typeface="+mn-lt"/>
          <a:ea typeface="ヒラギノ角ゴ Pro W3" charset="0"/>
          <a:cs typeface="ヒラギノ角ゴ Pro W3" charset="0"/>
        </a:defRPr>
      </a:lvl4pPr>
      <a:lvl5pPr marL="1543050" indent="-171450" algn="l" rtl="0" eaLnBrk="1" fontAlgn="base" hangingPunct="1">
        <a:spcBef>
          <a:spcPct val="20000"/>
        </a:spcBef>
        <a:spcAft>
          <a:spcPct val="0"/>
        </a:spcAft>
        <a:buFont typeface="Wingdings" charset="2"/>
        <a:buChar char="Ø"/>
        <a:defRPr sz="1800" kern="1200">
          <a:solidFill>
            <a:srgbClr val="006600"/>
          </a:solidFill>
          <a:latin typeface="+mn-lt"/>
          <a:ea typeface="ヒラギノ角ゴ Pro W3" charset="0"/>
          <a:cs typeface="ヒラギノ角ゴ Pro W3"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7567" y="1324959"/>
            <a:ext cx="8183033" cy="612371"/>
          </a:xfrm>
        </p:spPr>
        <p:txBody>
          <a:bodyPr>
            <a:noAutofit/>
          </a:bodyPr>
          <a:lstStyle/>
          <a:p>
            <a:r>
              <a:rPr lang="en-US" dirty="0"/>
              <a:t>Overcoming Challenges to Certifying </a:t>
            </a:r>
            <a:br>
              <a:rPr lang="en-US" dirty="0"/>
            </a:br>
            <a:r>
              <a:rPr lang="en-US" dirty="0"/>
              <a:t>Multicore Avionics</a:t>
            </a:r>
          </a:p>
        </p:txBody>
      </p:sp>
      <p:sp>
        <p:nvSpPr>
          <p:cNvPr id="3" name="Subtitle 2"/>
          <p:cNvSpPr>
            <a:spLocks noGrp="1"/>
          </p:cNvSpPr>
          <p:nvPr>
            <p:ph type="subTitle" idx="1"/>
          </p:nvPr>
        </p:nvSpPr>
        <p:spPr>
          <a:xfrm>
            <a:off x="1374056" y="2168665"/>
            <a:ext cx="6400800" cy="405756"/>
          </a:xfrm>
        </p:spPr>
        <p:txBody>
          <a:bodyPr>
            <a:normAutofit/>
          </a:bodyPr>
          <a:lstStyle/>
          <a:p>
            <a:r>
              <a:rPr lang="en-US" sz="1800" dirty="0"/>
              <a:t>Brian Riley &lt;bjriley@ghs.com&gt;</a:t>
            </a:r>
          </a:p>
        </p:txBody>
      </p:sp>
    </p:spTree>
    <p:extLst>
      <p:ext uri="{BB962C8B-B14F-4D97-AF65-F5344CB8AC3E}">
        <p14:creationId xmlns:p14="http://schemas.microsoft.com/office/powerpoint/2010/main" val="743097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5A048-C2BA-2A05-CC79-98B7200C7C9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A0D8010-3657-E392-E0D3-08C3566A1827}"/>
              </a:ext>
            </a:extLst>
          </p:cNvPr>
          <p:cNvSpPr>
            <a:spLocks noGrp="1"/>
          </p:cNvSpPr>
          <p:nvPr>
            <p:ph idx="1"/>
          </p:nvPr>
        </p:nvSpPr>
        <p:spPr/>
        <p:txBody>
          <a:bodyPr/>
          <a:lstStyle/>
          <a:p>
            <a:r>
              <a:rPr lang="en-US" dirty="0"/>
              <a:t>Our Multicore Certification Credentials</a:t>
            </a:r>
          </a:p>
          <a:p>
            <a:r>
              <a:rPr lang="en-US" dirty="0"/>
              <a:t>AMC 20-193: Use of Multi-Core Processors</a:t>
            </a:r>
          </a:p>
          <a:p>
            <a:r>
              <a:rPr lang="en-US" dirty="0"/>
              <a:t>Robust Partitioning </a:t>
            </a:r>
          </a:p>
          <a:p>
            <a:r>
              <a:rPr lang="en-US" dirty="0"/>
              <a:t>Bandwidth Allocation</a:t>
            </a:r>
          </a:p>
          <a:p>
            <a:r>
              <a:rPr lang="en-US" dirty="0"/>
              <a:t>Cache Partitioning</a:t>
            </a:r>
          </a:p>
          <a:p>
            <a:endParaRPr lang="en-US" dirty="0"/>
          </a:p>
          <a:p>
            <a:endParaRPr lang="en-US" dirty="0"/>
          </a:p>
        </p:txBody>
      </p:sp>
    </p:spTree>
    <p:extLst>
      <p:ext uri="{BB962C8B-B14F-4D97-AF65-F5344CB8AC3E}">
        <p14:creationId xmlns:p14="http://schemas.microsoft.com/office/powerpoint/2010/main" val="3497350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86266" y="801370"/>
          <a:ext cx="8805333" cy="3653324"/>
        </p:xfrm>
        <a:graphic>
          <a:graphicData uri="http://schemas.openxmlformats.org/drawingml/2006/table">
            <a:tbl>
              <a:tblPr firstRow="1" bandRow="1">
                <a:tableStyleId>{2D5ABB26-0587-4C30-8999-92F81FD0307C}</a:tableStyleId>
              </a:tblPr>
              <a:tblGrid>
                <a:gridCol w="2935111">
                  <a:extLst>
                    <a:ext uri="{9D8B030D-6E8A-4147-A177-3AD203B41FA5}">
                      <a16:colId xmlns:a16="http://schemas.microsoft.com/office/drawing/2014/main" val="20000"/>
                    </a:ext>
                  </a:extLst>
                </a:gridCol>
                <a:gridCol w="2051756">
                  <a:extLst>
                    <a:ext uri="{9D8B030D-6E8A-4147-A177-3AD203B41FA5}">
                      <a16:colId xmlns:a16="http://schemas.microsoft.com/office/drawing/2014/main" val="20001"/>
                    </a:ext>
                  </a:extLst>
                </a:gridCol>
                <a:gridCol w="3818466">
                  <a:extLst>
                    <a:ext uri="{9D8B030D-6E8A-4147-A177-3AD203B41FA5}">
                      <a16:colId xmlns:a16="http://schemas.microsoft.com/office/drawing/2014/main" val="20002"/>
                    </a:ext>
                  </a:extLst>
                </a:gridCol>
              </a:tblGrid>
              <a:tr h="1421130">
                <a:tc>
                  <a:txBody>
                    <a:bodyPr/>
                    <a:lstStyle/>
                    <a:p>
                      <a:pPr>
                        <a:lnSpc>
                          <a:spcPct val="80000"/>
                        </a:lnSpc>
                      </a:pPr>
                      <a:r>
                        <a:rPr lang="en-US" sz="2400" b="1" dirty="0"/>
                        <a:t>PU-3000 Multicore</a:t>
                      </a:r>
                      <a:br>
                        <a:rPr lang="en-US" sz="2400" b="1" dirty="0"/>
                      </a:br>
                      <a:r>
                        <a:rPr lang="en-US" sz="2400" b="1" dirty="0"/>
                        <a:t>Avionics Computer</a:t>
                      </a:r>
                    </a:p>
                  </a:txBody>
                  <a:tcPr anchor="b"/>
                </a:tc>
                <a:tc>
                  <a:txBody>
                    <a:bodyPr/>
                    <a:lstStyle/>
                    <a:p>
                      <a:endParaRPr lang="en-US" dirty="0"/>
                    </a:p>
                  </a:txBody>
                  <a:tcPr/>
                </a:tc>
                <a:tc>
                  <a:txBody>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lang="en-US" sz="2000" b="0" i="1" dirty="0"/>
                        <a:t>March 2021</a:t>
                      </a:r>
                    </a:p>
                    <a:p>
                      <a:pPr marL="0" marR="0" lvl="1" indent="0" algn="l" defTabSz="685800" rtl="0" eaLnBrk="1" fontAlgn="auto" latinLnBrk="0" hangingPunct="1">
                        <a:lnSpc>
                          <a:spcPct val="100000"/>
                        </a:lnSpc>
                        <a:spcBef>
                          <a:spcPts val="0"/>
                        </a:spcBef>
                        <a:spcAft>
                          <a:spcPts val="0"/>
                        </a:spcAft>
                        <a:buClrTx/>
                        <a:buSzTx/>
                        <a:buFontTx/>
                        <a:buNone/>
                        <a:tabLst/>
                        <a:defRPr/>
                      </a:pPr>
                      <a:r>
                        <a:rPr lang="en-US" sz="2000" b="1" dirty="0"/>
                        <a:t>TSO-C198  (AFGCS Equipment)</a:t>
                      </a:r>
                    </a:p>
                    <a:p>
                      <a:pPr marL="173038" marR="0" lvl="1" indent="-17303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dirty="0"/>
                        <a:t>Authorized as a Flight</a:t>
                      </a:r>
                      <a:r>
                        <a:rPr lang="en-US" sz="2000" b="0" baseline="0" dirty="0"/>
                        <a:t> Director</a:t>
                      </a:r>
                      <a:endParaRPr lang="en-US" sz="2000" b="0" dirty="0"/>
                    </a:p>
                  </a:txBody>
                  <a:tcPr anchor="ctr"/>
                </a:tc>
                <a:extLst>
                  <a:ext uri="{0D108BD9-81ED-4DB2-BD59-A6C34878D82A}">
                    <a16:rowId xmlns:a16="http://schemas.microsoft.com/office/drawing/2014/main" val="10000"/>
                  </a:ext>
                </a:extLst>
              </a:tr>
              <a:tr h="2232194">
                <a:tc>
                  <a:txBody>
                    <a:bodyPr/>
                    <a:lstStyle/>
                    <a:p>
                      <a:pPr>
                        <a:lnSpc>
                          <a:spcPct val="80000"/>
                        </a:lnSpc>
                      </a:pPr>
                      <a:r>
                        <a:rPr lang="en-US" sz="2400" b="1" dirty="0"/>
                        <a:t>MFD-3068 Multicore</a:t>
                      </a:r>
                      <a:br>
                        <a:rPr lang="en-US" sz="2400" b="1" dirty="0"/>
                      </a:br>
                      <a:r>
                        <a:rPr lang="en-US" sz="2400" b="1" dirty="0"/>
                        <a:t>Smart Display</a:t>
                      </a:r>
                    </a:p>
                  </a:txBody>
                  <a:tcPr anchor="ctr"/>
                </a:tc>
                <a:tc>
                  <a:txBody>
                    <a:bodyPr/>
                    <a:lstStyle/>
                    <a:p>
                      <a:endParaRPr lang="en-US" dirty="0"/>
                    </a:p>
                  </a:txBody>
                  <a:tcPr/>
                </a:tc>
                <a:tc>
                  <a:txBody>
                    <a:bodyPr/>
                    <a:lstStyle/>
                    <a:p>
                      <a:pPr marL="0" lvl="1" indent="0"/>
                      <a:r>
                        <a:rPr lang="en-US" sz="2000" b="0" i="1" dirty="0"/>
                        <a:t>May 2021 </a:t>
                      </a:r>
                    </a:p>
                    <a:p>
                      <a:pPr marL="0" lvl="1" indent="0"/>
                      <a:r>
                        <a:rPr lang="en-US" sz="2000" b="1" dirty="0"/>
                        <a:t>3 Separate TSO Authorizations:</a:t>
                      </a:r>
                    </a:p>
                    <a:p>
                      <a:pPr marL="0" lvl="1" indent="0"/>
                      <a:r>
                        <a:rPr lang="en-US" sz="2000" b="1" dirty="0"/>
                        <a:t>TSO-C113, TSO-C165, TSO-C209</a:t>
                      </a:r>
                    </a:p>
                    <a:p>
                      <a:pPr marL="173038" lvl="1" indent="-173038">
                        <a:buFont typeface="Arial" panose="020B0604020202020204" pitchFamily="34" charset="0"/>
                        <a:buChar char="•"/>
                      </a:pPr>
                      <a:r>
                        <a:rPr lang="en-US" sz="2000" b="0" dirty="0"/>
                        <a:t>Drives up to 4 displays, incl. PFD</a:t>
                      </a:r>
                    </a:p>
                    <a:p>
                      <a:pPr marL="173038" lvl="1" indent="-173038">
                        <a:buFont typeface="Arial" panose="020B0604020202020204" pitchFamily="34" charset="0"/>
                        <a:buChar char="•"/>
                      </a:pPr>
                      <a:r>
                        <a:rPr lang="en-US" sz="2000" b="0" dirty="0"/>
                        <a:t>Multiple apps</a:t>
                      </a:r>
                      <a:r>
                        <a:rPr lang="en-US" sz="2000" b="0" baseline="0" dirty="0"/>
                        <a:t> of mixed criticality</a:t>
                      </a:r>
                      <a:endParaRPr lang="en-US" sz="2000" b="0" dirty="0"/>
                    </a:p>
                    <a:p>
                      <a:pPr marL="0" indent="0"/>
                      <a:endParaRPr lang="en-US" b="1" dirty="0"/>
                    </a:p>
                  </a:txBody>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dirty="0"/>
              <a:t>Our Key Credential: World’s First Multicore TSOs</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8221" y="1018209"/>
            <a:ext cx="1489246" cy="1293704"/>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06364" y="2311913"/>
            <a:ext cx="1685769" cy="1888042"/>
          </a:xfrm>
          <a:prstGeom prst="rect">
            <a:avLst/>
          </a:prstGeom>
        </p:spPr>
      </p:pic>
      <p:pic>
        <p:nvPicPr>
          <p:cNvPr id="8" name="Picture 4" descr="CMC Electronics Inc."/>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5047" y="1120176"/>
            <a:ext cx="1252872" cy="4320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MC Electronics Inc."/>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5047" y="2557724"/>
            <a:ext cx="1252872" cy="4320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42128" y="4084800"/>
            <a:ext cx="6347379" cy="1015663"/>
          </a:xfrm>
          <a:prstGeom prst="rect">
            <a:avLst/>
          </a:prstGeom>
          <a:noFill/>
        </p:spPr>
        <p:txBody>
          <a:bodyPr wrap="none" rtlCol="0">
            <a:spAutoFit/>
          </a:bodyPr>
          <a:lstStyle/>
          <a:p>
            <a:pPr algn="ctr"/>
            <a:r>
              <a:rPr lang="en-US" sz="2000" b="1" i="1" dirty="0">
                <a:solidFill>
                  <a:schemeClr val="tx2"/>
                </a:solidFill>
              </a:rPr>
              <a:t>All TSOs included DO-178C DAL A and CAST-32A objectives</a:t>
            </a:r>
          </a:p>
          <a:p>
            <a:pPr algn="ctr"/>
            <a:r>
              <a:rPr lang="en-US" sz="2000" b="1" i="1" dirty="0">
                <a:solidFill>
                  <a:schemeClr val="tx2"/>
                </a:solidFill>
              </a:rPr>
              <a:t>Both systems run the INTEGRITY®-178 tuMP™ RTOS</a:t>
            </a:r>
          </a:p>
          <a:p>
            <a:pPr algn="ctr"/>
            <a:endParaRPr lang="en-US" sz="2000" b="1" i="1" dirty="0"/>
          </a:p>
        </p:txBody>
      </p:sp>
    </p:spTree>
    <p:extLst>
      <p:ext uri="{BB962C8B-B14F-4D97-AF65-F5344CB8AC3E}">
        <p14:creationId xmlns:p14="http://schemas.microsoft.com/office/powerpoint/2010/main" val="48788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1B897-A970-A6FC-96BF-BEB1F99F76FA}"/>
              </a:ext>
            </a:extLst>
          </p:cNvPr>
          <p:cNvSpPr>
            <a:spLocks noGrp="1"/>
          </p:cNvSpPr>
          <p:nvPr>
            <p:ph type="title"/>
          </p:nvPr>
        </p:nvSpPr>
        <p:spPr/>
        <p:txBody>
          <a:bodyPr/>
          <a:lstStyle/>
          <a:p>
            <a:r>
              <a:rPr lang="en-US" dirty="0"/>
              <a:t>AMC 20-193: Use of Multi-Core Processors</a:t>
            </a:r>
          </a:p>
        </p:txBody>
      </p:sp>
      <p:sp>
        <p:nvSpPr>
          <p:cNvPr id="4" name="Content Placeholder 3">
            <a:extLst>
              <a:ext uri="{FF2B5EF4-FFF2-40B4-BE49-F238E27FC236}">
                <a16:creationId xmlns:a16="http://schemas.microsoft.com/office/drawing/2014/main" id="{477313A0-B05F-D6F5-21BC-2AB6954E0A77}"/>
              </a:ext>
            </a:extLst>
          </p:cNvPr>
          <p:cNvSpPr>
            <a:spLocks noGrp="1"/>
          </p:cNvSpPr>
          <p:nvPr>
            <p:ph sz="half" idx="1"/>
          </p:nvPr>
        </p:nvSpPr>
        <p:spPr>
          <a:xfrm>
            <a:off x="152400" y="971550"/>
            <a:ext cx="4419600" cy="3829050"/>
          </a:xfrm>
        </p:spPr>
        <p:txBody>
          <a:bodyPr/>
          <a:lstStyle/>
          <a:p>
            <a:r>
              <a:rPr lang="en-US" dirty="0"/>
              <a:t>Main topic is contention for shared resources</a:t>
            </a:r>
          </a:p>
          <a:p>
            <a:pPr lvl="1"/>
            <a:r>
              <a:rPr lang="en-US" dirty="0"/>
              <a:t>Memory, cache, on-chip interconnect, and external interfaces</a:t>
            </a:r>
          </a:p>
          <a:p>
            <a:pPr lvl="1"/>
            <a:endParaRPr lang="en-US" dirty="0"/>
          </a:p>
          <a:p>
            <a:r>
              <a:rPr lang="en-US" dirty="0"/>
              <a:t>9 Objectives</a:t>
            </a:r>
          </a:p>
          <a:p>
            <a:pPr lvl="1"/>
            <a:r>
              <a:rPr lang="en-US" dirty="0"/>
              <a:t>Very little change from CAST-32A</a:t>
            </a:r>
          </a:p>
          <a:p>
            <a:pPr lvl="1"/>
            <a:endParaRPr lang="en-US" dirty="0"/>
          </a:p>
          <a:p>
            <a:r>
              <a:rPr lang="en-US" dirty="0"/>
              <a:t>New Definition of Integrated Modular Avionics (IMA), which requires</a:t>
            </a:r>
          </a:p>
          <a:p>
            <a:pPr marL="685800" lvl="1" indent="-342900">
              <a:buFont typeface="+mj-lt"/>
              <a:buAutoNum type="arabicPeriod"/>
            </a:pPr>
            <a:r>
              <a:rPr lang="en-US" dirty="0"/>
              <a:t>Robust resource partitioning</a:t>
            </a:r>
          </a:p>
          <a:p>
            <a:pPr marL="685800" lvl="1" indent="-342900">
              <a:buFont typeface="+mj-lt"/>
              <a:buAutoNum type="arabicPeriod"/>
            </a:pPr>
            <a:r>
              <a:rPr lang="en-US" dirty="0"/>
              <a:t>Robust time partitioning</a:t>
            </a:r>
          </a:p>
        </p:txBody>
      </p:sp>
      <p:sp>
        <p:nvSpPr>
          <p:cNvPr id="5" name="Content Placeholder 4">
            <a:extLst>
              <a:ext uri="{FF2B5EF4-FFF2-40B4-BE49-F238E27FC236}">
                <a16:creationId xmlns:a16="http://schemas.microsoft.com/office/drawing/2014/main" id="{B7F0C41F-25B8-A36F-549A-0E857AAF075B}"/>
              </a:ext>
            </a:extLst>
          </p:cNvPr>
          <p:cNvSpPr>
            <a:spLocks noGrp="1"/>
          </p:cNvSpPr>
          <p:nvPr>
            <p:ph sz="half" idx="2"/>
          </p:nvPr>
        </p:nvSpPr>
        <p:spPr>
          <a:xfrm>
            <a:off x="4648200" y="971550"/>
            <a:ext cx="4343400" cy="760787"/>
          </a:xfrm>
        </p:spPr>
        <p:txBody>
          <a:bodyPr/>
          <a:lstStyle/>
          <a:p>
            <a:pPr marL="0" indent="0" algn="ctr">
              <a:buNone/>
            </a:pPr>
            <a:r>
              <a:rPr lang="en-US" dirty="0"/>
              <a:t>Example Shared Resource Contention:</a:t>
            </a:r>
          </a:p>
          <a:p>
            <a:pPr marL="0" indent="0" algn="ctr">
              <a:buNone/>
            </a:pPr>
            <a:r>
              <a:rPr lang="en-US" dirty="0"/>
              <a:t>Attempt to access DRAM while it is in use</a:t>
            </a:r>
          </a:p>
        </p:txBody>
      </p:sp>
      <p:grpSp>
        <p:nvGrpSpPr>
          <p:cNvPr id="6" name="Group 5">
            <a:extLst>
              <a:ext uri="{FF2B5EF4-FFF2-40B4-BE49-F238E27FC236}">
                <a16:creationId xmlns:a16="http://schemas.microsoft.com/office/drawing/2014/main" id="{98731DEC-90FB-B930-C5E2-AFCE155B10AB}"/>
              </a:ext>
            </a:extLst>
          </p:cNvPr>
          <p:cNvGrpSpPr/>
          <p:nvPr/>
        </p:nvGrpSpPr>
        <p:grpSpPr>
          <a:xfrm>
            <a:off x="4905935" y="1846637"/>
            <a:ext cx="3827929" cy="2654561"/>
            <a:chOff x="1871133" y="1424380"/>
            <a:chExt cx="4881034" cy="3103033"/>
          </a:xfrm>
        </p:grpSpPr>
        <p:pic>
          <p:nvPicPr>
            <p:cNvPr id="7" name="Picture 6">
              <a:extLst>
                <a:ext uri="{FF2B5EF4-FFF2-40B4-BE49-F238E27FC236}">
                  <a16:creationId xmlns:a16="http://schemas.microsoft.com/office/drawing/2014/main" id="{C6E059C3-2301-B66F-F0A3-9136688F0EF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009" t="7546" r="38611" b="24583"/>
            <a:stretch/>
          </p:blipFill>
          <p:spPr>
            <a:xfrm>
              <a:off x="1871133" y="1424380"/>
              <a:ext cx="4881034" cy="3103033"/>
            </a:xfrm>
            <a:prstGeom prst="rect">
              <a:avLst/>
            </a:prstGeom>
          </p:spPr>
        </p:pic>
        <p:sp>
          <p:nvSpPr>
            <p:cNvPr id="8" name="TextBox 13">
              <a:extLst>
                <a:ext uri="{FF2B5EF4-FFF2-40B4-BE49-F238E27FC236}">
                  <a16:creationId xmlns:a16="http://schemas.microsoft.com/office/drawing/2014/main" id="{712D2DC6-AF67-6C0F-6563-278B0E08A9B6}"/>
                </a:ext>
              </a:extLst>
            </p:cNvPr>
            <p:cNvSpPr txBox="1"/>
            <p:nvPr/>
          </p:nvSpPr>
          <p:spPr>
            <a:xfrm>
              <a:off x="2660073" y="3042177"/>
              <a:ext cx="352063" cy="400110"/>
            </a:xfrm>
            <a:prstGeom prst="rect">
              <a:avLst/>
            </a:prstGeom>
            <a:noFill/>
          </p:spPr>
          <p:txBody>
            <a:bodyPr wrap="square" rtlCol="0">
              <a:spAutoFit/>
            </a:bodyPr>
            <a:lstStyle>
              <a:defPPr>
                <a:defRPr lang="en-US"/>
              </a:defPPr>
              <a:lvl1pPr marL="0" algn="l" defTabSz="1352215" rtl="0" eaLnBrk="1" latinLnBrk="0" hangingPunct="1">
                <a:defRPr sz="2700" kern="1200">
                  <a:solidFill>
                    <a:schemeClr val="tx1"/>
                  </a:solidFill>
                  <a:latin typeface="+mn-lt"/>
                  <a:ea typeface="+mn-ea"/>
                  <a:cs typeface="+mn-cs"/>
                </a:defRPr>
              </a:lvl1pPr>
              <a:lvl2pPr marL="676107" algn="l" defTabSz="1352215" rtl="0" eaLnBrk="1" latinLnBrk="0" hangingPunct="1">
                <a:defRPr sz="2700" kern="1200">
                  <a:solidFill>
                    <a:schemeClr val="tx1"/>
                  </a:solidFill>
                  <a:latin typeface="+mn-lt"/>
                  <a:ea typeface="+mn-ea"/>
                  <a:cs typeface="+mn-cs"/>
                </a:defRPr>
              </a:lvl2pPr>
              <a:lvl3pPr marL="1352215" algn="l" defTabSz="1352215" rtl="0" eaLnBrk="1" latinLnBrk="0" hangingPunct="1">
                <a:defRPr sz="2700" kern="1200">
                  <a:solidFill>
                    <a:schemeClr val="tx1"/>
                  </a:solidFill>
                  <a:latin typeface="+mn-lt"/>
                  <a:ea typeface="+mn-ea"/>
                  <a:cs typeface="+mn-cs"/>
                </a:defRPr>
              </a:lvl3pPr>
              <a:lvl4pPr marL="2028322" algn="l" defTabSz="1352215" rtl="0" eaLnBrk="1" latinLnBrk="0" hangingPunct="1">
                <a:defRPr sz="2700" kern="1200">
                  <a:solidFill>
                    <a:schemeClr val="tx1"/>
                  </a:solidFill>
                  <a:latin typeface="+mn-lt"/>
                  <a:ea typeface="+mn-ea"/>
                  <a:cs typeface="+mn-cs"/>
                </a:defRPr>
              </a:lvl4pPr>
              <a:lvl5pPr marL="2704429" algn="l" defTabSz="1352215" rtl="0" eaLnBrk="1" latinLnBrk="0" hangingPunct="1">
                <a:defRPr sz="2700" kern="1200">
                  <a:solidFill>
                    <a:schemeClr val="tx1"/>
                  </a:solidFill>
                  <a:latin typeface="+mn-lt"/>
                  <a:ea typeface="+mn-ea"/>
                  <a:cs typeface="+mn-cs"/>
                </a:defRPr>
              </a:lvl5pPr>
              <a:lvl6pPr marL="3380537" algn="l" defTabSz="1352215" rtl="0" eaLnBrk="1" latinLnBrk="0" hangingPunct="1">
                <a:defRPr sz="2700" kern="1200">
                  <a:solidFill>
                    <a:schemeClr val="tx1"/>
                  </a:solidFill>
                  <a:latin typeface="+mn-lt"/>
                  <a:ea typeface="+mn-ea"/>
                  <a:cs typeface="+mn-cs"/>
                </a:defRPr>
              </a:lvl6pPr>
              <a:lvl7pPr marL="4056644" algn="l" defTabSz="1352215" rtl="0" eaLnBrk="1" latinLnBrk="0" hangingPunct="1">
                <a:defRPr sz="2700" kern="1200">
                  <a:solidFill>
                    <a:schemeClr val="tx1"/>
                  </a:solidFill>
                  <a:latin typeface="+mn-lt"/>
                  <a:ea typeface="+mn-ea"/>
                  <a:cs typeface="+mn-cs"/>
                </a:defRPr>
              </a:lvl7pPr>
              <a:lvl8pPr marL="4732752" algn="l" defTabSz="1352215" rtl="0" eaLnBrk="1" latinLnBrk="0" hangingPunct="1">
                <a:defRPr sz="2700" kern="1200">
                  <a:solidFill>
                    <a:schemeClr val="tx1"/>
                  </a:solidFill>
                  <a:latin typeface="+mn-lt"/>
                  <a:ea typeface="+mn-ea"/>
                  <a:cs typeface="+mn-cs"/>
                </a:defRPr>
              </a:lvl8pPr>
              <a:lvl9pPr marL="5408859" algn="l" defTabSz="1352215" rtl="0" eaLnBrk="1" latinLnBrk="0" hangingPunct="1">
                <a:defRPr sz="2700" kern="1200">
                  <a:solidFill>
                    <a:schemeClr val="tx1"/>
                  </a:solidFill>
                  <a:latin typeface="+mn-lt"/>
                  <a:ea typeface="+mn-ea"/>
                  <a:cs typeface="+mn-cs"/>
                </a:defRPr>
              </a:lvl9pPr>
            </a:lstStyle>
            <a:p>
              <a:r>
                <a:rPr lang="en-US" sz="2000" dirty="0">
                  <a:solidFill>
                    <a:srgbClr val="C00000"/>
                  </a:solidFill>
                  <a:latin typeface="Arial Black" panose="020B0A04020102020204" pitchFamily="34" charset="0"/>
                </a:rPr>
                <a:t>X</a:t>
              </a:r>
            </a:p>
          </p:txBody>
        </p:sp>
        <p:grpSp>
          <p:nvGrpSpPr>
            <p:cNvPr id="9" name="Group 8">
              <a:extLst>
                <a:ext uri="{FF2B5EF4-FFF2-40B4-BE49-F238E27FC236}">
                  <a16:creationId xmlns:a16="http://schemas.microsoft.com/office/drawing/2014/main" id="{217D33E7-2B04-49CC-0E04-865CB593CC0A}"/>
                </a:ext>
              </a:extLst>
            </p:cNvPr>
            <p:cNvGrpSpPr/>
            <p:nvPr/>
          </p:nvGrpSpPr>
          <p:grpSpPr>
            <a:xfrm>
              <a:off x="2563091" y="2223655"/>
              <a:ext cx="193964" cy="1391596"/>
              <a:chOff x="3053444" y="2846614"/>
              <a:chExt cx="152401" cy="2558143"/>
            </a:xfrm>
          </p:grpSpPr>
          <p:cxnSp>
            <p:nvCxnSpPr>
              <p:cNvPr id="11" name="Straight Connector 10">
                <a:extLst>
                  <a:ext uri="{FF2B5EF4-FFF2-40B4-BE49-F238E27FC236}">
                    <a16:creationId xmlns:a16="http://schemas.microsoft.com/office/drawing/2014/main" id="{F33029E1-D67A-E7C0-6DC2-F22694850168}"/>
                  </a:ext>
                </a:extLst>
              </p:cNvPr>
              <p:cNvCxnSpPr/>
              <p:nvPr/>
            </p:nvCxnSpPr>
            <p:spPr>
              <a:xfrm>
                <a:off x="3053444" y="2846614"/>
                <a:ext cx="0" cy="192677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00018A-F9CF-C006-8EAC-861A90B1FF14}"/>
                  </a:ext>
                </a:extLst>
              </p:cNvPr>
              <p:cNvCxnSpPr/>
              <p:nvPr/>
            </p:nvCxnSpPr>
            <p:spPr>
              <a:xfrm>
                <a:off x="3053444" y="4751614"/>
                <a:ext cx="152401" cy="19322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2DEC54E-3AF9-A55E-1537-5B567BEC2EAC}"/>
                  </a:ext>
                </a:extLst>
              </p:cNvPr>
              <p:cNvCxnSpPr/>
              <p:nvPr/>
            </p:nvCxnSpPr>
            <p:spPr>
              <a:xfrm>
                <a:off x="3205844" y="4925786"/>
                <a:ext cx="1" cy="478971"/>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0" name="Connector: Elbow 9">
              <a:extLst>
                <a:ext uri="{FF2B5EF4-FFF2-40B4-BE49-F238E27FC236}">
                  <a16:creationId xmlns:a16="http://schemas.microsoft.com/office/drawing/2014/main" id="{2497B5A5-495F-FDC8-D27E-F81415FE67C9}"/>
                </a:ext>
              </a:extLst>
            </p:cNvPr>
            <p:cNvCxnSpPr>
              <a:cxnSpLocks/>
              <a:endCxn id="8" idx="3"/>
            </p:cNvCxnSpPr>
            <p:nvPr/>
          </p:nvCxnSpPr>
          <p:spPr>
            <a:xfrm rot="10800000" flipV="1">
              <a:off x="3012136" y="2223650"/>
              <a:ext cx="1299516" cy="1018581"/>
            </a:xfrm>
            <a:prstGeom prst="bentConnector3">
              <a:avLst>
                <a:gd name="adj1" fmla="val 331"/>
              </a:avLst>
            </a:prstGeom>
            <a:ln w="63500">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7808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21FC-227E-6390-6BD5-0A5241D62C17}"/>
              </a:ext>
            </a:extLst>
          </p:cNvPr>
          <p:cNvSpPr>
            <a:spLocks noGrp="1"/>
          </p:cNvSpPr>
          <p:nvPr>
            <p:ph type="title"/>
          </p:nvPr>
        </p:nvSpPr>
        <p:spPr/>
        <p:txBody>
          <a:bodyPr/>
          <a:lstStyle/>
          <a:p>
            <a:r>
              <a:rPr lang="en-US" dirty="0"/>
              <a:t>Robust Partitioning in AMC 20-193</a:t>
            </a:r>
          </a:p>
        </p:txBody>
      </p:sp>
      <p:sp>
        <p:nvSpPr>
          <p:cNvPr id="46" name="Content Placeholder 45">
            <a:extLst>
              <a:ext uri="{FF2B5EF4-FFF2-40B4-BE49-F238E27FC236}">
                <a16:creationId xmlns:a16="http://schemas.microsoft.com/office/drawing/2014/main" id="{58212882-A886-8EA2-6262-A665BFCE7FAA}"/>
              </a:ext>
            </a:extLst>
          </p:cNvPr>
          <p:cNvSpPr>
            <a:spLocks noGrp="1"/>
          </p:cNvSpPr>
          <p:nvPr>
            <p:ph sz="half" idx="1"/>
          </p:nvPr>
        </p:nvSpPr>
        <p:spPr>
          <a:xfrm>
            <a:off x="152398" y="971550"/>
            <a:ext cx="8718552" cy="3829050"/>
          </a:xfrm>
        </p:spPr>
        <p:txBody>
          <a:bodyPr>
            <a:normAutofit/>
          </a:bodyPr>
          <a:lstStyle/>
          <a:p>
            <a:r>
              <a:rPr lang="en-US" sz="2400" dirty="0">
                <a:solidFill>
                  <a:schemeClr val="tx1"/>
                </a:solidFill>
              </a:rPr>
              <a:t>Multicore Robust </a:t>
            </a:r>
            <a:r>
              <a:rPr lang="en-US" sz="2400" u="sng" dirty="0">
                <a:solidFill>
                  <a:schemeClr val="tx1"/>
                </a:solidFill>
              </a:rPr>
              <a:t>Resource</a:t>
            </a:r>
            <a:r>
              <a:rPr lang="en-US" sz="2400" dirty="0">
                <a:solidFill>
                  <a:schemeClr val="tx1"/>
                </a:solidFill>
              </a:rPr>
              <a:t> Partitioning is Manageable</a:t>
            </a:r>
          </a:p>
          <a:p>
            <a:pPr lvl="1"/>
            <a:r>
              <a:rPr lang="en-US" sz="2000" dirty="0">
                <a:solidFill>
                  <a:schemeClr val="tx1"/>
                </a:solidFill>
              </a:rPr>
              <a:t>Using the memory management unit (MMU) and other well-established techniques</a:t>
            </a:r>
          </a:p>
          <a:p>
            <a:r>
              <a:rPr lang="en-US" sz="2400" dirty="0">
                <a:solidFill>
                  <a:schemeClr val="tx1"/>
                </a:solidFill>
              </a:rPr>
              <a:t>Multicore Robust </a:t>
            </a:r>
            <a:r>
              <a:rPr lang="en-US" sz="2400" u="sng" dirty="0">
                <a:solidFill>
                  <a:schemeClr val="tx1"/>
                </a:solidFill>
              </a:rPr>
              <a:t>Time</a:t>
            </a:r>
            <a:r>
              <a:rPr lang="en-US" sz="2400" dirty="0">
                <a:solidFill>
                  <a:schemeClr val="tx1"/>
                </a:solidFill>
              </a:rPr>
              <a:t> Partitioning is Very Challenging</a:t>
            </a:r>
          </a:p>
          <a:p>
            <a:pPr marL="300038" lvl="1" indent="0">
              <a:buNone/>
            </a:pPr>
            <a:endParaRPr lang="en-US" sz="2400" dirty="0"/>
          </a:p>
          <a:p>
            <a:pPr marL="300038" lvl="1" indent="0">
              <a:buNone/>
            </a:pPr>
            <a:endParaRPr lang="en-US" sz="2400" dirty="0"/>
          </a:p>
          <a:p>
            <a:pPr marL="300038" lvl="1" indent="0">
              <a:buNone/>
            </a:pPr>
            <a:endParaRPr lang="en-US" sz="2400" dirty="0"/>
          </a:p>
          <a:p>
            <a:pPr marL="300038" lvl="1" indent="0">
              <a:buNone/>
            </a:pPr>
            <a:endParaRPr lang="en-US" sz="2400" dirty="0"/>
          </a:p>
          <a:p>
            <a:pPr marL="400050" indent="-400050">
              <a:buNone/>
            </a:pPr>
            <a:r>
              <a:rPr lang="en-US" sz="2400" dirty="0">
                <a:solidFill>
                  <a:srgbClr val="006600"/>
                </a:solidFill>
                <a:sym typeface="Wingdings" panose="05000000000000000000" pitchFamily="2" charset="2"/>
              </a:rPr>
              <a:t>	</a:t>
            </a:r>
            <a:r>
              <a:rPr lang="en-US" sz="2400" dirty="0">
                <a:solidFill>
                  <a:srgbClr val="006600"/>
                </a:solidFill>
              </a:rPr>
              <a:t>Need a way to mitigate all or almost all sources of interference</a:t>
            </a:r>
          </a:p>
          <a:p>
            <a:pPr marL="757238" lvl="1" indent="-457200"/>
            <a:endParaRPr lang="en-US" sz="2400" dirty="0"/>
          </a:p>
        </p:txBody>
      </p:sp>
      <p:sp>
        <p:nvSpPr>
          <p:cNvPr id="3" name="Scroll: Vertical 2">
            <a:extLst>
              <a:ext uri="{FF2B5EF4-FFF2-40B4-BE49-F238E27FC236}">
                <a16:creationId xmlns:a16="http://schemas.microsoft.com/office/drawing/2014/main" id="{92F8CBD2-3EEF-B93E-DCBF-FB66573C482C}"/>
              </a:ext>
            </a:extLst>
          </p:cNvPr>
          <p:cNvSpPr/>
          <p:nvPr/>
        </p:nvSpPr>
        <p:spPr>
          <a:xfrm>
            <a:off x="1087437" y="2527300"/>
            <a:ext cx="6969125" cy="1733550"/>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“No software partition consumes more than its allocation of execution time on the core(s) on which it executes, irrespective of whether partitions are executing on none of the other active cores or on all of the other active cores.”</a:t>
            </a:r>
          </a:p>
        </p:txBody>
      </p:sp>
    </p:spTree>
    <p:extLst>
      <p:ext uri="{BB962C8B-B14F-4D97-AF65-F5344CB8AC3E}">
        <p14:creationId xmlns:p14="http://schemas.microsoft.com/office/powerpoint/2010/main" val="888110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2513-791C-F5DE-148D-28683ADDD7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2A7771-AF96-D7DE-2A0B-6742580956D4}"/>
              </a:ext>
            </a:extLst>
          </p:cNvPr>
          <p:cNvSpPr>
            <a:spLocks noGrp="1"/>
          </p:cNvSpPr>
          <p:nvPr>
            <p:ph type="title"/>
          </p:nvPr>
        </p:nvSpPr>
        <p:spPr/>
        <p:txBody>
          <a:bodyPr/>
          <a:lstStyle/>
          <a:p>
            <a:r>
              <a:rPr lang="en-US" dirty="0"/>
              <a:t>Benefits of Meeting IMA Robust Partitioning</a:t>
            </a:r>
          </a:p>
        </p:txBody>
      </p:sp>
      <p:sp>
        <p:nvSpPr>
          <p:cNvPr id="3" name="Content Placeholder 2">
            <a:extLst>
              <a:ext uri="{FF2B5EF4-FFF2-40B4-BE49-F238E27FC236}">
                <a16:creationId xmlns:a16="http://schemas.microsoft.com/office/drawing/2014/main" id="{697EC52B-53E2-4DD8-86A0-1DC4E71079B2}"/>
              </a:ext>
            </a:extLst>
          </p:cNvPr>
          <p:cNvSpPr>
            <a:spLocks noGrp="1"/>
          </p:cNvSpPr>
          <p:nvPr>
            <p:ph sz="half" idx="1"/>
          </p:nvPr>
        </p:nvSpPr>
        <p:spPr>
          <a:xfrm>
            <a:off x="152400" y="1120588"/>
            <a:ext cx="4457476" cy="3680011"/>
          </a:xfrm>
        </p:spPr>
        <p:txBody>
          <a:bodyPr>
            <a:normAutofit/>
          </a:bodyPr>
          <a:lstStyle/>
          <a:p>
            <a:pPr marL="0" indent="0">
              <a:buNone/>
            </a:pPr>
            <a:r>
              <a:rPr lang="en-US" dirty="0">
                <a:solidFill>
                  <a:schemeClr val="tx1"/>
                </a:solidFill>
              </a:rPr>
              <a:t>Significantly Less Software Verification per AMC 20-193:</a:t>
            </a:r>
          </a:p>
          <a:p>
            <a:r>
              <a:rPr lang="en-US" dirty="0">
                <a:latin typeface="Calibri" panose="020F0502020204030204" pitchFamily="34" charset="0"/>
                <a:ea typeface="Calibri" panose="020F0502020204030204" pitchFamily="34" charset="0"/>
                <a:cs typeface="Times New Roman" panose="02020603050405020304" pitchFamily="18" charset="0"/>
              </a:rPr>
              <a:t>V</a:t>
            </a:r>
            <a:r>
              <a:rPr lang="en-US" sz="1800" dirty="0">
                <a:effectLst/>
                <a:latin typeface="Calibri" panose="020F0502020204030204" pitchFamily="34" charset="0"/>
                <a:ea typeface="Calibri" panose="020F0502020204030204" pitchFamily="34" charset="0"/>
                <a:cs typeface="Times New Roman" panose="02020603050405020304" pitchFamily="18" charset="0"/>
              </a:rPr>
              <a:t>erify software applications separately</a:t>
            </a:r>
          </a:p>
          <a:p>
            <a:r>
              <a:rPr lang="en-US" dirty="0">
                <a:latin typeface="Calibri" panose="020F0502020204030204" pitchFamily="34" charset="0"/>
                <a:ea typeface="Calibri" panose="020F0502020204030204" pitchFamily="34" charset="0"/>
                <a:cs typeface="Times New Roman" panose="02020603050405020304" pitchFamily="18" charset="0"/>
              </a:rPr>
              <a:t>D</a:t>
            </a:r>
            <a:r>
              <a:rPr lang="en-US" sz="1800" dirty="0">
                <a:effectLst/>
                <a:latin typeface="Calibri" panose="020F0502020204030204" pitchFamily="34" charset="0"/>
                <a:ea typeface="Calibri" panose="020F0502020204030204" pitchFamily="34" charset="0"/>
                <a:cs typeface="Times New Roman" panose="02020603050405020304" pitchFamily="18" charset="0"/>
              </a:rPr>
              <a:t>etermine their WCETs separately</a:t>
            </a:r>
          </a:p>
          <a:p>
            <a:pPr marL="0" indent="0">
              <a:buNone/>
            </a:pPr>
            <a:r>
              <a:rPr lang="en-US" dirty="0">
                <a:solidFill>
                  <a:schemeClr val="tx1"/>
                </a:solidFill>
              </a:rPr>
              <a:t>Results: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Incremental module design and acceptance</a:t>
            </a:r>
          </a:p>
          <a:p>
            <a:r>
              <a:rPr lang="en-US" dirty="0">
                <a:latin typeface="Calibri" panose="020F0502020204030204" pitchFamily="34" charset="0"/>
                <a:ea typeface="Calibri" panose="020F0502020204030204" pitchFamily="34" charset="0"/>
                <a:cs typeface="Times New Roman" panose="02020603050405020304" pitchFamily="18" charset="0"/>
              </a:rPr>
              <a:t>Applications are independently modifiable</a:t>
            </a:r>
          </a:p>
          <a:p>
            <a:r>
              <a:rPr lang="en-US" dirty="0">
                <a:latin typeface="Calibri" panose="020F0502020204030204" pitchFamily="34" charset="0"/>
                <a:ea typeface="Calibri" panose="020F0502020204030204" pitchFamily="34" charset="0"/>
                <a:cs typeface="Times New Roman" panose="02020603050405020304" pitchFamily="18" charset="0"/>
              </a:rPr>
              <a:t>Platform behavior may be verified </a:t>
            </a:r>
            <a:r>
              <a:rPr lang="en-US" sz="1800" dirty="0">
                <a:effectLst/>
                <a:latin typeface="Calibri" panose="020F0502020204030204" pitchFamily="34" charset="0"/>
                <a:ea typeface="Calibri" panose="020F0502020204030204" pitchFamily="34" charset="0"/>
                <a:cs typeface="Times New Roman" panose="02020603050405020304" pitchFamily="18" charset="0"/>
              </a:rPr>
              <a:t>independently of specific applications</a:t>
            </a:r>
          </a:p>
          <a:p>
            <a:pPr marL="0" indent="0">
              <a:buNone/>
            </a:pPr>
            <a:endParaRPr lang="en-US" dirty="0"/>
          </a:p>
        </p:txBody>
      </p:sp>
      <p:grpSp>
        <p:nvGrpSpPr>
          <p:cNvPr id="9" name="Group 8">
            <a:extLst>
              <a:ext uri="{FF2B5EF4-FFF2-40B4-BE49-F238E27FC236}">
                <a16:creationId xmlns:a16="http://schemas.microsoft.com/office/drawing/2014/main" id="{6D0E3F19-8B8E-47C3-E345-50E0A886BBAD}"/>
              </a:ext>
            </a:extLst>
          </p:cNvPr>
          <p:cNvGrpSpPr/>
          <p:nvPr/>
        </p:nvGrpSpPr>
        <p:grpSpPr>
          <a:xfrm>
            <a:off x="4963670" y="1602930"/>
            <a:ext cx="3603171" cy="2292800"/>
            <a:chOff x="2677886" y="889231"/>
            <a:chExt cx="3603171" cy="2292800"/>
          </a:xfrm>
        </p:grpSpPr>
        <p:sp>
          <p:nvSpPr>
            <p:cNvPr id="10" name="Rectangle 9">
              <a:extLst>
                <a:ext uri="{FF2B5EF4-FFF2-40B4-BE49-F238E27FC236}">
                  <a16:creationId xmlns:a16="http://schemas.microsoft.com/office/drawing/2014/main" id="{EA7A26A1-1AE7-0246-1881-6B397798B653}"/>
                </a:ext>
              </a:extLst>
            </p:cNvPr>
            <p:cNvSpPr/>
            <p:nvPr/>
          </p:nvSpPr>
          <p:spPr>
            <a:xfrm>
              <a:off x="2677886" y="1826759"/>
              <a:ext cx="3603171" cy="135527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b="1" dirty="0"/>
                <a:t>Operating System or Hypervisor</a:t>
              </a:r>
              <a:br>
                <a:rPr lang="en-US" b="1" dirty="0"/>
              </a:br>
              <a:r>
                <a:rPr lang="en-US" b="1" dirty="0"/>
                <a:t>with Robust Partitioning</a:t>
              </a:r>
            </a:p>
          </p:txBody>
        </p:sp>
        <p:sp>
          <p:nvSpPr>
            <p:cNvPr id="11" name="Rectangle 10">
              <a:extLst>
                <a:ext uri="{FF2B5EF4-FFF2-40B4-BE49-F238E27FC236}">
                  <a16:creationId xmlns:a16="http://schemas.microsoft.com/office/drawing/2014/main" id="{41FDD22C-DE74-4029-AAC5-B60224BD4272}"/>
                </a:ext>
              </a:extLst>
            </p:cNvPr>
            <p:cNvSpPr/>
            <p:nvPr/>
          </p:nvSpPr>
          <p:spPr>
            <a:xfrm>
              <a:off x="2813954" y="1826758"/>
              <a:ext cx="723901" cy="67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3864A20-2753-E262-46AE-C15634BD704A}"/>
                </a:ext>
              </a:extLst>
            </p:cNvPr>
            <p:cNvSpPr/>
            <p:nvPr/>
          </p:nvSpPr>
          <p:spPr>
            <a:xfrm>
              <a:off x="3698419" y="1826757"/>
              <a:ext cx="723901" cy="67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E14972C-DE00-C880-F0E6-EB41A5697280}"/>
                </a:ext>
              </a:extLst>
            </p:cNvPr>
            <p:cNvSpPr/>
            <p:nvPr/>
          </p:nvSpPr>
          <p:spPr>
            <a:xfrm>
              <a:off x="4582884" y="1826756"/>
              <a:ext cx="723901" cy="67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45302E9-7383-0832-6C86-FCC8C1C768FB}"/>
                </a:ext>
              </a:extLst>
            </p:cNvPr>
            <p:cNvSpPr/>
            <p:nvPr/>
          </p:nvSpPr>
          <p:spPr>
            <a:xfrm>
              <a:off x="5467349" y="1826755"/>
              <a:ext cx="723901" cy="67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7">
              <a:extLst>
                <a:ext uri="{FF2B5EF4-FFF2-40B4-BE49-F238E27FC236}">
                  <a16:creationId xmlns:a16="http://schemas.microsoft.com/office/drawing/2014/main" id="{735D736D-6A80-C50D-7727-A66A9C922639}"/>
                </a:ext>
              </a:extLst>
            </p:cNvPr>
            <p:cNvSpPr/>
            <p:nvPr/>
          </p:nvSpPr>
          <p:spPr>
            <a:xfrm>
              <a:off x="2862942" y="1724710"/>
              <a:ext cx="631371" cy="658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App 1</a:t>
              </a:r>
            </a:p>
          </p:txBody>
        </p:sp>
        <p:sp>
          <p:nvSpPr>
            <p:cNvPr id="19" name="Rounded Rectangle 8">
              <a:extLst>
                <a:ext uri="{FF2B5EF4-FFF2-40B4-BE49-F238E27FC236}">
                  <a16:creationId xmlns:a16="http://schemas.microsoft.com/office/drawing/2014/main" id="{9DED9E61-469A-111D-33B3-ABC7D11A1B83}"/>
                </a:ext>
              </a:extLst>
            </p:cNvPr>
            <p:cNvSpPr/>
            <p:nvPr/>
          </p:nvSpPr>
          <p:spPr>
            <a:xfrm>
              <a:off x="3744685" y="1724710"/>
              <a:ext cx="631371" cy="658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App 2</a:t>
              </a:r>
            </a:p>
          </p:txBody>
        </p:sp>
        <p:sp>
          <p:nvSpPr>
            <p:cNvPr id="20" name="Rounded Rectangle 9">
              <a:extLst>
                <a:ext uri="{FF2B5EF4-FFF2-40B4-BE49-F238E27FC236}">
                  <a16:creationId xmlns:a16="http://schemas.microsoft.com/office/drawing/2014/main" id="{6A03100C-1BA6-2819-0072-472A756F4FEF}"/>
                </a:ext>
              </a:extLst>
            </p:cNvPr>
            <p:cNvSpPr/>
            <p:nvPr/>
          </p:nvSpPr>
          <p:spPr>
            <a:xfrm>
              <a:off x="4163785" y="889231"/>
              <a:ext cx="631371" cy="658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App 3</a:t>
              </a:r>
            </a:p>
          </p:txBody>
        </p:sp>
        <p:sp>
          <p:nvSpPr>
            <p:cNvPr id="21" name="Rounded Rectangle 10">
              <a:extLst>
                <a:ext uri="{FF2B5EF4-FFF2-40B4-BE49-F238E27FC236}">
                  <a16:creationId xmlns:a16="http://schemas.microsoft.com/office/drawing/2014/main" id="{7C1F3834-D22A-E1ED-330E-9D1815DE27F3}"/>
                </a:ext>
              </a:extLst>
            </p:cNvPr>
            <p:cNvSpPr/>
            <p:nvPr/>
          </p:nvSpPr>
          <p:spPr>
            <a:xfrm>
              <a:off x="5508171" y="1724710"/>
              <a:ext cx="631371" cy="658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App 4</a:t>
              </a:r>
            </a:p>
          </p:txBody>
        </p:sp>
        <p:sp>
          <p:nvSpPr>
            <p:cNvPr id="22" name="Rounded Rectangle 11">
              <a:extLst>
                <a:ext uri="{FF2B5EF4-FFF2-40B4-BE49-F238E27FC236}">
                  <a16:creationId xmlns:a16="http://schemas.microsoft.com/office/drawing/2014/main" id="{B2874FEE-0826-C02F-C52C-8EF031BF0D54}"/>
                </a:ext>
              </a:extLst>
            </p:cNvPr>
            <p:cNvSpPr/>
            <p:nvPr/>
          </p:nvSpPr>
          <p:spPr>
            <a:xfrm>
              <a:off x="5091791" y="896038"/>
              <a:ext cx="631371" cy="658586"/>
            </a:xfrm>
            <a:prstGeom prst="roundRect">
              <a:avLst/>
            </a:prstGeom>
            <a:solidFill>
              <a:srgbClr val="61A377"/>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App 5</a:t>
              </a:r>
            </a:p>
          </p:txBody>
        </p:sp>
        <p:sp>
          <p:nvSpPr>
            <p:cNvPr id="23" name="Arc 22">
              <a:extLst>
                <a:ext uri="{FF2B5EF4-FFF2-40B4-BE49-F238E27FC236}">
                  <a16:creationId xmlns:a16="http://schemas.microsoft.com/office/drawing/2014/main" id="{1D5ECD12-2DAA-97B9-7E7C-52B0727EEC66}"/>
                </a:ext>
              </a:extLst>
            </p:cNvPr>
            <p:cNvSpPr/>
            <p:nvPr/>
          </p:nvSpPr>
          <p:spPr>
            <a:xfrm>
              <a:off x="4075338" y="1603601"/>
              <a:ext cx="808265" cy="1475016"/>
            </a:xfrm>
            <a:prstGeom prst="arc">
              <a:avLst/>
            </a:prstGeom>
            <a:ln w="57150">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5E1E22CD-2D21-8CA3-741C-5FB0D3EAB8B9}"/>
                </a:ext>
              </a:extLst>
            </p:cNvPr>
            <p:cNvSpPr/>
            <p:nvPr/>
          </p:nvSpPr>
          <p:spPr>
            <a:xfrm flipH="1">
              <a:off x="4982930" y="1607687"/>
              <a:ext cx="808265" cy="1475016"/>
            </a:xfrm>
            <a:prstGeom prst="arc">
              <a:avLst/>
            </a:prstGeom>
            <a:ln w="57150">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TextBox 24">
            <a:extLst>
              <a:ext uri="{FF2B5EF4-FFF2-40B4-BE49-F238E27FC236}">
                <a16:creationId xmlns:a16="http://schemas.microsoft.com/office/drawing/2014/main" id="{E00F8367-41D5-1C3D-9F74-3BA5EF01A30D}"/>
              </a:ext>
            </a:extLst>
          </p:cNvPr>
          <p:cNvSpPr txBox="1"/>
          <p:nvPr/>
        </p:nvSpPr>
        <p:spPr>
          <a:xfrm>
            <a:off x="4648202" y="3895730"/>
            <a:ext cx="4343398" cy="584775"/>
          </a:xfrm>
          <a:prstGeom prst="rect">
            <a:avLst/>
          </a:prstGeom>
          <a:noFill/>
        </p:spPr>
        <p:txBody>
          <a:bodyPr wrap="square" rtlCol="0">
            <a:spAutoFit/>
          </a:bodyPr>
          <a:lstStyle/>
          <a:p>
            <a:pPr algn="ctr"/>
            <a:r>
              <a:rPr lang="en-US" sz="1600" dirty="0"/>
              <a:t>An application can be modified or replaced without testing and reverifying the entire system.</a:t>
            </a:r>
          </a:p>
        </p:txBody>
      </p:sp>
    </p:spTree>
    <p:extLst>
      <p:ext uri="{BB962C8B-B14F-4D97-AF65-F5344CB8AC3E}">
        <p14:creationId xmlns:p14="http://schemas.microsoft.com/office/powerpoint/2010/main" val="300478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Achieving Robust Time Partitioning</a:t>
            </a:r>
          </a:p>
        </p:txBody>
      </p:sp>
      <p:sp>
        <p:nvSpPr>
          <p:cNvPr id="8" name="Content Placeholder 7"/>
          <p:cNvSpPr>
            <a:spLocks noGrp="1"/>
          </p:cNvSpPr>
          <p:nvPr>
            <p:ph sz="half" idx="1"/>
          </p:nvPr>
        </p:nvSpPr>
        <p:spPr>
          <a:xfrm>
            <a:off x="152400" y="1538613"/>
            <a:ext cx="4282192" cy="3035299"/>
          </a:xfrm>
        </p:spPr>
        <p:txBody>
          <a:bodyPr>
            <a:normAutofit lnSpcReduction="10000"/>
          </a:bodyPr>
          <a:lstStyle/>
          <a:p>
            <a:r>
              <a:rPr lang="en-US" sz="2000" dirty="0"/>
              <a:t>Allocate and enforce bandwidth </a:t>
            </a:r>
            <a:br>
              <a:rPr lang="en-US" sz="2000" dirty="0"/>
            </a:br>
            <a:r>
              <a:rPr lang="en-US" sz="2000" dirty="0"/>
              <a:t>from cores to shared resources</a:t>
            </a:r>
          </a:p>
          <a:p>
            <a:pPr lvl="1"/>
            <a:r>
              <a:rPr lang="en-US" sz="2000" dirty="0">
                <a:solidFill>
                  <a:schemeClr val="accent3">
                    <a:lumMod val="50000"/>
                  </a:schemeClr>
                </a:solidFill>
              </a:rPr>
              <a:t>Although some CPUs have a HW implementation, it is immature, complex, and not in CPUs used for avionics</a:t>
            </a:r>
          </a:p>
          <a:p>
            <a:r>
              <a:rPr lang="en-US" sz="2000" dirty="0"/>
              <a:t>INTEGRITY</a:t>
            </a:r>
            <a:r>
              <a:rPr lang="en-US" sz="2000" baseline="30000" dirty="0"/>
              <a:t>®</a:t>
            </a:r>
            <a:r>
              <a:rPr lang="en-US" sz="2000" dirty="0"/>
              <a:t>-178 tuMP RTOS Implementation</a:t>
            </a:r>
          </a:p>
          <a:p>
            <a:pPr lvl="1"/>
            <a:r>
              <a:rPr lang="en-US" sz="2000" dirty="0">
                <a:solidFill>
                  <a:schemeClr val="accent3">
                    <a:lumMod val="50000"/>
                  </a:schemeClr>
                </a:solidFill>
              </a:rPr>
              <a:t>Bandwidth Allocation and Monitoring (BAM) </a:t>
            </a:r>
          </a:p>
          <a:p>
            <a:pPr marL="0" indent="0">
              <a:buNone/>
            </a:pPr>
            <a:endParaRPr lang="en-US" sz="2000" dirty="0"/>
          </a:p>
          <a:p>
            <a:endParaRPr lang="en-US" sz="2000" dirty="0"/>
          </a:p>
          <a:p>
            <a:endParaRPr lang="en-US" sz="2000" dirty="0"/>
          </a:p>
        </p:txBody>
      </p:sp>
      <p:grpSp>
        <p:nvGrpSpPr>
          <p:cNvPr id="4" name="Group 3"/>
          <p:cNvGrpSpPr/>
          <p:nvPr/>
        </p:nvGrpSpPr>
        <p:grpSpPr>
          <a:xfrm>
            <a:off x="4567960" y="1538613"/>
            <a:ext cx="4282192" cy="2591736"/>
            <a:chOff x="478560" y="1611150"/>
            <a:chExt cx="4881034" cy="3103033"/>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l="8009" t="7546" r="38611" b="24583"/>
            <a:stretch/>
          </p:blipFill>
          <p:spPr>
            <a:xfrm>
              <a:off x="478560" y="1611150"/>
              <a:ext cx="4881034" cy="3103033"/>
            </a:xfrm>
            <a:prstGeom prst="rect">
              <a:avLst/>
            </a:prstGeom>
          </p:spPr>
        </p:pic>
        <p:sp>
          <p:nvSpPr>
            <p:cNvPr id="6" name="Oval 5"/>
            <p:cNvSpPr/>
            <p:nvPr/>
          </p:nvSpPr>
          <p:spPr>
            <a:xfrm>
              <a:off x="859872" y="2621559"/>
              <a:ext cx="3271706" cy="2684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C00000"/>
                  </a:solidFill>
                </a:rPr>
                <a:t>Bandwidth Allocation</a:t>
              </a:r>
            </a:p>
          </p:txBody>
        </p:sp>
      </p:grpSp>
      <p:sp>
        <p:nvSpPr>
          <p:cNvPr id="10" name="TextBox 9"/>
          <p:cNvSpPr txBox="1"/>
          <p:nvPr/>
        </p:nvSpPr>
        <p:spPr>
          <a:xfrm>
            <a:off x="1914022" y="1013767"/>
            <a:ext cx="5299656" cy="461665"/>
          </a:xfrm>
          <a:prstGeom prst="rect">
            <a:avLst/>
          </a:prstGeom>
          <a:noFill/>
        </p:spPr>
        <p:txBody>
          <a:bodyPr wrap="none" rtlCol="0">
            <a:spAutoFit/>
          </a:bodyPr>
          <a:lstStyle/>
          <a:p>
            <a:r>
              <a:rPr lang="en-US" sz="2400" b="1" dirty="0"/>
              <a:t>General Solution:  Bandwidth Allocation</a:t>
            </a:r>
          </a:p>
        </p:txBody>
      </p:sp>
    </p:spTree>
    <p:extLst>
      <p:ext uri="{BB962C8B-B14F-4D97-AF65-F5344CB8AC3E}">
        <p14:creationId xmlns:p14="http://schemas.microsoft.com/office/powerpoint/2010/main" val="2691962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Multicore DRAM Interference</a:t>
            </a:r>
          </a:p>
        </p:txBody>
      </p:sp>
      <p:graphicFrame>
        <p:nvGraphicFramePr>
          <p:cNvPr id="4" name="Content Placeholder 3"/>
          <p:cNvGraphicFramePr>
            <a:graphicFrameLocks noGrp="1"/>
          </p:cNvGraphicFramePr>
          <p:nvPr>
            <p:ph idx="1"/>
          </p:nvPr>
        </p:nvGraphicFramePr>
        <p:xfrm>
          <a:off x="170090" y="977955"/>
          <a:ext cx="8839200" cy="3829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6452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Bandwidth Allocations</a:t>
            </a:r>
          </a:p>
        </p:txBody>
      </p:sp>
      <p:sp>
        <p:nvSpPr>
          <p:cNvPr id="8" name="Content Placeholder 7"/>
          <p:cNvSpPr>
            <a:spLocks noGrp="1"/>
          </p:cNvSpPr>
          <p:nvPr>
            <p:ph sz="half" idx="1"/>
          </p:nvPr>
        </p:nvSpPr>
        <p:spPr>
          <a:xfrm>
            <a:off x="156632" y="1498599"/>
            <a:ext cx="3479800" cy="3035299"/>
          </a:xfrm>
        </p:spPr>
        <p:txBody>
          <a:bodyPr>
            <a:normAutofit/>
          </a:bodyPr>
          <a:lstStyle/>
          <a:p>
            <a:r>
              <a:rPr lang="en-US" sz="2000" dirty="0"/>
              <a:t>Software architect allocates the shared bandwidth on a per core basis</a:t>
            </a:r>
          </a:p>
          <a:p>
            <a:endParaRPr lang="en-US" sz="2000" dirty="0"/>
          </a:p>
          <a:p>
            <a:r>
              <a:rPr lang="en-US" sz="2000" dirty="0"/>
              <a:t>Max bandwidth is enforced by the RTOS continuously over a very small quantum of time</a:t>
            </a:r>
          </a:p>
          <a:p>
            <a:endParaRPr lang="en-US" sz="2000" dirty="0"/>
          </a:p>
          <a:p>
            <a:endParaRPr lang="en-US" sz="2000" dirty="0"/>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080933" y="1443566"/>
            <a:ext cx="4800360" cy="284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3636432" y="1608667"/>
            <a:ext cx="564578" cy="2339793"/>
            <a:chOff x="3636432" y="1608667"/>
            <a:chExt cx="564578" cy="2339793"/>
          </a:xfrm>
        </p:grpSpPr>
        <p:sp>
          <p:nvSpPr>
            <p:cNvPr id="3" name="TextBox 2"/>
            <p:cNvSpPr txBox="1"/>
            <p:nvPr/>
          </p:nvSpPr>
          <p:spPr>
            <a:xfrm>
              <a:off x="3636432" y="1608667"/>
              <a:ext cx="564578" cy="369332"/>
            </a:xfrm>
            <a:prstGeom prst="rect">
              <a:avLst/>
            </a:prstGeom>
            <a:noFill/>
          </p:spPr>
          <p:txBody>
            <a:bodyPr wrap="none" rtlCol="0">
              <a:spAutoFit/>
            </a:bodyPr>
            <a:lstStyle/>
            <a:p>
              <a:pPr algn="r"/>
              <a:r>
                <a:rPr lang="en-US" b="1" dirty="0">
                  <a:solidFill>
                    <a:schemeClr val="tx1">
                      <a:lumMod val="65000"/>
                      <a:lumOff val="35000"/>
                    </a:schemeClr>
                  </a:solidFill>
                  <a:latin typeface="Arial Narrow" panose="020B0606020202030204" pitchFamily="34" charset="0"/>
                </a:rPr>
                <a:t>80%</a:t>
              </a:r>
            </a:p>
          </p:txBody>
        </p:sp>
        <p:sp>
          <p:nvSpPr>
            <p:cNvPr id="11" name="TextBox 10"/>
            <p:cNvSpPr txBox="1"/>
            <p:nvPr/>
          </p:nvSpPr>
          <p:spPr>
            <a:xfrm>
              <a:off x="3636432" y="2101282"/>
              <a:ext cx="564578" cy="369332"/>
            </a:xfrm>
            <a:prstGeom prst="rect">
              <a:avLst/>
            </a:prstGeom>
            <a:noFill/>
          </p:spPr>
          <p:txBody>
            <a:bodyPr wrap="none" rtlCol="0">
              <a:spAutoFit/>
            </a:bodyPr>
            <a:lstStyle/>
            <a:p>
              <a:pPr algn="r"/>
              <a:r>
                <a:rPr lang="en-US" b="1" dirty="0">
                  <a:solidFill>
                    <a:schemeClr val="tx1">
                      <a:lumMod val="65000"/>
                      <a:lumOff val="35000"/>
                    </a:schemeClr>
                  </a:solidFill>
                  <a:latin typeface="Arial Narrow" panose="020B0606020202030204" pitchFamily="34" charset="0"/>
                </a:rPr>
                <a:t>60%</a:t>
              </a:r>
            </a:p>
          </p:txBody>
        </p:sp>
        <p:sp>
          <p:nvSpPr>
            <p:cNvPr id="12" name="TextBox 11"/>
            <p:cNvSpPr txBox="1"/>
            <p:nvPr/>
          </p:nvSpPr>
          <p:spPr>
            <a:xfrm>
              <a:off x="3636432" y="2593897"/>
              <a:ext cx="564578" cy="369332"/>
            </a:xfrm>
            <a:prstGeom prst="rect">
              <a:avLst/>
            </a:prstGeom>
            <a:noFill/>
          </p:spPr>
          <p:txBody>
            <a:bodyPr wrap="none" rtlCol="0">
              <a:spAutoFit/>
            </a:bodyPr>
            <a:lstStyle/>
            <a:p>
              <a:pPr algn="r"/>
              <a:r>
                <a:rPr lang="en-US" b="1" dirty="0">
                  <a:solidFill>
                    <a:schemeClr val="tx1">
                      <a:lumMod val="65000"/>
                      <a:lumOff val="35000"/>
                    </a:schemeClr>
                  </a:solidFill>
                  <a:latin typeface="Arial Narrow" panose="020B0606020202030204" pitchFamily="34" charset="0"/>
                </a:rPr>
                <a:t>40%</a:t>
              </a:r>
            </a:p>
          </p:txBody>
        </p:sp>
        <p:sp>
          <p:nvSpPr>
            <p:cNvPr id="13" name="TextBox 12"/>
            <p:cNvSpPr txBox="1"/>
            <p:nvPr/>
          </p:nvSpPr>
          <p:spPr>
            <a:xfrm>
              <a:off x="3636432" y="3086512"/>
              <a:ext cx="564578" cy="369332"/>
            </a:xfrm>
            <a:prstGeom prst="rect">
              <a:avLst/>
            </a:prstGeom>
            <a:noFill/>
          </p:spPr>
          <p:txBody>
            <a:bodyPr wrap="none" rtlCol="0">
              <a:spAutoFit/>
            </a:bodyPr>
            <a:lstStyle/>
            <a:p>
              <a:pPr algn="r"/>
              <a:r>
                <a:rPr lang="en-US" b="1" dirty="0">
                  <a:solidFill>
                    <a:schemeClr val="tx1">
                      <a:lumMod val="65000"/>
                      <a:lumOff val="35000"/>
                    </a:schemeClr>
                  </a:solidFill>
                  <a:latin typeface="Arial Narrow" panose="020B0606020202030204" pitchFamily="34" charset="0"/>
                </a:rPr>
                <a:t>20%</a:t>
              </a:r>
            </a:p>
          </p:txBody>
        </p:sp>
        <p:sp>
          <p:nvSpPr>
            <p:cNvPr id="14" name="TextBox 13"/>
            <p:cNvSpPr txBox="1"/>
            <p:nvPr/>
          </p:nvSpPr>
          <p:spPr>
            <a:xfrm>
              <a:off x="3742231" y="3579128"/>
              <a:ext cx="458779" cy="369332"/>
            </a:xfrm>
            <a:prstGeom prst="rect">
              <a:avLst/>
            </a:prstGeom>
            <a:noFill/>
          </p:spPr>
          <p:txBody>
            <a:bodyPr wrap="none" rtlCol="0">
              <a:spAutoFit/>
            </a:bodyPr>
            <a:lstStyle/>
            <a:p>
              <a:pPr algn="r"/>
              <a:r>
                <a:rPr lang="en-US" b="1" dirty="0">
                  <a:solidFill>
                    <a:schemeClr val="tx1">
                      <a:lumMod val="65000"/>
                      <a:lumOff val="35000"/>
                    </a:schemeClr>
                  </a:solidFill>
                  <a:latin typeface="Arial Narrow" panose="020B0606020202030204" pitchFamily="34" charset="0"/>
                </a:rPr>
                <a:t>0%</a:t>
              </a:r>
            </a:p>
          </p:txBody>
        </p:sp>
      </p:grpSp>
    </p:spTree>
    <p:extLst>
      <p:ext uri="{BB962C8B-B14F-4D97-AF65-F5344CB8AC3E}">
        <p14:creationId xmlns:p14="http://schemas.microsoft.com/office/powerpoint/2010/main" val="1854225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with BAM in INTEGRITY-178 tuMP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9728855"/>
              </p:ext>
            </p:extLst>
          </p:nvPr>
        </p:nvGraphicFramePr>
        <p:xfrm>
          <a:off x="152400" y="971550"/>
          <a:ext cx="8839200" cy="3829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9480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B8296-D96B-A932-D0E7-6C065FA9D0E7}"/>
              </a:ext>
            </a:extLst>
          </p:cNvPr>
          <p:cNvSpPr>
            <a:spLocks noGrp="1"/>
          </p:cNvSpPr>
          <p:nvPr>
            <p:ph type="title"/>
          </p:nvPr>
        </p:nvSpPr>
        <p:spPr/>
        <p:txBody>
          <a:bodyPr/>
          <a:lstStyle/>
          <a:p>
            <a:r>
              <a:rPr lang="en-US" dirty="0"/>
              <a:t>Shared Cache Interference is Different</a:t>
            </a:r>
          </a:p>
        </p:txBody>
      </p:sp>
      <p:sp>
        <p:nvSpPr>
          <p:cNvPr id="3" name="Content Placeholder 2">
            <a:extLst>
              <a:ext uri="{FF2B5EF4-FFF2-40B4-BE49-F238E27FC236}">
                <a16:creationId xmlns:a16="http://schemas.microsoft.com/office/drawing/2014/main" id="{16669F43-35C6-467E-76FD-EB74A7D442B3}"/>
              </a:ext>
            </a:extLst>
          </p:cNvPr>
          <p:cNvSpPr>
            <a:spLocks noGrp="1"/>
          </p:cNvSpPr>
          <p:nvPr>
            <p:ph idx="1"/>
          </p:nvPr>
        </p:nvSpPr>
        <p:spPr>
          <a:xfrm>
            <a:off x="4608656" y="963387"/>
            <a:ext cx="4351194" cy="3829050"/>
          </a:xfrm>
        </p:spPr>
        <p:txBody>
          <a:bodyPr/>
          <a:lstStyle/>
          <a:p>
            <a:r>
              <a:rPr lang="en-US" sz="2000" dirty="0"/>
              <a:t>Problem is Inter-Core Cache Line Eviction</a:t>
            </a:r>
          </a:p>
          <a:p>
            <a:pPr lvl="1"/>
            <a:r>
              <a:rPr lang="en-US" sz="1800" dirty="0"/>
              <a:t>Task on Core 0 goes to read its data, but a task on Core 2 caused new data to be loaded instead</a:t>
            </a:r>
          </a:p>
        </p:txBody>
      </p:sp>
      <p:grpSp>
        <p:nvGrpSpPr>
          <p:cNvPr id="4" name="Group 3">
            <a:extLst>
              <a:ext uri="{FF2B5EF4-FFF2-40B4-BE49-F238E27FC236}">
                <a16:creationId xmlns:a16="http://schemas.microsoft.com/office/drawing/2014/main" id="{AC17D191-C5A4-BFC0-6BEC-D0FAC2734A62}"/>
              </a:ext>
            </a:extLst>
          </p:cNvPr>
          <p:cNvGrpSpPr/>
          <p:nvPr/>
        </p:nvGrpSpPr>
        <p:grpSpPr>
          <a:xfrm>
            <a:off x="486335" y="1995284"/>
            <a:ext cx="3827929" cy="2654561"/>
            <a:chOff x="1871133" y="1424380"/>
            <a:chExt cx="4881034" cy="3103033"/>
          </a:xfrm>
        </p:grpSpPr>
        <p:pic>
          <p:nvPicPr>
            <p:cNvPr id="5" name="Picture 4">
              <a:extLst>
                <a:ext uri="{FF2B5EF4-FFF2-40B4-BE49-F238E27FC236}">
                  <a16:creationId xmlns:a16="http://schemas.microsoft.com/office/drawing/2014/main" id="{BACEAB28-A332-C5A9-0CB9-AF7E3E8CB52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009" t="7546" r="38611" b="24583"/>
            <a:stretch/>
          </p:blipFill>
          <p:spPr>
            <a:xfrm>
              <a:off x="1871133" y="1424380"/>
              <a:ext cx="4881034" cy="3103033"/>
            </a:xfrm>
            <a:prstGeom prst="rect">
              <a:avLst/>
            </a:prstGeom>
          </p:spPr>
        </p:pic>
        <p:sp>
          <p:nvSpPr>
            <p:cNvPr id="6" name="TextBox 13">
              <a:extLst>
                <a:ext uri="{FF2B5EF4-FFF2-40B4-BE49-F238E27FC236}">
                  <a16:creationId xmlns:a16="http://schemas.microsoft.com/office/drawing/2014/main" id="{95232E64-7B7A-C6FF-722E-8B16452631EC}"/>
                </a:ext>
              </a:extLst>
            </p:cNvPr>
            <p:cNvSpPr txBox="1"/>
            <p:nvPr/>
          </p:nvSpPr>
          <p:spPr>
            <a:xfrm>
              <a:off x="2660073" y="3042177"/>
              <a:ext cx="352063" cy="467706"/>
            </a:xfrm>
            <a:prstGeom prst="rect">
              <a:avLst/>
            </a:prstGeom>
            <a:noFill/>
          </p:spPr>
          <p:txBody>
            <a:bodyPr wrap="square" rtlCol="0">
              <a:spAutoFit/>
            </a:bodyPr>
            <a:lstStyle>
              <a:defPPr>
                <a:defRPr lang="en-US"/>
              </a:defPPr>
              <a:lvl1pPr marL="0" algn="l" defTabSz="1352215" rtl="0" eaLnBrk="1" latinLnBrk="0" hangingPunct="1">
                <a:defRPr sz="2700" kern="1200">
                  <a:solidFill>
                    <a:schemeClr val="tx1"/>
                  </a:solidFill>
                  <a:latin typeface="+mn-lt"/>
                  <a:ea typeface="+mn-ea"/>
                  <a:cs typeface="+mn-cs"/>
                </a:defRPr>
              </a:lvl1pPr>
              <a:lvl2pPr marL="676107" algn="l" defTabSz="1352215" rtl="0" eaLnBrk="1" latinLnBrk="0" hangingPunct="1">
                <a:defRPr sz="2700" kern="1200">
                  <a:solidFill>
                    <a:schemeClr val="tx1"/>
                  </a:solidFill>
                  <a:latin typeface="+mn-lt"/>
                  <a:ea typeface="+mn-ea"/>
                  <a:cs typeface="+mn-cs"/>
                </a:defRPr>
              </a:lvl2pPr>
              <a:lvl3pPr marL="1352215" algn="l" defTabSz="1352215" rtl="0" eaLnBrk="1" latinLnBrk="0" hangingPunct="1">
                <a:defRPr sz="2700" kern="1200">
                  <a:solidFill>
                    <a:schemeClr val="tx1"/>
                  </a:solidFill>
                  <a:latin typeface="+mn-lt"/>
                  <a:ea typeface="+mn-ea"/>
                  <a:cs typeface="+mn-cs"/>
                </a:defRPr>
              </a:lvl3pPr>
              <a:lvl4pPr marL="2028322" algn="l" defTabSz="1352215" rtl="0" eaLnBrk="1" latinLnBrk="0" hangingPunct="1">
                <a:defRPr sz="2700" kern="1200">
                  <a:solidFill>
                    <a:schemeClr val="tx1"/>
                  </a:solidFill>
                  <a:latin typeface="+mn-lt"/>
                  <a:ea typeface="+mn-ea"/>
                  <a:cs typeface="+mn-cs"/>
                </a:defRPr>
              </a:lvl4pPr>
              <a:lvl5pPr marL="2704429" algn="l" defTabSz="1352215" rtl="0" eaLnBrk="1" latinLnBrk="0" hangingPunct="1">
                <a:defRPr sz="2700" kern="1200">
                  <a:solidFill>
                    <a:schemeClr val="tx1"/>
                  </a:solidFill>
                  <a:latin typeface="+mn-lt"/>
                  <a:ea typeface="+mn-ea"/>
                  <a:cs typeface="+mn-cs"/>
                </a:defRPr>
              </a:lvl5pPr>
              <a:lvl6pPr marL="3380537" algn="l" defTabSz="1352215" rtl="0" eaLnBrk="1" latinLnBrk="0" hangingPunct="1">
                <a:defRPr sz="2700" kern="1200">
                  <a:solidFill>
                    <a:schemeClr val="tx1"/>
                  </a:solidFill>
                  <a:latin typeface="+mn-lt"/>
                  <a:ea typeface="+mn-ea"/>
                  <a:cs typeface="+mn-cs"/>
                </a:defRPr>
              </a:lvl6pPr>
              <a:lvl7pPr marL="4056644" algn="l" defTabSz="1352215" rtl="0" eaLnBrk="1" latinLnBrk="0" hangingPunct="1">
                <a:defRPr sz="2700" kern="1200">
                  <a:solidFill>
                    <a:schemeClr val="tx1"/>
                  </a:solidFill>
                  <a:latin typeface="+mn-lt"/>
                  <a:ea typeface="+mn-ea"/>
                  <a:cs typeface="+mn-cs"/>
                </a:defRPr>
              </a:lvl7pPr>
              <a:lvl8pPr marL="4732752" algn="l" defTabSz="1352215" rtl="0" eaLnBrk="1" latinLnBrk="0" hangingPunct="1">
                <a:defRPr sz="2700" kern="1200">
                  <a:solidFill>
                    <a:schemeClr val="tx1"/>
                  </a:solidFill>
                  <a:latin typeface="+mn-lt"/>
                  <a:ea typeface="+mn-ea"/>
                  <a:cs typeface="+mn-cs"/>
                </a:defRPr>
              </a:lvl8pPr>
              <a:lvl9pPr marL="5408859" algn="l" defTabSz="1352215" rtl="0" eaLnBrk="1" latinLnBrk="0" hangingPunct="1">
                <a:defRPr sz="2700" kern="1200">
                  <a:solidFill>
                    <a:schemeClr val="tx1"/>
                  </a:solidFill>
                  <a:latin typeface="+mn-lt"/>
                  <a:ea typeface="+mn-ea"/>
                  <a:cs typeface="+mn-cs"/>
                </a:defRPr>
              </a:lvl9pPr>
            </a:lstStyle>
            <a:p>
              <a:endParaRPr lang="en-US" sz="2000" dirty="0">
                <a:solidFill>
                  <a:srgbClr val="C00000"/>
                </a:solidFill>
                <a:latin typeface="Arial Black" panose="020B0A04020102020204" pitchFamily="34" charset="0"/>
              </a:endParaRPr>
            </a:p>
          </p:txBody>
        </p:sp>
        <p:grpSp>
          <p:nvGrpSpPr>
            <p:cNvPr id="7" name="Group 6">
              <a:extLst>
                <a:ext uri="{FF2B5EF4-FFF2-40B4-BE49-F238E27FC236}">
                  <a16:creationId xmlns:a16="http://schemas.microsoft.com/office/drawing/2014/main" id="{D4CE33F5-32EB-2D37-68CF-9A5FBDF153F3}"/>
                </a:ext>
              </a:extLst>
            </p:cNvPr>
            <p:cNvGrpSpPr/>
            <p:nvPr/>
          </p:nvGrpSpPr>
          <p:grpSpPr>
            <a:xfrm>
              <a:off x="2563091" y="2223656"/>
              <a:ext cx="3535693" cy="1048139"/>
              <a:chOff x="3053444" y="2846614"/>
              <a:chExt cx="2778058" cy="1926772"/>
            </a:xfrm>
          </p:grpSpPr>
          <p:cxnSp>
            <p:nvCxnSpPr>
              <p:cNvPr id="9" name="Straight Connector 8">
                <a:extLst>
                  <a:ext uri="{FF2B5EF4-FFF2-40B4-BE49-F238E27FC236}">
                    <a16:creationId xmlns:a16="http://schemas.microsoft.com/office/drawing/2014/main" id="{EA48A489-53CD-83EC-480C-C6D54C1F6F18}"/>
                  </a:ext>
                </a:extLst>
              </p:cNvPr>
              <p:cNvCxnSpPr/>
              <p:nvPr/>
            </p:nvCxnSpPr>
            <p:spPr>
              <a:xfrm>
                <a:off x="3053444" y="2846614"/>
                <a:ext cx="0" cy="192677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1115BF2-D59A-5E81-A3A3-8C1C186489AA}"/>
                  </a:ext>
                </a:extLst>
              </p:cNvPr>
              <p:cNvCxnSpPr>
                <a:cxnSpLocks/>
              </p:cNvCxnSpPr>
              <p:nvPr/>
            </p:nvCxnSpPr>
            <p:spPr>
              <a:xfrm>
                <a:off x="3053444" y="4751614"/>
                <a:ext cx="2778058" cy="2177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042F9AC-D807-408D-F033-F243F39DEF06}"/>
                  </a:ext>
                </a:extLst>
              </p:cNvPr>
              <p:cNvCxnSpPr>
                <a:cxnSpLocks/>
              </p:cNvCxnSpPr>
              <p:nvPr/>
            </p:nvCxnSpPr>
            <p:spPr>
              <a:xfrm>
                <a:off x="5831502" y="2935477"/>
                <a:ext cx="0" cy="1837909"/>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9B266C6-C95A-C1B7-3584-AD87CBA34C80}"/>
                  </a:ext>
                </a:extLst>
              </p:cNvPr>
              <p:cNvCxnSpPr>
                <a:cxnSpLocks/>
              </p:cNvCxnSpPr>
              <p:nvPr/>
            </p:nvCxnSpPr>
            <p:spPr>
              <a:xfrm>
                <a:off x="4383994" y="2846614"/>
                <a:ext cx="0" cy="119412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487D817-2685-5681-5B9A-4EE7449671AE}"/>
                  </a:ext>
                </a:extLst>
              </p:cNvPr>
              <p:cNvCxnSpPr>
                <a:cxnSpLocks/>
              </p:cNvCxnSpPr>
              <p:nvPr/>
            </p:nvCxnSpPr>
            <p:spPr>
              <a:xfrm>
                <a:off x="4383994" y="4040740"/>
                <a:ext cx="132328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B96FDF-00D7-BA09-5CAB-20F8E3E48A31}"/>
                  </a:ext>
                </a:extLst>
              </p:cNvPr>
              <p:cNvCxnSpPr>
                <a:cxnSpLocks/>
              </p:cNvCxnSpPr>
              <p:nvPr/>
            </p:nvCxnSpPr>
            <p:spPr>
              <a:xfrm>
                <a:off x="5707274" y="2935477"/>
                <a:ext cx="0" cy="110526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sp>
        <p:nvSpPr>
          <p:cNvPr id="23" name="Content Placeholder 4">
            <a:extLst>
              <a:ext uri="{FF2B5EF4-FFF2-40B4-BE49-F238E27FC236}">
                <a16:creationId xmlns:a16="http://schemas.microsoft.com/office/drawing/2014/main" id="{6904EC02-F556-7A8D-D399-D53F6F998416}"/>
              </a:ext>
            </a:extLst>
          </p:cNvPr>
          <p:cNvSpPr txBox="1">
            <a:spLocks/>
          </p:cNvSpPr>
          <p:nvPr/>
        </p:nvSpPr>
        <p:spPr>
          <a:xfrm>
            <a:off x="118060" y="1116726"/>
            <a:ext cx="4417283" cy="760787"/>
          </a:xfrm>
          <a:prstGeom prst="rect">
            <a:avLst/>
          </a:prstGeom>
        </p:spPr>
        <p:txBody>
          <a:bodyPr/>
          <a:lstStyle>
            <a:lvl1pPr marL="257175" indent="-257175" algn="l" rtl="0" eaLnBrk="1" fontAlgn="base" hangingPunct="1">
              <a:spcBef>
                <a:spcPct val="20000"/>
              </a:spcBef>
              <a:spcAft>
                <a:spcPct val="0"/>
              </a:spcAft>
              <a:buClr>
                <a:srgbClr val="006600"/>
              </a:buClr>
              <a:buSzPct val="75000"/>
              <a:buFont typeface="Wingdings" charset="2"/>
              <a:buChar char="q"/>
              <a:defRPr sz="2800" b="1" kern="1200">
                <a:solidFill>
                  <a:schemeClr val="tx2"/>
                </a:solidFill>
                <a:latin typeface="+mn-lt"/>
                <a:ea typeface="ヒラギノ角ゴ Pro W3" charset="0"/>
                <a:cs typeface="ヒラギノ角ゴ Pro W3" charset="0"/>
              </a:defRPr>
            </a:lvl1pPr>
            <a:lvl2pPr marL="557213" indent="-214313" algn="l" rtl="0" eaLnBrk="1" fontAlgn="base" hangingPunct="1">
              <a:spcBef>
                <a:spcPct val="20000"/>
              </a:spcBef>
              <a:spcAft>
                <a:spcPct val="0"/>
              </a:spcAft>
              <a:buFont typeface="Wingdings" charset="2"/>
              <a:buChar char="§"/>
              <a:defRPr sz="2400" b="1" kern="1200">
                <a:solidFill>
                  <a:srgbClr val="006600"/>
                </a:solidFill>
                <a:latin typeface="+mn-lt"/>
                <a:ea typeface="ヒラギノ角ゴ Pro W3" charset="0"/>
                <a:cs typeface="ヒラギノ角ゴ Pro W3" charset="0"/>
              </a:defRPr>
            </a:lvl2pPr>
            <a:lvl3pPr marL="857250" indent="-171450" algn="l"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ヒラギノ角ゴ Pro W3" charset="0"/>
              </a:defRPr>
            </a:lvl3pPr>
            <a:lvl4pPr marL="1200150" indent="-171450" algn="l" rtl="0" eaLnBrk="1" fontAlgn="base" hangingPunct="1">
              <a:spcBef>
                <a:spcPct val="20000"/>
              </a:spcBef>
              <a:spcAft>
                <a:spcPct val="0"/>
              </a:spcAft>
              <a:buFont typeface="Courier New" charset="0"/>
              <a:buChar char="o"/>
              <a:defRPr sz="2000" kern="1200">
                <a:solidFill>
                  <a:schemeClr val="tx1"/>
                </a:solidFill>
                <a:latin typeface="+mn-lt"/>
                <a:ea typeface="ヒラギノ角ゴ Pro W3" charset="0"/>
                <a:cs typeface="ヒラギノ角ゴ Pro W3" charset="0"/>
              </a:defRPr>
            </a:lvl4pPr>
            <a:lvl5pPr marL="1543050" indent="-171450" algn="l" rtl="0" eaLnBrk="1" fontAlgn="base" hangingPunct="1">
              <a:spcBef>
                <a:spcPct val="20000"/>
              </a:spcBef>
              <a:spcAft>
                <a:spcPct val="0"/>
              </a:spcAft>
              <a:buFont typeface="Wingdings" charset="2"/>
              <a:buChar char="Ø"/>
              <a:defRPr sz="1800" kern="1200">
                <a:solidFill>
                  <a:srgbClr val="006600"/>
                </a:solidFill>
                <a:latin typeface="+mn-lt"/>
                <a:ea typeface="ヒラギノ角ゴ Pro W3" charset="0"/>
                <a:cs typeface="ヒラギノ角ゴ Pro W3"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Font typeface="Wingdings" charset="2"/>
              <a:buNone/>
            </a:pPr>
            <a:r>
              <a:rPr lang="en-US" sz="2000" dirty="0"/>
              <a:t>Contention for Access in Not an Issue</a:t>
            </a:r>
            <a:endParaRPr lang="en-US" sz="1800" dirty="0"/>
          </a:p>
          <a:p>
            <a:pPr marL="0" indent="0" algn="ctr">
              <a:buFont typeface="Wingdings" charset="2"/>
              <a:buNone/>
            </a:pPr>
            <a:r>
              <a:rPr lang="en-US" sz="1600" dirty="0">
                <a:solidFill>
                  <a:schemeClr val="tx1">
                    <a:lumMod val="65000"/>
                    <a:lumOff val="35000"/>
                  </a:schemeClr>
                </a:solidFill>
              </a:rPr>
              <a:t>Shared Cache Supports Simultaneous Access</a:t>
            </a:r>
          </a:p>
        </p:txBody>
      </p:sp>
      <p:sp>
        <p:nvSpPr>
          <p:cNvPr id="24" name="TextBox 23">
            <a:extLst>
              <a:ext uri="{FF2B5EF4-FFF2-40B4-BE49-F238E27FC236}">
                <a16:creationId xmlns:a16="http://schemas.microsoft.com/office/drawing/2014/main" id="{27219F63-3BE7-EE1F-2BB3-90E01E506CD7}"/>
              </a:ext>
            </a:extLst>
          </p:cNvPr>
          <p:cNvSpPr txBox="1"/>
          <p:nvPr/>
        </p:nvSpPr>
        <p:spPr>
          <a:xfrm>
            <a:off x="3938706" y="2804204"/>
            <a:ext cx="596638" cy="646331"/>
          </a:xfrm>
          <a:prstGeom prst="rect">
            <a:avLst/>
          </a:prstGeom>
          <a:noFill/>
        </p:spPr>
        <p:txBody>
          <a:bodyPr wrap="none" rtlCol="0">
            <a:spAutoFit/>
          </a:bodyPr>
          <a:lstStyle/>
          <a:p>
            <a:r>
              <a:rPr lang="en-US" sz="3600" b="1" dirty="0">
                <a:solidFill>
                  <a:srgbClr val="008000"/>
                </a:solidFill>
                <a:sym typeface="Wingdings 2" panose="05020102010507070707" pitchFamily="18" charset="2"/>
              </a:rPr>
              <a:t></a:t>
            </a:r>
            <a:endParaRPr lang="en-US" sz="3600" b="1" dirty="0">
              <a:solidFill>
                <a:srgbClr val="008000"/>
              </a:solidFill>
            </a:endParaRPr>
          </a:p>
        </p:txBody>
      </p:sp>
    </p:spTree>
    <p:extLst>
      <p:ext uri="{BB962C8B-B14F-4D97-AF65-F5344CB8AC3E}">
        <p14:creationId xmlns:p14="http://schemas.microsoft.com/office/powerpoint/2010/main" val="1270192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6F8AF-B192-7762-214F-F72CA972071D}"/>
              </a:ext>
            </a:extLst>
          </p:cNvPr>
          <p:cNvSpPr>
            <a:spLocks noGrp="1"/>
          </p:cNvSpPr>
          <p:nvPr>
            <p:ph type="title"/>
          </p:nvPr>
        </p:nvSpPr>
        <p:spPr/>
        <p:txBody>
          <a:bodyPr/>
          <a:lstStyle/>
          <a:p>
            <a:r>
              <a:rPr lang="en-US" sz="2400" dirty="0"/>
              <a:t>Multiple Memory Locations Map to Same Cache Line/Set</a:t>
            </a:r>
          </a:p>
        </p:txBody>
      </p:sp>
      <p:grpSp>
        <p:nvGrpSpPr>
          <p:cNvPr id="4" name="Group 3">
            <a:extLst>
              <a:ext uri="{FF2B5EF4-FFF2-40B4-BE49-F238E27FC236}">
                <a16:creationId xmlns:a16="http://schemas.microsoft.com/office/drawing/2014/main" id="{E47E6120-5C2E-7592-F88A-9161F4F25522}"/>
              </a:ext>
            </a:extLst>
          </p:cNvPr>
          <p:cNvGrpSpPr/>
          <p:nvPr/>
        </p:nvGrpSpPr>
        <p:grpSpPr>
          <a:xfrm>
            <a:off x="1863597" y="1175565"/>
            <a:ext cx="5269807" cy="3551557"/>
            <a:chOff x="1433955" y="922472"/>
            <a:chExt cx="8070153" cy="5161085"/>
          </a:xfrm>
        </p:grpSpPr>
        <p:sp>
          <p:nvSpPr>
            <p:cNvPr id="5" name="Rectangle 4">
              <a:extLst>
                <a:ext uri="{FF2B5EF4-FFF2-40B4-BE49-F238E27FC236}">
                  <a16:creationId xmlns:a16="http://schemas.microsoft.com/office/drawing/2014/main" id="{0A4423B4-3192-4FDA-8B0E-B9DC1379E226}"/>
                </a:ext>
              </a:extLst>
            </p:cNvPr>
            <p:cNvSpPr/>
            <p:nvPr/>
          </p:nvSpPr>
          <p:spPr>
            <a:xfrm>
              <a:off x="4366727"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Cache Line</a:t>
              </a:r>
            </a:p>
          </p:txBody>
        </p:sp>
        <p:sp>
          <p:nvSpPr>
            <p:cNvPr id="6" name="Rectangle 5">
              <a:extLst>
                <a:ext uri="{FF2B5EF4-FFF2-40B4-BE49-F238E27FC236}">
                  <a16:creationId xmlns:a16="http://schemas.microsoft.com/office/drawing/2014/main" id="{7EA44F21-CD72-3B13-DF75-31444562B172}"/>
                </a:ext>
              </a:extLst>
            </p:cNvPr>
            <p:cNvSpPr/>
            <p:nvPr/>
          </p:nvSpPr>
          <p:spPr>
            <a:xfrm>
              <a:off x="543041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 name="Rectangle 6">
              <a:extLst>
                <a:ext uri="{FF2B5EF4-FFF2-40B4-BE49-F238E27FC236}">
                  <a16:creationId xmlns:a16="http://schemas.microsoft.com/office/drawing/2014/main" id="{E2EF7E4E-6AE9-CC2C-CFCD-17877001C23F}"/>
                </a:ext>
              </a:extLst>
            </p:cNvPr>
            <p:cNvSpPr/>
            <p:nvPr/>
          </p:nvSpPr>
          <p:spPr>
            <a:xfrm>
              <a:off x="6494105"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 name="Rectangle 7">
              <a:extLst>
                <a:ext uri="{FF2B5EF4-FFF2-40B4-BE49-F238E27FC236}">
                  <a16:creationId xmlns:a16="http://schemas.microsoft.com/office/drawing/2014/main" id="{22298245-7AD4-E63E-C4BD-0D31FB676C8F}"/>
                </a:ext>
              </a:extLst>
            </p:cNvPr>
            <p:cNvSpPr/>
            <p:nvPr/>
          </p:nvSpPr>
          <p:spPr>
            <a:xfrm>
              <a:off x="7557794"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 name="Rectangle 8">
              <a:extLst>
                <a:ext uri="{FF2B5EF4-FFF2-40B4-BE49-F238E27FC236}">
                  <a16:creationId xmlns:a16="http://schemas.microsoft.com/office/drawing/2014/main" id="{D61A8661-BAE5-583B-B64A-7AA3CE22351F}"/>
                </a:ext>
              </a:extLst>
            </p:cNvPr>
            <p:cNvSpPr/>
            <p:nvPr/>
          </p:nvSpPr>
          <p:spPr>
            <a:xfrm>
              <a:off x="4366727"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0" name="Rectangle 9">
              <a:extLst>
                <a:ext uri="{FF2B5EF4-FFF2-40B4-BE49-F238E27FC236}">
                  <a16:creationId xmlns:a16="http://schemas.microsoft.com/office/drawing/2014/main" id="{A2E7B324-A014-45B1-68BD-1C5051DA08A5}"/>
                </a:ext>
              </a:extLst>
            </p:cNvPr>
            <p:cNvSpPr/>
            <p:nvPr/>
          </p:nvSpPr>
          <p:spPr>
            <a:xfrm>
              <a:off x="543041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1" name="Rectangle 10">
              <a:extLst>
                <a:ext uri="{FF2B5EF4-FFF2-40B4-BE49-F238E27FC236}">
                  <a16:creationId xmlns:a16="http://schemas.microsoft.com/office/drawing/2014/main" id="{BDA5090F-2500-7485-FFD6-4CF05FCA003C}"/>
                </a:ext>
              </a:extLst>
            </p:cNvPr>
            <p:cNvSpPr/>
            <p:nvPr/>
          </p:nvSpPr>
          <p:spPr>
            <a:xfrm>
              <a:off x="6494105"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2" name="Rectangle 11">
              <a:extLst>
                <a:ext uri="{FF2B5EF4-FFF2-40B4-BE49-F238E27FC236}">
                  <a16:creationId xmlns:a16="http://schemas.microsoft.com/office/drawing/2014/main" id="{2A998E82-1111-7570-634B-F9F53F819B7B}"/>
                </a:ext>
              </a:extLst>
            </p:cNvPr>
            <p:cNvSpPr/>
            <p:nvPr/>
          </p:nvSpPr>
          <p:spPr>
            <a:xfrm>
              <a:off x="7557794"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3" name="Rectangle 12">
              <a:extLst>
                <a:ext uri="{FF2B5EF4-FFF2-40B4-BE49-F238E27FC236}">
                  <a16:creationId xmlns:a16="http://schemas.microsoft.com/office/drawing/2014/main" id="{CFBF6BF8-E4B5-26D4-8AC1-12B8F219DEEB}"/>
                </a:ext>
              </a:extLst>
            </p:cNvPr>
            <p:cNvSpPr/>
            <p:nvPr/>
          </p:nvSpPr>
          <p:spPr>
            <a:xfrm>
              <a:off x="4366727"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4" name="Rectangle 13">
              <a:extLst>
                <a:ext uri="{FF2B5EF4-FFF2-40B4-BE49-F238E27FC236}">
                  <a16:creationId xmlns:a16="http://schemas.microsoft.com/office/drawing/2014/main" id="{0AADA7B9-9A9E-C4B8-ECD3-C552E2A43F36}"/>
                </a:ext>
              </a:extLst>
            </p:cNvPr>
            <p:cNvSpPr/>
            <p:nvPr/>
          </p:nvSpPr>
          <p:spPr>
            <a:xfrm>
              <a:off x="543041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5" name="Rectangle 14">
              <a:extLst>
                <a:ext uri="{FF2B5EF4-FFF2-40B4-BE49-F238E27FC236}">
                  <a16:creationId xmlns:a16="http://schemas.microsoft.com/office/drawing/2014/main" id="{94BAFAF2-78AC-DD2C-1C60-02F3DD0CCCC1}"/>
                </a:ext>
              </a:extLst>
            </p:cNvPr>
            <p:cNvSpPr/>
            <p:nvPr/>
          </p:nvSpPr>
          <p:spPr>
            <a:xfrm>
              <a:off x="6494105"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6" name="Rectangle 15">
              <a:extLst>
                <a:ext uri="{FF2B5EF4-FFF2-40B4-BE49-F238E27FC236}">
                  <a16:creationId xmlns:a16="http://schemas.microsoft.com/office/drawing/2014/main" id="{7B964459-1364-FCB9-7492-0532E80D023B}"/>
                </a:ext>
              </a:extLst>
            </p:cNvPr>
            <p:cNvSpPr/>
            <p:nvPr/>
          </p:nvSpPr>
          <p:spPr>
            <a:xfrm>
              <a:off x="7557794"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7" name="Rectangle 16">
              <a:extLst>
                <a:ext uri="{FF2B5EF4-FFF2-40B4-BE49-F238E27FC236}">
                  <a16:creationId xmlns:a16="http://schemas.microsoft.com/office/drawing/2014/main" id="{32E2191E-B12D-93CE-842E-AC658029D7AB}"/>
                </a:ext>
              </a:extLst>
            </p:cNvPr>
            <p:cNvSpPr/>
            <p:nvPr/>
          </p:nvSpPr>
          <p:spPr>
            <a:xfrm>
              <a:off x="4366727"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8" name="Rectangle 17">
              <a:extLst>
                <a:ext uri="{FF2B5EF4-FFF2-40B4-BE49-F238E27FC236}">
                  <a16:creationId xmlns:a16="http://schemas.microsoft.com/office/drawing/2014/main" id="{635728E7-9510-E1E3-6556-D45E820BA338}"/>
                </a:ext>
              </a:extLst>
            </p:cNvPr>
            <p:cNvSpPr/>
            <p:nvPr/>
          </p:nvSpPr>
          <p:spPr>
            <a:xfrm>
              <a:off x="543041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9" name="Rectangle 18">
              <a:extLst>
                <a:ext uri="{FF2B5EF4-FFF2-40B4-BE49-F238E27FC236}">
                  <a16:creationId xmlns:a16="http://schemas.microsoft.com/office/drawing/2014/main" id="{F356798D-C094-69EF-D801-F3E177816AAD}"/>
                </a:ext>
              </a:extLst>
            </p:cNvPr>
            <p:cNvSpPr/>
            <p:nvPr/>
          </p:nvSpPr>
          <p:spPr>
            <a:xfrm>
              <a:off x="6494105"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0" name="Rectangle 19">
              <a:extLst>
                <a:ext uri="{FF2B5EF4-FFF2-40B4-BE49-F238E27FC236}">
                  <a16:creationId xmlns:a16="http://schemas.microsoft.com/office/drawing/2014/main" id="{B4257E57-8E6E-FA9A-4729-F78E0FF70767}"/>
                </a:ext>
              </a:extLst>
            </p:cNvPr>
            <p:cNvSpPr/>
            <p:nvPr/>
          </p:nvSpPr>
          <p:spPr>
            <a:xfrm>
              <a:off x="7557794"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1" name="Rectangle 20">
              <a:extLst>
                <a:ext uri="{FF2B5EF4-FFF2-40B4-BE49-F238E27FC236}">
                  <a16:creationId xmlns:a16="http://schemas.microsoft.com/office/drawing/2014/main" id="{DB214B41-D163-69C1-7C17-3EB2D258AEF5}"/>
                </a:ext>
              </a:extLst>
            </p:cNvPr>
            <p:cNvSpPr/>
            <p:nvPr/>
          </p:nvSpPr>
          <p:spPr>
            <a:xfrm>
              <a:off x="4366727"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2" name="Rectangle 21">
              <a:extLst>
                <a:ext uri="{FF2B5EF4-FFF2-40B4-BE49-F238E27FC236}">
                  <a16:creationId xmlns:a16="http://schemas.microsoft.com/office/drawing/2014/main" id="{A40BB084-281C-D1CF-B122-AFD807E9F6A6}"/>
                </a:ext>
              </a:extLst>
            </p:cNvPr>
            <p:cNvSpPr/>
            <p:nvPr/>
          </p:nvSpPr>
          <p:spPr>
            <a:xfrm>
              <a:off x="543041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3" name="Rectangle 22">
              <a:extLst>
                <a:ext uri="{FF2B5EF4-FFF2-40B4-BE49-F238E27FC236}">
                  <a16:creationId xmlns:a16="http://schemas.microsoft.com/office/drawing/2014/main" id="{6EC1F57D-DB70-6102-0C53-3CA67D93B186}"/>
                </a:ext>
              </a:extLst>
            </p:cNvPr>
            <p:cNvSpPr/>
            <p:nvPr/>
          </p:nvSpPr>
          <p:spPr>
            <a:xfrm>
              <a:off x="6494105"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4" name="Rectangle 23">
              <a:extLst>
                <a:ext uri="{FF2B5EF4-FFF2-40B4-BE49-F238E27FC236}">
                  <a16:creationId xmlns:a16="http://schemas.microsoft.com/office/drawing/2014/main" id="{E749928E-4B67-D235-6453-DBFB2376856E}"/>
                </a:ext>
              </a:extLst>
            </p:cNvPr>
            <p:cNvSpPr/>
            <p:nvPr/>
          </p:nvSpPr>
          <p:spPr>
            <a:xfrm>
              <a:off x="7557794"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5" name="Rectangle 24">
              <a:extLst>
                <a:ext uri="{FF2B5EF4-FFF2-40B4-BE49-F238E27FC236}">
                  <a16:creationId xmlns:a16="http://schemas.microsoft.com/office/drawing/2014/main" id="{77B08AA2-B4BC-875E-5D9E-0A6EB6C814F6}"/>
                </a:ext>
              </a:extLst>
            </p:cNvPr>
            <p:cNvSpPr/>
            <p:nvPr/>
          </p:nvSpPr>
          <p:spPr>
            <a:xfrm>
              <a:off x="4366727"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6" name="Rectangle 25">
              <a:extLst>
                <a:ext uri="{FF2B5EF4-FFF2-40B4-BE49-F238E27FC236}">
                  <a16:creationId xmlns:a16="http://schemas.microsoft.com/office/drawing/2014/main" id="{F65E5B3E-C685-FDD3-E0C2-AEDBD6519922}"/>
                </a:ext>
              </a:extLst>
            </p:cNvPr>
            <p:cNvSpPr/>
            <p:nvPr/>
          </p:nvSpPr>
          <p:spPr>
            <a:xfrm>
              <a:off x="543041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7" name="Rectangle 26">
              <a:extLst>
                <a:ext uri="{FF2B5EF4-FFF2-40B4-BE49-F238E27FC236}">
                  <a16:creationId xmlns:a16="http://schemas.microsoft.com/office/drawing/2014/main" id="{E525F8DF-92FF-268B-C6DD-CE83F9CABA18}"/>
                </a:ext>
              </a:extLst>
            </p:cNvPr>
            <p:cNvSpPr/>
            <p:nvPr/>
          </p:nvSpPr>
          <p:spPr>
            <a:xfrm>
              <a:off x="6494105"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8" name="Rectangle 27">
              <a:extLst>
                <a:ext uri="{FF2B5EF4-FFF2-40B4-BE49-F238E27FC236}">
                  <a16:creationId xmlns:a16="http://schemas.microsoft.com/office/drawing/2014/main" id="{8D8D9120-E047-2176-F5A7-541192E71242}"/>
                </a:ext>
              </a:extLst>
            </p:cNvPr>
            <p:cNvSpPr/>
            <p:nvPr/>
          </p:nvSpPr>
          <p:spPr>
            <a:xfrm>
              <a:off x="7557794"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9" name="Rectangle 28">
              <a:extLst>
                <a:ext uri="{FF2B5EF4-FFF2-40B4-BE49-F238E27FC236}">
                  <a16:creationId xmlns:a16="http://schemas.microsoft.com/office/drawing/2014/main" id="{DCF51C59-2C4B-F796-B6F7-73D480B500CB}"/>
                </a:ext>
              </a:extLst>
            </p:cNvPr>
            <p:cNvSpPr/>
            <p:nvPr/>
          </p:nvSpPr>
          <p:spPr>
            <a:xfrm>
              <a:off x="4366727"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0" name="Rectangle 29">
              <a:extLst>
                <a:ext uri="{FF2B5EF4-FFF2-40B4-BE49-F238E27FC236}">
                  <a16:creationId xmlns:a16="http://schemas.microsoft.com/office/drawing/2014/main" id="{E669245C-2CBB-5EA6-A6C3-5AE522C48213}"/>
                </a:ext>
              </a:extLst>
            </p:cNvPr>
            <p:cNvSpPr/>
            <p:nvPr/>
          </p:nvSpPr>
          <p:spPr>
            <a:xfrm>
              <a:off x="543041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1" name="Rectangle 30">
              <a:extLst>
                <a:ext uri="{FF2B5EF4-FFF2-40B4-BE49-F238E27FC236}">
                  <a16:creationId xmlns:a16="http://schemas.microsoft.com/office/drawing/2014/main" id="{76A0A309-4E29-F37B-5DCF-75AE32BB429A}"/>
                </a:ext>
              </a:extLst>
            </p:cNvPr>
            <p:cNvSpPr/>
            <p:nvPr/>
          </p:nvSpPr>
          <p:spPr>
            <a:xfrm>
              <a:off x="6494105"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2" name="Rectangle 31">
              <a:extLst>
                <a:ext uri="{FF2B5EF4-FFF2-40B4-BE49-F238E27FC236}">
                  <a16:creationId xmlns:a16="http://schemas.microsoft.com/office/drawing/2014/main" id="{3C55F894-41FF-ABF2-A1A8-0ACFE03501F5}"/>
                </a:ext>
              </a:extLst>
            </p:cNvPr>
            <p:cNvSpPr/>
            <p:nvPr/>
          </p:nvSpPr>
          <p:spPr>
            <a:xfrm>
              <a:off x="7557794"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3" name="Rectangle 32">
              <a:extLst>
                <a:ext uri="{FF2B5EF4-FFF2-40B4-BE49-F238E27FC236}">
                  <a16:creationId xmlns:a16="http://schemas.microsoft.com/office/drawing/2014/main" id="{83E6EA32-EAF7-85B7-8856-DF13C14A6A50}"/>
                </a:ext>
              </a:extLst>
            </p:cNvPr>
            <p:cNvSpPr/>
            <p:nvPr/>
          </p:nvSpPr>
          <p:spPr>
            <a:xfrm>
              <a:off x="4366727"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4" name="Rectangle 33">
              <a:extLst>
                <a:ext uri="{FF2B5EF4-FFF2-40B4-BE49-F238E27FC236}">
                  <a16:creationId xmlns:a16="http://schemas.microsoft.com/office/drawing/2014/main" id="{472A6F3D-6721-F459-AE85-B100A9EA7F3C}"/>
                </a:ext>
              </a:extLst>
            </p:cNvPr>
            <p:cNvSpPr/>
            <p:nvPr/>
          </p:nvSpPr>
          <p:spPr>
            <a:xfrm>
              <a:off x="543041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5" name="Rectangle 34">
              <a:extLst>
                <a:ext uri="{FF2B5EF4-FFF2-40B4-BE49-F238E27FC236}">
                  <a16:creationId xmlns:a16="http://schemas.microsoft.com/office/drawing/2014/main" id="{B6617326-2723-C04B-3859-1C1B0E4519EA}"/>
                </a:ext>
              </a:extLst>
            </p:cNvPr>
            <p:cNvSpPr/>
            <p:nvPr/>
          </p:nvSpPr>
          <p:spPr>
            <a:xfrm>
              <a:off x="6494105"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6" name="Rectangle 35">
              <a:extLst>
                <a:ext uri="{FF2B5EF4-FFF2-40B4-BE49-F238E27FC236}">
                  <a16:creationId xmlns:a16="http://schemas.microsoft.com/office/drawing/2014/main" id="{0534F662-850B-66B1-DCDC-49C0664C4949}"/>
                </a:ext>
              </a:extLst>
            </p:cNvPr>
            <p:cNvSpPr/>
            <p:nvPr/>
          </p:nvSpPr>
          <p:spPr>
            <a:xfrm>
              <a:off x="7557794"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nvGrpSpPr>
            <p:cNvPr id="37" name="Group 36">
              <a:extLst>
                <a:ext uri="{FF2B5EF4-FFF2-40B4-BE49-F238E27FC236}">
                  <a16:creationId xmlns:a16="http://schemas.microsoft.com/office/drawing/2014/main" id="{F98544D8-7141-5F0C-D5DA-40E1C1158FFD}"/>
                </a:ext>
              </a:extLst>
            </p:cNvPr>
            <p:cNvGrpSpPr/>
            <p:nvPr/>
          </p:nvGrpSpPr>
          <p:grpSpPr>
            <a:xfrm>
              <a:off x="1607976" y="1614196"/>
              <a:ext cx="2758751" cy="1492896"/>
              <a:chOff x="1607976" y="1614196"/>
              <a:chExt cx="2758751" cy="1492896"/>
            </a:xfrm>
          </p:grpSpPr>
          <p:grpSp>
            <p:nvGrpSpPr>
              <p:cNvPr id="76" name="Group 75">
                <a:extLst>
                  <a:ext uri="{FF2B5EF4-FFF2-40B4-BE49-F238E27FC236}">
                    <a16:creationId xmlns:a16="http://schemas.microsoft.com/office/drawing/2014/main" id="{87A2EBA4-B06D-7567-8D3E-330351A225D7}"/>
                  </a:ext>
                </a:extLst>
              </p:cNvPr>
              <p:cNvGrpSpPr/>
              <p:nvPr/>
            </p:nvGrpSpPr>
            <p:grpSpPr>
              <a:xfrm>
                <a:off x="1607976" y="1614196"/>
                <a:ext cx="1063689" cy="1492896"/>
                <a:chOff x="1607976" y="1614196"/>
                <a:chExt cx="1063689" cy="1492896"/>
              </a:xfrm>
            </p:grpSpPr>
            <p:sp>
              <p:nvSpPr>
                <p:cNvPr id="85" name="Rectangle 84">
                  <a:extLst>
                    <a:ext uri="{FF2B5EF4-FFF2-40B4-BE49-F238E27FC236}">
                      <a16:creationId xmlns:a16="http://schemas.microsoft.com/office/drawing/2014/main" id="{597BE21F-6DD7-A345-301D-90E0C52238EF}"/>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6" name="Rectangle 85">
                  <a:extLst>
                    <a:ext uri="{FF2B5EF4-FFF2-40B4-BE49-F238E27FC236}">
                      <a16:creationId xmlns:a16="http://schemas.microsoft.com/office/drawing/2014/main" id="{7BF61060-6FD7-0AAF-3D2D-0A067BD92E84}"/>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7" name="Rectangle 86">
                  <a:extLst>
                    <a:ext uri="{FF2B5EF4-FFF2-40B4-BE49-F238E27FC236}">
                      <a16:creationId xmlns:a16="http://schemas.microsoft.com/office/drawing/2014/main" id="{4CF38ACE-163D-E935-4A2E-B233B02A8883}"/>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8" name="Rectangle 87">
                  <a:extLst>
                    <a:ext uri="{FF2B5EF4-FFF2-40B4-BE49-F238E27FC236}">
                      <a16:creationId xmlns:a16="http://schemas.microsoft.com/office/drawing/2014/main" id="{903BE462-40AC-9A7F-4066-DA98F60ACF44}"/>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9" name="Rectangle 88">
                  <a:extLst>
                    <a:ext uri="{FF2B5EF4-FFF2-40B4-BE49-F238E27FC236}">
                      <a16:creationId xmlns:a16="http://schemas.microsoft.com/office/drawing/2014/main" id="{EA8C061A-B3A1-57D5-15C1-78EA73E03D77}"/>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0" name="Rectangle 89">
                  <a:extLst>
                    <a:ext uri="{FF2B5EF4-FFF2-40B4-BE49-F238E27FC236}">
                      <a16:creationId xmlns:a16="http://schemas.microsoft.com/office/drawing/2014/main" id="{FD6593F4-CA94-B733-CE13-E5E7FDD1E1FB}"/>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1" name="Rectangle 90">
                  <a:extLst>
                    <a:ext uri="{FF2B5EF4-FFF2-40B4-BE49-F238E27FC236}">
                      <a16:creationId xmlns:a16="http://schemas.microsoft.com/office/drawing/2014/main" id="{E6745FC2-69FE-9CB4-6642-DE1BA5BFB438}"/>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2" name="Rectangle 91">
                  <a:extLst>
                    <a:ext uri="{FF2B5EF4-FFF2-40B4-BE49-F238E27FC236}">
                      <a16:creationId xmlns:a16="http://schemas.microsoft.com/office/drawing/2014/main" id="{963F9088-DEC0-EC5E-4AFD-7C37BFC9DF72}"/>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77" name="Straight Arrow Connector 76">
                <a:extLst>
                  <a:ext uri="{FF2B5EF4-FFF2-40B4-BE49-F238E27FC236}">
                    <a16:creationId xmlns:a16="http://schemas.microsoft.com/office/drawing/2014/main" id="{78944218-9772-4D08-A95F-6E158B250035}"/>
                  </a:ext>
                </a:extLst>
              </p:cNvPr>
              <p:cNvCxnSpPr>
                <a:stCxn id="85" idx="3"/>
                <a:endCxn id="5" idx="1"/>
              </p:cNvCxnSpPr>
              <p:nvPr/>
            </p:nvCxnSpPr>
            <p:spPr>
              <a:xfrm>
                <a:off x="2671665" y="1707502"/>
                <a:ext cx="1695062" cy="0"/>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F9414C4A-96BF-29B2-A2AB-762CFC10A187}"/>
                  </a:ext>
                </a:extLst>
              </p:cNvPr>
              <p:cNvCxnSpPr>
                <a:cxnSpLocks/>
                <a:stCxn id="86" idx="3"/>
                <a:endCxn id="9" idx="1"/>
              </p:cNvCxnSpPr>
              <p:nvPr/>
            </p:nvCxnSpPr>
            <p:spPr>
              <a:xfrm>
                <a:off x="2671665" y="1894114"/>
                <a:ext cx="1695062" cy="0"/>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199571B0-A85B-3998-5BC5-D1D9ADC27584}"/>
                  </a:ext>
                </a:extLst>
              </p:cNvPr>
              <p:cNvCxnSpPr>
                <a:cxnSpLocks/>
                <a:stCxn id="87" idx="3"/>
                <a:endCxn id="13" idx="1"/>
              </p:cNvCxnSpPr>
              <p:nvPr/>
            </p:nvCxnSpPr>
            <p:spPr>
              <a:xfrm>
                <a:off x="2671665" y="2080726"/>
                <a:ext cx="1695062" cy="0"/>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9AA0AB5E-7DC3-C319-BD15-FA8DC80E1F1A}"/>
                  </a:ext>
                </a:extLst>
              </p:cNvPr>
              <p:cNvCxnSpPr>
                <a:cxnSpLocks/>
                <a:stCxn id="88" idx="3"/>
                <a:endCxn id="17" idx="1"/>
              </p:cNvCxnSpPr>
              <p:nvPr/>
            </p:nvCxnSpPr>
            <p:spPr>
              <a:xfrm>
                <a:off x="2671665" y="2267338"/>
                <a:ext cx="1695062" cy="0"/>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9BD9E387-D8AC-D266-C4AF-918EEAB14AC8}"/>
                  </a:ext>
                </a:extLst>
              </p:cNvPr>
              <p:cNvCxnSpPr>
                <a:cxnSpLocks/>
                <a:stCxn id="89" idx="3"/>
                <a:endCxn id="21" idx="1"/>
              </p:cNvCxnSpPr>
              <p:nvPr/>
            </p:nvCxnSpPr>
            <p:spPr>
              <a:xfrm>
                <a:off x="2671665" y="2453950"/>
                <a:ext cx="1695062" cy="0"/>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27ACC800-0658-E313-0E86-0DF46C066D26}"/>
                  </a:ext>
                </a:extLst>
              </p:cNvPr>
              <p:cNvCxnSpPr>
                <a:cxnSpLocks/>
                <a:stCxn id="90" idx="3"/>
                <a:endCxn id="25" idx="1"/>
              </p:cNvCxnSpPr>
              <p:nvPr/>
            </p:nvCxnSpPr>
            <p:spPr>
              <a:xfrm>
                <a:off x="2671665" y="2640562"/>
                <a:ext cx="1695062" cy="0"/>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3D4E3BAB-DF65-E1B4-08CA-3EEFEDFC1554}"/>
                  </a:ext>
                </a:extLst>
              </p:cNvPr>
              <p:cNvCxnSpPr>
                <a:cxnSpLocks/>
                <a:stCxn id="91" idx="3"/>
                <a:endCxn id="29" idx="1"/>
              </p:cNvCxnSpPr>
              <p:nvPr/>
            </p:nvCxnSpPr>
            <p:spPr>
              <a:xfrm>
                <a:off x="2671665" y="2827174"/>
                <a:ext cx="1695062" cy="0"/>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30C1C8C-16B5-97AD-BE60-DEE259AF0D3A}"/>
                  </a:ext>
                </a:extLst>
              </p:cNvPr>
              <p:cNvCxnSpPr>
                <a:cxnSpLocks/>
                <a:stCxn id="92" idx="3"/>
                <a:endCxn id="33" idx="1"/>
              </p:cNvCxnSpPr>
              <p:nvPr/>
            </p:nvCxnSpPr>
            <p:spPr>
              <a:xfrm>
                <a:off x="2671665" y="3013786"/>
                <a:ext cx="1695062" cy="0"/>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3F2C85EB-4302-7E79-9576-B37C3420B3CD}"/>
                </a:ext>
              </a:extLst>
            </p:cNvPr>
            <p:cNvGrpSpPr/>
            <p:nvPr/>
          </p:nvGrpSpPr>
          <p:grpSpPr>
            <a:xfrm>
              <a:off x="1607976" y="3097766"/>
              <a:ext cx="1063689" cy="1492896"/>
              <a:chOff x="1607976" y="1614196"/>
              <a:chExt cx="1063689" cy="1492896"/>
            </a:xfrm>
          </p:grpSpPr>
          <p:sp>
            <p:nvSpPr>
              <p:cNvPr id="68" name="Rectangle 67">
                <a:extLst>
                  <a:ext uri="{FF2B5EF4-FFF2-40B4-BE49-F238E27FC236}">
                    <a16:creationId xmlns:a16="http://schemas.microsoft.com/office/drawing/2014/main" id="{58E18E25-F765-5B1A-DB2E-0C5171A8CF7C}"/>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9" name="Rectangle 68">
                <a:extLst>
                  <a:ext uri="{FF2B5EF4-FFF2-40B4-BE49-F238E27FC236}">
                    <a16:creationId xmlns:a16="http://schemas.microsoft.com/office/drawing/2014/main" id="{F0861D93-B0F7-EB33-60CE-CFB72B3D8EF5}"/>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0" name="Rectangle 69">
                <a:extLst>
                  <a:ext uri="{FF2B5EF4-FFF2-40B4-BE49-F238E27FC236}">
                    <a16:creationId xmlns:a16="http://schemas.microsoft.com/office/drawing/2014/main" id="{43C5A6E2-EDE9-3C45-BC49-07BB2418C9A1}"/>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1" name="Rectangle 70">
                <a:extLst>
                  <a:ext uri="{FF2B5EF4-FFF2-40B4-BE49-F238E27FC236}">
                    <a16:creationId xmlns:a16="http://schemas.microsoft.com/office/drawing/2014/main" id="{BB6F39FE-5CD7-F3C8-A9B4-D51DB7EF013D}"/>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2" name="Rectangle 71">
                <a:extLst>
                  <a:ext uri="{FF2B5EF4-FFF2-40B4-BE49-F238E27FC236}">
                    <a16:creationId xmlns:a16="http://schemas.microsoft.com/office/drawing/2014/main" id="{BEF9859E-7DDD-0046-4AA7-FC47D003713E}"/>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3" name="Rectangle 72">
                <a:extLst>
                  <a:ext uri="{FF2B5EF4-FFF2-40B4-BE49-F238E27FC236}">
                    <a16:creationId xmlns:a16="http://schemas.microsoft.com/office/drawing/2014/main" id="{3DDB1BA3-8D59-B846-4C29-58DE29F902E6}"/>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4" name="Rectangle 73">
                <a:extLst>
                  <a:ext uri="{FF2B5EF4-FFF2-40B4-BE49-F238E27FC236}">
                    <a16:creationId xmlns:a16="http://schemas.microsoft.com/office/drawing/2014/main" id="{556AE19E-0BF5-E0BB-4A6B-647D7D1C978B}"/>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5" name="Rectangle 74">
                <a:extLst>
                  <a:ext uri="{FF2B5EF4-FFF2-40B4-BE49-F238E27FC236}">
                    <a16:creationId xmlns:a16="http://schemas.microsoft.com/office/drawing/2014/main" id="{30089785-69EF-D2CB-0E6B-C0DF165147D2}"/>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39" name="Straight Arrow Connector 38">
              <a:extLst>
                <a:ext uri="{FF2B5EF4-FFF2-40B4-BE49-F238E27FC236}">
                  <a16:creationId xmlns:a16="http://schemas.microsoft.com/office/drawing/2014/main" id="{EC44D4C0-CA56-FC8D-FAC3-AF9C3233142C}"/>
                </a:ext>
              </a:extLst>
            </p:cNvPr>
            <p:cNvCxnSpPr>
              <a:cxnSpLocks/>
              <a:stCxn id="68" idx="3"/>
              <a:endCxn id="5" idx="1"/>
            </p:cNvCxnSpPr>
            <p:nvPr/>
          </p:nvCxnSpPr>
          <p:spPr>
            <a:xfrm flipV="1">
              <a:off x="2671665" y="1707502"/>
              <a:ext cx="1695062" cy="1483570"/>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A84B4B75-37D3-C86A-89EB-3BF810F15D56}"/>
                </a:ext>
              </a:extLst>
            </p:cNvPr>
            <p:cNvCxnSpPr>
              <a:cxnSpLocks/>
              <a:stCxn id="69" idx="3"/>
              <a:endCxn id="9" idx="1"/>
            </p:cNvCxnSpPr>
            <p:nvPr/>
          </p:nvCxnSpPr>
          <p:spPr>
            <a:xfrm flipV="1">
              <a:off x="2671665" y="1894114"/>
              <a:ext cx="1695062" cy="1483570"/>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7324B152-925B-15C7-4340-B5B502B668FB}"/>
                </a:ext>
              </a:extLst>
            </p:cNvPr>
            <p:cNvCxnSpPr>
              <a:cxnSpLocks/>
              <a:stCxn id="70" idx="3"/>
              <a:endCxn id="13" idx="1"/>
            </p:cNvCxnSpPr>
            <p:nvPr/>
          </p:nvCxnSpPr>
          <p:spPr>
            <a:xfrm flipV="1">
              <a:off x="2671665" y="2080726"/>
              <a:ext cx="1695062" cy="1483570"/>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0B766AFF-CD7D-4E7F-29D6-71D89A7C455D}"/>
                </a:ext>
              </a:extLst>
            </p:cNvPr>
            <p:cNvCxnSpPr>
              <a:cxnSpLocks/>
              <a:stCxn id="71" idx="3"/>
              <a:endCxn id="17" idx="1"/>
            </p:cNvCxnSpPr>
            <p:nvPr/>
          </p:nvCxnSpPr>
          <p:spPr>
            <a:xfrm flipV="1">
              <a:off x="2671665" y="2267338"/>
              <a:ext cx="1695062" cy="1483570"/>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2C1C0057-12CA-A564-7A07-0344684BC27B}"/>
                </a:ext>
              </a:extLst>
            </p:cNvPr>
            <p:cNvCxnSpPr>
              <a:cxnSpLocks/>
              <a:stCxn id="72" idx="3"/>
              <a:endCxn id="21" idx="1"/>
            </p:cNvCxnSpPr>
            <p:nvPr/>
          </p:nvCxnSpPr>
          <p:spPr>
            <a:xfrm flipV="1">
              <a:off x="2671665" y="2453950"/>
              <a:ext cx="1695062" cy="1483570"/>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9AE72CE7-63FD-6B5C-B5A7-FB53171B6E9C}"/>
                </a:ext>
              </a:extLst>
            </p:cNvPr>
            <p:cNvCxnSpPr>
              <a:cxnSpLocks/>
              <a:stCxn id="73" idx="3"/>
              <a:endCxn id="25" idx="1"/>
            </p:cNvCxnSpPr>
            <p:nvPr/>
          </p:nvCxnSpPr>
          <p:spPr>
            <a:xfrm flipV="1">
              <a:off x="2671665" y="2640562"/>
              <a:ext cx="1695062" cy="1483570"/>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10FB1304-1202-42E5-F16D-E33426266512}"/>
                </a:ext>
              </a:extLst>
            </p:cNvPr>
            <p:cNvCxnSpPr>
              <a:cxnSpLocks/>
              <a:stCxn id="74" idx="3"/>
              <a:endCxn id="29" idx="1"/>
            </p:cNvCxnSpPr>
            <p:nvPr/>
          </p:nvCxnSpPr>
          <p:spPr>
            <a:xfrm flipV="1">
              <a:off x="2671665" y="2827174"/>
              <a:ext cx="1695062" cy="1483570"/>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1B447FCF-2155-3E43-EC8A-ABE26F7C171F}"/>
                </a:ext>
              </a:extLst>
            </p:cNvPr>
            <p:cNvCxnSpPr>
              <a:cxnSpLocks/>
              <a:stCxn id="75" idx="3"/>
              <a:endCxn id="33" idx="1"/>
            </p:cNvCxnSpPr>
            <p:nvPr/>
          </p:nvCxnSpPr>
          <p:spPr>
            <a:xfrm flipV="1">
              <a:off x="2671665" y="3013786"/>
              <a:ext cx="1695062" cy="1483570"/>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47" name="Group 46">
              <a:extLst>
                <a:ext uri="{FF2B5EF4-FFF2-40B4-BE49-F238E27FC236}">
                  <a16:creationId xmlns:a16="http://schemas.microsoft.com/office/drawing/2014/main" id="{01E53D42-DE3E-377E-51F1-F4680A7E97F4}"/>
                </a:ext>
              </a:extLst>
            </p:cNvPr>
            <p:cNvGrpSpPr/>
            <p:nvPr/>
          </p:nvGrpSpPr>
          <p:grpSpPr>
            <a:xfrm>
              <a:off x="1607976" y="4590661"/>
              <a:ext cx="1063689" cy="1492896"/>
              <a:chOff x="1607976" y="1614196"/>
              <a:chExt cx="1063689" cy="1492896"/>
            </a:xfrm>
          </p:grpSpPr>
          <p:sp>
            <p:nvSpPr>
              <p:cNvPr id="60" name="Rectangle 59">
                <a:extLst>
                  <a:ext uri="{FF2B5EF4-FFF2-40B4-BE49-F238E27FC236}">
                    <a16:creationId xmlns:a16="http://schemas.microsoft.com/office/drawing/2014/main" id="{86C89DD5-C826-C8E1-B10C-35B03061BBF2}"/>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1" name="Rectangle 60">
                <a:extLst>
                  <a:ext uri="{FF2B5EF4-FFF2-40B4-BE49-F238E27FC236}">
                    <a16:creationId xmlns:a16="http://schemas.microsoft.com/office/drawing/2014/main" id="{65C8CF20-7C6C-9028-313E-2FDB67135097}"/>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2" name="Rectangle 61">
                <a:extLst>
                  <a:ext uri="{FF2B5EF4-FFF2-40B4-BE49-F238E27FC236}">
                    <a16:creationId xmlns:a16="http://schemas.microsoft.com/office/drawing/2014/main" id="{7023F801-2CB1-A221-B197-9F4526EC969B}"/>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3" name="Rectangle 62">
                <a:extLst>
                  <a:ext uri="{FF2B5EF4-FFF2-40B4-BE49-F238E27FC236}">
                    <a16:creationId xmlns:a16="http://schemas.microsoft.com/office/drawing/2014/main" id="{642B285C-6E95-FE27-6E6A-70404983C490}"/>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4" name="Rectangle 63">
                <a:extLst>
                  <a:ext uri="{FF2B5EF4-FFF2-40B4-BE49-F238E27FC236}">
                    <a16:creationId xmlns:a16="http://schemas.microsoft.com/office/drawing/2014/main" id="{38DE788E-8E28-9110-A9A7-C9F298501A83}"/>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5" name="Rectangle 64">
                <a:extLst>
                  <a:ext uri="{FF2B5EF4-FFF2-40B4-BE49-F238E27FC236}">
                    <a16:creationId xmlns:a16="http://schemas.microsoft.com/office/drawing/2014/main" id="{0284B517-94EB-9CAB-AF50-F3425ED85BF0}"/>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6" name="Rectangle 65">
                <a:extLst>
                  <a:ext uri="{FF2B5EF4-FFF2-40B4-BE49-F238E27FC236}">
                    <a16:creationId xmlns:a16="http://schemas.microsoft.com/office/drawing/2014/main" id="{F1A16589-406C-60A9-1563-8D858F35390B}"/>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7" name="Rectangle 66">
                <a:extLst>
                  <a:ext uri="{FF2B5EF4-FFF2-40B4-BE49-F238E27FC236}">
                    <a16:creationId xmlns:a16="http://schemas.microsoft.com/office/drawing/2014/main" id="{0898CC5E-6390-B759-3575-2D91B2A32C9B}"/>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48" name="Straight Arrow Connector 47">
              <a:extLst>
                <a:ext uri="{FF2B5EF4-FFF2-40B4-BE49-F238E27FC236}">
                  <a16:creationId xmlns:a16="http://schemas.microsoft.com/office/drawing/2014/main" id="{AAEADF14-3CED-F0F2-C7A9-99DB61D76AC8}"/>
                </a:ext>
              </a:extLst>
            </p:cNvPr>
            <p:cNvCxnSpPr>
              <a:cxnSpLocks/>
              <a:stCxn id="60" idx="3"/>
              <a:endCxn id="5" idx="1"/>
            </p:cNvCxnSpPr>
            <p:nvPr/>
          </p:nvCxnSpPr>
          <p:spPr>
            <a:xfrm flipV="1">
              <a:off x="2671665" y="1707502"/>
              <a:ext cx="1695062" cy="2976465"/>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A2254962-C01C-7581-ED6A-22F37561281C}"/>
                </a:ext>
              </a:extLst>
            </p:cNvPr>
            <p:cNvCxnSpPr>
              <a:cxnSpLocks/>
              <a:stCxn id="61" idx="3"/>
            </p:cNvCxnSpPr>
            <p:nvPr/>
          </p:nvCxnSpPr>
          <p:spPr>
            <a:xfrm flipV="1">
              <a:off x="2671665" y="1894114"/>
              <a:ext cx="1695062" cy="2976465"/>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C1DA7AF2-279A-F541-F9C8-02A8519E6ADB}"/>
                </a:ext>
              </a:extLst>
            </p:cNvPr>
            <p:cNvCxnSpPr>
              <a:cxnSpLocks/>
              <a:stCxn id="62" idx="3"/>
              <a:endCxn id="13" idx="1"/>
            </p:cNvCxnSpPr>
            <p:nvPr/>
          </p:nvCxnSpPr>
          <p:spPr>
            <a:xfrm flipV="1">
              <a:off x="2671665" y="2080726"/>
              <a:ext cx="1695062" cy="2976465"/>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BAFEBC62-645D-4298-68FA-A37524AA9722}"/>
                </a:ext>
              </a:extLst>
            </p:cNvPr>
            <p:cNvCxnSpPr>
              <a:cxnSpLocks/>
              <a:stCxn id="63" idx="3"/>
              <a:endCxn id="17" idx="1"/>
            </p:cNvCxnSpPr>
            <p:nvPr/>
          </p:nvCxnSpPr>
          <p:spPr>
            <a:xfrm flipV="1">
              <a:off x="2671665" y="2267338"/>
              <a:ext cx="1695062" cy="2976465"/>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568EA898-750A-DC66-B55E-5696A477EB0C}"/>
                </a:ext>
              </a:extLst>
            </p:cNvPr>
            <p:cNvCxnSpPr>
              <a:cxnSpLocks/>
              <a:stCxn id="64" idx="3"/>
              <a:endCxn id="21" idx="1"/>
            </p:cNvCxnSpPr>
            <p:nvPr/>
          </p:nvCxnSpPr>
          <p:spPr>
            <a:xfrm flipV="1">
              <a:off x="2671665" y="2453950"/>
              <a:ext cx="1695062" cy="2976465"/>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2BE7F6C9-53FF-E9D2-E9B3-157BCBD52B1A}"/>
                </a:ext>
              </a:extLst>
            </p:cNvPr>
            <p:cNvCxnSpPr>
              <a:cxnSpLocks/>
              <a:stCxn id="65" idx="3"/>
              <a:endCxn id="25" idx="1"/>
            </p:cNvCxnSpPr>
            <p:nvPr/>
          </p:nvCxnSpPr>
          <p:spPr>
            <a:xfrm flipV="1">
              <a:off x="2671665" y="2640562"/>
              <a:ext cx="1695062" cy="2976465"/>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F55FC31D-E639-B19E-187D-BE595FA0335B}"/>
                </a:ext>
              </a:extLst>
            </p:cNvPr>
            <p:cNvCxnSpPr>
              <a:cxnSpLocks/>
              <a:stCxn id="66" idx="3"/>
              <a:endCxn id="29" idx="1"/>
            </p:cNvCxnSpPr>
            <p:nvPr/>
          </p:nvCxnSpPr>
          <p:spPr>
            <a:xfrm flipV="1">
              <a:off x="2671665" y="2827174"/>
              <a:ext cx="1695062" cy="2976465"/>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F64787E7-87BB-123C-2B98-59DD01CD79E1}"/>
                </a:ext>
              </a:extLst>
            </p:cNvPr>
            <p:cNvCxnSpPr>
              <a:cxnSpLocks/>
              <a:stCxn id="67" idx="3"/>
              <a:endCxn id="33" idx="1"/>
            </p:cNvCxnSpPr>
            <p:nvPr/>
          </p:nvCxnSpPr>
          <p:spPr>
            <a:xfrm flipV="1">
              <a:off x="2671665" y="3013786"/>
              <a:ext cx="1695062" cy="2976465"/>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79EC2BD6-1D20-2C83-7058-4275106743AF}"/>
                </a:ext>
              </a:extLst>
            </p:cNvPr>
            <p:cNvSpPr txBox="1"/>
            <p:nvPr/>
          </p:nvSpPr>
          <p:spPr>
            <a:xfrm>
              <a:off x="1433955" y="922472"/>
              <a:ext cx="1365180" cy="760338"/>
            </a:xfrm>
            <a:prstGeom prst="rect">
              <a:avLst/>
            </a:prstGeom>
            <a:noFill/>
          </p:spPr>
          <p:txBody>
            <a:bodyPr wrap="none" rtlCol="0">
              <a:spAutoFit/>
            </a:bodyPr>
            <a:lstStyle/>
            <a:p>
              <a:pPr algn="ctr"/>
              <a:r>
                <a:rPr lang="en-US" sz="1400" b="1" dirty="0">
                  <a:latin typeface="Aptos ExtraBold" panose="020F0502020204030204" pitchFamily="34" charset="0"/>
                </a:rPr>
                <a:t>Physical</a:t>
              </a:r>
              <a:br>
                <a:rPr lang="en-US" sz="1400" b="1" dirty="0">
                  <a:latin typeface="Aptos ExtraBold" panose="020F0502020204030204" pitchFamily="34" charset="0"/>
                </a:rPr>
              </a:br>
              <a:r>
                <a:rPr lang="en-US" sz="1400" b="1" dirty="0">
                  <a:latin typeface="Aptos ExtraBold" panose="020F0502020204030204" pitchFamily="34" charset="0"/>
                </a:rPr>
                <a:t>Memory</a:t>
              </a:r>
            </a:p>
          </p:txBody>
        </p:sp>
        <p:sp>
          <p:nvSpPr>
            <p:cNvPr id="57" name="TextBox 56">
              <a:extLst>
                <a:ext uri="{FF2B5EF4-FFF2-40B4-BE49-F238E27FC236}">
                  <a16:creationId xmlns:a16="http://schemas.microsoft.com/office/drawing/2014/main" id="{FB7BCBAF-3A38-2098-E618-26D7C6AA09CC}"/>
                </a:ext>
              </a:extLst>
            </p:cNvPr>
            <p:cNvSpPr txBox="1"/>
            <p:nvPr/>
          </p:nvSpPr>
          <p:spPr>
            <a:xfrm>
              <a:off x="3965773" y="1054644"/>
              <a:ext cx="5056664" cy="536709"/>
            </a:xfrm>
            <a:prstGeom prst="rect">
              <a:avLst/>
            </a:prstGeom>
            <a:noFill/>
          </p:spPr>
          <p:txBody>
            <a:bodyPr wrap="square" rtlCol="0">
              <a:spAutoFit/>
            </a:bodyPr>
            <a:lstStyle/>
            <a:p>
              <a:pPr algn="ctr"/>
              <a:r>
                <a:rPr lang="en-US" b="1" dirty="0">
                  <a:solidFill>
                    <a:schemeClr val="tx1">
                      <a:lumMod val="65000"/>
                      <a:lumOff val="35000"/>
                    </a:schemeClr>
                  </a:solidFill>
                  <a:latin typeface="Aptos ExtraBold" panose="020B0004020202020204" pitchFamily="34" charset="0"/>
                </a:rPr>
                <a:t>4-Way Set-Associative Cache</a:t>
              </a:r>
            </a:p>
          </p:txBody>
        </p:sp>
        <p:sp>
          <p:nvSpPr>
            <p:cNvPr id="58" name="Right Brace 57">
              <a:extLst>
                <a:ext uri="{FF2B5EF4-FFF2-40B4-BE49-F238E27FC236}">
                  <a16:creationId xmlns:a16="http://schemas.microsoft.com/office/drawing/2014/main" id="{91098881-3385-EE8D-B444-DF8ED8B37647}"/>
                </a:ext>
              </a:extLst>
            </p:cNvPr>
            <p:cNvSpPr/>
            <p:nvPr/>
          </p:nvSpPr>
          <p:spPr>
            <a:xfrm>
              <a:off x="8705461" y="1614196"/>
              <a:ext cx="373225" cy="148357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TextBox 58">
              <a:extLst>
                <a:ext uri="{FF2B5EF4-FFF2-40B4-BE49-F238E27FC236}">
                  <a16:creationId xmlns:a16="http://schemas.microsoft.com/office/drawing/2014/main" id="{975F1B59-3F96-B19C-80A2-5ECCDC49D910}"/>
                </a:ext>
              </a:extLst>
            </p:cNvPr>
            <p:cNvSpPr txBox="1"/>
            <p:nvPr/>
          </p:nvSpPr>
          <p:spPr>
            <a:xfrm rot="5400000">
              <a:off x="8323434" y="2097472"/>
              <a:ext cx="1842888" cy="518460"/>
            </a:xfrm>
            <a:prstGeom prst="rect">
              <a:avLst/>
            </a:prstGeom>
            <a:noFill/>
          </p:spPr>
          <p:txBody>
            <a:bodyPr wrap="none" rtlCol="0">
              <a:spAutoFit/>
            </a:bodyPr>
            <a:lstStyle/>
            <a:p>
              <a:pPr algn="ctr"/>
              <a:r>
                <a:rPr lang="en-US" sz="1600" dirty="0">
                  <a:latin typeface="Aptos ExtraBold" panose="020B0004020202020204" pitchFamily="34" charset="0"/>
                </a:rPr>
                <a:t>Cache Sets</a:t>
              </a:r>
            </a:p>
          </p:txBody>
        </p:sp>
      </p:grpSp>
      <p:sp>
        <p:nvSpPr>
          <p:cNvPr id="94" name="TextBox 93">
            <a:extLst>
              <a:ext uri="{FF2B5EF4-FFF2-40B4-BE49-F238E27FC236}">
                <a16:creationId xmlns:a16="http://schemas.microsoft.com/office/drawing/2014/main" id="{D8EA614B-033C-B5B0-03FF-807FB312BC9D}"/>
              </a:ext>
            </a:extLst>
          </p:cNvPr>
          <p:cNvSpPr txBox="1"/>
          <p:nvPr/>
        </p:nvSpPr>
        <p:spPr>
          <a:xfrm>
            <a:off x="3917951" y="3292256"/>
            <a:ext cx="4999830" cy="1323439"/>
          </a:xfrm>
          <a:prstGeom prst="rect">
            <a:avLst/>
          </a:prstGeom>
          <a:noFill/>
        </p:spPr>
        <p:txBody>
          <a:bodyPr wrap="square" rtlCol="0">
            <a:spAutoFit/>
          </a:bodyPr>
          <a:lstStyle/>
          <a:p>
            <a:r>
              <a:rPr lang="en-US" sz="2000" b="1" dirty="0">
                <a:solidFill>
                  <a:srgbClr val="C00000"/>
                </a:solidFill>
              </a:rPr>
              <a:t>Challenge: </a:t>
            </a:r>
            <a:br>
              <a:rPr lang="en-US" sz="2000" b="1" dirty="0">
                <a:solidFill>
                  <a:schemeClr val="accent2">
                    <a:lumMod val="50000"/>
                  </a:schemeClr>
                </a:solidFill>
              </a:rPr>
            </a:br>
            <a:r>
              <a:rPr lang="en-US" sz="2000" b="1" kern="100" dirty="0">
                <a:solidFill>
                  <a:schemeClr val="accent2">
                    <a:lumMod val="50000"/>
                  </a:schemeClr>
                </a:solidFill>
                <a:effectLst/>
                <a:latin typeface="Aptos" panose="020B0004020202020204" pitchFamily="34" charset="0"/>
                <a:ea typeface="Aptos" panose="020B0004020202020204" pitchFamily="34" charset="0"/>
                <a:cs typeface="Times New Roman" panose="02020603050405020304" pitchFamily="18" charset="0"/>
              </a:rPr>
              <a:t>Deconflicting the virtual-to-physical memory mapping so that different cores do not use the same cache line</a:t>
            </a:r>
          </a:p>
        </p:txBody>
      </p:sp>
    </p:spTree>
    <p:extLst>
      <p:ext uri="{BB962C8B-B14F-4D97-AF65-F5344CB8AC3E}">
        <p14:creationId xmlns:p14="http://schemas.microsoft.com/office/powerpoint/2010/main" val="1744535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5062E-4AC3-6AAB-4474-936A7F49D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F1E94-5362-1D77-4E59-0DFB311F225E}"/>
              </a:ext>
            </a:extLst>
          </p:cNvPr>
          <p:cNvSpPr>
            <a:spLocks noGrp="1"/>
          </p:cNvSpPr>
          <p:nvPr>
            <p:ph type="title"/>
          </p:nvPr>
        </p:nvSpPr>
        <p:spPr/>
        <p:txBody>
          <a:bodyPr/>
          <a:lstStyle/>
          <a:p>
            <a:r>
              <a:rPr lang="en-US" sz="2400" dirty="0"/>
              <a:t>Hardware-Based Cache Partitioning to the Rescue!</a:t>
            </a:r>
          </a:p>
        </p:txBody>
      </p:sp>
      <p:grpSp>
        <p:nvGrpSpPr>
          <p:cNvPr id="4" name="Group 3">
            <a:extLst>
              <a:ext uri="{FF2B5EF4-FFF2-40B4-BE49-F238E27FC236}">
                <a16:creationId xmlns:a16="http://schemas.microsoft.com/office/drawing/2014/main" id="{0DF372DB-739B-3CF7-A9D3-8DAEF28062B8}"/>
              </a:ext>
            </a:extLst>
          </p:cNvPr>
          <p:cNvGrpSpPr/>
          <p:nvPr/>
        </p:nvGrpSpPr>
        <p:grpSpPr>
          <a:xfrm>
            <a:off x="1863597" y="1010956"/>
            <a:ext cx="5269807" cy="3716166"/>
            <a:chOff x="1433955" y="683264"/>
            <a:chExt cx="8070153" cy="5400293"/>
          </a:xfrm>
        </p:grpSpPr>
        <p:sp>
          <p:nvSpPr>
            <p:cNvPr id="5" name="Rectangle 4">
              <a:extLst>
                <a:ext uri="{FF2B5EF4-FFF2-40B4-BE49-F238E27FC236}">
                  <a16:creationId xmlns:a16="http://schemas.microsoft.com/office/drawing/2014/main" id="{D03E880A-7303-C110-8FC3-55EF11759220}"/>
                </a:ext>
              </a:extLst>
            </p:cNvPr>
            <p:cNvSpPr/>
            <p:nvPr/>
          </p:nvSpPr>
          <p:spPr>
            <a:xfrm>
              <a:off x="4366727"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Cache Line</a:t>
              </a:r>
            </a:p>
          </p:txBody>
        </p:sp>
        <p:sp>
          <p:nvSpPr>
            <p:cNvPr id="6" name="Rectangle 5">
              <a:extLst>
                <a:ext uri="{FF2B5EF4-FFF2-40B4-BE49-F238E27FC236}">
                  <a16:creationId xmlns:a16="http://schemas.microsoft.com/office/drawing/2014/main" id="{EFD4D30E-DDA0-E3CA-746A-B6B4558F4032}"/>
                </a:ext>
              </a:extLst>
            </p:cNvPr>
            <p:cNvSpPr/>
            <p:nvPr/>
          </p:nvSpPr>
          <p:spPr>
            <a:xfrm>
              <a:off x="543041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 name="Rectangle 6">
              <a:extLst>
                <a:ext uri="{FF2B5EF4-FFF2-40B4-BE49-F238E27FC236}">
                  <a16:creationId xmlns:a16="http://schemas.microsoft.com/office/drawing/2014/main" id="{DC9F5D47-BB42-09E8-CF26-27A63E1527F4}"/>
                </a:ext>
              </a:extLst>
            </p:cNvPr>
            <p:cNvSpPr/>
            <p:nvPr/>
          </p:nvSpPr>
          <p:spPr>
            <a:xfrm>
              <a:off x="6494105"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 name="Rectangle 7">
              <a:extLst>
                <a:ext uri="{FF2B5EF4-FFF2-40B4-BE49-F238E27FC236}">
                  <a16:creationId xmlns:a16="http://schemas.microsoft.com/office/drawing/2014/main" id="{E0AD9715-94EB-929D-1240-F4D2B0B9FAD0}"/>
                </a:ext>
              </a:extLst>
            </p:cNvPr>
            <p:cNvSpPr/>
            <p:nvPr/>
          </p:nvSpPr>
          <p:spPr>
            <a:xfrm>
              <a:off x="7557794"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 name="Rectangle 8">
              <a:extLst>
                <a:ext uri="{FF2B5EF4-FFF2-40B4-BE49-F238E27FC236}">
                  <a16:creationId xmlns:a16="http://schemas.microsoft.com/office/drawing/2014/main" id="{F9B3900B-B3AF-932B-BBEF-587056CEDDDC}"/>
                </a:ext>
              </a:extLst>
            </p:cNvPr>
            <p:cNvSpPr/>
            <p:nvPr/>
          </p:nvSpPr>
          <p:spPr>
            <a:xfrm>
              <a:off x="4366727"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0" name="Rectangle 9">
              <a:extLst>
                <a:ext uri="{FF2B5EF4-FFF2-40B4-BE49-F238E27FC236}">
                  <a16:creationId xmlns:a16="http://schemas.microsoft.com/office/drawing/2014/main" id="{A55BE8E1-EC0B-406F-1088-50567851E571}"/>
                </a:ext>
              </a:extLst>
            </p:cNvPr>
            <p:cNvSpPr/>
            <p:nvPr/>
          </p:nvSpPr>
          <p:spPr>
            <a:xfrm>
              <a:off x="543041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1" name="Rectangle 10">
              <a:extLst>
                <a:ext uri="{FF2B5EF4-FFF2-40B4-BE49-F238E27FC236}">
                  <a16:creationId xmlns:a16="http://schemas.microsoft.com/office/drawing/2014/main" id="{34EC6C68-D815-6767-7664-14E683603BE9}"/>
                </a:ext>
              </a:extLst>
            </p:cNvPr>
            <p:cNvSpPr/>
            <p:nvPr/>
          </p:nvSpPr>
          <p:spPr>
            <a:xfrm>
              <a:off x="6494105"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2" name="Rectangle 11">
              <a:extLst>
                <a:ext uri="{FF2B5EF4-FFF2-40B4-BE49-F238E27FC236}">
                  <a16:creationId xmlns:a16="http://schemas.microsoft.com/office/drawing/2014/main" id="{85CFE539-AB23-0FD4-DE23-872C1BCA98C9}"/>
                </a:ext>
              </a:extLst>
            </p:cNvPr>
            <p:cNvSpPr/>
            <p:nvPr/>
          </p:nvSpPr>
          <p:spPr>
            <a:xfrm>
              <a:off x="7557794"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3" name="Rectangle 12">
              <a:extLst>
                <a:ext uri="{FF2B5EF4-FFF2-40B4-BE49-F238E27FC236}">
                  <a16:creationId xmlns:a16="http://schemas.microsoft.com/office/drawing/2014/main" id="{4A99B3AB-C095-1584-815C-71E42927F9D2}"/>
                </a:ext>
              </a:extLst>
            </p:cNvPr>
            <p:cNvSpPr/>
            <p:nvPr/>
          </p:nvSpPr>
          <p:spPr>
            <a:xfrm>
              <a:off x="4366727"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4" name="Rectangle 13">
              <a:extLst>
                <a:ext uri="{FF2B5EF4-FFF2-40B4-BE49-F238E27FC236}">
                  <a16:creationId xmlns:a16="http://schemas.microsoft.com/office/drawing/2014/main" id="{E864BE41-1A70-0A00-DC99-1EA59F5C2E93}"/>
                </a:ext>
              </a:extLst>
            </p:cNvPr>
            <p:cNvSpPr/>
            <p:nvPr/>
          </p:nvSpPr>
          <p:spPr>
            <a:xfrm>
              <a:off x="543041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5" name="Rectangle 14">
              <a:extLst>
                <a:ext uri="{FF2B5EF4-FFF2-40B4-BE49-F238E27FC236}">
                  <a16:creationId xmlns:a16="http://schemas.microsoft.com/office/drawing/2014/main" id="{05A9C702-5700-00FB-6DC1-D393CD4B25D6}"/>
                </a:ext>
              </a:extLst>
            </p:cNvPr>
            <p:cNvSpPr/>
            <p:nvPr/>
          </p:nvSpPr>
          <p:spPr>
            <a:xfrm>
              <a:off x="6494105"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6" name="Rectangle 15">
              <a:extLst>
                <a:ext uri="{FF2B5EF4-FFF2-40B4-BE49-F238E27FC236}">
                  <a16:creationId xmlns:a16="http://schemas.microsoft.com/office/drawing/2014/main" id="{4E14662D-6EFA-A818-CCA3-E0DE9F345D5D}"/>
                </a:ext>
              </a:extLst>
            </p:cNvPr>
            <p:cNvSpPr/>
            <p:nvPr/>
          </p:nvSpPr>
          <p:spPr>
            <a:xfrm>
              <a:off x="7557794"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7" name="Rectangle 16">
              <a:extLst>
                <a:ext uri="{FF2B5EF4-FFF2-40B4-BE49-F238E27FC236}">
                  <a16:creationId xmlns:a16="http://schemas.microsoft.com/office/drawing/2014/main" id="{6DEEB21A-F46D-BE3F-BD50-3D83D1559C29}"/>
                </a:ext>
              </a:extLst>
            </p:cNvPr>
            <p:cNvSpPr/>
            <p:nvPr/>
          </p:nvSpPr>
          <p:spPr>
            <a:xfrm>
              <a:off x="4366727"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8" name="Rectangle 17">
              <a:extLst>
                <a:ext uri="{FF2B5EF4-FFF2-40B4-BE49-F238E27FC236}">
                  <a16:creationId xmlns:a16="http://schemas.microsoft.com/office/drawing/2014/main" id="{C865C61E-2A48-A875-D552-8D1391407CAF}"/>
                </a:ext>
              </a:extLst>
            </p:cNvPr>
            <p:cNvSpPr/>
            <p:nvPr/>
          </p:nvSpPr>
          <p:spPr>
            <a:xfrm>
              <a:off x="543041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9" name="Rectangle 18">
              <a:extLst>
                <a:ext uri="{FF2B5EF4-FFF2-40B4-BE49-F238E27FC236}">
                  <a16:creationId xmlns:a16="http://schemas.microsoft.com/office/drawing/2014/main" id="{A8214844-8FC0-1579-34EE-751563BEEF26}"/>
                </a:ext>
              </a:extLst>
            </p:cNvPr>
            <p:cNvSpPr/>
            <p:nvPr/>
          </p:nvSpPr>
          <p:spPr>
            <a:xfrm>
              <a:off x="6494105"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0" name="Rectangle 19">
              <a:extLst>
                <a:ext uri="{FF2B5EF4-FFF2-40B4-BE49-F238E27FC236}">
                  <a16:creationId xmlns:a16="http://schemas.microsoft.com/office/drawing/2014/main" id="{A019D1BE-406F-FA79-46C2-127A96E0AA4F}"/>
                </a:ext>
              </a:extLst>
            </p:cNvPr>
            <p:cNvSpPr/>
            <p:nvPr/>
          </p:nvSpPr>
          <p:spPr>
            <a:xfrm>
              <a:off x="7557794"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1" name="Rectangle 20">
              <a:extLst>
                <a:ext uri="{FF2B5EF4-FFF2-40B4-BE49-F238E27FC236}">
                  <a16:creationId xmlns:a16="http://schemas.microsoft.com/office/drawing/2014/main" id="{A1ADFA55-1F59-BDB9-2130-2C701735986C}"/>
                </a:ext>
              </a:extLst>
            </p:cNvPr>
            <p:cNvSpPr/>
            <p:nvPr/>
          </p:nvSpPr>
          <p:spPr>
            <a:xfrm>
              <a:off x="4366727"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2" name="Rectangle 21">
              <a:extLst>
                <a:ext uri="{FF2B5EF4-FFF2-40B4-BE49-F238E27FC236}">
                  <a16:creationId xmlns:a16="http://schemas.microsoft.com/office/drawing/2014/main" id="{C388ED30-646F-F6AD-3DE5-185F6003FFDD}"/>
                </a:ext>
              </a:extLst>
            </p:cNvPr>
            <p:cNvSpPr/>
            <p:nvPr/>
          </p:nvSpPr>
          <p:spPr>
            <a:xfrm>
              <a:off x="543041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3" name="Rectangle 22">
              <a:extLst>
                <a:ext uri="{FF2B5EF4-FFF2-40B4-BE49-F238E27FC236}">
                  <a16:creationId xmlns:a16="http://schemas.microsoft.com/office/drawing/2014/main" id="{3FFB3155-A0C9-FD70-5E54-1A8853728A7B}"/>
                </a:ext>
              </a:extLst>
            </p:cNvPr>
            <p:cNvSpPr/>
            <p:nvPr/>
          </p:nvSpPr>
          <p:spPr>
            <a:xfrm>
              <a:off x="6494105"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4" name="Rectangle 23">
              <a:extLst>
                <a:ext uri="{FF2B5EF4-FFF2-40B4-BE49-F238E27FC236}">
                  <a16:creationId xmlns:a16="http://schemas.microsoft.com/office/drawing/2014/main" id="{DD18E00D-E096-88F7-0009-73114774AC25}"/>
                </a:ext>
              </a:extLst>
            </p:cNvPr>
            <p:cNvSpPr/>
            <p:nvPr/>
          </p:nvSpPr>
          <p:spPr>
            <a:xfrm>
              <a:off x="7557794"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5" name="Rectangle 24">
              <a:extLst>
                <a:ext uri="{FF2B5EF4-FFF2-40B4-BE49-F238E27FC236}">
                  <a16:creationId xmlns:a16="http://schemas.microsoft.com/office/drawing/2014/main" id="{1454D198-8B4B-384D-DBDA-016F0491546F}"/>
                </a:ext>
              </a:extLst>
            </p:cNvPr>
            <p:cNvSpPr/>
            <p:nvPr/>
          </p:nvSpPr>
          <p:spPr>
            <a:xfrm>
              <a:off x="4366727"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6" name="Rectangle 25">
              <a:extLst>
                <a:ext uri="{FF2B5EF4-FFF2-40B4-BE49-F238E27FC236}">
                  <a16:creationId xmlns:a16="http://schemas.microsoft.com/office/drawing/2014/main" id="{F91034A4-2951-F5A9-55EA-3512D9704EF1}"/>
                </a:ext>
              </a:extLst>
            </p:cNvPr>
            <p:cNvSpPr/>
            <p:nvPr/>
          </p:nvSpPr>
          <p:spPr>
            <a:xfrm>
              <a:off x="543041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7" name="Rectangle 26">
              <a:extLst>
                <a:ext uri="{FF2B5EF4-FFF2-40B4-BE49-F238E27FC236}">
                  <a16:creationId xmlns:a16="http://schemas.microsoft.com/office/drawing/2014/main" id="{18188690-5A91-235C-DF76-7912518FAD51}"/>
                </a:ext>
              </a:extLst>
            </p:cNvPr>
            <p:cNvSpPr/>
            <p:nvPr/>
          </p:nvSpPr>
          <p:spPr>
            <a:xfrm>
              <a:off x="6494105"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8" name="Rectangle 27">
              <a:extLst>
                <a:ext uri="{FF2B5EF4-FFF2-40B4-BE49-F238E27FC236}">
                  <a16:creationId xmlns:a16="http://schemas.microsoft.com/office/drawing/2014/main" id="{6E79145B-77E0-EFC3-EE84-763DBC7EB3FD}"/>
                </a:ext>
              </a:extLst>
            </p:cNvPr>
            <p:cNvSpPr/>
            <p:nvPr/>
          </p:nvSpPr>
          <p:spPr>
            <a:xfrm>
              <a:off x="7557794"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9" name="Rectangle 28">
              <a:extLst>
                <a:ext uri="{FF2B5EF4-FFF2-40B4-BE49-F238E27FC236}">
                  <a16:creationId xmlns:a16="http://schemas.microsoft.com/office/drawing/2014/main" id="{BC1DB5B8-34E0-DD87-3D87-AAFB570468C6}"/>
                </a:ext>
              </a:extLst>
            </p:cNvPr>
            <p:cNvSpPr/>
            <p:nvPr/>
          </p:nvSpPr>
          <p:spPr>
            <a:xfrm>
              <a:off x="4366727"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0" name="Rectangle 29">
              <a:extLst>
                <a:ext uri="{FF2B5EF4-FFF2-40B4-BE49-F238E27FC236}">
                  <a16:creationId xmlns:a16="http://schemas.microsoft.com/office/drawing/2014/main" id="{0361A0F8-F96F-1F18-EF48-E70DC87E85D3}"/>
                </a:ext>
              </a:extLst>
            </p:cNvPr>
            <p:cNvSpPr/>
            <p:nvPr/>
          </p:nvSpPr>
          <p:spPr>
            <a:xfrm>
              <a:off x="543041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1" name="Rectangle 30">
              <a:extLst>
                <a:ext uri="{FF2B5EF4-FFF2-40B4-BE49-F238E27FC236}">
                  <a16:creationId xmlns:a16="http://schemas.microsoft.com/office/drawing/2014/main" id="{6728668D-7E02-9FDC-39D2-BE28C4713A7F}"/>
                </a:ext>
              </a:extLst>
            </p:cNvPr>
            <p:cNvSpPr/>
            <p:nvPr/>
          </p:nvSpPr>
          <p:spPr>
            <a:xfrm>
              <a:off x="6494105"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2" name="Rectangle 31">
              <a:extLst>
                <a:ext uri="{FF2B5EF4-FFF2-40B4-BE49-F238E27FC236}">
                  <a16:creationId xmlns:a16="http://schemas.microsoft.com/office/drawing/2014/main" id="{C783D820-EEB5-9861-DF9E-C959027072F6}"/>
                </a:ext>
              </a:extLst>
            </p:cNvPr>
            <p:cNvSpPr/>
            <p:nvPr/>
          </p:nvSpPr>
          <p:spPr>
            <a:xfrm>
              <a:off x="7557794"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3" name="Rectangle 32">
              <a:extLst>
                <a:ext uri="{FF2B5EF4-FFF2-40B4-BE49-F238E27FC236}">
                  <a16:creationId xmlns:a16="http://schemas.microsoft.com/office/drawing/2014/main" id="{9F8E93AF-BAED-3212-3628-E822D15C4D08}"/>
                </a:ext>
              </a:extLst>
            </p:cNvPr>
            <p:cNvSpPr/>
            <p:nvPr/>
          </p:nvSpPr>
          <p:spPr>
            <a:xfrm>
              <a:off x="4366727"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4" name="Rectangle 33">
              <a:extLst>
                <a:ext uri="{FF2B5EF4-FFF2-40B4-BE49-F238E27FC236}">
                  <a16:creationId xmlns:a16="http://schemas.microsoft.com/office/drawing/2014/main" id="{5966B9C6-D957-37C8-BDEF-0B831EF94220}"/>
                </a:ext>
              </a:extLst>
            </p:cNvPr>
            <p:cNvSpPr/>
            <p:nvPr/>
          </p:nvSpPr>
          <p:spPr>
            <a:xfrm>
              <a:off x="543041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5" name="Rectangle 34">
              <a:extLst>
                <a:ext uri="{FF2B5EF4-FFF2-40B4-BE49-F238E27FC236}">
                  <a16:creationId xmlns:a16="http://schemas.microsoft.com/office/drawing/2014/main" id="{5491F183-8E96-52E3-0249-E9890908108C}"/>
                </a:ext>
              </a:extLst>
            </p:cNvPr>
            <p:cNvSpPr/>
            <p:nvPr/>
          </p:nvSpPr>
          <p:spPr>
            <a:xfrm>
              <a:off x="6494105"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6" name="Rectangle 35">
              <a:extLst>
                <a:ext uri="{FF2B5EF4-FFF2-40B4-BE49-F238E27FC236}">
                  <a16:creationId xmlns:a16="http://schemas.microsoft.com/office/drawing/2014/main" id="{7ED88438-D2E1-6816-5FA3-7F00E8152B78}"/>
                </a:ext>
              </a:extLst>
            </p:cNvPr>
            <p:cNvSpPr/>
            <p:nvPr/>
          </p:nvSpPr>
          <p:spPr>
            <a:xfrm>
              <a:off x="7557794"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nvGrpSpPr>
            <p:cNvPr id="37" name="Group 36">
              <a:extLst>
                <a:ext uri="{FF2B5EF4-FFF2-40B4-BE49-F238E27FC236}">
                  <a16:creationId xmlns:a16="http://schemas.microsoft.com/office/drawing/2014/main" id="{E5DD70D4-0428-8647-9E2C-30CC2475CB17}"/>
                </a:ext>
              </a:extLst>
            </p:cNvPr>
            <p:cNvGrpSpPr/>
            <p:nvPr/>
          </p:nvGrpSpPr>
          <p:grpSpPr>
            <a:xfrm>
              <a:off x="1607976" y="1614196"/>
              <a:ext cx="2758751" cy="1492896"/>
              <a:chOff x="1607976" y="1614196"/>
              <a:chExt cx="2758751" cy="1492896"/>
            </a:xfrm>
          </p:grpSpPr>
          <p:grpSp>
            <p:nvGrpSpPr>
              <p:cNvPr id="76" name="Group 75">
                <a:extLst>
                  <a:ext uri="{FF2B5EF4-FFF2-40B4-BE49-F238E27FC236}">
                    <a16:creationId xmlns:a16="http://schemas.microsoft.com/office/drawing/2014/main" id="{8A6EBF10-1291-8B51-B30A-86797AB9D5C9}"/>
                  </a:ext>
                </a:extLst>
              </p:cNvPr>
              <p:cNvGrpSpPr/>
              <p:nvPr/>
            </p:nvGrpSpPr>
            <p:grpSpPr>
              <a:xfrm>
                <a:off x="1607976" y="1614196"/>
                <a:ext cx="1063689" cy="1492896"/>
                <a:chOff x="1607976" y="1614196"/>
                <a:chExt cx="1063689" cy="1492896"/>
              </a:xfrm>
            </p:grpSpPr>
            <p:sp>
              <p:nvSpPr>
                <p:cNvPr id="85" name="Rectangle 84">
                  <a:extLst>
                    <a:ext uri="{FF2B5EF4-FFF2-40B4-BE49-F238E27FC236}">
                      <a16:creationId xmlns:a16="http://schemas.microsoft.com/office/drawing/2014/main" id="{545C5CF8-F6B0-7EF9-8383-42B22F90CF2C}"/>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6" name="Rectangle 85">
                  <a:extLst>
                    <a:ext uri="{FF2B5EF4-FFF2-40B4-BE49-F238E27FC236}">
                      <a16:creationId xmlns:a16="http://schemas.microsoft.com/office/drawing/2014/main" id="{F6332210-B004-1948-45B6-AE9DD42FE974}"/>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7" name="Rectangle 86">
                  <a:extLst>
                    <a:ext uri="{FF2B5EF4-FFF2-40B4-BE49-F238E27FC236}">
                      <a16:creationId xmlns:a16="http://schemas.microsoft.com/office/drawing/2014/main" id="{2F130F2F-A72C-0923-A385-19AAAA8767CB}"/>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8" name="Rectangle 87">
                  <a:extLst>
                    <a:ext uri="{FF2B5EF4-FFF2-40B4-BE49-F238E27FC236}">
                      <a16:creationId xmlns:a16="http://schemas.microsoft.com/office/drawing/2014/main" id="{3437238D-7CCB-FA9A-573E-306AB4525E10}"/>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89" name="Rectangle 88">
                  <a:extLst>
                    <a:ext uri="{FF2B5EF4-FFF2-40B4-BE49-F238E27FC236}">
                      <a16:creationId xmlns:a16="http://schemas.microsoft.com/office/drawing/2014/main" id="{43AE8FA2-2114-29A5-A581-12787BA95849}"/>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0" name="Rectangle 89">
                  <a:extLst>
                    <a:ext uri="{FF2B5EF4-FFF2-40B4-BE49-F238E27FC236}">
                      <a16:creationId xmlns:a16="http://schemas.microsoft.com/office/drawing/2014/main" id="{48E4DEDD-0DB7-86B5-1117-A8F99A1AD403}"/>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1" name="Rectangle 90">
                  <a:extLst>
                    <a:ext uri="{FF2B5EF4-FFF2-40B4-BE49-F238E27FC236}">
                      <a16:creationId xmlns:a16="http://schemas.microsoft.com/office/drawing/2014/main" id="{6D49A253-A90A-F74C-679A-D2C28943B96E}"/>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92" name="Rectangle 91">
                  <a:extLst>
                    <a:ext uri="{FF2B5EF4-FFF2-40B4-BE49-F238E27FC236}">
                      <a16:creationId xmlns:a16="http://schemas.microsoft.com/office/drawing/2014/main" id="{837E6AD7-577B-AA2C-A2CA-A89DF6976B5E}"/>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77" name="Straight Arrow Connector 76">
                <a:extLst>
                  <a:ext uri="{FF2B5EF4-FFF2-40B4-BE49-F238E27FC236}">
                    <a16:creationId xmlns:a16="http://schemas.microsoft.com/office/drawing/2014/main" id="{F8822A94-2BE1-7B8C-7F7C-CDB7B204405E}"/>
                  </a:ext>
                </a:extLst>
              </p:cNvPr>
              <p:cNvCxnSpPr>
                <a:stCxn id="85" idx="3"/>
                <a:endCxn id="5" idx="1"/>
              </p:cNvCxnSpPr>
              <p:nvPr/>
            </p:nvCxnSpPr>
            <p:spPr>
              <a:xfrm>
                <a:off x="2671665" y="1707502"/>
                <a:ext cx="1695062" cy="0"/>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E6768C40-C999-8B8A-BC59-582230070CBB}"/>
                  </a:ext>
                </a:extLst>
              </p:cNvPr>
              <p:cNvCxnSpPr>
                <a:cxnSpLocks/>
                <a:stCxn id="86" idx="3"/>
                <a:endCxn id="9" idx="1"/>
              </p:cNvCxnSpPr>
              <p:nvPr/>
            </p:nvCxnSpPr>
            <p:spPr>
              <a:xfrm>
                <a:off x="2671665" y="1894114"/>
                <a:ext cx="1695062" cy="0"/>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44B5D0CC-FBA8-AED0-DA55-2892A385B61C}"/>
                  </a:ext>
                </a:extLst>
              </p:cNvPr>
              <p:cNvCxnSpPr>
                <a:cxnSpLocks/>
                <a:stCxn id="87" idx="3"/>
                <a:endCxn id="13" idx="1"/>
              </p:cNvCxnSpPr>
              <p:nvPr/>
            </p:nvCxnSpPr>
            <p:spPr>
              <a:xfrm>
                <a:off x="2671665" y="2080726"/>
                <a:ext cx="1695062" cy="0"/>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E52103A9-B239-7F2C-CFA9-B586A1B8C02B}"/>
                  </a:ext>
                </a:extLst>
              </p:cNvPr>
              <p:cNvCxnSpPr>
                <a:cxnSpLocks/>
                <a:stCxn id="88" idx="3"/>
                <a:endCxn id="17" idx="1"/>
              </p:cNvCxnSpPr>
              <p:nvPr/>
            </p:nvCxnSpPr>
            <p:spPr>
              <a:xfrm>
                <a:off x="2671665" y="2267338"/>
                <a:ext cx="1695062" cy="0"/>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728E0B8B-9B38-4320-6009-8398ED9973D0}"/>
                  </a:ext>
                </a:extLst>
              </p:cNvPr>
              <p:cNvCxnSpPr>
                <a:cxnSpLocks/>
                <a:stCxn id="89" idx="3"/>
                <a:endCxn id="21" idx="1"/>
              </p:cNvCxnSpPr>
              <p:nvPr/>
            </p:nvCxnSpPr>
            <p:spPr>
              <a:xfrm>
                <a:off x="2671665" y="2453950"/>
                <a:ext cx="1695062" cy="0"/>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557BEA46-7D6C-56EB-6A0A-135B512BAD94}"/>
                  </a:ext>
                </a:extLst>
              </p:cNvPr>
              <p:cNvCxnSpPr>
                <a:cxnSpLocks/>
                <a:stCxn id="90" idx="3"/>
                <a:endCxn id="25" idx="1"/>
              </p:cNvCxnSpPr>
              <p:nvPr/>
            </p:nvCxnSpPr>
            <p:spPr>
              <a:xfrm>
                <a:off x="2671665" y="2640562"/>
                <a:ext cx="1695062" cy="0"/>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1D770804-95AC-FBEB-490E-B1EF05591DA2}"/>
                  </a:ext>
                </a:extLst>
              </p:cNvPr>
              <p:cNvCxnSpPr>
                <a:cxnSpLocks/>
                <a:stCxn id="91" idx="3"/>
                <a:endCxn id="29" idx="1"/>
              </p:cNvCxnSpPr>
              <p:nvPr/>
            </p:nvCxnSpPr>
            <p:spPr>
              <a:xfrm>
                <a:off x="2671665" y="2827174"/>
                <a:ext cx="1695062" cy="0"/>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5C16DFF6-211A-BF6C-88BD-F390BD57F4B5}"/>
                  </a:ext>
                </a:extLst>
              </p:cNvPr>
              <p:cNvCxnSpPr>
                <a:cxnSpLocks/>
                <a:stCxn id="92" idx="3"/>
                <a:endCxn id="33" idx="1"/>
              </p:cNvCxnSpPr>
              <p:nvPr/>
            </p:nvCxnSpPr>
            <p:spPr>
              <a:xfrm>
                <a:off x="2671665" y="3013786"/>
                <a:ext cx="1695062" cy="0"/>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4FE84CE3-3BD2-9FB0-ACAF-4E9161E1B7FE}"/>
                </a:ext>
              </a:extLst>
            </p:cNvPr>
            <p:cNvGrpSpPr/>
            <p:nvPr/>
          </p:nvGrpSpPr>
          <p:grpSpPr>
            <a:xfrm>
              <a:off x="1607976" y="3097766"/>
              <a:ext cx="1063689" cy="1492896"/>
              <a:chOff x="1607976" y="1614196"/>
              <a:chExt cx="1063689" cy="1492896"/>
            </a:xfrm>
          </p:grpSpPr>
          <p:sp>
            <p:nvSpPr>
              <p:cNvPr id="68" name="Rectangle 67">
                <a:extLst>
                  <a:ext uri="{FF2B5EF4-FFF2-40B4-BE49-F238E27FC236}">
                    <a16:creationId xmlns:a16="http://schemas.microsoft.com/office/drawing/2014/main" id="{6F9099AC-58A1-3032-1FAE-FC31D8C6D88B}"/>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9" name="Rectangle 68">
                <a:extLst>
                  <a:ext uri="{FF2B5EF4-FFF2-40B4-BE49-F238E27FC236}">
                    <a16:creationId xmlns:a16="http://schemas.microsoft.com/office/drawing/2014/main" id="{6CFBD75F-A50C-C047-07A2-2AE1A13A9129}"/>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0" name="Rectangle 69">
                <a:extLst>
                  <a:ext uri="{FF2B5EF4-FFF2-40B4-BE49-F238E27FC236}">
                    <a16:creationId xmlns:a16="http://schemas.microsoft.com/office/drawing/2014/main" id="{5C7527CA-ABBB-4BB2-23D2-3F6C0AF0928C}"/>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1" name="Rectangle 70">
                <a:extLst>
                  <a:ext uri="{FF2B5EF4-FFF2-40B4-BE49-F238E27FC236}">
                    <a16:creationId xmlns:a16="http://schemas.microsoft.com/office/drawing/2014/main" id="{C1869192-9AD8-FEFD-4C13-90EBAD52A6DD}"/>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2" name="Rectangle 71">
                <a:extLst>
                  <a:ext uri="{FF2B5EF4-FFF2-40B4-BE49-F238E27FC236}">
                    <a16:creationId xmlns:a16="http://schemas.microsoft.com/office/drawing/2014/main" id="{48725FA6-A614-6E57-D1DA-308675CA4D78}"/>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3" name="Rectangle 72">
                <a:extLst>
                  <a:ext uri="{FF2B5EF4-FFF2-40B4-BE49-F238E27FC236}">
                    <a16:creationId xmlns:a16="http://schemas.microsoft.com/office/drawing/2014/main" id="{B0BA0D91-F7DF-7F1F-00C9-230504E24F1E}"/>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4" name="Rectangle 73">
                <a:extLst>
                  <a:ext uri="{FF2B5EF4-FFF2-40B4-BE49-F238E27FC236}">
                    <a16:creationId xmlns:a16="http://schemas.microsoft.com/office/drawing/2014/main" id="{B0CB0E1C-DD67-BFE9-4B2E-4295FD4E10B0}"/>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5" name="Rectangle 74">
                <a:extLst>
                  <a:ext uri="{FF2B5EF4-FFF2-40B4-BE49-F238E27FC236}">
                    <a16:creationId xmlns:a16="http://schemas.microsoft.com/office/drawing/2014/main" id="{D82C4690-3E4B-B1C5-2515-DB2AD87E25F7}"/>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39" name="Straight Arrow Connector 38">
              <a:extLst>
                <a:ext uri="{FF2B5EF4-FFF2-40B4-BE49-F238E27FC236}">
                  <a16:creationId xmlns:a16="http://schemas.microsoft.com/office/drawing/2014/main" id="{8E306B15-CCEA-19A3-F882-03258BB8B777}"/>
                </a:ext>
              </a:extLst>
            </p:cNvPr>
            <p:cNvCxnSpPr>
              <a:cxnSpLocks/>
              <a:stCxn id="68" idx="3"/>
              <a:endCxn id="5" idx="1"/>
            </p:cNvCxnSpPr>
            <p:nvPr/>
          </p:nvCxnSpPr>
          <p:spPr>
            <a:xfrm flipV="1">
              <a:off x="2671665" y="1707502"/>
              <a:ext cx="1695062" cy="1483570"/>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FDC320AB-7389-7B5E-C2A4-2FB4AC0F2A38}"/>
                </a:ext>
              </a:extLst>
            </p:cNvPr>
            <p:cNvCxnSpPr>
              <a:cxnSpLocks/>
              <a:stCxn id="69" idx="3"/>
              <a:endCxn id="9" idx="1"/>
            </p:cNvCxnSpPr>
            <p:nvPr/>
          </p:nvCxnSpPr>
          <p:spPr>
            <a:xfrm flipV="1">
              <a:off x="2671665" y="1894114"/>
              <a:ext cx="1695062" cy="1483570"/>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97ED6A75-088C-26C5-7182-E07508EE7AED}"/>
                </a:ext>
              </a:extLst>
            </p:cNvPr>
            <p:cNvCxnSpPr>
              <a:cxnSpLocks/>
              <a:stCxn id="70" idx="3"/>
              <a:endCxn id="13" idx="1"/>
            </p:cNvCxnSpPr>
            <p:nvPr/>
          </p:nvCxnSpPr>
          <p:spPr>
            <a:xfrm flipV="1">
              <a:off x="2671665" y="2080726"/>
              <a:ext cx="1695062" cy="1483570"/>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FB5CFF3B-8065-90FB-BDA1-47296CE895A3}"/>
                </a:ext>
              </a:extLst>
            </p:cNvPr>
            <p:cNvCxnSpPr>
              <a:cxnSpLocks/>
              <a:stCxn id="71" idx="3"/>
              <a:endCxn id="17" idx="1"/>
            </p:cNvCxnSpPr>
            <p:nvPr/>
          </p:nvCxnSpPr>
          <p:spPr>
            <a:xfrm flipV="1">
              <a:off x="2671665" y="2267338"/>
              <a:ext cx="1695062" cy="1483570"/>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95AD5725-1FAB-2DD0-295F-591B2E50AEA2}"/>
                </a:ext>
              </a:extLst>
            </p:cNvPr>
            <p:cNvCxnSpPr>
              <a:cxnSpLocks/>
              <a:stCxn id="72" idx="3"/>
              <a:endCxn id="21" idx="1"/>
            </p:cNvCxnSpPr>
            <p:nvPr/>
          </p:nvCxnSpPr>
          <p:spPr>
            <a:xfrm flipV="1">
              <a:off x="2671665" y="2453950"/>
              <a:ext cx="1695062" cy="1483570"/>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FEF9BF5A-FB56-A8D5-0165-74079289D5BE}"/>
                </a:ext>
              </a:extLst>
            </p:cNvPr>
            <p:cNvCxnSpPr>
              <a:cxnSpLocks/>
              <a:stCxn id="73" idx="3"/>
              <a:endCxn id="25" idx="1"/>
            </p:cNvCxnSpPr>
            <p:nvPr/>
          </p:nvCxnSpPr>
          <p:spPr>
            <a:xfrm flipV="1">
              <a:off x="2671665" y="2640562"/>
              <a:ext cx="1695062" cy="1483570"/>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D72225FF-434B-A29D-E965-2E3A7B10D5EA}"/>
                </a:ext>
              </a:extLst>
            </p:cNvPr>
            <p:cNvCxnSpPr>
              <a:cxnSpLocks/>
              <a:stCxn id="74" idx="3"/>
              <a:endCxn id="29" idx="1"/>
            </p:cNvCxnSpPr>
            <p:nvPr/>
          </p:nvCxnSpPr>
          <p:spPr>
            <a:xfrm flipV="1">
              <a:off x="2671665" y="2827174"/>
              <a:ext cx="1695062" cy="1483570"/>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361E1AE9-B1FC-4081-5DAB-BA1263E31C73}"/>
                </a:ext>
              </a:extLst>
            </p:cNvPr>
            <p:cNvCxnSpPr>
              <a:cxnSpLocks/>
              <a:stCxn id="75" idx="3"/>
              <a:endCxn id="33" idx="1"/>
            </p:cNvCxnSpPr>
            <p:nvPr/>
          </p:nvCxnSpPr>
          <p:spPr>
            <a:xfrm flipV="1">
              <a:off x="2671665" y="3013786"/>
              <a:ext cx="1695062" cy="1483570"/>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47" name="Group 46">
              <a:extLst>
                <a:ext uri="{FF2B5EF4-FFF2-40B4-BE49-F238E27FC236}">
                  <a16:creationId xmlns:a16="http://schemas.microsoft.com/office/drawing/2014/main" id="{91F3BC8D-00D0-77B8-967D-93892F59995E}"/>
                </a:ext>
              </a:extLst>
            </p:cNvPr>
            <p:cNvGrpSpPr/>
            <p:nvPr/>
          </p:nvGrpSpPr>
          <p:grpSpPr>
            <a:xfrm>
              <a:off x="1607976" y="4590661"/>
              <a:ext cx="1063689" cy="1492896"/>
              <a:chOff x="1607976" y="1614196"/>
              <a:chExt cx="1063689" cy="1492896"/>
            </a:xfrm>
          </p:grpSpPr>
          <p:sp>
            <p:nvSpPr>
              <p:cNvPr id="60" name="Rectangle 59">
                <a:extLst>
                  <a:ext uri="{FF2B5EF4-FFF2-40B4-BE49-F238E27FC236}">
                    <a16:creationId xmlns:a16="http://schemas.microsoft.com/office/drawing/2014/main" id="{727AB8D9-43C2-3108-8B18-EBD64CF1B700}"/>
                  </a:ext>
                </a:extLst>
              </p:cNvPr>
              <p:cNvSpPr/>
              <p:nvPr/>
            </p:nvSpPr>
            <p:spPr>
              <a:xfrm>
                <a:off x="1607976" y="1614196"/>
                <a:ext cx="1063689" cy="186612"/>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1" name="Rectangle 60">
                <a:extLst>
                  <a:ext uri="{FF2B5EF4-FFF2-40B4-BE49-F238E27FC236}">
                    <a16:creationId xmlns:a16="http://schemas.microsoft.com/office/drawing/2014/main" id="{1371E715-3BA7-D499-DDAA-7152C8990D44}"/>
                  </a:ext>
                </a:extLst>
              </p:cNvPr>
              <p:cNvSpPr/>
              <p:nvPr/>
            </p:nvSpPr>
            <p:spPr>
              <a:xfrm>
                <a:off x="1607976" y="1800808"/>
                <a:ext cx="1063689" cy="186612"/>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2" name="Rectangle 61">
                <a:extLst>
                  <a:ext uri="{FF2B5EF4-FFF2-40B4-BE49-F238E27FC236}">
                    <a16:creationId xmlns:a16="http://schemas.microsoft.com/office/drawing/2014/main" id="{93CA1C4C-E181-2D94-EF17-D41ABDDFFB18}"/>
                  </a:ext>
                </a:extLst>
              </p:cNvPr>
              <p:cNvSpPr/>
              <p:nvPr/>
            </p:nvSpPr>
            <p:spPr>
              <a:xfrm>
                <a:off x="1607976" y="1987420"/>
                <a:ext cx="1063689" cy="186612"/>
              </a:xfrm>
              <a:prstGeom prst="rect">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3" name="Rectangle 62">
                <a:extLst>
                  <a:ext uri="{FF2B5EF4-FFF2-40B4-BE49-F238E27FC236}">
                    <a16:creationId xmlns:a16="http://schemas.microsoft.com/office/drawing/2014/main" id="{E7F4116F-4D8D-93A1-46E9-1F56222450BC}"/>
                  </a:ext>
                </a:extLst>
              </p:cNvPr>
              <p:cNvSpPr/>
              <p:nvPr/>
            </p:nvSpPr>
            <p:spPr>
              <a:xfrm>
                <a:off x="1607976" y="2174032"/>
                <a:ext cx="1063689" cy="1866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4" name="Rectangle 63">
                <a:extLst>
                  <a:ext uri="{FF2B5EF4-FFF2-40B4-BE49-F238E27FC236}">
                    <a16:creationId xmlns:a16="http://schemas.microsoft.com/office/drawing/2014/main" id="{DF4B0C9A-93AF-4DF5-2564-1B209D253001}"/>
                  </a:ext>
                </a:extLst>
              </p:cNvPr>
              <p:cNvSpPr/>
              <p:nvPr/>
            </p:nvSpPr>
            <p:spPr>
              <a:xfrm>
                <a:off x="1607976" y="2360644"/>
                <a:ext cx="1063689" cy="186612"/>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5" name="Rectangle 64">
                <a:extLst>
                  <a:ext uri="{FF2B5EF4-FFF2-40B4-BE49-F238E27FC236}">
                    <a16:creationId xmlns:a16="http://schemas.microsoft.com/office/drawing/2014/main" id="{6135D636-D2AC-E7FE-F949-DF7A6F20E2A9}"/>
                  </a:ext>
                </a:extLst>
              </p:cNvPr>
              <p:cNvSpPr/>
              <p:nvPr/>
            </p:nvSpPr>
            <p:spPr>
              <a:xfrm>
                <a:off x="1607976" y="2547256"/>
                <a:ext cx="1063689" cy="186612"/>
              </a:xfrm>
              <a:prstGeom prst="rect">
                <a:avLst/>
              </a:prstGeom>
              <a:solidFill>
                <a:schemeClr val="accent4">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6" name="Rectangle 65">
                <a:extLst>
                  <a:ext uri="{FF2B5EF4-FFF2-40B4-BE49-F238E27FC236}">
                    <a16:creationId xmlns:a16="http://schemas.microsoft.com/office/drawing/2014/main" id="{D5106923-2583-2D99-01EC-43C7EE3C5824}"/>
                  </a:ext>
                </a:extLst>
              </p:cNvPr>
              <p:cNvSpPr/>
              <p:nvPr/>
            </p:nvSpPr>
            <p:spPr>
              <a:xfrm>
                <a:off x="1607976" y="2733868"/>
                <a:ext cx="1063689" cy="186612"/>
              </a:xfrm>
              <a:prstGeom prst="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67" name="Rectangle 66">
                <a:extLst>
                  <a:ext uri="{FF2B5EF4-FFF2-40B4-BE49-F238E27FC236}">
                    <a16:creationId xmlns:a16="http://schemas.microsoft.com/office/drawing/2014/main" id="{45269B16-BF03-3A5F-F49C-E820E0A57408}"/>
                  </a:ext>
                </a:extLst>
              </p:cNvPr>
              <p:cNvSpPr/>
              <p:nvPr/>
            </p:nvSpPr>
            <p:spPr>
              <a:xfrm>
                <a:off x="1607976" y="2920480"/>
                <a:ext cx="1063689" cy="186612"/>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48" name="Straight Arrow Connector 47">
              <a:extLst>
                <a:ext uri="{FF2B5EF4-FFF2-40B4-BE49-F238E27FC236}">
                  <a16:creationId xmlns:a16="http://schemas.microsoft.com/office/drawing/2014/main" id="{7CE9871E-B38E-326D-EEC2-7535D975BDFF}"/>
                </a:ext>
              </a:extLst>
            </p:cNvPr>
            <p:cNvCxnSpPr>
              <a:cxnSpLocks/>
              <a:stCxn id="60" idx="3"/>
              <a:endCxn id="5" idx="1"/>
            </p:cNvCxnSpPr>
            <p:nvPr/>
          </p:nvCxnSpPr>
          <p:spPr>
            <a:xfrm flipV="1">
              <a:off x="2671665" y="1707502"/>
              <a:ext cx="1695062" cy="2976465"/>
            </a:xfrm>
            <a:prstGeom prst="straightConnector1">
              <a:avLst/>
            </a:prstGeom>
            <a:ln w="28575">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2C0332E4-687F-0371-A871-B2F0F6B3B27C}"/>
                </a:ext>
              </a:extLst>
            </p:cNvPr>
            <p:cNvCxnSpPr>
              <a:cxnSpLocks/>
              <a:stCxn id="61" idx="3"/>
            </p:cNvCxnSpPr>
            <p:nvPr/>
          </p:nvCxnSpPr>
          <p:spPr>
            <a:xfrm flipV="1">
              <a:off x="2671665" y="1894114"/>
              <a:ext cx="1695062" cy="2976465"/>
            </a:xfrm>
            <a:prstGeom prst="straightConnector1">
              <a:avLst/>
            </a:prstGeom>
            <a:ln w="28575">
              <a:solidFill>
                <a:schemeClr val="accent3">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B75504B2-AE9D-0D10-E352-B0929EF849CE}"/>
                </a:ext>
              </a:extLst>
            </p:cNvPr>
            <p:cNvCxnSpPr>
              <a:cxnSpLocks/>
              <a:stCxn id="62" idx="3"/>
              <a:endCxn id="13" idx="1"/>
            </p:cNvCxnSpPr>
            <p:nvPr/>
          </p:nvCxnSpPr>
          <p:spPr>
            <a:xfrm flipV="1">
              <a:off x="2671665" y="2080726"/>
              <a:ext cx="1695062" cy="2976465"/>
            </a:xfrm>
            <a:prstGeom prst="straightConnector1">
              <a:avLst/>
            </a:prstGeom>
            <a:ln w="28575">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E91C8392-47FD-7B24-5769-C6E1E567AED2}"/>
                </a:ext>
              </a:extLst>
            </p:cNvPr>
            <p:cNvCxnSpPr>
              <a:cxnSpLocks/>
              <a:stCxn id="63" idx="3"/>
              <a:endCxn id="17" idx="1"/>
            </p:cNvCxnSpPr>
            <p:nvPr/>
          </p:nvCxnSpPr>
          <p:spPr>
            <a:xfrm flipV="1">
              <a:off x="2671665" y="2267338"/>
              <a:ext cx="1695062" cy="2976465"/>
            </a:xfrm>
            <a:prstGeom prst="straightConnector1">
              <a:avLst/>
            </a:prstGeom>
            <a:ln w="28575">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29ADC59D-7E50-8BAE-9896-4426B569496A}"/>
                </a:ext>
              </a:extLst>
            </p:cNvPr>
            <p:cNvCxnSpPr>
              <a:cxnSpLocks/>
              <a:stCxn id="64" idx="3"/>
              <a:endCxn id="21" idx="1"/>
            </p:cNvCxnSpPr>
            <p:nvPr/>
          </p:nvCxnSpPr>
          <p:spPr>
            <a:xfrm flipV="1">
              <a:off x="2671665" y="2453950"/>
              <a:ext cx="1695062" cy="2976465"/>
            </a:xfrm>
            <a:prstGeom prst="straightConnector1">
              <a:avLst/>
            </a:prstGeom>
            <a:ln w="28575">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4BEC4582-BD3E-2957-F922-A575B1E405B2}"/>
                </a:ext>
              </a:extLst>
            </p:cNvPr>
            <p:cNvCxnSpPr>
              <a:cxnSpLocks/>
              <a:stCxn id="65" idx="3"/>
              <a:endCxn id="25" idx="1"/>
            </p:cNvCxnSpPr>
            <p:nvPr/>
          </p:nvCxnSpPr>
          <p:spPr>
            <a:xfrm flipV="1">
              <a:off x="2671665" y="2640562"/>
              <a:ext cx="1695062" cy="2976465"/>
            </a:xfrm>
            <a:prstGeom prst="straightConnector1">
              <a:avLst/>
            </a:prstGeom>
            <a:ln w="28575">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53E31169-6A67-F93A-3DFC-2910051C691C}"/>
                </a:ext>
              </a:extLst>
            </p:cNvPr>
            <p:cNvCxnSpPr>
              <a:cxnSpLocks/>
              <a:stCxn id="66" idx="3"/>
              <a:endCxn id="29" idx="1"/>
            </p:cNvCxnSpPr>
            <p:nvPr/>
          </p:nvCxnSpPr>
          <p:spPr>
            <a:xfrm flipV="1">
              <a:off x="2671665" y="2827174"/>
              <a:ext cx="1695062" cy="2976465"/>
            </a:xfrm>
            <a:prstGeom prst="straightConnector1">
              <a:avLst/>
            </a:prstGeom>
            <a:ln w="28575">
              <a:solidFill>
                <a:schemeClr val="tx2">
                  <a:lumMod val="25000"/>
                  <a:lumOff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109E4476-423D-B946-74E8-BB3A6E65A00A}"/>
                </a:ext>
              </a:extLst>
            </p:cNvPr>
            <p:cNvCxnSpPr>
              <a:cxnSpLocks/>
              <a:stCxn id="67" idx="3"/>
              <a:endCxn id="33" idx="1"/>
            </p:cNvCxnSpPr>
            <p:nvPr/>
          </p:nvCxnSpPr>
          <p:spPr>
            <a:xfrm flipV="1">
              <a:off x="2671665" y="3013786"/>
              <a:ext cx="1695062" cy="2976465"/>
            </a:xfrm>
            <a:prstGeom prst="straightConnector1">
              <a:avLst/>
            </a:prstGeom>
            <a:ln w="28575">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FAAA36F9-0B21-C24E-2E3C-6ED8F12D8549}"/>
                </a:ext>
              </a:extLst>
            </p:cNvPr>
            <p:cNvSpPr txBox="1"/>
            <p:nvPr/>
          </p:nvSpPr>
          <p:spPr>
            <a:xfrm>
              <a:off x="1433955" y="922472"/>
              <a:ext cx="1365180" cy="760338"/>
            </a:xfrm>
            <a:prstGeom prst="rect">
              <a:avLst/>
            </a:prstGeom>
            <a:noFill/>
          </p:spPr>
          <p:txBody>
            <a:bodyPr wrap="none" rtlCol="0">
              <a:spAutoFit/>
            </a:bodyPr>
            <a:lstStyle/>
            <a:p>
              <a:pPr algn="ctr"/>
              <a:r>
                <a:rPr lang="en-US" sz="1400" b="1" dirty="0">
                  <a:latin typeface="Aptos ExtraBold" panose="020F0502020204030204" pitchFamily="34" charset="0"/>
                </a:rPr>
                <a:t>Physical</a:t>
              </a:r>
              <a:br>
                <a:rPr lang="en-US" sz="1400" b="1" dirty="0">
                  <a:latin typeface="Aptos ExtraBold" panose="020F0502020204030204" pitchFamily="34" charset="0"/>
                </a:rPr>
              </a:br>
              <a:r>
                <a:rPr lang="en-US" sz="1400" b="1" dirty="0">
                  <a:latin typeface="Aptos ExtraBold" panose="020F0502020204030204" pitchFamily="34" charset="0"/>
                </a:rPr>
                <a:t>Memory</a:t>
              </a:r>
            </a:p>
          </p:txBody>
        </p:sp>
        <p:sp>
          <p:nvSpPr>
            <p:cNvPr id="57" name="TextBox 56">
              <a:extLst>
                <a:ext uri="{FF2B5EF4-FFF2-40B4-BE49-F238E27FC236}">
                  <a16:creationId xmlns:a16="http://schemas.microsoft.com/office/drawing/2014/main" id="{738601D4-6D35-7F0B-662A-2E6D102C8A25}"/>
                </a:ext>
              </a:extLst>
            </p:cNvPr>
            <p:cNvSpPr txBox="1"/>
            <p:nvPr/>
          </p:nvSpPr>
          <p:spPr>
            <a:xfrm>
              <a:off x="3456122" y="683264"/>
              <a:ext cx="6047986" cy="581436"/>
            </a:xfrm>
            <a:prstGeom prst="rect">
              <a:avLst/>
            </a:prstGeom>
            <a:noFill/>
          </p:spPr>
          <p:txBody>
            <a:bodyPr wrap="square" rtlCol="0">
              <a:spAutoFit/>
            </a:bodyPr>
            <a:lstStyle/>
            <a:p>
              <a:pPr algn="ctr"/>
              <a:r>
                <a:rPr lang="en-US" sz="2000" b="1" dirty="0">
                  <a:solidFill>
                    <a:srgbClr val="006600"/>
                  </a:solidFill>
                  <a:latin typeface="Aptos ExtraBold" panose="020B0004020202020204" pitchFamily="34" charset="0"/>
                </a:rPr>
                <a:t>Allocate a Cache Way to a Core</a:t>
              </a:r>
            </a:p>
          </p:txBody>
        </p:sp>
        <p:sp>
          <p:nvSpPr>
            <p:cNvPr id="58" name="Right Brace 57">
              <a:extLst>
                <a:ext uri="{FF2B5EF4-FFF2-40B4-BE49-F238E27FC236}">
                  <a16:creationId xmlns:a16="http://schemas.microsoft.com/office/drawing/2014/main" id="{CE23FB0B-B89E-2D8E-5B0C-AA821C1A14E1}"/>
                </a:ext>
              </a:extLst>
            </p:cNvPr>
            <p:cNvSpPr/>
            <p:nvPr/>
          </p:nvSpPr>
          <p:spPr>
            <a:xfrm>
              <a:off x="8705461" y="1614196"/>
              <a:ext cx="373225" cy="148357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9" name="TextBox 58">
              <a:extLst>
                <a:ext uri="{FF2B5EF4-FFF2-40B4-BE49-F238E27FC236}">
                  <a16:creationId xmlns:a16="http://schemas.microsoft.com/office/drawing/2014/main" id="{52E89B1B-6EBF-FD70-B938-14777BA3014B}"/>
                </a:ext>
              </a:extLst>
            </p:cNvPr>
            <p:cNvSpPr txBox="1"/>
            <p:nvPr/>
          </p:nvSpPr>
          <p:spPr>
            <a:xfrm rot="5400000">
              <a:off x="8323434" y="2097472"/>
              <a:ext cx="1842888" cy="518460"/>
            </a:xfrm>
            <a:prstGeom prst="rect">
              <a:avLst/>
            </a:prstGeom>
            <a:noFill/>
          </p:spPr>
          <p:txBody>
            <a:bodyPr wrap="none" rtlCol="0">
              <a:spAutoFit/>
            </a:bodyPr>
            <a:lstStyle/>
            <a:p>
              <a:pPr algn="ctr"/>
              <a:r>
                <a:rPr lang="en-US" sz="1600" dirty="0">
                  <a:latin typeface="Aptos ExtraBold" panose="020B0004020202020204" pitchFamily="34" charset="0"/>
                </a:rPr>
                <a:t>Cache Sets</a:t>
              </a:r>
            </a:p>
          </p:txBody>
        </p:sp>
      </p:grpSp>
      <p:sp>
        <p:nvSpPr>
          <p:cNvPr id="3" name="Rectangle 2">
            <a:extLst>
              <a:ext uri="{FF2B5EF4-FFF2-40B4-BE49-F238E27FC236}">
                <a16:creationId xmlns:a16="http://schemas.microsoft.com/office/drawing/2014/main" id="{F8606CD0-84F2-6FE9-79F9-C21D233846BF}"/>
              </a:ext>
            </a:extLst>
          </p:cNvPr>
          <p:cNvSpPr/>
          <p:nvPr/>
        </p:nvSpPr>
        <p:spPr>
          <a:xfrm>
            <a:off x="3778696" y="1411066"/>
            <a:ext cx="694588" cy="126782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400" b="1" dirty="0">
                <a:solidFill>
                  <a:srgbClr val="C00000"/>
                </a:solidFill>
              </a:rPr>
              <a:t>Core 1</a:t>
            </a:r>
          </a:p>
        </p:txBody>
      </p:sp>
      <p:sp>
        <p:nvSpPr>
          <p:cNvPr id="93" name="Rectangle 92">
            <a:extLst>
              <a:ext uri="{FF2B5EF4-FFF2-40B4-BE49-F238E27FC236}">
                <a16:creationId xmlns:a16="http://schemas.microsoft.com/office/drawing/2014/main" id="{244786E3-3770-274A-357A-CE37312EACDC}"/>
              </a:ext>
            </a:extLst>
          </p:cNvPr>
          <p:cNvSpPr/>
          <p:nvPr/>
        </p:nvSpPr>
        <p:spPr>
          <a:xfrm>
            <a:off x="4473285" y="1411066"/>
            <a:ext cx="694588" cy="126782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400" b="1" dirty="0">
                <a:solidFill>
                  <a:srgbClr val="C00000"/>
                </a:solidFill>
              </a:rPr>
              <a:t>Core 2</a:t>
            </a:r>
          </a:p>
        </p:txBody>
      </p:sp>
      <p:sp>
        <p:nvSpPr>
          <p:cNvPr id="94" name="Rectangle 93">
            <a:extLst>
              <a:ext uri="{FF2B5EF4-FFF2-40B4-BE49-F238E27FC236}">
                <a16:creationId xmlns:a16="http://schemas.microsoft.com/office/drawing/2014/main" id="{68C6261E-CE85-AB27-7234-5F15127639A3}"/>
              </a:ext>
            </a:extLst>
          </p:cNvPr>
          <p:cNvSpPr/>
          <p:nvPr/>
        </p:nvSpPr>
        <p:spPr>
          <a:xfrm>
            <a:off x="5167874" y="1411066"/>
            <a:ext cx="694588" cy="126782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400" b="1" dirty="0">
                <a:solidFill>
                  <a:srgbClr val="C00000"/>
                </a:solidFill>
              </a:rPr>
              <a:t>Core 3</a:t>
            </a:r>
          </a:p>
        </p:txBody>
      </p:sp>
      <p:sp>
        <p:nvSpPr>
          <p:cNvPr id="95" name="Rectangle 94">
            <a:extLst>
              <a:ext uri="{FF2B5EF4-FFF2-40B4-BE49-F238E27FC236}">
                <a16:creationId xmlns:a16="http://schemas.microsoft.com/office/drawing/2014/main" id="{2445D57C-3D8B-1B3B-340E-97FFAEC2DE2C}"/>
              </a:ext>
            </a:extLst>
          </p:cNvPr>
          <p:cNvSpPr/>
          <p:nvPr/>
        </p:nvSpPr>
        <p:spPr>
          <a:xfrm>
            <a:off x="5862463" y="1411066"/>
            <a:ext cx="694588" cy="126782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400" b="1" dirty="0">
                <a:solidFill>
                  <a:srgbClr val="C00000"/>
                </a:solidFill>
              </a:rPr>
              <a:t>Core 4</a:t>
            </a:r>
          </a:p>
        </p:txBody>
      </p:sp>
      <p:sp>
        <p:nvSpPr>
          <p:cNvPr id="96" name="Rectangle 95">
            <a:extLst>
              <a:ext uri="{FF2B5EF4-FFF2-40B4-BE49-F238E27FC236}">
                <a16:creationId xmlns:a16="http://schemas.microsoft.com/office/drawing/2014/main" id="{BBC7390F-1F17-5BDD-17E0-6B5AAA863F23}"/>
              </a:ext>
            </a:extLst>
          </p:cNvPr>
          <p:cNvSpPr/>
          <p:nvPr/>
        </p:nvSpPr>
        <p:spPr>
          <a:xfrm>
            <a:off x="3937001" y="3250345"/>
            <a:ext cx="5011058" cy="12199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t>Example: Intel® Cache Allocation Technology</a:t>
            </a:r>
          </a:p>
          <a:p>
            <a:r>
              <a:rPr lang="en-US" b="1" dirty="0"/>
              <a:t>* Tasks are assigned to a Class of Service (CLOS)</a:t>
            </a:r>
          </a:p>
          <a:p>
            <a:r>
              <a:rPr lang="en-US" b="1" dirty="0"/>
              <a:t>* Each CLOS is mapped to one or more cache ways</a:t>
            </a:r>
          </a:p>
        </p:txBody>
      </p:sp>
    </p:spTree>
    <p:extLst>
      <p:ext uri="{BB962C8B-B14F-4D97-AF65-F5344CB8AC3E}">
        <p14:creationId xmlns:p14="http://schemas.microsoft.com/office/powerpoint/2010/main" val="48804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Overcoming Multicore Certification Challenges</a:t>
            </a:r>
          </a:p>
        </p:txBody>
      </p:sp>
      <p:sp>
        <p:nvSpPr>
          <p:cNvPr id="54" name="TextBox 53">
            <a:extLst>
              <a:ext uri="{FF2B5EF4-FFF2-40B4-BE49-F238E27FC236}">
                <a16:creationId xmlns:a16="http://schemas.microsoft.com/office/drawing/2014/main" id="{B86476EE-9FD2-4CEA-A6D9-0AD39ADF3D03}"/>
              </a:ext>
            </a:extLst>
          </p:cNvPr>
          <p:cNvSpPr txBox="1"/>
          <p:nvPr/>
        </p:nvSpPr>
        <p:spPr>
          <a:xfrm>
            <a:off x="0" y="4949820"/>
            <a:ext cx="9144000" cy="192360"/>
          </a:xfrm>
          <a:prstGeom prst="rect">
            <a:avLst/>
          </a:prstGeom>
          <a:noFill/>
        </p:spPr>
        <p:txBody>
          <a:bodyPr wrap="square" lIns="68580" tIns="34290" rIns="68580" bIns="34290" rtlCol="0">
            <a:spAutoFit/>
          </a:bodyPr>
          <a:lstStyle/>
          <a:p>
            <a:pPr algn="ctr"/>
            <a:r>
              <a:rPr lang="en-US" altLang="ko-KR" sz="800" dirty="0">
                <a:solidFill>
                  <a:schemeClr val="bg1"/>
                </a:solidFill>
                <a:hlinkClick r:id="rId2"/>
              </a:rPr>
              <a:t>www.free-powerpoint-templates-design.com</a:t>
            </a:r>
            <a:endParaRPr lang="ko-KR" altLang="en-US" sz="800" dirty="0">
              <a:solidFill>
                <a:schemeClr val="bg1"/>
              </a:solidFill>
            </a:endParaRPr>
          </a:p>
        </p:txBody>
      </p:sp>
      <p:sp>
        <p:nvSpPr>
          <p:cNvPr id="179" name="Isosceles Triangle 61">
            <a:extLst>
              <a:ext uri="{FF2B5EF4-FFF2-40B4-BE49-F238E27FC236}">
                <a16:creationId xmlns:a16="http://schemas.microsoft.com/office/drawing/2014/main" id="{6753FA43-F025-4853-9AD2-C20B2D2E7DA4}"/>
              </a:ext>
            </a:extLst>
          </p:cNvPr>
          <p:cNvSpPr/>
          <p:nvPr/>
        </p:nvSpPr>
        <p:spPr>
          <a:xfrm rot="3584032">
            <a:off x="3749720" y="1438496"/>
            <a:ext cx="2191392" cy="2875845"/>
          </a:xfrm>
          <a:custGeom>
            <a:avLst/>
            <a:gdLst/>
            <a:ahLst/>
            <a:cxnLst/>
            <a:rect l="l" t="t" r="r" b="b"/>
            <a:pathLst>
              <a:path w="2571340" h="3374463">
                <a:moveTo>
                  <a:pt x="194133" y="1409566"/>
                </a:moveTo>
                <a:lnTo>
                  <a:pt x="344169" y="1502938"/>
                </a:lnTo>
                <a:cubicBezTo>
                  <a:pt x="73307" y="1938169"/>
                  <a:pt x="136087" y="2502332"/>
                  <a:pt x="496001" y="2867371"/>
                </a:cubicBezTo>
                <a:cubicBezTo>
                  <a:pt x="855916" y="3232410"/>
                  <a:pt x="1419135" y="3303158"/>
                  <a:pt x="1858151" y="3038476"/>
                </a:cubicBezTo>
                <a:cubicBezTo>
                  <a:pt x="2297167" y="2773793"/>
                  <a:pt x="2497527" y="2242683"/>
                  <a:pt x="2342723" y="1753984"/>
                </a:cubicBezTo>
                <a:cubicBezTo>
                  <a:pt x="2190311" y="1272834"/>
                  <a:pt x="1732744" y="956291"/>
                  <a:pt x="1230673" y="982086"/>
                </a:cubicBezTo>
                <a:lnTo>
                  <a:pt x="1230777" y="982870"/>
                </a:lnTo>
                <a:lnTo>
                  <a:pt x="970744" y="982870"/>
                </a:lnTo>
                <a:lnTo>
                  <a:pt x="1100761" y="0"/>
                </a:lnTo>
                <a:lnTo>
                  <a:pt x="1207395" y="806117"/>
                </a:lnTo>
                <a:cubicBezTo>
                  <a:pt x="1795169" y="769721"/>
                  <a:pt x="2333023" y="1138157"/>
                  <a:pt x="2511192" y="1700619"/>
                </a:cubicBezTo>
                <a:cubicBezTo>
                  <a:pt x="2690666" y="2267201"/>
                  <a:pt x="2458375" y="2882952"/>
                  <a:pt x="1949395" y="3189817"/>
                </a:cubicBezTo>
                <a:cubicBezTo>
                  <a:pt x="1440415" y="3496681"/>
                  <a:pt x="787436" y="3414658"/>
                  <a:pt x="370163" y="2991444"/>
                </a:cubicBezTo>
                <a:cubicBezTo>
                  <a:pt x="-47111" y="2568231"/>
                  <a:pt x="-119895" y="1914158"/>
                  <a:pt x="194133" y="1409566"/>
                </a:cubicBezTo>
                <a:close/>
              </a:path>
            </a:pathLst>
          </a:custGeom>
          <a:solidFill>
            <a:schemeClr val="tx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ko-KR" altLang="en-US" sz="2000"/>
          </a:p>
        </p:txBody>
      </p:sp>
      <p:sp>
        <p:nvSpPr>
          <p:cNvPr id="180" name="Oval 179">
            <a:extLst>
              <a:ext uri="{FF2B5EF4-FFF2-40B4-BE49-F238E27FC236}">
                <a16:creationId xmlns:a16="http://schemas.microsoft.com/office/drawing/2014/main" id="{8B3F7FD3-4000-4DE5-A2BC-85002F42963F}"/>
              </a:ext>
            </a:extLst>
          </p:cNvPr>
          <p:cNvSpPr/>
          <p:nvPr/>
        </p:nvSpPr>
        <p:spPr>
          <a:xfrm>
            <a:off x="4299318" y="1774128"/>
            <a:ext cx="571859" cy="571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p>
        </p:txBody>
      </p:sp>
      <p:sp>
        <p:nvSpPr>
          <p:cNvPr id="181" name="Oval 180">
            <a:extLst>
              <a:ext uri="{FF2B5EF4-FFF2-40B4-BE49-F238E27FC236}">
                <a16:creationId xmlns:a16="http://schemas.microsoft.com/office/drawing/2014/main" id="{5F9907A4-E401-40BE-A6D6-111499AFC6D8}"/>
              </a:ext>
            </a:extLst>
          </p:cNvPr>
          <p:cNvSpPr/>
          <p:nvPr/>
        </p:nvSpPr>
        <p:spPr>
          <a:xfrm>
            <a:off x="4299318" y="3751833"/>
            <a:ext cx="571859" cy="5718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p>
        </p:txBody>
      </p:sp>
      <p:sp>
        <p:nvSpPr>
          <p:cNvPr id="182" name="Oval 181">
            <a:extLst>
              <a:ext uri="{FF2B5EF4-FFF2-40B4-BE49-F238E27FC236}">
                <a16:creationId xmlns:a16="http://schemas.microsoft.com/office/drawing/2014/main" id="{C0CC392D-BBA2-4EB9-A4BB-280448067982}"/>
              </a:ext>
            </a:extLst>
          </p:cNvPr>
          <p:cNvSpPr/>
          <p:nvPr/>
        </p:nvSpPr>
        <p:spPr>
          <a:xfrm>
            <a:off x="3271789" y="2742266"/>
            <a:ext cx="571859" cy="57185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p>
        </p:txBody>
      </p:sp>
      <p:sp>
        <p:nvSpPr>
          <p:cNvPr id="183" name="Oval 182">
            <a:extLst>
              <a:ext uri="{FF2B5EF4-FFF2-40B4-BE49-F238E27FC236}">
                <a16:creationId xmlns:a16="http://schemas.microsoft.com/office/drawing/2014/main" id="{4FD6B204-5590-4A80-9F93-0CBBB1F3FD56}"/>
              </a:ext>
            </a:extLst>
          </p:cNvPr>
          <p:cNvSpPr/>
          <p:nvPr/>
        </p:nvSpPr>
        <p:spPr>
          <a:xfrm>
            <a:off x="5245246" y="2742267"/>
            <a:ext cx="571859" cy="5718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00"/>
          </a:p>
        </p:txBody>
      </p:sp>
      <p:sp>
        <p:nvSpPr>
          <p:cNvPr id="184" name="TextBox 183">
            <a:extLst>
              <a:ext uri="{FF2B5EF4-FFF2-40B4-BE49-F238E27FC236}">
                <a16:creationId xmlns:a16="http://schemas.microsoft.com/office/drawing/2014/main" id="{3D5FDA78-309F-43D8-9ECE-401E181C90ED}"/>
              </a:ext>
            </a:extLst>
          </p:cNvPr>
          <p:cNvSpPr txBox="1"/>
          <p:nvPr/>
        </p:nvSpPr>
        <p:spPr>
          <a:xfrm>
            <a:off x="4387358" y="1878792"/>
            <a:ext cx="371737" cy="346249"/>
          </a:xfrm>
          <a:prstGeom prst="rect">
            <a:avLst/>
          </a:prstGeom>
          <a:noFill/>
        </p:spPr>
        <p:txBody>
          <a:bodyPr wrap="none" lIns="68580" tIns="34290" rIns="68580" bIns="34290" rtlCol="0">
            <a:spAutoFit/>
          </a:bodyPr>
          <a:lstStyle/>
          <a:p>
            <a:r>
              <a:rPr lang="en-US" altLang="ko-KR" b="1" dirty="0">
                <a:solidFill>
                  <a:schemeClr val="bg1"/>
                </a:solidFill>
                <a:cs typeface="Arial" pitchFamily="34" charset="0"/>
              </a:rPr>
              <a:t>01</a:t>
            </a:r>
            <a:endParaRPr lang="ko-KR" altLang="en-US" b="1" dirty="0">
              <a:solidFill>
                <a:schemeClr val="bg1"/>
              </a:solidFill>
              <a:cs typeface="Arial" pitchFamily="34" charset="0"/>
            </a:endParaRPr>
          </a:p>
        </p:txBody>
      </p:sp>
      <p:sp>
        <p:nvSpPr>
          <p:cNvPr id="185" name="TextBox 184">
            <a:extLst>
              <a:ext uri="{FF2B5EF4-FFF2-40B4-BE49-F238E27FC236}">
                <a16:creationId xmlns:a16="http://schemas.microsoft.com/office/drawing/2014/main" id="{7993AD07-8C9C-41AC-B470-5693C263ED49}"/>
              </a:ext>
            </a:extLst>
          </p:cNvPr>
          <p:cNvSpPr txBox="1"/>
          <p:nvPr/>
        </p:nvSpPr>
        <p:spPr>
          <a:xfrm>
            <a:off x="3359829" y="2855073"/>
            <a:ext cx="371737" cy="346249"/>
          </a:xfrm>
          <a:prstGeom prst="rect">
            <a:avLst/>
          </a:prstGeom>
          <a:noFill/>
        </p:spPr>
        <p:txBody>
          <a:bodyPr wrap="none" lIns="68580" tIns="34290" rIns="68580" bIns="34290" rtlCol="0">
            <a:spAutoFit/>
          </a:bodyPr>
          <a:lstStyle/>
          <a:p>
            <a:r>
              <a:rPr lang="en-US" altLang="ko-KR" b="1" dirty="0">
                <a:solidFill>
                  <a:schemeClr val="bg1"/>
                </a:solidFill>
                <a:cs typeface="Arial" pitchFamily="34" charset="0"/>
              </a:rPr>
              <a:t>02</a:t>
            </a:r>
            <a:endParaRPr lang="ko-KR" altLang="en-US" b="1" dirty="0">
              <a:solidFill>
                <a:schemeClr val="bg1"/>
              </a:solidFill>
              <a:cs typeface="Arial" pitchFamily="34" charset="0"/>
            </a:endParaRPr>
          </a:p>
        </p:txBody>
      </p:sp>
      <p:sp>
        <p:nvSpPr>
          <p:cNvPr id="186" name="TextBox 185">
            <a:extLst>
              <a:ext uri="{FF2B5EF4-FFF2-40B4-BE49-F238E27FC236}">
                <a16:creationId xmlns:a16="http://schemas.microsoft.com/office/drawing/2014/main" id="{3A93E7BA-11F1-485F-AC94-FDC013EC49C5}"/>
              </a:ext>
            </a:extLst>
          </p:cNvPr>
          <p:cNvSpPr txBox="1"/>
          <p:nvPr/>
        </p:nvSpPr>
        <p:spPr>
          <a:xfrm>
            <a:off x="4387358" y="3864639"/>
            <a:ext cx="371737" cy="346249"/>
          </a:xfrm>
          <a:prstGeom prst="rect">
            <a:avLst/>
          </a:prstGeom>
          <a:noFill/>
        </p:spPr>
        <p:txBody>
          <a:bodyPr wrap="none" lIns="68580" tIns="34290" rIns="68580" bIns="34290" rtlCol="0">
            <a:spAutoFit/>
          </a:bodyPr>
          <a:lstStyle/>
          <a:p>
            <a:r>
              <a:rPr lang="en-US" altLang="ko-KR" b="1" dirty="0">
                <a:solidFill>
                  <a:schemeClr val="bg1"/>
                </a:solidFill>
                <a:cs typeface="Arial" pitchFamily="34" charset="0"/>
              </a:rPr>
              <a:t>03</a:t>
            </a:r>
            <a:endParaRPr lang="ko-KR" altLang="en-US" b="1" dirty="0">
              <a:solidFill>
                <a:schemeClr val="bg1"/>
              </a:solidFill>
              <a:cs typeface="Arial" pitchFamily="34" charset="0"/>
            </a:endParaRPr>
          </a:p>
        </p:txBody>
      </p:sp>
      <p:sp>
        <p:nvSpPr>
          <p:cNvPr id="187" name="TextBox 186">
            <a:extLst>
              <a:ext uri="{FF2B5EF4-FFF2-40B4-BE49-F238E27FC236}">
                <a16:creationId xmlns:a16="http://schemas.microsoft.com/office/drawing/2014/main" id="{9E521A5B-229D-497C-A530-7D5A2E62D2AE}"/>
              </a:ext>
            </a:extLst>
          </p:cNvPr>
          <p:cNvSpPr txBox="1"/>
          <p:nvPr/>
        </p:nvSpPr>
        <p:spPr>
          <a:xfrm>
            <a:off x="5333286" y="2855073"/>
            <a:ext cx="371737" cy="346249"/>
          </a:xfrm>
          <a:prstGeom prst="rect">
            <a:avLst/>
          </a:prstGeom>
          <a:noFill/>
        </p:spPr>
        <p:txBody>
          <a:bodyPr wrap="none" lIns="68580" tIns="34290" rIns="68580" bIns="34290" rtlCol="0">
            <a:spAutoFit/>
          </a:bodyPr>
          <a:lstStyle/>
          <a:p>
            <a:r>
              <a:rPr lang="en-US" altLang="ko-KR" b="1" dirty="0">
                <a:solidFill>
                  <a:schemeClr val="bg1"/>
                </a:solidFill>
                <a:cs typeface="Arial" pitchFamily="34" charset="0"/>
              </a:rPr>
              <a:t>04</a:t>
            </a:r>
            <a:endParaRPr lang="ko-KR" altLang="en-US" b="1" dirty="0">
              <a:solidFill>
                <a:schemeClr val="bg1"/>
              </a:solidFill>
              <a:cs typeface="Arial" pitchFamily="34" charset="0"/>
            </a:endParaRPr>
          </a:p>
        </p:txBody>
      </p:sp>
      <p:sp>
        <p:nvSpPr>
          <p:cNvPr id="190" name="TextBox 189">
            <a:extLst>
              <a:ext uri="{FF2B5EF4-FFF2-40B4-BE49-F238E27FC236}">
                <a16:creationId xmlns:a16="http://schemas.microsoft.com/office/drawing/2014/main" id="{6D9A2D04-6535-41AA-B8FD-D19E995341F9}"/>
              </a:ext>
            </a:extLst>
          </p:cNvPr>
          <p:cNvSpPr txBox="1"/>
          <p:nvPr/>
        </p:nvSpPr>
        <p:spPr>
          <a:xfrm>
            <a:off x="815365" y="1111485"/>
            <a:ext cx="4055812" cy="738664"/>
          </a:xfrm>
          <a:prstGeom prst="rect">
            <a:avLst/>
          </a:prstGeom>
          <a:noFill/>
        </p:spPr>
        <p:txBody>
          <a:bodyPr wrap="square" rtlCol="0">
            <a:spAutoFit/>
          </a:bodyPr>
          <a:lstStyle/>
          <a:p>
            <a:pPr algn="r"/>
            <a:r>
              <a:rPr lang="en-US" altLang="ko-KR" sz="2000" b="1" u="sng" dirty="0">
                <a:solidFill>
                  <a:schemeClr val="accent3"/>
                </a:solidFill>
                <a:cs typeface="Arial" pitchFamily="34" charset="0"/>
              </a:rPr>
              <a:t>Goal</a:t>
            </a:r>
            <a:r>
              <a:rPr lang="en-US" altLang="ko-KR" sz="2000" b="1" dirty="0">
                <a:solidFill>
                  <a:schemeClr val="accent3"/>
                </a:solidFill>
                <a:cs typeface="Arial" pitchFamily="34" charset="0"/>
              </a:rPr>
              <a:t>:  </a:t>
            </a:r>
            <a:r>
              <a:rPr lang="en-US" altLang="ko-KR" sz="2400" b="1" dirty="0">
                <a:solidFill>
                  <a:schemeClr val="accent3"/>
                </a:solidFill>
                <a:cs typeface="Arial" pitchFamily="34" charset="0"/>
              </a:rPr>
              <a:t>Robust Partitioning </a:t>
            </a:r>
            <a:br>
              <a:rPr lang="en-US" altLang="ko-KR" sz="2000" b="1" dirty="0">
                <a:solidFill>
                  <a:schemeClr val="accent3"/>
                </a:solidFill>
                <a:cs typeface="Arial" pitchFamily="34" charset="0"/>
              </a:rPr>
            </a:br>
            <a:r>
              <a:rPr lang="en-US" altLang="ko-KR" b="1" dirty="0">
                <a:solidFill>
                  <a:schemeClr val="accent3"/>
                </a:solidFill>
                <a:cs typeface="Arial" pitchFamily="34" charset="0"/>
              </a:rPr>
              <a:t>eases development and verification</a:t>
            </a:r>
          </a:p>
        </p:txBody>
      </p:sp>
      <p:sp>
        <p:nvSpPr>
          <p:cNvPr id="193" name="TextBox 192">
            <a:extLst>
              <a:ext uri="{FF2B5EF4-FFF2-40B4-BE49-F238E27FC236}">
                <a16:creationId xmlns:a16="http://schemas.microsoft.com/office/drawing/2014/main" id="{A79C8EE7-EACE-475E-828F-9768EABF1D75}"/>
              </a:ext>
            </a:extLst>
          </p:cNvPr>
          <p:cNvSpPr txBox="1"/>
          <p:nvPr/>
        </p:nvSpPr>
        <p:spPr>
          <a:xfrm>
            <a:off x="110837" y="2443549"/>
            <a:ext cx="3160952" cy="1261884"/>
          </a:xfrm>
          <a:prstGeom prst="rect">
            <a:avLst/>
          </a:prstGeom>
          <a:noFill/>
        </p:spPr>
        <p:txBody>
          <a:bodyPr wrap="square" rtlCol="0">
            <a:spAutoFit/>
          </a:bodyPr>
          <a:lstStyle/>
          <a:p>
            <a:pPr algn="r"/>
            <a:r>
              <a:rPr lang="en-US" altLang="ko-KR" sz="2000" b="1" u="sng" dirty="0">
                <a:solidFill>
                  <a:srgbClr val="C00000"/>
                </a:solidFill>
                <a:cs typeface="Arial" pitchFamily="34" charset="0"/>
              </a:rPr>
              <a:t>Solution</a:t>
            </a:r>
            <a:r>
              <a:rPr lang="en-US" altLang="ko-KR" sz="2000" b="1" dirty="0">
                <a:solidFill>
                  <a:srgbClr val="C00000"/>
                </a:solidFill>
                <a:cs typeface="Arial" pitchFamily="34" charset="0"/>
              </a:rPr>
              <a:t>:</a:t>
            </a:r>
          </a:p>
          <a:p>
            <a:pPr algn="r"/>
            <a:r>
              <a:rPr lang="en-US" altLang="ko-KR" sz="2400" b="1" dirty="0">
                <a:solidFill>
                  <a:srgbClr val="C00000"/>
                </a:solidFill>
                <a:cs typeface="Arial" pitchFamily="34" charset="0"/>
              </a:rPr>
              <a:t>Bandwidth Allocation </a:t>
            </a:r>
            <a:br>
              <a:rPr lang="en-US" altLang="ko-KR" sz="2000" b="1" dirty="0">
                <a:solidFill>
                  <a:srgbClr val="C00000"/>
                </a:solidFill>
                <a:cs typeface="Arial" pitchFamily="34" charset="0"/>
              </a:rPr>
            </a:br>
            <a:r>
              <a:rPr lang="en-US" altLang="ko-KR" sz="1600" b="1" dirty="0">
                <a:solidFill>
                  <a:srgbClr val="C00000"/>
                </a:solidFill>
                <a:cs typeface="Arial" pitchFamily="34" charset="0"/>
              </a:rPr>
              <a:t>mitigates most sources of multicore interference</a:t>
            </a:r>
            <a:endParaRPr lang="en-US" altLang="ko-KR" sz="1400" b="1" dirty="0">
              <a:solidFill>
                <a:srgbClr val="C00000"/>
              </a:solidFill>
              <a:cs typeface="Arial" pitchFamily="34" charset="0"/>
            </a:endParaRPr>
          </a:p>
        </p:txBody>
      </p:sp>
      <p:sp>
        <p:nvSpPr>
          <p:cNvPr id="196" name="TextBox 195">
            <a:extLst>
              <a:ext uri="{FF2B5EF4-FFF2-40B4-BE49-F238E27FC236}">
                <a16:creationId xmlns:a16="http://schemas.microsoft.com/office/drawing/2014/main" id="{8954F4F9-173B-4B51-AF1A-CA81C97A8ADD}"/>
              </a:ext>
            </a:extLst>
          </p:cNvPr>
          <p:cNvSpPr txBox="1"/>
          <p:nvPr/>
        </p:nvSpPr>
        <p:spPr>
          <a:xfrm>
            <a:off x="720361" y="3967606"/>
            <a:ext cx="3438993" cy="707886"/>
          </a:xfrm>
          <a:prstGeom prst="rect">
            <a:avLst/>
          </a:prstGeom>
          <a:noFill/>
        </p:spPr>
        <p:txBody>
          <a:bodyPr wrap="square" rtlCol="0">
            <a:spAutoFit/>
          </a:bodyPr>
          <a:lstStyle/>
          <a:p>
            <a:pPr algn="r"/>
            <a:r>
              <a:rPr lang="en-US" altLang="ko-KR" sz="2400" b="1" dirty="0">
                <a:solidFill>
                  <a:schemeClr val="accent4"/>
                </a:solidFill>
                <a:cs typeface="Arial" pitchFamily="34" charset="0"/>
              </a:rPr>
              <a:t>Cache Partitioning</a:t>
            </a:r>
            <a:br>
              <a:rPr lang="en-US" altLang="ko-KR" sz="2000" b="1" dirty="0">
                <a:solidFill>
                  <a:schemeClr val="accent4"/>
                </a:solidFill>
                <a:cs typeface="Arial" pitchFamily="34" charset="0"/>
              </a:rPr>
            </a:br>
            <a:r>
              <a:rPr lang="en-US" altLang="ko-KR" sz="1600" b="1" dirty="0">
                <a:solidFill>
                  <a:schemeClr val="accent4"/>
                </a:solidFill>
                <a:cs typeface="Arial" pitchFamily="34" charset="0"/>
              </a:rPr>
              <a:t>mitigates non-contention interference</a:t>
            </a:r>
            <a:endParaRPr lang="en-US" altLang="ko-KR" sz="2000" b="1" dirty="0">
              <a:solidFill>
                <a:schemeClr val="accent4"/>
              </a:solidFill>
              <a:cs typeface="Arial" pitchFamily="34" charset="0"/>
            </a:endParaRPr>
          </a:p>
        </p:txBody>
      </p:sp>
      <p:sp>
        <p:nvSpPr>
          <p:cNvPr id="199" name="TextBox 198">
            <a:extLst>
              <a:ext uri="{FF2B5EF4-FFF2-40B4-BE49-F238E27FC236}">
                <a16:creationId xmlns:a16="http://schemas.microsoft.com/office/drawing/2014/main" id="{461662B7-1F0A-42C3-954A-9775483D4AF0}"/>
              </a:ext>
            </a:extLst>
          </p:cNvPr>
          <p:cNvSpPr txBox="1"/>
          <p:nvPr/>
        </p:nvSpPr>
        <p:spPr>
          <a:xfrm>
            <a:off x="5940596" y="2483128"/>
            <a:ext cx="3092567" cy="1661993"/>
          </a:xfrm>
          <a:prstGeom prst="rect">
            <a:avLst/>
          </a:prstGeom>
          <a:noFill/>
        </p:spPr>
        <p:txBody>
          <a:bodyPr wrap="square" rtlCol="0">
            <a:spAutoFit/>
          </a:bodyPr>
          <a:lstStyle/>
          <a:p>
            <a:r>
              <a:rPr lang="en-US" altLang="ko-KR" sz="2000" b="1" u="sng" dirty="0">
                <a:solidFill>
                  <a:schemeClr val="accent5"/>
                </a:solidFill>
                <a:cs typeface="Arial" pitchFamily="34" charset="0"/>
              </a:rPr>
              <a:t>Implementation:</a:t>
            </a:r>
          </a:p>
          <a:p>
            <a:r>
              <a:rPr lang="en-US" altLang="ko-KR" sz="2400" b="1" dirty="0">
                <a:solidFill>
                  <a:schemeClr val="accent5"/>
                </a:solidFill>
                <a:cs typeface="Arial" pitchFamily="34" charset="0"/>
              </a:rPr>
              <a:t>INTEGRITY-178 tuMP</a:t>
            </a:r>
            <a:br>
              <a:rPr lang="en-US" altLang="ko-KR" sz="2000" b="1" dirty="0">
                <a:solidFill>
                  <a:schemeClr val="accent5"/>
                </a:solidFill>
                <a:cs typeface="Arial" pitchFamily="34" charset="0"/>
              </a:rPr>
            </a:br>
            <a:r>
              <a:rPr lang="en-US" altLang="ko-KR" b="1" dirty="0">
                <a:solidFill>
                  <a:schemeClr val="accent5"/>
                </a:solidFill>
                <a:cs typeface="Arial" pitchFamily="34" charset="0"/>
              </a:rPr>
              <a:t>has both bandwidth allocation and cache partitioning thus</a:t>
            </a:r>
            <a:br>
              <a:rPr lang="en-US" altLang="ko-KR" b="1" dirty="0">
                <a:solidFill>
                  <a:schemeClr val="accent5"/>
                </a:solidFill>
                <a:cs typeface="Arial" pitchFamily="34" charset="0"/>
              </a:rPr>
            </a:br>
            <a:r>
              <a:rPr lang="en-US" altLang="ko-KR" b="1" dirty="0">
                <a:solidFill>
                  <a:schemeClr val="accent5"/>
                </a:solidFill>
                <a:cs typeface="Arial" pitchFamily="34" charset="0"/>
              </a:rPr>
              <a:t>enabling robust partitioning</a:t>
            </a:r>
            <a:endParaRPr lang="en-US" altLang="ko-KR" sz="1600" b="1" dirty="0">
              <a:solidFill>
                <a:schemeClr val="accent5"/>
              </a:solidFill>
              <a:cs typeface="Arial" pitchFamily="34" charset="0"/>
            </a:endParaRPr>
          </a:p>
        </p:txBody>
      </p:sp>
      <p:pic>
        <p:nvPicPr>
          <p:cNvPr id="200" name="Picture 3" descr="D:\Fullppt\PNG이미지\지구본.png">
            <a:extLst>
              <a:ext uri="{FF2B5EF4-FFF2-40B4-BE49-F238E27FC236}">
                <a16:creationId xmlns:a16="http://schemas.microsoft.com/office/drawing/2014/main" id="{3F02A634-42C2-469B-B0C7-B7BBE967110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001746" y="2443549"/>
            <a:ext cx="1167002" cy="1169295"/>
          </a:xfrm>
          <a:prstGeom prst="rect">
            <a:avLst/>
          </a:prstGeom>
          <a:noFill/>
          <a:extLst>
            <a:ext uri="{909E8E84-426E-40DD-AFC4-6F175D3DCCD1}">
              <a14:hiddenFill xmlns:a14="http://schemas.microsoft.com/office/drawing/2010/main">
                <a:solidFill>
                  <a:srgbClr val="FFFFFF"/>
                </a:solidFill>
              </a14:hiddenFill>
            </a:ext>
          </a:extLst>
        </p:spPr>
      </p:pic>
      <p:sp>
        <p:nvSpPr>
          <p:cNvPr id="201" name="Freeform 53">
            <a:extLst>
              <a:ext uri="{FF2B5EF4-FFF2-40B4-BE49-F238E27FC236}">
                <a16:creationId xmlns:a16="http://schemas.microsoft.com/office/drawing/2014/main" id="{53E80CAF-AB12-4BF4-88FF-4F5D24A455E2}"/>
              </a:ext>
            </a:extLst>
          </p:cNvPr>
          <p:cNvSpPr/>
          <p:nvPr/>
        </p:nvSpPr>
        <p:spPr>
          <a:xfrm rot="6300000">
            <a:off x="6106105" y="1337337"/>
            <a:ext cx="835430" cy="856535"/>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80220 w 2296986"/>
              <a:gd name="connsiteY0" fmla="*/ 1747818 h 2354521"/>
              <a:gd name="connsiteX1" fmla="*/ 1828126 w 2296986"/>
              <a:gd name="connsiteY1" fmla="*/ 1826304 h 2354521"/>
              <a:gd name="connsiteX2" fmla="*/ 1955684 w 2296986"/>
              <a:gd name="connsiteY2" fmla="*/ 2095900 h 2354521"/>
              <a:gd name="connsiteX3" fmla="*/ 1683117 w 2296986"/>
              <a:gd name="connsiteY3" fmla="*/ 1962549 h 2354521"/>
              <a:gd name="connsiteX4" fmla="*/ 1529193 w 2296986"/>
              <a:gd name="connsiteY4" fmla="*/ 2354521 h 2354521"/>
              <a:gd name="connsiteX5" fmla="*/ 1381062 w 2296986"/>
              <a:gd name="connsiteY5" fmla="*/ 2120816 h 2354521"/>
              <a:gd name="connsiteX6" fmla="*/ 1496122 w 2296986"/>
              <a:gd name="connsiteY6" fmla="*/ 1788127 h 2354521"/>
              <a:gd name="connsiteX7" fmla="*/ 910069 w 2296986"/>
              <a:gd name="connsiteY7" fmla="*/ 1225390 h 2354521"/>
              <a:gd name="connsiteX8" fmla="*/ 415531 w 2296986"/>
              <a:gd name="connsiteY8" fmla="*/ 2322212 h 2354521"/>
              <a:gd name="connsiteX9" fmla="*/ 293764 w 2296986"/>
              <a:gd name="connsiteY9" fmla="*/ 2052845 h 2354521"/>
              <a:gd name="connsiteX10" fmla="*/ 497994 w 2296986"/>
              <a:gd name="connsiteY10" fmla="*/ 836420 h 2354521"/>
              <a:gd name="connsiteX11" fmla="*/ 11747 w 2296986"/>
              <a:gd name="connsiteY11" fmla="*/ 5505 h 2354521"/>
              <a:gd name="connsiteX12" fmla="*/ 772299 w 2296986"/>
              <a:gd name="connsiteY12" fmla="*/ 578452 h 2354521"/>
              <a:gd name="connsiteX13" fmla="*/ 2042020 w 2296986"/>
              <a:gd name="connsiteY13" fmla="*/ 514597 h 2354521"/>
              <a:gd name="connsiteX14" fmla="*/ 2296986 w 2296986"/>
              <a:gd name="connsiteY14" fmla="*/ 662729 h 2354521"/>
              <a:gd name="connsiteX15" fmla="*/ 1125486 w 2296986"/>
              <a:gd name="connsiteY15" fmla="*/ 1004182 h 2354521"/>
              <a:gd name="connsiteX16" fmla="*/ 1677097 w 2296986"/>
              <a:gd name="connsiteY16" fmla="*/ 1608523 h 2354521"/>
              <a:gd name="connsiteX17" fmla="*/ 2095511 w 2296986"/>
              <a:gd name="connsiteY17" fmla="*/ 1557316 h 2354521"/>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910069 w 2296986"/>
              <a:gd name="connsiteY7" fmla="*/ 1225483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209809 w 2296986"/>
              <a:gd name="connsiteY15" fmla="*/ 996610 h 2354614"/>
              <a:gd name="connsiteX16" fmla="*/ 1677097 w 2296986"/>
              <a:gd name="connsiteY16" fmla="*/ 1608616 h 2354614"/>
              <a:gd name="connsiteX17" fmla="*/ 2095511 w 2296986"/>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63683 w 2296594"/>
              <a:gd name="connsiteY7" fmla="*/ 1325138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56016 w 2296594"/>
              <a:gd name="connsiteY7" fmla="*/ 1302141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594" h="2354614">
                <a:moveTo>
                  <a:pt x="2279828" y="1747911"/>
                </a:moveTo>
                <a:lnTo>
                  <a:pt x="1827734" y="1826397"/>
                </a:lnTo>
                <a:cubicBezTo>
                  <a:pt x="1873911" y="1907728"/>
                  <a:pt x="1985925" y="2047581"/>
                  <a:pt x="1955292" y="2095993"/>
                </a:cubicBezTo>
                <a:cubicBezTo>
                  <a:pt x="1897354" y="2139325"/>
                  <a:pt x="1773581" y="2007092"/>
                  <a:pt x="1682725" y="1962642"/>
                </a:cubicBezTo>
                <a:lnTo>
                  <a:pt x="1528801" y="2354614"/>
                </a:lnTo>
                <a:lnTo>
                  <a:pt x="1380670" y="2120909"/>
                </a:lnTo>
                <a:lnTo>
                  <a:pt x="1495730" y="1788220"/>
                </a:lnTo>
                <a:lnTo>
                  <a:pt x="856016" y="1302141"/>
                </a:lnTo>
                <a:lnTo>
                  <a:pt x="415139" y="2322305"/>
                </a:lnTo>
                <a:lnTo>
                  <a:pt x="293372" y="2052938"/>
                </a:lnTo>
                <a:cubicBezTo>
                  <a:pt x="369114" y="1624466"/>
                  <a:pt x="437192" y="1303314"/>
                  <a:pt x="512934" y="874842"/>
                </a:cubicBezTo>
                <a:cubicBezTo>
                  <a:pt x="317583" y="650129"/>
                  <a:pt x="-71270" y="102295"/>
                  <a:pt x="11355" y="5598"/>
                </a:cubicBezTo>
                <a:cubicBezTo>
                  <a:pt x="111253" y="-52136"/>
                  <a:pt x="623957" y="350637"/>
                  <a:pt x="840899" y="570880"/>
                </a:cubicBezTo>
                <a:lnTo>
                  <a:pt x="2041628" y="514690"/>
                </a:lnTo>
                <a:lnTo>
                  <a:pt x="2296594" y="662822"/>
                </a:lnTo>
                <a:lnTo>
                  <a:pt x="1209417" y="996610"/>
                </a:lnTo>
                <a:lnTo>
                  <a:pt x="1676705" y="1608616"/>
                </a:lnTo>
                <a:cubicBezTo>
                  <a:pt x="1795450" y="1589109"/>
                  <a:pt x="2095119" y="1557409"/>
                  <a:pt x="2095119" y="1557409"/>
                </a:cubicBezTo>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756944778"/>
      </p:ext>
    </p:extLst>
  </p:cSld>
  <p:clrMapOvr>
    <a:masterClrMapping/>
  </p:clrMapOvr>
</p:sld>
</file>

<file path=ppt/theme/theme1.xml><?xml version="1.0" encoding="utf-8"?>
<a:theme xmlns:a="http://schemas.openxmlformats.org/drawingml/2006/main" name="Certified Security for Zero Trust and CDS - with no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2DA2F033-A876-A84F-95A5-270AA4FBF518}" vid="{8A61CCFB-A71A-EB48-BBBF-728B7546D4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D4CEDDD1961A4986B9B810FA00E77A" ma:contentTypeVersion="16" ma:contentTypeDescription="Create a new document." ma:contentTypeScope="" ma:versionID="170f77be9eb1fa3e8716d1faa5184dd9">
  <xsd:schema xmlns:xsd="http://www.w3.org/2001/XMLSchema" xmlns:xs="http://www.w3.org/2001/XMLSchema" xmlns:p="http://schemas.microsoft.com/office/2006/metadata/properties" xmlns:ns2="452e1119-c8f3-45f0-8f7a-d6accdf1916a" xmlns:ns3="9f85bc88-ac47-427f-b880-1214a612ccfd" targetNamespace="http://schemas.microsoft.com/office/2006/metadata/properties" ma:root="true" ma:fieldsID="2e45db7d48ec80f93e534a44d85fd29f" ns2:_="" ns3:_="">
    <xsd:import namespace="452e1119-c8f3-45f0-8f7a-d6accdf1916a"/>
    <xsd:import namespace="9f85bc88-ac47-427f-b880-1214a612ccf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2e1119-c8f3-45f0-8f7a-d6accdf191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85bc88-ac47-427f-b880-1214a612ccf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e5e8d24-20d5-4a3d-8f17-83dae7f7d707}" ma:internalName="TaxCatchAll" ma:showField="CatchAllData" ma:web="9f85bc88-ac47-427f-b880-1214a612cc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52e1119-c8f3-45f0-8f7a-d6accdf1916a">
      <Terms xmlns="http://schemas.microsoft.com/office/infopath/2007/PartnerControls"/>
    </lcf76f155ced4ddcb4097134ff3c332f>
    <TaxCatchAll xmlns="9f85bc88-ac47-427f-b880-1214a612ccfd" xsi:nil="true"/>
  </documentManagement>
</p:properties>
</file>

<file path=customXml/itemProps1.xml><?xml version="1.0" encoding="utf-8"?>
<ds:datastoreItem xmlns:ds="http://schemas.openxmlformats.org/officeDocument/2006/customXml" ds:itemID="{BFD1672B-B2E1-488D-A876-49181C83ECB9}"/>
</file>

<file path=customXml/itemProps2.xml><?xml version="1.0" encoding="utf-8"?>
<ds:datastoreItem xmlns:ds="http://schemas.openxmlformats.org/officeDocument/2006/customXml" ds:itemID="{39A7553E-5CD2-4660-8FBE-904DBFFA8E2D}"/>
</file>

<file path=customXml/itemProps3.xml><?xml version="1.0" encoding="utf-8"?>
<ds:datastoreItem xmlns:ds="http://schemas.openxmlformats.org/officeDocument/2006/customXml" ds:itemID="{F99DBC3E-9244-42C6-9B1A-D25A0DD9AFB1}"/>
</file>

<file path=docProps/app.xml><?xml version="1.0" encoding="utf-8"?>
<Properties xmlns="http://schemas.openxmlformats.org/officeDocument/2006/extended-properties" xmlns:vt="http://schemas.openxmlformats.org/officeDocument/2006/docPropsVTypes">
  <Template>Certified Security for Zero Trust and CDS - with notes</Template>
  <TotalTime>66404</TotalTime>
  <Words>702</Words>
  <Application>Microsoft Office PowerPoint</Application>
  <PresentationFormat>On-screen Show (16:9)</PresentationFormat>
  <Paragraphs>125</Paragraphs>
  <Slides>14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Aptos ExtraBold</vt:lpstr>
      <vt:lpstr>Arial</vt:lpstr>
      <vt:lpstr>Arial Black</vt:lpstr>
      <vt:lpstr>Arial Narrow</vt:lpstr>
      <vt:lpstr>Calibri</vt:lpstr>
      <vt:lpstr>Courier New</vt:lpstr>
      <vt:lpstr>Wingdings</vt:lpstr>
      <vt:lpstr>Wingdings 2</vt:lpstr>
      <vt:lpstr>Certified Security for Zero Trust and CDS - with notes</vt:lpstr>
      <vt:lpstr>Overcoming Challenges to Certifying  Multicore Avionics</vt:lpstr>
      <vt:lpstr>Agenda</vt:lpstr>
      <vt:lpstr>Our Key Credential: World’s First Multicore TSOs</vt:lpstr>
      <vt:lpstr>AMC 20-193: Use of Multi-Core Processors</vt:lpstr>
      <vt:lpstr>Robust Partitioning in AMC 20-193</vt:lpstr>
      <vt:lpstr>Benefits of Meeting IMA Robust Partitioning</vt:lpstr>
      <vt:lpstr>Achieving Robust Time Partitioning</vt:lpstr>
      <vt:lpstr>Example: Multicore DRAM Interference</vt:lpstr>
      <vt:lpstr>Example Bandwidth Allocations</vt:lpstr>
      <vt:lpstr>Results with BAM in INTEGRITY-178 tuMP </vt:lpstr>
      <vt:lpstr>Shared Cache Interference is Different</vt:lpstr>
      <vt:lpstr>Multiple Memory Locations Map to Same Cache Line/Set</vt:lpstr>
      <vt:lpstr>Hardware-Based Cache Partitioning to the Rescue!</vt:lpstr>
      <vt:lpstr>Overcoming Multicore Certification 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Diagrams for FACE TIM 2021</dc:title>
  <dc:creator>RichJ</dc:creator>
  <cp:lastModifiedBy>Richard Jaenicke</cp:lastModifiedBy>
  <cp:revision>116</cp:revision>
  <dcterms:created xsi:type="dcterms:W3CDTF">2021-05-13T14:46:44Z</dcterms:created>
  <dcterms:modified xsi:type="dcterms:W3CDTF">2025-03-26T21:26:09Z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0x0101000FD4CEDDD1961A4986B9B810FA00E77A</vt:lpwstr>
  </property>
</Properties>
</file>