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147472616" r:id="rId2"/>
    <p:sldId id="2147479408" r:id="rId3"/>
    <p:sldId id="2147479403" r:id="rId4"/>
    <p:sldId id="2147479406" r:id="rId5"/>
    <p:sldId id="2255" r:id="rId6"/>
    <p:sldId id="214747942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A4D9F-97EA-40C4-9787-CC7C4D7FD46F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AE4E4-91A6-45DD-B805-B15E93DBF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674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EB1A66-DB3D-5742-83C5-588E568194F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675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A15D6-F363-F2FC-3C86-A7AC2823A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82892E-2709-D9E9-0BA9-4E5F6DCF6B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D2616-B5C6-4BDF-A90E-D09801B9F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A35DE-738F-5C8A-2938-E258885445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EB1A66-DB3D-5742-83C5-588E568194F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626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EB1A66-DB3D-5742-83C5-588E568194F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438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9C683-C26D-3D76-6B33-CA4CF08D9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556038-CF20-C4EF-CE81-35A7D04E1B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25655C-DDD6-9CC4-6A7D-89ECDCDA7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9FBAC-5416-6BDE-D8F6-82FE93DBD2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EB1A66-DB3D-5742-83C5-588E568194F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84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latin typeface="Poppins" panose="00000500000000000000" pitchFamily="2" charset="0"/>
                <a:cs typeface="Poppins" panose="00000500000000000000" pitchFamily="2" charset="0"/>
              </a:rPr>
              <a:t>“Levels of clinical and ops collaboration means all the expert knowledge you need is available”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latin typeface="Poppins" panose="00000500000000000000" pitchFamily="2" charset="0"/>
                <a:cs typeface="Poppins" panose="00000500000000000000" pitchFamily="2" charset="0"/>
              </a:rPr>
              <a:t>“Loved seeing the collaborative working – not at a distance but having people together in real time”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“I feel like I’ve really got to know the residents of the East”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EB1A66-DB3D-5742-83C5-588E568194F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523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8D117-3FE6-1E9B-0AAF-33F3E9028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051F8-84B8-E84C-13CC-891AB0643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05BE68-77B7-D3CE-6A70-77E40BAAC9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AB35E-A8A0-5BB0-487C-47315878D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EB1A66-DB3D-5742-83C5-588E568194F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886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E465-0034-23D3-796B-790003953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0646FB-3C0D-4449-6375-7308DCA57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37319-FE9B-F1F3-2290-DB87BD713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7F75F-02E2-E3FA-77F6-BB49E4DD3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B6C78-8B76-E5BB-70E8-8AEDE47A3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507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1E8C-94FD-3B73-9CDE-E5194DE0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15E90-8DE7-85EF-DFB2-62AF8A92D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67A9B-400C-67CB-FDF9-C87199A0E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FC5DD-4DA8-B713-CCB4-CD410E8F4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E933F-B6C4-50B8-4597-16534545F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78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4DF27-3AA5-FA96-8E78-CA89DFC9E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998A0-EE01-953D-1C2D-34A0D95E9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40806-30F5-3EFD-3667-14D51AB95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E2711-709C-87B8-88E5-97146C0F0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31D0E-1C91-6B3F-1EDF-1DB2049C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342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E9B34-0E37-E567-086A-E66D599C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F4602-4E3D-8F3C-C5B7-052C916F8B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498F8-2303-A387-CCBC-25881A895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243BC-F37B-D555-E8FF-BD1B782F1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0E1C8-EF1E-9432-8C97-C643CE1DB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D164F-91BD-3D18-A873-86FED225E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481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FCA72-8380-5EB9-7465-F82E56F52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B207B-22E0-8F03-B8C9-46D68A6B3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6AAEF-E213-5AD6-E23B-8E7873321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E0CFC-2BFA-7C3C-428B-13210B01D7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46819-6963-7C92-09F6-52D3886401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45E267-848C-BDAA-A10C-F327C66C2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3C8554-1F8A-749F-E655-751BA4C2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5F9C09-ED56-89C1-E475-49482678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790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92904-2B1F-7D0E-FABA-CA119177F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A24AB-821E-EBD3-57AA-2EB13A8F6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8D05A9-2DB6-0F38-6A3A-2A2B9CA2C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5A046E-BE8D-04BC-9982-F4DBE8A17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807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A63BD9-4D0E-1517-E140-6717C53D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F5778A-E57A-976F-FFCC-A0FD299BD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1F539-3615-B74C-82F8-A94CDD9A1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496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38FBA-259B-EAAD-4909-C145D1433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95041-70D4-1ADC-5849-DCD671704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A627D-F9C1-583C-BE28-E114EC57E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8882BA-70F3-365A-68A5-0678600D8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BE3D6-BAE6-065A-C37D-8B7AA03B1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3E68FA-1E7D-7AD7-1C9C-8F2F3B4B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482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6A4AD-ECB1-73E0-140F-25C47AEC8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AA4992-F497-08C1-6564-63CAAA93E8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CACF6-3E7D-F2EC-3DF4-C92044F45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5FF2F-6AB5-42AB-2A62-71CF7FFB0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DCF77-278D-1C95-E0CA-EEEBB99BB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77B25-EC62-2887-CBCF-4128843D5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366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3851-7A71-F1FD-903F-490027ACF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5F0918-2E50-E3B9-3E0E-60B60B209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F4979-A6E6-E2C6-044B-B956AA5C9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07822-8522-A19B-AF0A-8DED06942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1C506-BB29-5F53-0806-FB059322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862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D57015-9D30-96D2-6C72-A145BC5AB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C9CDF9-8319-D35B-9540-B2D713B68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11D45-8BDE-70E6-AE29-468DD4A63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32080-846F-0A33-C1F4-A62EE6615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A2292-B42F-C4F8-77F2-EE5D5DA9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218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Normal Slide Paragraph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image4.png" descr="image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2563" y="-10170"/>
            <a:ext cx="2059437" cy="72182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lide Title">
            <a:extLst>
              <a:ext uri="{FF2B5EF4-FFF2-40B4-BE49-F238E27FC236}">
                <a16:creationId xmlns:a16="http://schemas.microsoft.com/office/drawing/2014/main" id="{CA9359D6-C723-7DC1-0A75-68EA8F00F4E6}"/>
              </a:ext>
            </a:extLst>
          </p:cNvPr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31780" y="696840"/>
            <a:ext cx="5625621" cy="4688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000" b="1">
                <a:solidFill>
                  <a:srgbClr val="0A1D4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/>
              <a:t>Click to edit title</a:t>
            </a:r>
            <a:endParaRPr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4B7D17-9C78-C3A8-FA01-4587E7CC9C6C}"/>
              </a:ext>
            </a:extLst>
          </p:cNvPr>
          <p:cNvCxnSpPr>
            <a:cxnSpLocks/>
          </p:cNvCxnSpPr>
          <p:nvPr userDrawn="1"/>
        </p:nvCxnSpPr>
        <p:spPr>
          <a:xfrm>
            <a:off x="631780" y="1361661"/>
            <a:ext cx="10809371" cy="0"/>
          </a:xfrm>
          <a:prstGeom prst="line">
            <a:avLst/>
          </a:prstGeom>
          <a:noFill/>
          <a:ln w="38100" cap="flat">
            <a:solidFill>
              <a:srgbClr val="8FF5B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lide Title">
            <a:extLst>
              <a:ext uri="{FF2B5EF4-FFF2-40B4-BE49-F238E27FC236}">
                <a16:creationId xmlns:a16="http://schemas.microsoft.com/office/drawing/2014/main" id="{51BD7772-E0C3-9E5F-538C-C3D7F383F6B1}"/>
              </a:ext>
            </a:extLst>
          </p:cNvPr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631780" y="1557615"/>
            <a:ext cx="10809371" cy="42607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0">
                <a:solidFill>
                  <a:srgbClr val="0A1D4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/>
              <a:t>Click to edit title</a:t>
            </a:r>
            <a:endParaRPr/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CDF92FE1-7118-C55C-C595-249478C6E509}"/>
              </a:ext>
            </a:extLst>
          </p:cNvPr>
          <p:cNvSpPr/>
          <p:nvPr userDrawn="1"/>
        </p:nvSpPr>
        <p:spPr>
          <a:xfrm>
            <a:off x="-4234" y="6367618"/>
            <a:ext cx="12200467" cy="520533"/>
          </a:xfrm>
          <a:prstGeom prst="rect">
            <a:avLst/>
          </a:prstGeom>
          <a:solidFill>
            <a:srgbClr val="4FBFF0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E6836F-719E-19A8-31BA-30F77EDED84D}"/>
              </a:ext>
            </a:extLst>
          </p:cNvPr>
          <p:cNvSpPr txBox="1"/>
          <p:nvPr userDrawn="1"/>
        </p:nvSpPr>
        <p:spPr>
          <a:xfrm>
            <a:off x="-44831" y="6506103"/>
            <a:ext cx="612230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ctr" defTabSz="121916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A5FA6787-CF3A-3546-9587-478617E7928F}" type="slidenum">
              <a:rPr kumimoji="0" lang="en-US" sz="1200" b="0" i="0" u="none" strike="noStrike" cap="none" spc="0" normalizeH="0" baseline="0" smtClean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pPr marL="0" marR="0" indent="0" algn="ctr" defTabSz="1219169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2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A5BC5B-0210-403D-F619-9919E571B6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9173" y="115935"/>
            <a:ext cx="1809309" cy="46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506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esentation Sub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887713" y="4293006"/>
            <a:ext cx="8416574" cy="3732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/>
              <a:t>Click to edit text</a:t>
            </a:r>
            <a:endParaRPr/>
          </a:p>
        </p:txBody>
      </p:sp>
      <p:sp>
        <p:nvSpPr>
          <p:cNvPr id="13" name="Presentation Sub 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887713" y="3223648"/>
            <a:ext cx="8416574" cy="9214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None/>
              <a:defRPr sz="33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/>
              <a:t>Click to edit title</a:t>
            </a:r>
            <a:endParaRPr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6E6CF059-CEFF-A35D-D85B-93AEA22E4D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0491" y="130201"/>
            <a:ext cx="3833441" cy="285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535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D2831B-70FC-2AAE-26DB-39C5F023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DC975-F53F-15B2-6EAE-028A6D2D3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760FA-D3EE-41A4-FBA8-0713B6117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117CD4-B3C6-450D-9B5A-1398A2648D8B}" type="datetimeFigureOut">
              <a:rPr lang="en-GB" smtClean="0"/>
              <a:t>01/07/2025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EEBCC-33E8-8730-4C83-94ED5F8E5D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B8B9C-7945-070F-1FF6-F0A9A6C42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AB3C03-C1E0-4051-8A89-CCEDC562541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BF9A19-FD8E-5C0E-D920-D990BFA7005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65134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emf"/><Relationship Id="rId5" Type="http://schemas.openxmlformats.org/officeDocument/2006/relationships/image" Target="../media/image8.jpg"/><Relationship Id="rId4" Type="http://schemas.openxmlformats.org/officeDocument/2006/relationships/image" Target="cid:0e0d1673-b501-421c-956b-bd9420af0930@GBRP265.PROD.OUTLOOK.CO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97B1D-B839-FC45-DFF3-CB1B8D06272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Autofit/>
          </a:bodyPr>
          <a:lstStyle/>
          <a:p>
            <a:r>
              <a:rPr lang="en-GB" sz="3400" b="1" i="0" u="none" strike="noStrike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Our Approach to Locality and Neighbourhood Health and Care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EC9F2B-A826-E545-3565-BA87BB4ADC31}"/>
              </a:ext>
            </a:extLst>
          </p:cNvPr>
          <p:cNvSpPr txBox="1"/>
          <p:nvPr/>
        </p:nvSpPr>
        <p:spPr>
          <a:xfrm>
            <a:off x="3232299" y="4880822"/>
            <a:ext cx="6400800" cy="9028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GB" sz="2800" b="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26</a:t>
            </a:r>
            <a:r>
              <a:rPr lang="en-GB" sz="2800" b="0" baseline="300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</a:t>
            </a:r>
            <a:r>
              <a:rPr lang="en-GB" sz="2800" b="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June 2025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A817AB-A445-E8B0-06E4-5363CB614E75}"/>
              </a:ext>
            </a:extLst>
          </p:cNvPr>
          <p:cNvSpPr/>
          <p:nvPr/>
        </p:nvSpPr>
        <p:spPr>
          <a:xfrm>
            <a:off x="5803271" y="6427960"/>
            <a:ext cx="633743" cy="362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59866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3686C-98F7-B6CF-1DD2-E860859E0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8000DC-8C1E-C30E-3C56-5ED92FC56B7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1779" y="696840"/>
            <a:ext cx="10819485" cy="468868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Principles and Approach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04A277-E5F5-44DC-52DC-4C8E78370FC6}"/>
              </a:ext>
            </a:extLst>
          </p:cNvPr>
          <p:cNvSpPr txBox="1"/>
          <p:nvPr/>
        </p:nvSpPr>
        <p:spPr>
          <a:xfrm>
            <a:off x="631779" y="1533962"/>
            <a:ext cx="1042208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Prevention and Early Intervention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Public Health – Area profiles, health inequalities and wider determinants.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Our fantastic Birmingham Voluntary and Community Sector - NNS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Technology and Innovation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Digital Customer Journey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Predicative analytics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Personalised Care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3 Conversations Social Work Model – Strength based approach.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Workforce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Equipping our workforce to deliver the best outcomes for the Localities and Neighbourhoods they serve.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Integrated Care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Colocation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Shared care record and single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Iterative change – Progress not perfection</a:t>
            </a:r>
          </a:p>
        </p:txBody>
      </p:sp>
    </p:spTree>
    <p:extLst>
      <p:ext uri="{BB962C8B-B14F-4D97-AF65-F5344CB8AC3E}">
        <p14:creationId xmlns:p14="http://schemas.microsoft.com/office/powerpoint/2010/main" val="316800597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2998F-B1E6-E0C2-71B7-C0B14D03F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07709D-60CA-EE0C-DAB9-B756B976D7D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1779" y="696840"/>
            <a:ext cx="10819485" cy="468868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Places, Localities and Neighbourhoods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6DAEA84-A672-B7C4-A34A-8B64F81D4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58" y="1502770"/>
            <a:ext cx="4867191" cy="466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00C9B5-2931-D2D0-08F0-19E06221BBDE}"/>
              </a:ext>
            </a:extLst>
          </p:cNvPr>
          <p:cNvSpPr txBox="1"/>
          <p:nvPr/>
        </p:nvSpPr>
        <p:spPr>
          <a:xfrm>
            <a:off x="5297553" y="1502771"/>
            <a:ext cx="6504588" cy="4683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20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Places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2 local authorities – Birmingham and Solihull</a:t>
            </a:r>
          </a:p>
          <a:p>
            <a:pPr>
              <a:spcAft>
                <a:spcPts val="200"/>
              </a:spcAft>
            </a:pPr>
            <a:endParaRPr lang="en-GB" sz="2000" b="1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Aft>
                <a:spcPts val="200"/>
              </a:spcAft>
            </a:pPr>
            <a:r>
              <a:rPr lang="en-GB" sz="20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Localities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Population of  c. 300,000 people;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Locality Partnerships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Community and voluntary sector partners</a:t>
            </a:r>
          </a:p>
          <a:p>
            <a:pPr>
              <a:spcAft>
                <a:spcPts val="200"/>
              </a:spcAft>
            </a:pPr>
            <a:endParaRPr lang="en-GB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Aft>
                <a:spcPts val="200"/>
              </a:spcAft>
            </a:pPr>
            <a:r>
              <a:rPr lang="en-GB" sz="20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Neighbourhoods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Population of c. 50,000 people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Aiming to be geographically coherent and aligned to Primary Care Networks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Integrated teams with colleagues co-located across 2-3 neighbourhoods.</a:t>
            </a:r>
          </a:p>
        </p:txBody>
      </p:sp>
    </p:spTree>
    <p:extLst>
      <p:ext uri="{BB962C8B-B14F-4D97-AF65-F5344CB8AC3E}">
        <p14:creationId xmlns:p14="http://schemas.microsoft.com/office/powerpoint/2010/main" val="324077133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6CE56-9A54-BA07-0DE3-FFC205282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48AA19-3502-003A-D946-204501FD7DFD}"/>
              </a:ext>
            </a:extLst>
          </p:cNvPr>
          <p:cNvSpPr/>
          <p:nvPr/>
        </p:nvSpPr>
        <p:spPr>
          <a:xfrm>
            <a:off x="5794100" y="988859"/>
            <a:ext cx="5914914" cy="89136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3207BF-2C72-338C-CC66-75D2C2BEC6A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2986" y="767793"/>
            <a:ext cx="6406144" cy="442132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Our Neighbourhood Health Model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C1E007-0F64-38D4-E0F3-9053318A3016}"/>
              </a:ext>
            </a:extLst>
          </p:cNvPr>
          <p:cNvSpPr txBox="1"/>
          <p:nvPr/>
        </p:nvSpPr>
        <p:spPr>
          <a:xfrm>
            <a:off x="606056" y="1476461"/>
            <a:ext cx="5188044" cy="44781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Developed over c. 18 months of testing and learning.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Will continue to evolve.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Aims to keep people healthy and independent at home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Integrated neighbourhood teams: local MDTs expanding to wider team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Locality hubs: care co-ordination and support and specialist expertise.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Poppins" panose="00000500000000000000" pitchFamily="2" charset="0"/>
                <a:cs typeface="Poppins" panose="00000500000000000000" pitchFamily="2" charset="0"/>
              </a:rPr>
              <a:t>Practical things that make this easier: co-location, shared records, organisational development, co-ordination.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113803-D7F9-0357-1C08-7031C325F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273" y="74894"/>
            <a:ext cx="6280727" cy="629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409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63719FE-922C-5CB3-21DC-9590608A18D2}"/>
              </a:ext>
            </a:extLst>
          </p:cNvPr>
          <p:cNvSpPr/>
          <p:nvPr/>
        </p:nvSpPr>
        <p:spPr>
          <a:xfrm>
            <a:off x="449620" y="1604181"/>
            <a:ext cx="5206461" cy="4701369"/>
          </a:xfrm>
          <a:prstGeom prst="roundRect">
            <a:avLst>
              <a:gd name="adj" fmla="val 420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group of people sitting around a table with laptops&#10;&#10;Description automatically generated">
            <a:extLst>
              <a:ext uri="{FF2B5EF4-FFF2-40B4-BE49-F238E27FC236}">
                <a16:creationId xmlns:a16="http://schemas.microsoft.com/office/drawing/2014/main" id="{21F2A1F0-220F-B109-860D-B82EA11A4284}"/>
              </a:ext>
            </a:extLst>
          </p:cNvPr>
          <p:cNvPicPr>
            <a:picLocks noChangeAspect="1"/>
          </p:cNvPicPr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7" b="42541"/>
          <a:stretch>
            <a:fillRect/>
          </a:stretch>
        </p:blipFill>
        <p:spPr bwMode="auto">
          <a:xfrm>
            <a:off x="6096000" y="3115140"/>
            <a:ext cx="5160909" cy="1237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A group of people in a meeting&#10;&#10;Description automatically generated">
            <a:extLst>
              <a:ext uri="{FF2B5EF4-FFF2-40B4-BE49-F238E27FC236}">
                <a16:creationId xmlns:a16="http://schemas.microsoft.com/office/drawing/2014/main" id="{7A2C2FBA-905C-869A-EAC8-D2729A025B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1" b="10161"/>
          <a:stretch/>
        </p:blipFill>
        <p:spPr>
          <a:xfrm>
            <a:off x="8667750" y="1610648"/>
            <a:ext cx="2589159" cy="1435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2EB333-91BE-8A92-A047-A4FE1FCA0162}"/>
              </a:ext>
            </a:extLst>
          </p:cNvPr>
          <p:cNvSpPr txBox="1"/>
          <p:nvPr/>
        </p:nvSpPr>
        <p:spPr>
          <a:xfrm>
            <a:off x="6048895" y="4631148"/>
            <a:ext cx="56934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“Sense of ownership and responsibility for heath and care for all patients in the East, its rewarding being able to put the right support around people”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902C9B-D0B6-5A6F-A215-AFD4889377CB}"/>
              </a:ext>
            </a:extLst>
          </p:cNvPr>
          <p:cNvSpPr txBox="1"/>
          <p:nvPr/>
        </p:nvSpPr>
        <p:spPr>
          <a:xfrm>
            <a:off x="6096000" y="5449060"/>
            <a:ext cx="56934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Poppins" panose="00000500000000000000" pitchFamily="2" charset="0"/>
                <a:cs typeface="Poppins" panose="00000500000000000000" pitchFamily="2" charset="0"/>
              </a:rPr>
              <a:t>“Great to have the data that means we can identify when local high intensity service users need a different approach and can make that happen”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16581A32-A074-9301-B7F1-55D08638595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7803" y="776516"/>
            <a:ext cx="11534577" cy="503873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Locality &amp; Neighbourhood working – the Impact on Citizens &amp; Workforce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97D429B3-72E5-1D53-5D90-610F6F19CC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162" y="3746634"/>
            <a:ext cx="4873817" cy="17690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0BD8CB-7E12-D093-E44F-F41A0CFDD7B8}"/>
              </a:ext>
            </a:extLst>
          </p:cNvPr>
          <p:cNvSpPr txBox="1"/>
          <p:nvPr/>
        </p:nvSpPr>
        <p:spPr>
          <a:xfrm>
            <a:off x="374394" y="5469999"/>
            <a:ext cx="50367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b="1" dirty="0">
                <a:solidFill>
                  <a:srgbClr val="163E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&gt;500 patients seen in a Community setting </a:t>
            </a:r>
            <a:r>
              <a:rPr lang="en-GB" sz="1100" dirty="0">
                <a:solidFill>
                  <a:srgbClr val="163E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helping avoid hospital presentation </a:t>
            </a:r>
          </a:p>
          <a:p>
            <a:pPr algn="ctr"/>
            <a:r>
              <a:rPr lang="en-GB" sz="1100" b="1" dirty="0">
                <a:solidFill>
                  <a:srgbClr val="163E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Increasing ambulance presentations </a:t>
            </a:r>
            <a:r>
              <a:rPr lang="en-GB" sz="1100" dirty="0">
                <a:solidFill>
                  <a:srgbClr val="163E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conveyed to Hub , with 8-minute handover 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455622-4CB7-30CC-7978-1FD3369B7DFD}"/>
              </a:ext>
            </a:extLst>
          </p:cNvPr>
          <p:cNvSpPr txBox="1"/>
          <p:nvPr/>
        </p:nvSpPr>
        <p:spPr>
          <a:xfrm>
            <a:off x="534460" y="1739294"/>
            <a:ext cx="6122354" cy="1650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1800" b="1" kern="100" dirty="0">
                <a:latin typeface="Aptos" panose="020B000402020202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Integrated Neighbourhood Teams</a:t>
            </a:r>
          </a:p>
          <a:p>
            <a:pPr lvl="0">
              <a:lnSpc>
                <a:spcPct val="107000"/>
              </a:lnSpc>
            </a:pPr>
            <a:r>
              <a:rPr lang="en-GB" sz="1100" b="1" kern="100" dirty="0">
                <a:solidFill>
                  <a:srgbClr val="163E64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GP attendances – </a:t>
            </a:r>
            <a:r>
              <a:rPr lang="en-GB" sz="1100" kern="100" dirty="0">
                <a:solidFill>
                  <a:srgbClr val="163E64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down 31%</a:t>
            </a:r>
          </a:p>
          <a:p>
            <a:pPr lvl="0">
              <a:lnSpc>
                <a:spcPct val="107000"/>
              </a:lnSpc>
            </a:pPr>
            <a:r>
              <a:rPr lang="en-GB" sz="1100" b="1" kern="100" dirty="0">
                <a:solidFill>
                  <a:srgbClr val="163E64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A&amp;E attendances </a:t>
            </a:r>
            <a:r>
              <a:rPr lang="en-GB" sz="1100" kern="100" dirty="0">
                <a:solidFill>
                  <a:srgbClr val="163E64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– down </a:t>
            </a:r>
            <a:r>
              <a:rPr lang="en-GB" sz="1100" kern="100" dirty="0">
                <a:solidFill>
                  <a:srgbClr val="163E64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20%</a:t>
            </a:r>
          </a:p>
          <a:p>
            <a:pPr lvl="0">
              <a:lnSpc>
                <a:spcPct val="107000"/>
              </a:lnSpc>
            </a:pPr>
            <a:r>
              <a:rPr lang="en-GB" sz="1100" b="1" kern="100" dirty="0">
                <a:solidFill>
                  <a:srgbClr val="163E64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Inpatient spells </a:t>
            </a:r>
            <a:r>
              <a:rPr lang="en-GB" sz="1100" kern="100" dirty="0">
                <a:solidFill>
                  <a:srgbClr val="163E64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– down 21%</a:t>
            </a:r>
          </a:p>
          <a:p>
            <a:pPr lvl="0">
              <a:lnSpc>
                <a:spcPct val="107000"/>
              </a:lnSpc>
            </a:pPr>
            <a:r>
              <a:rPr lang="en-GB" sz="1100" b="1" kern="100" dirty="0">
                <a:solidFill>
                  <a:srgbClr val="163E64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Outpatient spells </a:t>
            </a:r>
            <a:r>
              <a:rPr lang="en-GB" sz="1100" kern="100" dirty="0">
                <a:solidFill>
                  <a:srgbClr val="163E64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– down 25%</a:t>
            </a:r>
          </a:p>
          <a:p>
            <a:pPr lvl="0">
              <a:lnSpc>
                <a:spcPct val="107000"/>
              </a:lnSpc>
            </a:pPr>
            <a:r>
              <a:rPr lang="en-GB" sz="1100" b="1" kern="100" dirty="0">
                <a:solidFill>
                  <a:srgbClr val="163E64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Community contacts </a:t>
            </a:r>
            <a:r>
              <a:rPr lang="en-GB" sz="1100" kern="100" dirty="0">
                <a:solidFill>
                  <a:srgbClr val="163E64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– down 15%</a:t>
            </a:r>
          </a:p>
          <a:p>
            <a:pPr lvl="0">
              <a:lnSpc>
                <a:spcPct val="107000"/>
              </a:lnSpc>
            </a:pPr>
            <a:r>
              <a:rPr lang="en-GB" sz="1100" b="1" kern="100" dirty="0">
                <a:solidFill>
                  <a:srgbClr val="163E64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Mental health </a:t>
            </a:r>
            <a:r>
              <a:rPr lang="en-GB" sz="1100" kern="100" dirty="0">
                <a:solidFill>
                  <a:srgbClr val="163E64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– up 47%</a:t>
            </a:r>
          </a:p>
          <a:p>
            <a:pPr lvl="0">
              <a:lnSpc>
                <a:spcPct val="107000"/>
              </a:lnSpc>
            </a:pPr>
            <a:r>
              <a:rPr lang="en-GB" sz="1100" b="1" kern="100" dirty="0">
                <a:solidFill>
                  <a:srgbClr val="163E64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Social care packages </a:t>
            </a:r>
            <a:r>
              <a:rPr lang="en-GB" sz="1100" kern="100" dirty="0">
                <a:solidFill>
                  <a:srgbClr val="163E64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– down 77%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FF449B-C6B3-C8F1-1800-D0B702BDAD3A}"/>
              </a:ext>
            </a:extLst>
          </p:cNvPr>
          <p:cNvSpPr txBox="1"/>
          <p:nvPr/>
        </p:nvSpPr>
        <p:spPr>
          <a:xfrm>
            <a:off x="534460" y="3413787"/>
            <a:ext cx="5005137" cy="66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1800" b="1" kern="100" dirty="0">
                <a:latin typeface="Aptos" panose="020B0004020202020204" pitchFamily="34" charset="0"/>
                <a:ea typeface="Calibri" panose="020F0502020204030204" pitchFamily="34" charset="0"/>
                <a:cs typeface="Poppins" panose="00000500000000000000" pitchFamily="2" charset="0"/>
              </a:rPr>
              <a:t>Respiratory SDEC / ARI Hub</a:t>
            </a:r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0E71D0E-4543-741F-FF38-DC3CB6878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252" y="1604181"/>
            <a:ext cx="19200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9881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902EB-9144-A74A-8C88-51ACBC947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3F3E67-233C-1FEC-56F8-76830193911A}"/>
              </a:ext>
            </a:extLst>
          </p:cNvPr>
          <p:cNvSpPr/>
          <p:nvPr/>
        </p:nvSpPr>
        <p:spPr>
          <a:xfrm>
            <a:off x="5803271" y="6427960"/>
            <a:ext cx="633743" cy="362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87036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415</Words>
  <Application>Microsoft Office PowerPoint</Application>
  <PresentationFormat>Widescreen</PresentationFormat>
  <Paragraphs>61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Helvetica Neue Medium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Sunaina Khanna (Birmingham and Solihull ICB)</dc:creator>
  <cp:lastModifiedBy>Amy Mcloughlin</cp:lastModifiedBy>
  <cp:revision>5</cp:revision>
  <dcterms:created xsi:type="dcterms:W3CDTF">2025-06-22T11:56:37Z</dcterms:created>
  <dcterms:modified xsi:type="dcterms:W3CDTF">2025-07-01T10:28:35Z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17471b1-27ab-4640-9264-e69a67407ca3_Enabled">
    <vt:lpwstr>true</vt:lpwstr>
  </property>
  <property fmtid="{D5CDD505-2E9C-101B-9397-08002B2CF9AE}" pid="3" name="MSIP_Label_a17471b1-27ab-4640-9264-e69a67407ca3_SetDate">
    <vt:lpwstr>2025-06-25T08:16:43Z</vt:lpwstr>
  </property>
  <property fmtid="{D5CDD505-2E9C-101B-9397-08002B2CF9AE}" pid="4" name="MSIP_Label_a17471b1-27ab-4640-9264-e69a67407ca3_Method">
    <vt:lpwstr>Standard</vt:lpwstr>
  </property>
  <property fmtid="{D5CDD505-2E9C-101B-9397-08002B2CF9AE}" pid="5" name="MSIP_Label_a17471b1-27ab-4640-9264-e69a67407ca3_Name">
    <vt:lpwstr>BCC - OFFICIAL</vt:lpwstr>
  </property>
  <property fmtid="{D5CDD505-2E9C-101B-9397-08002B2CF9AE}" pid="6" name="MSIP_Label_a17471b1-27ab-4640-9264-e69a67407ca3_SiteId">
    <vt:lpwstr>699ace67-d2e4-4bcd-b303-d2bbe2b9bbf1</vt:lpwstr>
  </property>
  <property fmtid="{D5CDD505-2E9C-101B-9397-08002B2CF9AE}" pid="7" name="MSIP_Label_a17471b1-27ab-4640-9264-e69a67407ca3_ActionId">
    <vt:lpwstr>83ed674f-6651-49d9-ab76-ef10f0e7235a</vt:lpwstr>
  </property>
  <property fmtid="{D5CDD505-2E9C-101B-9397-08002B2CF9AE}" pid="8" name="MSIP_Label_a17471b1-27ab-4640-9264-e69a67407ca3_ContentBits">
    <vt:lpwstr>2</vt:lpwstr>
  </property>
  <property fmtid="{D5CDD505-2E9C-101B-9397-08002B2CF9AE}" pid="9" name="MSIP_Label_a17471b1-27ab-4640-9264-e69a67407ca3_Tag">
    <vt:lpwstr>10, 3, 0, 1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OFFICIAL</vt:lpwstr>
  </property>
</Properties>
</file>