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Noto Sans" panose="020B0502040504020204" pitchFamily="34" charset="0"/>
      <p:regular r:id="rId15"/>
      <p:bold r:id="rId16"/>
      <p:italic r:id="rId17"/>
      <p:boldItalic r:id="rId18"/>
    </p:embeddedFont>
    <p:embeddedFont>
      <p:font typeface="Noto Sans Bold" panose="020B0802040504020204"/>
      <p:regular r:id="rId19"/>
      <p:bold r:id="rId20"/>
    </p:embeddedFont>
    <p:embeddedFont>
      <p:font typeface="Noto Sans Bold Italics" panose="020B0802040504090204" pitchFamily="34" charset="0"/>
      <p:regular r:id="rId21"/>
      <p:bold r:id="rId22"/>
      <p:italic r:id="rId23"/>
      <p:boldItalic r:id="rId24"/>
    </p:embeddedFont>
    <p:embeddedFont>
      <p:font typeface="Noto Sans Italics" panose="020B050204050409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90D3C-24EE-3374-7F00-BEBC5A5E14C3}" v="98" dt="2026-04-21T13:14:45.899"/>
    <p1510:client id="{F31A983A-4A26-044D-B42A-F38D2702F599}" v="1" dt="2026-04-21T14:06:46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4"/>
  </p:normalViewPr>
  <p:slideViewPr>
    <p:cSldViewPr snapToGrid="0">
      <p:cViewPr varScale="1">
        <p:scale>
          <a:sx n="74" d="100"/>
          <a:sy n="74" d="100"/>
        </p:scale>
        <p:origin x="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30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8.fntdata"/><Relationship Id="rId27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ternational-partnerships.ec.europa.eu/countries/sub-saharan-africa_en#countries-in-the-region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26974" y="6714582"/>
            <a:ext cx="23905026" cy="5325018"/>
            <a:chOff x="0" y="0"/>
            <a:chExt cx="31873368" cy="7100024"/>
          </a:xfrm>
        </p:grpSpPr>
        <p:sp>
          <p:nvSpPr>
            <p:cNvPr id="3" name="Freeform 3" descr="A yellow dots on a black background"/>
            <p:cNvSpPr/>
            <p:nvPr/>
          </p:nvSpPr>
          <p:spPr>
            <a:xfrm>
              <a:off x="0" y="0"/>
              <a:ext cx="31873317" cy="7100062"/>
            </a:xfrm>
            <a:custGeom>
              <a:avLst/>
              <a:gdLst/>
              <a:ahLst/>
              <a:cxnLst/>
              <a:rect l="l" t="t" r="r" b="b"/>
              <a:pathLst>
                <a:path w="31873317" h="7100062">
                  <a:moveTo>
                    <a:pt x="0" y="0"/>
                  </a:moveTo>
                  <a:lnTo>
                    <a:pt x="31873317" y="0"/>
                  </a:lnTo>
                  <a:lnTo>
                    <a:pt x="31873317" y="7100062"/>
                  </a:lnTo>
                  <a:lnTo>
                    <a:pt x="0" y="7100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1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45288" y="1770326"/>
            <a:ext cx="1439932" cy="978684"/>
            <a:chOff x="0" y="0"/>
            <a:chExt cx="1919910" cy="1304912"/>
          </a:xfrm>
        </p:grpSpPr>
        <p:sp>
          <p:nvSpPr>
            <p:cNvPr id="5" name="Freeform 5" descr="A blue flag with yellow stars in a circle  Description automatically generated"/>
            <p:cNvSpPr/>
            <p:nvPr/>
          </p:nvSpPr>
          <p:spPr>
            <a:xfrm>
              <a:off x="0" y="0"/>
              <a:ext cx="1919859" cy="1304925"/>
            </a:xfrm>
            <a:custGeom>
              <a:avLst/>
              <a:gdLst/>
              <a:ahLst/>
              <a:cxnLst/>
              <a:rect l="l" t="t" r="r" b="b"/>
              <a:pathLst>
                <a:path w="1919859" h="1304925">
                  <a:moveTo>
                    <a:pt x="0" y="0"/>
                  </a:moveTo>
                  <a:lnTo>
                    <a:pt x="1919859" y="0"/>
                  </a:lnTo>
                  <a:lnTo>
                    <a:pt x="1919859" y="1304925"/>
                  </a:lnTo>
                  <a:lnTo>
                    <a:pt x="0" y="1304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76" r="-478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52593" y="1770326"/>
            <a:ext cx="1436932" cy="971998"/>
            <a:chOff x="0" y="0"/>
            <a:chExt cx="1915909" cy="1295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5922" cy="1296035"/>
            </a:xfrm>
            <a:custGeom>
              <a:avLst/>
              <a:gdLst/>
              <a:ahLst/>
              <a:cxnLst/>
              <a:rect l="l" t="t" r="r" b="b"/>
              <a:pathLst>
                <a:path w="1915922" h="1296035">
                  <a:moveTo>
                    <a:pt x="0" y="0"/>
                  </a:moveTo>
                  <a:lnTo>
                    <a:pt x="1915922" y="0"/>
                  </a:lnTo>
                  <a:lnTo>
                    <a:pt x="1915922" y="1296035"/>
                  </a:lnTo>
                  <a:lnTo>
                    <a:pt x="0" y="1296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35" r="-234" b="2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15142" y="3351476"/>
            <a:ext cx="14209881" cy="1893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ANGOLA – EU LOBITO CORRIDOR BUSINESS FORUM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15142" y="5244808"/>
            <a:ext cx="1354917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One Forum, Two Phases</a:t>
            </a:r>
          </a:p>
          <a:p>
            <a:pPr algn="l">
              <a:lnSpc>
                <a:spcPts val="2760"/>
              </a:lnSpc>
            </a:pPr>
            <a:endParaRPr lang="en-US" sz="4800" b="1">
              <a:solidFill>
                <a:srgbClr val="FFFFF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4320"/>
              </a:lnSpc>
            </a:pPr>
            <a:r>
              <a:rPr lang="en-US" sz="3600" i="1">
                <a:solidFill>
                  <a:srgbClr val="FFFFFF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“Adjusting skills development to workforce demand”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15142" y="7607209"/>
            <a:ext cx="14144158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18BAA8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Opportunity-driven Skills and VET in Africa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15142" y="7287270"/>
            <a:ext cx="3992724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18BAA8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#TeamEurope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872918" cy="10287000"/>
            <a:chOff x="0" y="0"/>
            <a:chExt cx="11830558" cy="13716000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1830558" cy="13716000"/>
            </a:xfrm>
            <a:custGeom>
              <a:avLst/>
              <a:gdLst/>
              <a:ahLst/>
              <a:cxnLst/>
              <a:rect l="l" t="t" r="r" b="b"/>
              <a:pathLst>
                <a:path w="11830558" h="13716000">
                  <a:moveTo>
                    <a:pt x="11830558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11830558" y="13716000"/>
                  </a:lnTo>
                  <a:lnTo>
                    <a:pt x="11830558" y="0"/>
                  </a:lnTo>
                  <a:close/>
                </a:path>
              </a:pathLst>
            </a:custGeom>
            <a:blipFill>
              <a:blip r:embed="rId2"/>
              <a:stretch>
                <a:fillRect l="-27291" r="-94836" b="-14259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57200" y="6018609"/>
            <a:ext cx="21294633" cy="5198450"/>
            <a:chOff x="0" y="0"/>
            <a:chExt cx="28392844" cy="69312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92881" cy="6931279"/>
            </a:xfrm>
            <a:custGeom>
              <a:avLst/>
              <a:gdLst/>
              <a:ahLst/>
              <a:cxnLst/>
              <a:rect l="l" t="t" r="r" b="b"/>
              <a:pathLst>
                <a:path w="28392881" h="6931279">
                  <a:moveTo>
                    <a:pt x="0" y="0"/>
                  </a:moveTo>
                  <a:lnTo>
                    <a:pt x="28392881" y="0"/>
                  </a:lnTo>
                  <a:lnTo>
                    <a:pt x="28392881" y="6931279"/>
                  </a:lnTo>
                  <a:lnTo>
                    <a:pt x="0" y="6931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4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41508" y="280464"/>
            <a:ext cx="4254503" cy="1692059"/>
            <a:chOff x="0" y="0"/>
            <a:chExt cx="5672671" cy="2256079"/>
          </a:xfrm>
        </p:grpSpPr>
        <p:sp>
          <p:nvSpPr>
            <p:cNvPr id="7" name="Freeform 7" descr="What is the European Global Gateway strategy? - Kit Com - Prod"/>
            <p:cNvSpPr/>
            <p:nvPr/>
          </p:nvSpPr>
          <p:spPr>
            <a:xfrm>
              <a:off x="0" y="0"/>
              <a:ext cx="5672709" cy="2256028"/>
            </a:xfrm>
            <a:custGeom>
              <a:avLst/>
              <a:gdLst/>
              <a:ahLst/>
              <a:cxnLst/>
              <a:rect l="l" t="t" r="r" b="b"/>
              <a:pathLst>
                <a:path w="5672709" h="2256028">
                  <a:moveTo>
                    <a:pt x="0" y="0"/>
                  </a:moveTo>
                  <a:lnTo>
                    <a:pt x="5672709" y="0"/>
                  </a:lnTo>
                  <a:lnTo>
                    <a:pt x="5672709" y="2256028"/>
                  </a:lnTo>
                  <a:lnTo>
                    <a:pt x="0" y="2256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333" r="-5693" b="-23493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872919" y="2212848"/>
            <a:ext cx="9031653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FFC000"/>
                </a:solidFill>
                <a:latin typeface="Noto Sans"/>
                <a:ea typeface="Noto Sans"/>
                <a:cs typeface="Noto Sans"/>
                <a:sym typeface="Noto Sans"/>
              </a:rPr>
              <a:t>ANGOLA – EU LOBITO CORRIDOR </a:t>
            </a:r>
          </a:p>
          <a:p>
            <a:pPr algn="r">
              <a:lnSpc>
                <a:spcPts val="2879"/>
              </a:lnSpc>
            </a:pPr>
            <a:r>
              <a:rPr lang="en-US" sz="24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BUSINESS FORUM </a:t>
            </a:r>
          </a:p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2026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144000" y="9314040"/>
            <a:ext cx="6790287" cy="692496"/>
            <a:chOff x="0" y="0"/>
            <a:chExt cx="9053716" cy="9233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53703" cy="923290"/>
            </a:xfrm>
            <a:custGeom>
              <a:avLst/>
              <a:gdLst/>
              <a:ahLst/>
              <a:cxnLst/>
              <a:rect l="l" t="t" r="r" b="b"/>
              <a:pathLst>
                <a:path w="9053703" h="923290">
                  <a:moveTo>
                    <a:pt x="0" y="0"/>
                  </a:moveTo>
                  <a:lnTo>
                    <a:pt x="9053703" y="0"/>
                  </a:lnTo>
                  <a:lnTo>
                    <a:pt x="9053703" y="923290"/>
                  </a:lnTo>
                  <a:lnTo>
                    <a:pt x="0" y="923290"/>
                  </a:lnTo>
                  <a:close/>
                </a:path>
              </a:pathLst>
            </a:custGeom>
            <a:solidFill>
              <a:srgbClr val="00125C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9053716" cy="92332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One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Forum, </a:t>
              </a: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Two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Phases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251674" y="3727323"/>
            <a:ext cx="846464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18BAA8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 PARADIGM SHIFT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215437" y="5743015"/>
            <a:ext cx="803114" cy="818461"/>
          </a:xfrm>
          <a:custGeom>
            <a:avLst/>
            <a:gdLst/>
            <a:ahLst/>
            <a:cxnLst/>
            <a:rect l="l" t="t" r="r" b="b"/>
            <a:pathLst>
              <a:path w="803114" h="818461">
                <a:moveTo>
                  <a:pt x="0" y="0"/>
                </a:moveTo>
                <a:lnTo>
                  <a:pt x="803114" y="0"/>
                </a:lnTo>
                <a:lnTo>
                  <a:pt x="803114" y="818461"/>
                </a:lnTo>
                <a:lnTo>
                  <a:pt x="0" y="8184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4" name="Freeform 14"/>
          <p:cNvSpPr/>
          <p:nvPr/>
        </p:nvSpPr>
        <p:spPr>
          <a:xfrm>
            <a:off x="12951407" y="6993464"/>
            <a:ext cx="1065176" cy="583184"/>
          </a:xfrm>
          <a:custGeom>
            <a:avLst/>
            <a:gdLst/>
            <a:ahLst/>
            <a:cxnLst/>
            <a:rect l="l" t="t" r="r" b="b"/>
            <a:pathLst>
              <a:path w="1065176" h="583184">
                <a:moveTo>
                  <a:pt x="0" y="0"/>
                </a:moveTo>
                <a:lnTo>
                  <a:pt x="1065176" y="0"/>
                </a:lnTo>
                <a:lnTo>
                  <a:pt x="1065176" y="583183"/>
                </a:lnTo>
                <a:lnTo>
                  <a:pt x="0" y="5831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5" name="Freeform 15"/>
          <p:cNvSpPr/>
          <p:nvPr/>
        </p:nvSpPr>
        <p:spPr>
          <a:xfrm>
            <a:off x="9485156" y="4590923"/>
            <a:ext cx="881412" cy="891441"/>
          </a:xfrm>
          <a:custGeom>
            <a:avLst/>
            <a:gdLst/>
            <a:ahLst/>
            <a:cxnLst/>
            <a:rect l="l" t="t" r="r" b="b"/>
            <a:pathLst>
              <a:path w="881412" h="891441">
                <a:moveTo>
                  <a:pt x="0" y="0"/>
                </a:moveTo>
                <a:lnTo>
                  <a:pt x="881412" y="0"/>
                </a:lnTo>
                <a:lnTo>
                  <a:pt x="881412" y="891441"/>
                </a:lnTo>
                <a:lnTo>
                  <a:pt x="0" y="8914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6" name="TextBox 16"/>
          <p:cNvSpPr txBox="1"/>
          <p:nvPr/>
        </p:nvSpPr>
        <p:spPr>
          <a:xfrm>
            <a:off x="10568069" y="4661993"/>
            <a:ext cx="318076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Employment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 as the leading perspective​​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03159" y="5685521"/>
            <a:ext cx="4884584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Reverse-engineered 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VET and Skills development starting from concrete employment opportunities​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129943" y="6818331"/>
            <a:ext cx="318652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Engaging the 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private sector 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to create a win-win for learners &amp; business​​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-286845" y="669827"/>
            <a:ext cx="13669518" cy="1149210"/>
            <a:chOff x="0" y="0"/>
            <a:chExt cx="18226024" cy="15322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226024" cy="1532382"/>
            </a:xfrm>
            <a:custGeom>
              <a:avLst/>
              <a:gdLst/>
              <a:ahLst/>
              <a:cxnLst/>
              <a:rect l="l" t="t" r="r" b="b"/>
              <a:pathLst>
                <a:path w="18226024" h="1532382">
                  <a:moveTo>
                    <a:pt x="0" y="465836"/>
                  </a:moveTo>
                  <a:cubicBezTo>
                    <a:pt x="0" y="208534"/>
                    <a:pt x="208534" y="0"/>
                    <a:pt x="465836" y="0"/>
                  </a:cubicBezTo>
                  <a:lnTo>
                    <a:pt x="17760187" y="0"/>
                  </a:lnTo>
                  <a:cubicBezTo>
                    <a:pt x="18017489" y="0"/>
                    <a:pt x="18226024" y="208534"/>
                    <a:pt x="18226024" y="465836"/>
                  </a:cubicBezTo>
                  <a:lnTo>
                    <a:pt x="18226024" y="1066546"/>
                  </a:lnTo>
                  <a:cubicBezTo>
                    <a:pt x="18226024" y="1323848"/>
                    <a:pt x="18017489" y="1532382"/>
                    <a:pt x="17760187" y="1532382"/>
                  </a:cubicBezTo>
                  <a:lnTo>
                    <a:pt x="465836" y="1532382"/>
                  </a:lnTo>
                  <a:cubicBezTo>
                    <a:pt x="208534" y="1532255"/>
                    <a:pt x="0" y="1323721"/>
                    <a:pt x="0" y="1066546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57200" y="645501"/>
            <a:ext cx="12925473" cy="1173536"/>
            <a:chOff x="0" y="0"/>
            <a:chExt cx="17233964" cy="156471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233960" cy="1564712"/>
            </a:xfrm>
            <a:custGeom>
              <a:avLst/>
              <a:gdLst/>
              <a:ahLst/>
              <a:cxnLst/>
              <a:rect l="l" t="t" r="r" b="b"/>
              <a:pathLst>
                <a:path w="17233960" h="1564712">
                  <a:moveTo>
                    <a:pt x="0" y="0"/>
                  </a:moveTo>
                  <a:lnTo>
                    <a:pt x="17233960" y="0"/>
                  </a:lnTo>
                  <a:lnTo>
                    <a:pt x="17233960" y="1564712"/>
                  </a:lnTo>
                  <a:lnTo>
                    <a:pt x="0" y="1564712"/>
                  </a:lnTo>
                  <a:close/>
                </a:path>
              </a:pathLst>
            </a:custGeom>
            <a:blipFill>
              <a:blip r:embed="rId8">
                <a:alphaModFix amt="0"/>
              </a:blip>
              <a:stretch>
                <a:fillRect t="-174292" r="-4511" b="-174292"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7625"/>
              <a:ext cx="17233964" cy="151708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780"/>
                </a:lnSpc>
              </a:pPr>
              <a:r>
                <a:rPr lang="en-US" sz="35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Why Opportunity-driven Vocational Education </a:t>
              </a:r>
            </a:p>
            <a:p>
              <a:pPr algn="l">
                <a:lnSpc>
                  <a:spcPts val="3780"/>
                </a:lnSpc>
              </a:pPr>
              <a:r>
                <a:rPr lang="en-US" sz="35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and Training (OP-VET) ? ​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42575" y="3135868"/>
            <a:ext cx="17546660" cy="12122115"/>
            <a:chOff x="0" y="0"/>
            <a:chExt cx="23395546" cy="16162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95560" cy="16162782"/>
            </a:xfrm>
            <a:custGeom>
              <a:avLst/>
              <a:gdLst/>
              <a:ahLst/>
              <a:cxnLst/>
              <a:rect l="l" t="t" r="r" b="b"/>
              <a:pathLst>
                <a:path w="23395560" h="16162782">
                  <a:moveTo>
                    <a:pt x="0" y="0"/>
                  </a:moveTo>
                  <a:lnTo>
                    <a:pt x="23395560" y="0"/>
                  </a:lnTo>
                  <a:lnTo>
                    <a:pt x="23395560" y="16162782"/>
                  </a:lnTo>
                  <a:lnTo>
                    <a:pt x="0" y="161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2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86845" y="669827"/>
            <a:ext cx="13669518" cy="1149210"/>
            <a:chOff x="0" y="0"/>
            <a:chExt cx="18226024" cy="15322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26024" cy="1532382"/>
            </a:xfrm>
            <a:custGeom>
              <a:avLst/>
              <a:gdLst/>
              <a:ahLst/>
              <a:cxnLst/>
              <a:rect l="l" t="t" r="r" b="b"/>
              <a:pathLst>
                <a:path w="18226024" h="1532382">
                  <a:moveTo>
                    <a:pt x="0" y="465836"/>
                  </a:moveTo>
                  <a:cubicBezTo>
                    <a:pt x="0" y="208534"/>
                    <a:pt x="208534" y="0"/>
                    <a:pt x="465836" y="0"/>
                  </a:cubicBezTo>
                  <a:lnTo>
                    <a:pt x="17760187" y="0"/>
                  </a:lnTo>
                  <a:cubicBezTo>
                    <a:pt x="18017489" y="0"/>
                    <a:pt x="18226024" y="208534"/>
                    <a:pt x="18226024" y="465836"/>
                  </a:cubicBezTo>
                  <a:lnTo>
                    <a:pt x="18226024" y="1066546"/>
                  </a:lnTo>
                  <a:cubicBezTo>
                    <a:pt x="18226024" y="1323848"/>
                    <a:pt x="18017489" y="1532382"/>
                    <a:pt x="17760187" y="1532382"/>
                  </a:cubicBezTo>
                  <a:lnTo>
                    <a:pt x="465836" y="1532382"/>
                  </a:lnTo>
                  <a:cubicBezTo>
                    <a:pt x="208534" y="1532255"/>
                    <a:pt x="0" y="1323721"/>
                    <a:pt x="0" y="1066546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8155" y="645501"/>
            <a:ext cx="12984518" cy="1173536"/>
            <a:chOff x="0" y="0"/>
            <a:chExt cx="17312691" cy="15647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312687" cy="1564712"/>
            </a:xfrm>
            <a:custGeom>
              <a:avLst/>
              <a:gdLst/>
              <a:ahLst/>
              <a:cxnLst/>
              <a:rect l="l" t="t" r="r" b="b"/>
              <a:pathLst>
                <a:path w="17312687" h="1564712">
                  <a:moveTo>
                    <a:pt x="0" y="0"/>
                  </a:moveTo>
                  <a:lnTo>
                    <a:pt x="17312687" y="0"/>
                  </a:lnTo>
                  <a:lnTo>
                    <a:pt x="17312687" y="1564712"/>
                  </a:lnTo>
                  <a:lnTo>
                    <a:pt x="0" y="15647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74292" r="-4035" b="-174292"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17312691" cy="151708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780"/>
                </a:lnSpc>
              </a:pPr>
              <a:r>
                <a:rPr lang="en-US" sz="35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One Programme - Three Workstreams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5597" y="145504"/>
            <a:ext cx="6790287" cy="692496"/>
            <a:chOff x="0" y="0"/>
            <a:chExt cx="9053716" cy="9233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53703" cy="923290"/>
            </a:xfrm>
            <a:custGeom>
              <a:avLst/>
              <a:gdLst/>
              <a:ahLst/>
              <a:cxnLst/>
              <a:rect l="l" t="t" r="r" b="b"/>
              <a:pathLst>
                <a:path w="9053703" h="923290">
                  <a:moveTo>
                    <a:pt x="0" y="0"/>
                  </a:moveTo>
                  <a:lnTo>
                    <a:pt x="9053703" y="0"/>
                  </a:lnTo>
                  <a:lnTo>
                    <a:pt x="9053703" y="923290"/>
                  </a:lnTo>
                  <a:lnTo>
                    <a:pt x="0" y="923290"/>
                  </a:lnTo>
                  <a:close/>
                </a:path>
              </a:pathLst>
            </a:custGeom>
            <a:solidFill>
              <a:srgbClr val="00125C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9053716" cy="92332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One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Forum, </a:t>
              </a: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Two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Phases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41508" y="280464"/>
            <a:ext cx="4254503" cy="1692059"/>
            <a:chOff x="0" y="0"/>
            <a:chExt cx="5672671" cy="2256079"/>
          </a:xfrm>
        </p:grpSpPr>
        <p:sp>
          <p:nvSpPr>
            <p:cNvPr id="13" name="Freeform 13" descr="What is the European Global Gateway strategy? - Kit Com - Prod"/>
            <p:cNvSpPr/>
            <p:nvPr/>
          </p:nvSpPr>
          <p:spPr>
            <a:xfrm>
              <a:off x="0" y="0"/>
              <a:ext cx="5672709" cy="2256028"/>
            </a:xfrm>
            <a:custGeom>
              <a:avLst/>
              <a:gdLst/>
              <a:ahLst/>
              <a:cxnLst/>
              <a:rect l="l" t="t" r="r" b="b"/>
              <a:pathLst>
                <a:path w="5672709" h="2256028">
                  <a:moveTo>
                    <a:pt x="0" y="0"/>
                  </a:moveTo>
                  <a:lnTo>
                    <a:pt x="5672709" y="0"/>
                  </a:lnTo>
                  <a:lnTo>
                    <a:pt x="5672709" y="2256028"/>
                  </a:lnTo>
                  <a:lnTo>
                    <a:pt x="0" y="2256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333" r="-5693" b="-23493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828509" y="2212848"/>
            <a:ext cx="12076062" cy="133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FFC000"/>
                </a:solidFill>
                <a:latin typeface="Noto Sans"/>
                <a:ea typeface="Noto Sans"/>
                <a:cs typeface="Noto Sans"/>
                <a:sym typeface="Noto Sans"/>
              </a:rPr>
              <a:t>ANGOLA – EU LOBITO CORRIDOR </a:t>
            </a:r>
          </a:p>
          <a:p>
            <a:pPr algn="r">
              <a:lnSpc>
                <a:spcPts val="2879"/>
              </a:lnSpc>
            </a:pPr>
            <a:r>
              <a:rPr lang="en-US" sz="24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BUSINESS FORUM </a:t>
            </a:r>
          </a:p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54988" y="3131776"/>
            <a:ext cx="1117212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Team Europe Initiative to support Opportunity-driven skills and vocational education </a:t>
            </a:r>
            <a:b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</a:b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and training (VET) in Sub-Saharan Africa</a:t>
            </a:r>
          </a:p>
          <a:p>
            <a:pPr algn="ctr">
              <a:lnSpc>
                <a:spcPts val="2400"/>
              </a:lnSpc>
            </a:pPr>
            <a:endParaRPr lang="en-US" sz="2000" b="1">
              <a:solidFill>
                <a:srgbClr val="00125C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Co-funded by the European Union and the German Government (BMZ)</a:t>
            </a:r>
          </a:p>
        </p:txBody>
      </p:sp>
      <p:sp>
        <p:nvSpPr>
          <p:cNvPr id="16" name="Freeform 16"/>
          <p:cNvSpPr/>
          <p:nvPr/>
        </p:nvSpPr>
        <p:spPr>
          <a:xfrm>
            <a:off x="3428581" y="4645766"/>
            <a:ext cx="474811" cy="500444"/>
          </a:xfrm>
          <a:custGeom>
            <a:avLst/>
            <a:gdLst/>
            <a:ahLst/>
            <a:cxnLst/>
            <a:rect l="l" t="t" r="r" b="b"/>
            <a:pathLst>
              <a:path w="853069" h="870479">
                <a:moveTo>
                  <a:pt x="0" y="0"/>
                </a:moveTo>
                <a:lnTo>
                  <a:pt x="853070" y="0"/>
                </a:lnTo>
                <a:lnTo>
                  <a:pt x="853070" y="870479"/>
                </a:lnTo>
                <a:lnTo>
                  <a:pt x="0" y="8704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7" name="Freeform 17"/>
          <p:cNvSpPr/>
          <p:nvPr/>
        </p:nvSpPr>
        <p:spPr>
          <a:xfrm>
            <a:off x="9637115" y="4597823"/>
            <a:ext cx="656681" cy="533336"/>
          </a:xfrm>
          <a:custGeom>
            <a:avLst/>
            <a:gdLst/>
            <a:ahLst/>
            <a:cxnLst/>
            <a:rect l="l" t="t" r="r" b="b"/>
            <a:pathLst>
              <a:path w="870479" h="870479">
                <a:moveTo>
                  <a:pt x="0" y="0"/>
                </a:moveTo>
                <a:lnTo>
                  <a:pt x="870479" y="0"/>
                </a:lnTo>
                <a:lnTo>
                  <a:pt x="870479" y="870479"/>
                </a:lnTo>
                <a:lnTo>
                  <a:pt x="0" y="8704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8" name="TextBox 18"/>
          <p:cNvSpPr txBox="1"/>
          <p:nvPr/>
        </p:nvSpPr>
        <p:spPr>
          <a:xfrm>
            <a:off x="4088112" y="4788907"/>
            <a:ext cx="4586788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18BAA8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75 million (EU) + 1.050.000 (BMZ)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25222" y="4739569"/>
            <a:ext cx="4586788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18BAA8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March 2024 - February 2029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044499" y="5593592"/>
            <a:ext cx="5409517" cy="503820"/>
            <a:chOff x="0" y="87712"/>
            <a:chExt cx="7212689" cy="67176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303850"/>
              <a:ext cx="5851106" cy="455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6"/>
                </a:lnSpc>
                <a:spcBef>
                  <a:spcPct val="0"/>
                </a:spcBef>
              </a:pPr>
              <a:r>
                <a:rPr lang="en-US" sz="2076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Overall management by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5419202" y="87712"/>
              <a:ext cx="1793487" cy="595013"/>
            </a:xfrm>
            <a:custGeom>
              <a:avLst/>
              <a:gdLst/>
              <a:ahLst/>
              <a:cxnLst/>
              <a:rect l="l" t="t" r="r" b="b"/>
              <a:pathLst>
                <a:path w="1793486" h="595013">
                  <a:moveTo>
                    <a:pt x="0" y="0"/>
                  </a:moveTo>
                  <a:lnTo>
                    <a:pt x="1793486" y="0"/>
                  </a:lnTo>
                  <a:lnTo>
                    <a:pt x="1793486" y="595013"/>
                  </a:lnTo>
                  <a:lnTo>
                    <a:pt x="0" y="595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094" r="-3521" b="-2454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23" name="TextBox 23"/>
          <p:cNvSpPr txBox="1"/>
          <p:nvPr/>
        </p:nvSpPr>
        <p:spPr>
          <a:xfrm rot="-5400000">
            <a:off x="610236" y="6985476"/>
            <a:ext cx="3803774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9"/>
              </a:lnSpc>
            </a:pPr>
            <a:r>
              <a:rPr lang="en-US" sz="4099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#TeamEurope</a:t>
            </a:r>
          </a:p>
        </p:txBody>
      </p:sp>
      <p:sp>
        <p:nvSpPr>
          <p:cNvPr id="24" name="AutoShape 24"/>
          <p:cNvSpPr/>
          <p:nvPr/>
        </p:nvSpPr>
        <p:spPr>
          <a:xfrm>
            <a:off x="2673477" y="5428648"/>
            <a:ext cx="13409358" cy="54957"/>
          </a:xfrm>
          <a:prstGeom prst="line">
            <a:avLst/>
          </a:prstGeom>
          <a:ln w="38100" cap="flat">
            <a:solidFill>
              <a:srgbClr val="18BAA8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5" name="AutoShape 25"/>
          <p:cNvSpPr/>
          <p:nvPr/>
        </p:nvSpPr>
        <p:spPr>
          <a:xfrm flipV="1">
            <a:off x="2452386" y="9220200"/>
            <a:ext cx="13401135" cy="19050"/>
          </a:xfrm>
          <a:prstGeom prst="line">
            <a:avLst/>
          </a:prstGeom>
          <a:ln w="38100" cap="flat">
            <a:solidFill>
              <a:srgbClr val="18BAA8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6" name="AutoShape 26"/>
          <p:cNvSpPr/>
          <p:nvPr/>
        </p:nvSpPr>
        <p:spPr>
          <a:xfrm flipV="1">
            <a:off x="16066389" y="5393152"/>
            <a:ext cx="0" cy="3803774"/>
          </a:xfrm>
          <a:prstGeom prst="line">
            <a:avLst/>
          </a:prstGeom>
          <a:ln w="38100" cap="flat">
            <a:solidFill>
              <a:srgbClr val="18BAA8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27" name="Group 27"/>
          <p:cNvGrpSpPr/>
          <p:nvPr/>
        </p:nvGrpSpPr>
        <p:grpSpPr>
          <a:xfrm>
            <a:off x="2923417" y="6593377"/>
            <a:ext cx="3885781" cy="2283884"/>
            <a:chOff x="0" y="0"/>
            <a:chExt cx="5181041" cy="3045179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47625"/>
              <a:ext cx="5181041" cy="2329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Request-based 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Technical Assistance Facility 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125C"/>
                  </a:solidFill>
                  <a:latin typeface="Noto Sans"/>
                  <a:ea typeface="Noto Sans"/>
                  <a:cs typeface="Noto Sans"/>
                  <a:sym typeface="Noto Sans"/>
                </a:rPr>
                <a:t>Support VET ​(re-)orient towards employment opportunities​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2094818" y="2385127"/>
              <a:ext cx="1787217" cy="621952"/>
            </a:xfrm>
            <a:custGeom>
              <a:avLst/>
              <a:gdLst/>
              <a:ahLst/>
              <a:cxnLst/>
              <a:rect l="l" t="t" r="r" b="b"/>
              <a:pathLst>
                <a:path w="1787217" h="621952">
                  <a:moveTo>
                    <a:pt x="0" y="0"/>
                  </a:moveTo>
                  <a:lnTo>
                    <a:pt x="1787217" y="0"/>
                  </a:lnTo>
                  <a:lnTo>
                    <a:pt x="1787217" y="621952"/>
                  </a:lnTo>
                  <a:lnTo>
                    <a:pt x="0" y="621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48604" y="2702490"/>
              <a:ext cx="1084401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  <a:spcBef>
                  <a:spcPct val="0"/>
                </a:spcBef>
              </a:pPr>
              <a:r>
                <a:rPr lang="en-US" sz="1600">
                  <a:solidFill>
                    <a:srgbClr val="00125C"/>
                  </a:solidFill>
                  <a:latin typeface="Noto Sans"/>
                  <a:ea typeface="Noto Sans"/>
                  <a:cs typeface="Noto Sans"/>
                  <a:sym typeface="Noto Sans"/>
                </a:rPr>
                <a:t>Led by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331424" y="6593377"/>
            <a:ext cx="3944040" cy="2301387"/>
            <a:chOff x="0" y="0"/>
            <a:chExt cx="5258720" cy="3068517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47625"/>
              <a:ext cx="5258720" cy="1859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Regional exchange and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Public-Private Partnerships</a:t>
              </a:r>
              <a:r>
                <a:rPr lang="en-US" sz="2000">
                  <a:solidFill>
                    <a:srgbClr val="00125C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125C"/>
                  </a:solidFill>
                  <a:latin typeface="Noto Sans"/>
                  <a:ea typeface="Noto Sans"/>
                  <a:cs typeface="Noto Sans"/>
                  <a:sym typeface="Noto Sans"/>
                </a:rPr>
                <a:t> Facilitating partnerships and promoting OP-VET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1594129" y="2361789"/>
              <a:ext cx="2765664" cy="706728"/>
            </a:xfrm>
            <a:custGeom>
              <a:avLst/>
              <a:gdLst/>
              <a:ahLst/>
              <a:cxnLst/>
              <a:rect l="l" t="t" r="r" b="b"/>
              <a:pathLst>
                <a:path w="2765664" h="706728">
                  <a:moveTo>
                    <a:pt x="0" y="0"/>
                  </a:moveTo>
                  <a:lnTo>
                    <a:pt x="2765664" y="0"/>
                  </a:lnTo>
                  <a:lnTo>
                    <a:pt x="2765664" y="706728"/>
                  </a:lnTo>
                  <a:lnTo>
                    <a:pt x="0" y="706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34680" b="-39300"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09727" y="2683440"/>
              <a:ext cx="1084401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  <a:spcBef>
                  <a:spcPct val="0"/>
                </a:spcBef>
              </a:pPr>
              <a:r>
                <a:rPr lang="en-US" sz="1600">
                  <a:solidFill>
                    <a:srgbClr val="00125C"/>
                  </a:solidFill>
                  <a:latin typeface="Noto Sans"/>
                  <a:ea typeface="Noto Sans"/>
                  <a:cs typeface="Noto Sans"/>
                  <a:sym typeface="Noto Sans"/>
                </a:rPr>
                <a:t>Led by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625563" y="6557658"/>
            <a:ext cx="4175325" cy="2295214"/>
            <a:chOff x="0" y="-47625"/>
            <a:chExt cx="5567101" cy="3060284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47625"/>
              <a:ext cx="5567101" cy="1883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Innovative skills development pilot projects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125C"/>
                  </a:solidFill>
                  <a:latin typeface="Noto Sans"/>
                  <a:ea typeface="Noto Sans"/>
                  <a:cs typeface="Noto Sans"/>
                  <a:sym typeface="Noto Sans"/>
                </a:rPr>
                <a:t>Funding and implementing </a:t>
              </a:r>
              <a:endPara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</a:endParaRP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125C"/>
                  </a:solidFill>
                  <a:latin typeface="Noto Sans"/>
                  <a:ea typeface="Noto Sans"/>
                  <a:cs typeface="Noto Sans"/>
                  <a:sym typeface="Noto Sans"/>
                </a:rPr>
                <a:t>OP-VET pilot projects ​(call closed)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2257390" y="2417646"/>
              <a:ext cx="2288823" cy="595013"/>
            </a:xfrm>
            <a:custGeom>
              <a:avLst/>
              <a:gdLst/>
              <a:ahLst/>
              <a:cxnLst/>
              <a:rect l="l" t="t" r="r" b="b"/>
              <a:pathLst>
                <a:path w="2288823" h="595013">
                  <a:moveTo>
                    <a:pt x="0" y="0"/>
                  </a:moveTo>
                  <a:lnTo>
                    <a:pt x="2288823" y="0"/>
                  </a:lnTo>
                  <a:lnTo>
                    <a:pt x="2288823" y="595013"/>
                  </a:lnTo>
                  <a:lnTo>
                    <a:pt x="0" y="595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20888" y="2632653"/>
              <a:ext cx="1084401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  <a:spcBef>
                  <a:spcPct val="0"/>
                </a:spcBef>
              </a:pPr>
              <a:r>
                <a:rPr lang="en-US" sz="1600">
                  <a:solidFill>
                    <a:srgbClr val="00125C"/>
                  </a:solidFill>
                  <a:latin typeface="Noto Sans"/>
                  <a:ea typeface="Noto Sans"/>
                  <a:cs typeface="Noto Sans"/>
                  <a:sym typeface="Noto Sans"/>
                </a:rPr>
                <a:t>Led by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42575" y="3135868"/>
            <a:ext cx="17546660" cy="12122115"/>
            <a:chOff x="0" y="0"/>
            <a:chExt cx="23395546" cy="16162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95560" cy="16162782"/>
            </a:xfrm>
            <a:custGeom>
              <a:avLst/>
              <a:gdLst/>
              <a:ahLst/>
              <a:cxnLst/>
              <a:rect l="l" t="t" r="r" b="b"/>
              <a:pathLst>
                <a:path w="23395560" h="16162782">
                  <a:moveTo>
                    <a:pt x="0" y="0"/>
                  </a:moveTo>
                  <a:lnTo>
                    <a:pt x="23395560" y="0"/>
                  </a:lnTo>
                  <a:lnTo>
                    <a:pt x="23395560" y="16162782"/>
                  </a:lnTo>
                  <a:lnTo>
                    <a:pt x="0" y="161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2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86845" y="669827"/>
            <a:ext cx="13669518" cy="1149210"/>
            <a:chOff x="0" y="0"/>
            <a:chExt cx="18226024" cy="15322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26024" cy="1532382"/>
            </a:xfrm>
            <a:custGeom>
              <a:avLst/>
              <a:gdLst/>
              <a:ahLst/>
              <a:cxnLst/>
              <a:rect l="l" t="t" r="r" b="b"/>
              <a:pathLst>
                <a:path w="18226024" h="1532382">
                  <a:moveTo>
                    <a:pt x="0" y="465836"/>
                  </a:moveTo>
                  <a:cubicBezTo>
                    <a:pt x="0" y="208534"/>
                    <a:pt x="208534" y="0"/>
                    <a:pt x="465836" y="0"/>
                  </a:cubicBezTo>
                  <a:lnTo>
                    <a:pt x="17760187" y="0"/>
                  </a:lnTo>
                  <a:cubicBezTo>
                    <a:pt x="18017489" y="0"/>
                    <a:pt x="18226024" y="208534"/>
                    <a:pt x="18226024" y="465836"/>
                  </a:cubicBezTo>
                  <a:lnTo>
                    <a:pt x="18226024" y="1066546"/>
                  </a:lnTo>
                  <a:cubicBezTo>
                    <a:pt x="18226024" y="1323848"/>
                    <a:pt x="18017489" y="1532382"/>
                    <a:pt x="17760187" y="1532382"/>
                  </a:cubicBezTo>
                  <a:lnTo>
                    <a:pt x="465836" y="1532382"/>
                  </a:lnTo>
                  <a:cubicBezTo>
                    <a:pt x="208534" y="1532255"/>
                    <a:pt x="0" y="1323721"/>
                    <a:pt x="0" y="1066546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7200" y="539725"/>
            <a:ext cx="13508565" cy="1173536"/>
            <a:chOff x="0" y="0"/>
            <a:chExt cx="18011419" cy="15647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011415" cy="1564712"/>
            </a:xfrm>
            <a:custGeom>
              <a:avLst/>
              <a:gdLst/>
              <a:ahLst/>
              <a:cxnLst/>
              <a:rect l="l" t="t" r="r" b="b"/>
              <a:pathLst>
                <a:path w="18011415" h="1564712">
                  <a:moveTo>
                    <a:pt x="0" y="0"/>
                  </a:moveTo>
                  <a:lnTo>
                    <a:pt x="18011415" y="0"/>
                  </a:lnTo>
                  <a:lnTo>
                    <a:pt x="18011415" y="1564712"/>
                  </a:lnTo>
                  <a:lnTo>
                    <a:pt x="0" y="15647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74292" b="-174292"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18011419" cy="151708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780"/>
                </a:lnSpc>
              </a:pPr>
              <a:r>
                <a:rPr lang="en-US" sz="35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Key facts on the TA Facility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5597" y="145504"/>
            <a:ext cx="6790287" cy="692496"/>
            <a:chOff x="0" y="0"/>
            <a:chExt cx="9053716" cy="9233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53703" cy="923290"/>
            </a:xfrm>
            <a:custGeom>
              <a:avLst/>
              <a:gdLst/>
              <a:ahLst/>
              <a:cxnLst/>
              <a:rect l="l" t="t" r="r" b="b"/>
              <a:pathLst>
                <a:path w="9053703" h="923290">
                  <a:moveTo>
                    <a:pt x="0" y="0"/>
                  </a:moveTo>
                  <a:lnTo>
                    <a:pt x="9053703" y="0"/>
                  </a:lnTo>
                  <a:lnTo>
                    <a:pt x="9053703" y="923290"/>
                  </a:lnTo>
                  <a:lnTo>
                    <a:pt x="0" y="923290"/>
                  </a:lnTo>
                  <a:close/>
                </a:path>
              </a:pathLst>
            </a:custGeom>
            <a:solidFill>
              <a:srgbClr val="00125C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9053716" cy="92332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One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Forum, </a:t>
              </a: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Two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Phases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41508" y="280464"/>
            <a:ext cx="4254503" cy="1692059"/>
            <a:chOff x="0" y="0"/>
            <a:chExt cx="5672671" cy="2256079"/>
          </a:xfrm>
        </p:grpSpPr>
        <p:sp>
          <p:nvSpPr>
            <p:cNvPr id="13" name="Freeform 13" descr="What is the European Global Gateway strategy? - Kit Com - Prod"/>
            <p:cNvSpPr/>
            <p:nvPr/>
          </p:nvSpPr>
          <p:spPr>
            <a:xfrm>
              <a:off x="0" y="0"/>
              <a:ext cx="5672709" cy="2256028"/>
            </a:xfrm>
            <a:custGeom>
              <a:avLst/>
              <a:gdLst/>
              <a:ahLst/>
              <a:cxnLst/>
              <a:rect l="l" t="t" r="r" b="b"/>
              <a:pathLst>
                <a:path w="5672709" h="2256028">
                  <a:moveTo>
                    <a:pt x="0" y="0"/>
                  </a:moveTo>
                  <a:lnTo>
                    <a:pt x="5672709" y="0"/>
                  </a:lnTo>
                  <a:lnTo>
                    <a:pt x="5672709" y="2256028"/>
                  </a:lnTo>
                  <a:lnTo>
                    <a:pt x="0" y="2256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333" r="-5693" b="-23493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828509" y="2212848"/>
            <a:ext cx="12076062" cy="133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FFC000"/>
                </a:solidFill>
                <a:latin typeface="Noto Sans"/>
                <a:ea typeface="Noto Sans"/>
                <a:cs typeface="Noto Sans"/>
                <a:sym typeface="Noto Sans"/>
              </a:rPr>
              <a:t>ANGOLA – EU LOBITO CORRIDOR </a:t>
            </a:r>
          </a:p>
          <a:p>
            <a:pPr algn="r">
              <a:lnSpc>
                <a:spcPts val="2879"/>
              </a:lnSpc>
            </a:pPr>
            <a:r>
              <a:rPr lang="en-US" sz="24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BUSINESS FORUM </a:t>
            </a:r>
          </a:p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2026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757512" y="3080502"/>
            <a:ext cx="4518768" cy="6116423"/>
          </a:xfrm>
          <a:custGeom>
            <a:avLst/>
            <a:gdLst/>
            <a:ahLst/>
            <a:cxnLst/>
            <a:rect l="l" t="t" r="r" b="b"/>
            <a:pathLst>
              <a:path w="4518768" h="6116423">
                <a:moveTo>
                  <a:pt x="0" y="0"/>
                </a:moveTo>
                <a:lnTo>
                  <a:pt x="4518768" y="0"/>
                </a:lnTo>
                <a:lnTo>
                  <a:pt x="4518768" y="6116424"/>
                </a:lnTo>
                <a:lnTo>
                  <a:pt x="0" y="6116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78"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16" name="Group 16"/>
          <p:cNvGrpSpPr/>
          <p:nvPr/>
        </p:nvGrpSpPr>
        <p:grpSpPr>
          <a:xfrm rot="-5400000">
            <a:off x="1061793" y="7677328"/>
            <a:ext cx="715128" cy="781314"/>
            <a:chOff x="0" y="0"/>
            <a:chExt cx="743948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43948" cy="812800"/>
            </a:xfrm>
            <a:custGeom>
              <a:avLst/>
              <a:gdLst/>
              <a:ahLst/>
              <a:cxnLst/>
              <a:rect l="l" t="t" r="r" b="b"/>
              <a:pathLst>
                <a:path w="743948" h="812800">
                  <a:moveTo>
                    <a:pt x="371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540748" y="0"/>
                  </a:lnTo>
                  <a:lnTo>
                    <a:pt x="540748" y="406400"/>
                  </a:lnTo>
                  <a:lnTo>
                    <a:pt x="743948" y="406400"/>
                  </a:lnTo>
                  <a:lnTo>
                    <a:pt x="371974" y="812800"/>
                  </a:lnTo>
                  <a:close/>
                </a:path>
              </a:pathLst>
            </a:custGeom>
            <a:solidFill>
              <a:srgbClr val="FF5C55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3200" y="-38100"/>
              <a:ext cx="337548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3501871"/>
            <a:ext cx="269580" cy="268605"/>
            <a:chOff x="0" y="0"/>
            <a:chExt cx="71001" cy="707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1001" cy="108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19357" y="6664216"/>
            <a:ext cx="1071454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Estimated time between reception of TA Request and start: ​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2,5 - 3 months​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37660" y="4027455"/>
            <a:ext cx="854408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Geographical scope: 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all Sub-Saharan Africa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en-US" sz="2000" u="sng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  <a:hlinkClick r:id="rId6" tooltip="https://international-partnerships.ec.europa.eu/countries/sub-saharan-africa_en#countries-in-the-region"/>
              </a:rPr>
              <a:t>49 countries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)​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37660" y="4513229"/>
            <a:ext cx="975224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Available expertise: 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up to 180 working days over 12 months​​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7660" y="6126469"/>
            <a:ext cx="975224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Application through the dedicated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TA Request Form ​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36726" y="7831764"/>
            <a:ext cx="737368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Single contact point: </a:t>
            </a:r>
            <a:r>
              <a:rPr lang="en-US" sz="2399" b="1">
                <a:solidFill>
                  <a:srgbClr val="18BAA8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TA_FACILITY@TEI-OPVET.EU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37660" y="5050976"/>
            <a:ext cx="975224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Support by 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one or more implementing agencies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 (EF, EDUFI, Enabel, GIZ)​​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7660" y="5605233"/>
            <a:ext cx="975224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TA Requests processed on a 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“first come first serve”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 basis​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37660" y="3437736"/>
            <a:ext cx="975224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Technical assistance 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= provision of tailored expertise to respond to the needs​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028700" y="4039618"/>
            <a:ext cx="269580" cy="268605"/>
            <a:chOff x="0" y="0"/>
            <a:chExt cx="71001" cy="7074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71001" cy="108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28700" y="4577364"/>
            <a:ext cx="269580" cy="268605"/>
            <a:chOff x="0" y="0"/>
            <a:chExt cx="71001" cy="7074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71001" cy="108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8700" y="5115111"/>
            <a:ext cx="269580" cy="268605"/>
            <a:chOff x="0" y="0"/>
            <a:chExt cx="71001" cy="7074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71001" cy="108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28700" y="5652858"/>
            <a:ext cx="269580" cy="268605"/>
            <a:chOff x="0" y="0"/>
            <a:chExt cx="71001" cy="7074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71001" cy="108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28700" y="6190604"/>
            <a:ext cx="269580" cy="268605"/>
            <a:chOff x="0" y="0"/>
            <a:chExt cx="71001" cy="7074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71001" cy="108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28700" y="6728351"/>
            <a:ext cx="269580" cy="268605"/>
            <a:chOff x="0" y="0"/>
            <a:chExt cx="71001" cy="70744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71001" cy="108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26974" y="6714582"/>
            <a:ext cx="23905026" cy="5325018"/>
            <a:chOff x="0" y="0"/>
            <a:chExt cx="31873368" cy="7100024"/>
          </a:xfrm>
        </p:grpSpPr>
        <p:sp>
          <p:nvSpPr>
            <p:cNvPr id="3" name="Freeform 3" descr="A yellow dots on a black background"/>
            <p:cNvSpPr/>
            <p:nvPr/>
          </p:nvSpPr>
          <p:spPr>
            <a:xfrm>
              <a:off x="0" y="0"/>
              <a:ext cx="31873317" cy="7100062"/>
            </a:xfrm>
            <a:custGeom>
              <a:avLst/>
              <a:gdLst/>
              <a:ahLst/>
              <a:cxnLst/>
              <a:rect l="l" t="t" r="r" b="b"/>
              <a:pathLst>
                <a:path w="31873317" h="7100062">
                  <a:moveTo>
                    <a:pt x="0" y="0"/>
                  </a:moveTo>
                  <a:lnTo>
                    <a:pt x="31873317" y="0"/>
                  </a:lnTo>
                  <a:lnTo>
                    <a:pt x="31873317" y="7100062"/>
                  </a:lnTo>
                  <a:lnTo>
                    <a:pt x="0" y="7100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1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86845" y="669827"/>
            <a:ext cx="13669518" cy="1149210"/>
            <a:chOff x="0" y="0"/>
            <a:chExt cx="18226024" cy="15322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26024" cy="1532382"/>
            </a:xfrm>
            <a:custGeom>
              <a:avLst/>
              <a:gdLst/>
              <a:ahLst/>
              <a:cxnLst/>
              <a:rect l="l" t="t" r="r" b="b"/>
              <a:pathLst>
                <a:path w="18226024" h="1532382">
                  <a:moveTo>
                    <a:pt x="0" y="465836"/>
                  </a:moveTo>
                  <a:cubicBezTo>
                    <a:pt x="0" y="208534"/>
                    <a:pt x="208534" y="0"/>
                    <a:pt x="465836" y="0"/>
                  </a:cubicBezTo>
                  <a:lnTo>
                    <a:pt x="17760187" y="0"/>
                  </a:lnTo>
                  <a:cubicBezTo>
                    <a:pt x="18017489" y="0"/>
                    <a:pt x="18226024" y="208534"/>
                    <a:pt x="18226024" y="465836"/>
                  </a:cubicBezTo>
                  <a:lnTo>
                    <a:pt x="18226024" y="1066546"/>
                  </a:lnTo>
                  <a:cubicBezTo>
                    <a:pt x="18226024" y="1323848"/>
                    <a:pt x="18017489" y="1532382"/>
                    <a:pt x="17760187" y="1532382"/>
                  </a:cubicBezTo>
                  <a:lnTo>
                    <a:pt x="465836" y="1532382"/>
                  </a:lnTo>
                  <a:cubicBezTo>
                    <a:pt x="208534" y="1532255"/>
                    <a:pt x="0" y="1323721"/>
                    <a:pt x="0" y="1066546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5597" y="145504"/>
            <a:ext cx="6790287" cy="692496"/>
            <a:chOff x="0" y="0"/>
            <a:chExt cx="9053716" cy="9233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053703" cy="923290"/>
            </a:xfrm>
            <a:custGeom>
              <a:avLst/>
              <a:gdLst/>
              <a:ahLst/>
              <a:cxnLst/>
              <a:rect l="l" t="t" r="r" b="b"/>
              <a:pathLst>
                <a:path w="9053703" h="923290">
                  <a:moveTo>
                    <a:pt x="0" y="0"/>
                  </a:moveTo>
                  <a:lnTo>
                    <a:pt x="9053703" y="0"/>
                  </a:lnTo>
                  <a:lnTo>
                    <a:pt x="9053703" y="923290"/>
                  </a:lnTo>
                  <a:lnTo>
                    <a:pt x="0" y="923290"/>
                  </a:lnTo>
                  <a:close/>
                </a:path>
              </a:pathLst>
            </a:custGeom>
            <a:solidFill>
              <a:srgbClr val="FFCD2D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9053716" cy="92332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125C"/>
                  </a:solidFill>
                  <a:latin typeface="Noto Sans"/>
                  <a:ea typeface="Noto Sans"/>
                  <a:cs typeface="Noto Sans"/>
                  <a:sym typeface="Noto Sans"/>
                </a:rPr>
                <a:t>One</a:t>
              </a:r>
              <a:r>
                <a:rPr lang="en-US" sz="36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Forum, </a:t>
              </a:r>
              <a:r>
                <a:rPr lang="en-US" sz="3600">
                  <a:solidFill>
                    <a:srgbClr val="00125C"/>
                  </a:solidFill>
                  <a:latin typeface="Noto Sans"/>
                  <a:ea typeface="Noto Sans"/>
                  <a:cs typeface="Noto Sans"/>
                  <a:sym typeface="Noto Sans"/>
                </a:rPr>
                <a:t>Two</a:t>
              </a:r>
              <a:r>
                <a:rPr lang="en-US" sz="36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Phases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78656" y="1032748"/>
            <a:ext cx="1224601" cy="832333"/>
            <a:chOff x="0" y="0"/>
            <a:chExt cx="1632801" cy="1109777"/>
          </a:xfrm>
        </p:grpSpPr>
        <p:sp>
          <p:nvSpPr>
            <p:cNvPr id="10" name="Freeform 10" descr="A blue flag with yellow stars in a circle  Description automatically generated"/>
            <p:cNvSpPr/>
            <p:nvPr/>
          </p:nvSpPr>
          <p:spPr>
            <a:xfrm>
              <a:off x="0" y="0"/>
              <a:ext cx="1632839" cy="1109726"/>
            </a:xfrm>
            <a:custGeom>
              <a:avLst/>
              <a:gdLst/>
              <a:ahLst/>
              <a:cxnLst/>
              <a:rect l="l" t="t" r="r" b="b"/>
              <a:pathLst>
                <a:path w="1632839" h="1109726">
                  <a:moveTo>
                    <a:pt x="0" y="0"/>
                  </a:moveTo>
                  <a:lnTo>
                    <a:pt x="1632839" y="0"/>
                  </a:lnTo>
                  <a:lnTo>
                    <a:pt x="1632839" y="1109726"/>
                  </a:lnTo>
                  <a:lnTo>
                    <a:pt x="0" y="1109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89" r="-388" b="-4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11" name="Freeform 11"/>
          <p:cNvSpPr/>
          <p:nvPr/>
        </p:nvSpPr>
        <p:spPr>
          <a:xfrm>
            <a:off x="4925494" y="3640762"/>
            <a:ext cx="837442" cy="801851"/>
          </a:xfrm>
          <a:custGeom>
            <a:avLst/>
            <a:gdLst/>
            <a:ahLst/>
            <a:cxnLst/>
            <a:rect l="l" t="t" r="r" b="b"/>
            <a:pathLst>
              <a:path w="837442" h="801851">
                <a:moveTo>
                  <a:pt x="0" y="0"/>
                </a:moveTo>
                <a:lnTo>
                  <a:pt x="837442" y="0"/>
                </a:lnTo>
                <a:lnTo>
                  <a:pt x="837442" y="801851"/>
                </a:lnTo>
                <a:lnTo>
                  <a:pt x="0" y="801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2" name="Freeform 12"/>
          <p:cNvSpPr/>
          <p:nvPr/>
        </p:nvSpPr>
        <p:spPr>
          <a:xfrm rot="-10800000">
            <a:off x="12601033" y="3640762"/>
            <a:ext cx="837442" cy="801851"/>
          </a:xfrm>
          <a:custGeom>
            <a:avLst/>
            <a:gdLst/>
            <a:ahLst/>
            <a:cxnLst/>
            <a:rect l="l" t="t" r="r" b="b"/>
            <a:pathLst>
              <a:path w="837442" h="801851">
                <a:moveTo>
                  <a:pt x="0" y="0"/>
                </a:moveTo>
                <a:lnTo>
                  <a:pt x="837442" y="0"/>
                </a:lnTo>
                <a:lnTo>
                  <a:pt x="837442" y="801851"/>
                </a:lnTo>
                <a:lnTo>
                  <a:pt x="0" y="801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3" name="TextBox 13"/>
          <p:cNvSpPr txBox="1"/>
          <p:nvPr/>
        </p:nvSpPr>
        <p:spPr>
          <a:xfrm>
            <a:off x="457200" y="1102233"/>
            <a:ext cx="1332568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5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What can be covered by the TA Facility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28509" y="2212848"/>
            <a:ext cx="12076062" cy="133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FFC000"/>
                </a:solidFill>
                <a:latin typeface="Noto Sans"/>
                <a:ea typeface="Noto Sans"/>
                <a:cs typeface="Noto Sans"/>
                <a:sym typeface="Noto Sans"/>
              </a:rPr>
              <a:t>ANGOLA – EU LOBITO CORRIDOR </a:t>
            </a:r>
          </a:p>
          <a:p>
            <a:pPr algn="r">
              <a:lnSpc>
                <a:spcPts val="2879"/>
              </a:lnSpc>
            </a:pPr>
            <a:r>
              <a:rPr lang="en-US" sz="24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BUSINESS FORUM </a:t>
            </a:r>
          </a:p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61282" y="4642989"/>
            <a:ext cx="732230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The TA Facility of the TEI OP-VET covers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12790" y="5248779"/>
            <a:ext cx="7165866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Implementation of actions 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resulting from the TA support​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​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Direct funding for stakeholders 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(equipment, consumables, grants, …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61282" y="5257800"/>
            <a:ext cx="7165866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Expertise costs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 (remote and in-country) for a maximum of 180 experts days over 12 months​</a:t>
            </a:r>
          </a:p>
          <a:p>
            <a:pPr marL="431801" lvl="1" indent="-215900" algn="just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Technical expertise 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on VET/skills development and labour market​</a:t>
            </a:r>
          </a:p>
          <a:p>
            <a:pPr marL="431801" lvl="1" indent="-215900" algn="just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Sectoral expertise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 on priority areas​</a:t>
            </a:r>
          </a:p>
          <a:p>
            <a:pPr marL="431801" lvl="1" indent="-215900" algn="just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Local and international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 expertise​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0125C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512790" y="4642989"/>
            <a:ext cx="7013928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The TA Facility does not cover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5014" y="3464790"/>
            <a:ext cx="17546671" cy="12122087"/>
            <a:chOff x="0" y="98676"/>
            <a:chExt cx="23395561" cy="16162783"/>
          </a:xfrm>
        </p:grpSpPr>
        <p:sp>
          <p:nvSpPr>
            <p:cNvPr id="3" name="Freeform 3"/>
            <p:cNvSpPr/>
            <p:nvPr/>
          </p:nvSpPr>
          <p:spPr>
            <a:xfrm>
              <a:off x="0" y="98676"/>
              <a:ext cx="23395561" cy="16162783"/>
            </a:xfrm>
            <a:custGeom>
              <a:avLst/>
              <a:gdLst/>
              <a:ahLst/>
              <a:cxnLst/>
              <a:rect l="l" t="t" r="r" b="b"/>
              <a:pathLst>
                <a:path w="23395560" h="16162782">
                  <a:moveTo>
                    <a:pt x="0" y="0"/>
                  </a:moveTo>
                  <a:lnTo>
                    <a:pt x="23395560" y="0"/>
                  </a:lnTo>
                  <a:lnTo>
                    <a:pt x="23395560" y="16162782"/>
                  </a:lnTo>
                  <a:lnTo>
                    <a:pt x="0" y="161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2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495378" y="3681271"/>
            <a:ext cx="3624201" cy="4684564"/>
            <a:chOff x="-4331" y="-47625"/>
            <a:chExt cx="954522" cy="1233795"/>
          </a:xfrm>
        </p:grpSpPr>
        <p:sp>
          <p:nvSpPr>
            <p:cNvPr id="5" name="Freeform 5"/>
            <p:cNvSpPr/>
            <p:nvPr/>
          </p:nvSpPr>
          <p:spPr>
            <a:xfrm>
              <a:off x="-4331" y="15160"/>
              <a:ext cx="948025" cy="1171010"/>
            </a:xfrm>
            <a:custGeom>
              <a:avLst/>
              <a:gdLst/>
              <a:ahLst/>
              <a:cxnLst/>
              <a:rect l="l" t="t" r="r" b="b"/>
              <a:pathLst>
                <a:path w="950191" h="1177507">
                  <a:moveTo>
                    <a:pt x="0" y="0"/>
                  </a:moveTo>
                  <a:lnTo>
                    <a:pt x="950191" y="0"/>
                  </a:lnTo>
                  <a:lnTo>
                    <a:pt x="950191" y="1177507"/>
                  </a:lnTo>
                  <a:lnTo>
                    <a:pt x="0" y="1177507"/>
                  </a:lnTo>
                  <a:close/>
                </a:path>
              </a:pathLst>
            </a:custGeom>
            <a:ln w="1905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950191" cy="1225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86845" y="669827"/>
            <a:ext cx="13669518" cy="1149210"/>
            <a:chOff x="0" y="0"/>
            <a:chExt cx="18226024" cy="15322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26024" cy="1532382"/>
            </a:xfrm>
            <a:custGeom>
              <a:avLst/>
              <a:gdLst/>
              <a:ahLst/>
              <a:cxnLst/>
              <a:rect l="l" t="t" r="r" b="b"/>
              <a:pathLst>
                <a:path w="18226024" h="1532382">
                  <a:moveTo>
                    <a:pt x="0" y="465836"/>
                  </a:moveTo>
                  <a:cubicBezTo>
                    <a:pt x="0" y="208534"/>
                    <a:pt x="208534" y="0"/>
                    <a:pt x="465836" y="0"/>
                  </a:cubicBezTo>
                  <a:lnTo>
                    <a:pt x="17760187" y="0"/>
                  </a:lnTo>
                  <a:cubicBezTo>
                    <a:pt x="18017489" y="0"/>
                    <a:pt x="18226024" y="208534"/>
                    <a:pt x="18226024" y="465836"/>
                  </a:cubicBezTo>
                  <a:lnTo>
                    <a:pt x="18226024" y="1066546"/>
                  </a:lnTo>
                  <a:cubicBezTo>
                    <a:pt x="18226024" y="1323848"/>
                    <a:pt x="18017489" y="1532382"/>
                    <a:pt x="17760187" y="1532382"/>
                  </a:cubicBezTo>
                  <a:lnTo>
                    <a:pt x="465836" y="1532382"/>
                  </a:lnTo>
                  <a:cubicBezTo>
                    <a:pt x="208534" y="1532255"/>
                    <a:pt x="0" y="1323721"/>
                    <a:pt x="0" y="1066546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" y="539725"/>
            <a:ext cx="13508565" cy="1173536"/>
            <a:chOff x="0" y="0"/>
            <a:chExt cx="18011419" cy="15647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011415" cy="1564712"/>
            </a:xfrm>
            <a:custGeom>
              <a:avLst/>
              <a:gdLst/>
              <a:ahLst/>
              <a:cxnLst/>
              <a:rect l="l" t="t" r="r" b="b"/>
              <a:pathLst>
                <a:path w="18011415" h="1564712">
                  <a:moveTo>
                    <a:pt x="0" y="0"/>
                  </a:moveTo>
                  <a:lnTo>
                    <a:pt x="18011415" y="0"/>
                  </a:lnTo>
                  <a:lnTo>
                    <a:pt x="18011415" y="1564712"/>
                  </a:lnTo>
                  <a:lnTo>
                    <a:pt x="0" y="15647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74292" b="-174292"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7625"/>
              <a:ext cx="18011419" cy="151708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780"/>
                </a:lnSpc>
              </a:pPr>
              <a:r>
                <a:rPr lang="en-US" sz="35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What concrete support can the TA Facility offer ? ​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5597" y="145504"/>
            <a:ext cx="6790287" cy="692496"/>
            <a:chOff x="0" y="0"/>
            <a:chExt cx="9053716" cy="9233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053703" cy="923290"/>
            </a:xfrm>
            <a:custGeom>
              <a:avLst/>
              <a:gdLst/>
              <a:ahLst/>
              <a:cxnLst/>
              <a:rect l="l" t="t" r="r" b="b"/>
              <a:pathLst>
                <a:path w="9053703" h="923290">
                  <a:moveTo>
                    <a:pt x="0" y="0"/>
                  </a:moveTo>
                  <a:lnTo>
                    <a:pt x="9053703" y="0"/>
                  </a:lnTo>
                  <a:lnTo>
                    <a:pt x="9053703" y="923290"/>
                  </a:lnTo>
                  <a:lnTo>
                    <a:pt x="0" y="923290"/>
                  </a:lnTo>
                  <a:close/>
                </a:path>
              </a:pathLst>
            </a:custGeom>
            <a:solidFill>
              <a:srgbClr val="00125C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9053716" cy="92332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One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Forum, </a:t>
              </a: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Two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Phases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741508" y="280464"/>
            <a:ext cx="4254503" cy="1692059"/>
            <a:chOff x="0" y="0"/>
            <a:chExt cx="5672671" cy="2256079"/>
          </a:xfrm>
        </p:grpSpPr>
        <p:sp>
          <p:nvSpPr>
            <p:cNvPr id="16" name="Freeform 16" descr="What is the European Global Gateway strategy? - Kit Com - Prod"/>
            <p:cNvSpPr/>
            <p:nvPr/>
          </p:nvSpPr>
          <p:spPr>
            <a:xfrm>
              <a:off x="0" y="0"/>
              <a:ext cx="5672709" cy="2256028"/>
            </a:xfrm>
            <a:custGeom>
              <a:avLst/>
              <a:gdLst/>
              <a:ahLst/>
              <a:cxnLst/>
              <a:rect l="l" t="t" r="r" b="b"/>
              <a:pathLst>
                <a:path w="5672709" h="2256028">
                  <a:moveTo>
                    <a:pt x="0" y="0"/>
                  </a:moveTo>
                  <a:lnTo>
                    <a:pt x="5672709" y="0"/>
                  </a:lnTo>
                  <a:lnTo>
                    <a:pt x="5672709" y="2256028"/>
                  </a:lnTo>
                  <a:lnTo>
                    <a:pt x="0" y="2256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333" r="-5693" b="-23493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828509" y="2212848"/>
            <a:ext cx="12076062" cy="133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FFC000"/>
                </a:solidFill>
                <a:latin typeface="Noto Sans"/>
                <a:ea typeface="Noto Sans"/>
                <a:cs typeface="Noto Sans"/>
                <a:sym typeface="Noto Sans"/>
              </a:rPr>
              <a:t>ANGOLA – EU LOBITO CORRIDOR </a:t>
            </a:r>
          </a:p>
          <a:p>
            <a:pPr algn="r">
              <a:lnSpc>
                <a:spcPts val="2879"/>
              </a:lnSpc>
            </a:pPr>
            <a:r>
              <a:rPr lang="en-US" sz="24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BUSINESS FORUM </a:t>
            </a:r>
          </a:p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2026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400096" y="3500364"/>
            <a:ext cx="3607757" cy="4865470"/>
            <a:chOff x="0" y="-47625"/>
            <a:chExt cx="950191" cy="1281441"/>
          </a:xfrm>
        </p:grpSpPr>
        <p:sp>
          <p:nvSpPr>
            <p:cNvPr id="19" name="Freeform 19"/>
            <p:cNvSpPr/>
            <p:nvPr/>
          </p:nvSpPr>
          <p:spPr>
            <a:xfrm>
              <a:off x="0" y="56309"/>
              <a:ext cx="950191" cy="1177507"/>
            </a:xfrm>
            <a:custGeom>
              <a:avLst/>
              <a:gdLst/>
              <a:ahLst/>
              <a:cxnLst/>
              <a:rect l="l" t="t" r="r" b="b"/>
              <a:pathLst>
                <a:path w="950191" h="1177507">
                  <a:moveTo>
                    <a:pt x="0" y="0"/>
                  </a:moveTo>
                  <a:lnTo>
                    <a:pt x="950191" y="0"/>
                  </a:lnTo>
                  <a:lnTo>
                    <a:pt x="950191" y="1177507"/>
                  </a:lnTo>
                  <a:lnTo>
                    <a:pt x="0" y="1177507"/>
                  </a:lnTo>
                  <a:close/>
                </a:path>
              </a:pathLst>
            </a:custGeom>
            <a:ln w="1905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950191" cy="1225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80147" y="3894989"/>
            <a:ext cx="3607757" cy="4470846"/>
            <a:chOff x="0" y="0"/>
            <a:chExt cx="950191" cy="11775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0191" cy="1177507"/>
            </a:xfrm>
            <a:custGeom>
              <a:avLst/>
              <a:gdLst/>
              <a:ahLst/>
              <a:cxnLst/>
              <a:rect l="l" t="t" r="r" b="b"/>
              <a:pathLst>
                <a:path w="950191" h="1177507">
                  <a:moveTo>
                    <a:pt x="0" y="0"/>
                  </a:moveTo>
                  <a:lnTo>
                    <a:pt x="950191" y="0"/>
                  </a:lnTo>
                  <a:lnTo>
                    <a:pt x="950191" y="1177507"/>
                  </a:lnTo>
                  <a:lnTo>
                    <a:pt x="0" y="1177507"/>
                  </a:lnTo>
                  <a:close/>
                </a:path>
              </a:pathLst>
            </a:custGeom>
            <a:ln w="1905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950191" cy="1225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60198" y="3919658"/>
            <a:ext cx="3607757" cy="4470846"/>
            <a:chOff x="0" y="0"/>
            <a:chExt cx="950191" cy="11775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50191" cy="1177507"/>
            </a:xfrm>
            <a:custGeom>
              <a:avLst/>
              <a:gdLst/>
              <a:ahLst/>
              <a:cxnLst/>
              <a:rect l="l" t="t" r="r" b="b"/>
              <a:pathLst>
                <a:path w="950191" h="1177507">
                  <a:moveTo>
                    <a:pt x="0" y="0"/>
                  </a:moveTo>
                  <a:lnTo>
                    <a:pt x="950191" y="0"/>
                  </a:lnTo>
                  <a:lnTo>
                    <a:pt x="950191" y="1177507"/>
                  </a:lnTo>
                  <a:lnTo>
                    <a:pt x="0" y="1177507"/>
                  </a:lnTo>
                  <a:close/>
                </a:path>
              </a:pathLst>
            </a:custGeom>
            <a:ln w="1905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950191" cy="1225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62348" y="3922549"/>
            <a:ext cx="3562342" cy="105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Identification of concrete employment opportunities and required skills needs​​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14783" y="5391646"/>
            <a:ext cx="3276959" cy="284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7"/>
              </a:lnSpc>
            </a:pPr>
            <a:r>
              <a:rPr lang="en-US" sz="1540" i="1">
                <a:solidFill>
                  <a:srgbClr val="00125C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Concrete example </a:t>
            </a:r>
          </a:p>
          <a:p>
            <a:pPr algn="l">
              <a:lnSpc>
                <a:spcPts val="1037"/>
              </a:lnSpc>
            </a:pPr>
            <a:r>
              <a:rPr lang="en-US" sz="740" i="1">
                <a:solidFill>
                  <a:srgbClr val="00125C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​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Develop standard criteria and methods to identify employment opportunities and conduct mappings of key sub-sectors and value chains aligned with Global Gateway priorities.​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98829" y="3988333"/>
            <a:ext cx="3170392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Reorientation of interventions to include an OP-VET approach​​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37323" y="5391646"/>
            <a:ext cx="3276959" cy="213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7"/>
              </a:lnSpc>
            </a:pPr>
            <a:r>
              <a:rPr lang="en-US" sz="1540" i="1">
                <a:solidFill>
                  <a:srgbClr val="00125C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Concrete example ​​</a:t>
            </a:r>
          </a:p>
          <a:p>
            <a:pPr algn="l">
              <a:lnSpc>
                <a:spcPts val="1037"/>
              </a:lnSpc>
            </a:pPr>
            <a:endParaRPr lang="en-US" sz="1540" i="1">
              <a:solidFill>
                <a:srgbClr val="00125C"/>
              </a:solidFill>
              <a:latin typeface="Noto Sans Italics"/>
              <a:ea typeface="Noto Sans Italics"/>
              <a:cs typeface="Noto Sans Italics"/>
              <a:sym typeface="Noto Sans Italic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Provide advice to VET centers and private sector companies in order to reorient them towards OP-VET approaches.​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816237" y="3988333"/>
            <a:ext cx="2775474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Support for implementation of OP-VET interventions​​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575564" y="5391646"/>
            <a:ext cx="3276959" cy="284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7"/>
              </a:lnSpc>
            </a:pPr>
            <a:r>
              <a:rPr lang="en-US" sz="1540" i="1">
                <a:solidFill>
                  <a:srgbClr val="00125C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Concrete example ​​</a:t>
            </a:r>
          </a:p>
          <a:p>
            <a:pPr algn="l">
              <a:lnSpc>
                <a:spcPts val="1037"/>
              </a:lnSpc>
            </a:pPr>
            <a:endParaRPr lang="en-US" sz="1540" i="1">
              <a:solidFill>
                <a:srgbClr val="00125C"/>
              </a:solidFill>
              <a:latin typeface="Noto Sans Italics"/>
              <a:ea typeface="Noto Sans Italics"/>
              <a:cs typeface="Noto Sans Italics"/>
              <a:sym typeface="Noto Sans Italic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Provide support to establish partnerships between private and public stakeholders aiming to develop and implement specific opportunity-driven VET interventions. ​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576065" y="3988333"/>
            <a:ext cx="345544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Monitoring and Evaluation of OP-VET actions​​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668998" y="5391646"/>
            <a:ext cx="3276959" cy="325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7"/>
              </a:lnSpc>
            </a:pPr>
            <a:r>
              <a:rPr lang="en-US" sz="1540" i="1">
                <a:solidFill>
                  <a:srgbClr val="00125C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Concrete example ​​</a:t>
            </a:r>
          </a:p>
          <a:p>
            <a:pPr algn="l">
              <a:lnSpc>
                <a:spcPts val="1037"/>
              </a:lnSpc>
            </a:pPr>
            <a:endParaRPr lang="en-US" sz="1540" i="1">
              <a:solidFill>
                <a:srgbClr val="00125C"/>
              </a:solidFill>
              <a:latin typeface="Noto Sans Italics"/>
              <a:ea typeface="Noto Sans Italics"/>
              <a:cs typeface="Noto Sans Italics"/>
              <a:sym typeface="Noto Sans Italic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Develop tools and methods to assess the impact of opportunity-driven VET &amp; Skills Development approaches on employment and value chain growth.​​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0125C"/>
              </a:solidFill>
              <a:latin typeface="Noto Sans"/>
              <a:ea typeface="Noto Sans"/>
              <a:cs typeface="Noto Sans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1160198" y="2286415"/>
            <a:ext cx="13508565" cy="1173536"/>
            <a:chOff x="0" y="0"/>
            <a:chExt cx="18011419" cy="156471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8011415" cy="1564712"/>
            </a:xfrm>
            <a:custGeom>
              <a:avLst/>
              <a:gdLst/>
              <a:ahLst/>
              <a:cxnLst/>
              <a:rect l="l" t="t" r="r" b="b"/>
              <a:pathLst>
                <a:path w="18011415" h="1564712">
                  <a:moveTo>
                    <a:pt x="0" y="0"/>
                  </a:moveTo>
                  <a:lnTo>
                    <a:pt x="18011415" y="0"/>
                  </a:lnTo>
                  <a:lnTo>
                    <a:pt x="18011415" y="1564712"/>
                  </a:lnTo>
                  <a:lnTo>
                    <a:pt x="0" y="15647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74292" b="-174292"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8100"/>
              <a:ext cx="18011419" cy="152661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240"/>
                </a:lnSpc>
              </a:pPr>
              <a:r>
                <a:rPr lang="en-US" sz="3000" b="1">
                  <a:solidFill>
                    <a:srgbClr val="18BAA8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Some examples​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872918" cy="10287000"/>
            <a:chOff x="0" y="0"/>
            <a:chExt cx="1183055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30558" cy="13716000"/>
            </a:xfrm>
            <a:custGeom>
              <a:avLst/>
              <a:gdLst/>
              <a:ahLst/>
              <a:cxnLst/>
              <a:rect l="l" t="t" r="r" b="b"/>
              <a:pathLst>
                <a:path w="11830558" h="13716000">
                  <a:moveTo>
                    <a:pt x="0" y="0"/>
                  </a:moveTo>
                  <a:lnTo>
                    <a:pt x="11830558" y="0"/>
                  </a:lnTo>
                  <a:lnTo>
                    <a:pt x="1183055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7432" b="-7432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57200" y="6018609"/>
            <a:ext cx="21294633" cy="5198450"/>
            <a:chOff x="0" y="0"/>
            <a:chExt cx="28392844" cy="69312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92881" cy="6931279"/>
            </a:xfrm>
            <a:custGeom>
              <a:avLst/>
              <a:gdLst/>
              <a:ahLst/>
              <a:cxnLst/>
              <a:rect l="l" t="t" r="r" b="b"/>
              <a:pathLst>
                <a:path w="28392881" h="6931279">
                  <a:moveTo>
                    <a:pt x="0" y="0"/>
                  </a:moveTo>
                  <a:lnTo>
                    <a:pt x="28392881" y="0"/>
                  </a:lnTo>
                  <a:lnTo>
                    <a:pt x="28392881" y="6931279"/>
                  </a:lnTo>
                  <a:lnTo>
                    <a:pt x="0" y="6931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4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09664" y="8212826"/>
            <a:ext cx="7869302" cy="1040130"/>
            <a:chOff x="0" y="0"/>
            <a:chExt cx="2072573" cy="2739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72573" cy="273944"/>
            </a:xfrm>
            <a:custGeom>
              <a:avLst/>
              <a:gdLst/>
              <a:ahLst/>
              <a:cxnLst/>
              <a:rect l="l" t="t" r="r" b="b"/>
              <a:pathLst>
                <a:path w="2072573" h="273944">
                  <a:moveTo>
                    <a:pt x="0" y="0"/>
                  </a:moveTo>
                  <a:lnTo>
                    <a:pt x="2072573" y="0"/>
                  </a:lnTo>
                  <a:lnTo>
                    <a:pt x="2072573" y="273944"/>
                  </a:lnTo>
                  <a:lnTo>
                    <a:pt x="0" y="2739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072573" cy="321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41508" y="280464"/>
            <a:ext cx="4254503" cy="1692059"/>
            <a:chOff x="0" y="0"/>
            <a:chExt cx="5672671" cy="2256079"/>
          </a:xfrm>
        </p:grpSpPr>
        <p:sp>
          <p:nvSpPr>
            <p:cNvPr id="10" name="Freeform 10" descr="What is the European Global Gateway strategy? - Kit Com - Prod"/>
            <p:cNvSpPr/>
            <p:nvPr/>
          </p:nvSpPr>
          <p:spPr>
            <a:xfrm>
              <a:off x="0" y="0"/>
              <a:ext cx="5672709" cy="2256028"/>
            </a:xfrm>
            <a:custGeom>
              <a:avLst/>
              <a:gdLst/>
              <a:ahLst/>
              <a:cxnLst/>
              <a:rect l="l" t="t" r="r" b="b"/>
              <a:pathLst>
                <a:path w="5672709" h="2256028">
                  <a:moveTo>
                    <a:pt x="0" y="0"/>
                  </a:moveTo>
                  <a:lnTo>
                    <a:pt x="5672709" y="0"/>
                  </a:lnTo>
                  <a:lnTo>
                    <a:pt x="5672709" y="2256028"/>
                  </a:lnTo>
                  <a:lnTo>
                    <a:pt x="0" y="2256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333" r="-5693" b="-23493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9891548" y="8342234"/>
            <a:ext cx="728743" cy="781314"/>
            <a:chOff x="0" y="0"/>
            <a:chExt cx="758111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8111" cy="812800"/>
            </a:xfrm>
            <a:custGeom>
              <a:avLst/>
              <a:gdLst/>
              <a:ahLst/>
              <a:cxnLst/>
              <a:rect l="l" t="t" r="r" b="b"/>
              <a:pathLst>
                <a:path w="758111" h="812800">
                  <a:moveTo>
                    <a:pt x="379055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554911" y="0"/>
                  </a:lnTo>
                  <a:lnTo>
                    <a:pt x="554911" y="406400"/>
                  </a:lnTo>
                  <a:lnTo>
                    <a:pt x="758111" y="406400"/>
                  </a:lnTo>
                  <a:lnTo>
                    <a:pt x="379055" y="812800"/>
                  </a:lnTo>
                  <a:close/>
                </a:path>
              </a:pathLst>
            </a:custGeom>
            <a:solidFill>
              <a:srgbClr val="18BAA8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3200" y="-38100"/>
              <a:ext cx="351711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12634" y="3933244"/>
            <a:ext cx="269580" cy="268605"/>
            <a:chOff x="0" y="0"/>
            <a:chExt cx="71001" cy="707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1001" cy="99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09664" y="4652699"/>
            <a:ext cx="269580" cy="268605"/>
            <a:chOff x="0" y="0"/>
            <a:chExt cx="71001" cy="7074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1001" cy="99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409664" y="5142918"/>
            <a:ext cx="269580" cy="268605"/>
            <a:chOff x="0" y="0"/>
            <a:chExt cx="71001" cy="7074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1001" cy="99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409664" y="5898251"/>
            <a:ext cx="269580" cy="268605"/>
            <a:chOff x="0" y="0"/>
            <a:chExt cx="71001" cy="7074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71001" cy="99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409664" y="6676126"/>
            <a:ext cx="269580" cy="268605"/>
            <a:chOff x="0" y="0"/>
            <a:chExt cx="71001" cy="7074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71001" cy="99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409664" y="7449556"/>
            <a:ext cx="269580" cy="268605"/>
            <a:chOff x="0" y="0"/>
            <a:chExt cx="71001" cy="7074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1001" cy="70744"/>
            </a:xfrm>
            <a:custGeom>
              <a:avLst/>
              <a:gdLst/>
              <a:ahLst/>
              <a:cxnLst/>
              <a:rect l="l" t="t" r="r" b="b"/>
              <a:pathLst>
                <a:path w="71001" h="70744">
                  <a:moveTo>
                    <a:pt x="0" y="0"/>
                  </a:moveTo>
                  <a:lnTo>
                    <a:pt x="71001" y="0"/>
                  </a:lnTo>
                  <a:lnTo>
                    <a:pt x="71001" y="70744"/>
                  </a:lnTo>
                  <a:lnTo>
                    <a:pt x="0" y="70744"/>
                  </a:lnTo>
                  <a:close/>
                </a:path>
              </a:pathLst>
            </a:custGeom>
            <a:ln w="38100" cap="sq">
              <a:solidFill>
                <a:srgbClr val="18BAA8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71001" cy="99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-286845" y="669827"/>
            <a:ext cx="13669518" cy="1149210"/>
            <a:chOff x="0" y="0"/>
            <a:chExt cx="18226024" cy="15322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226024" cy="1532382"/>
            </a:xfrm>
            <a:custGeom>
              <a:avLst/>
              <a:gdLst/>
              <a:ahLst/>
              <a:cxnLst/>
              <a:rect l="l" t="t" r="r" b="b"/>
              <a:pathLst>
                <a:path w="18226024" h="1532382">
                  <a:moveTo>
                    <a:pt x="0" y="465836"/>
                  </a:moveTo>
                  <a:cubicBezTo>
                    <a:pt x="0" y="208534"/>
                    <a:pt x="208534" y="0"/>
                    <a:pt x="465836" y="0"/>
                  </a:cubicBezTo>
                  <a:lnTo>
                    <a:pt x="17760187" y="0"/>
                  </a:lnTo>
                  <a:cubicBezTo>
                    <a:pt x="18017489" y="0"/>
                    <a:pt x="18226024" y="208534"/>
                    <a:pt x="18226024" y="465836"/>
                  </a:cubicBezTo>
                  <a:lnTo>
                    <a:pt x="18226024" y="1066546"/>
                  </a:lnTo>
                  <a:cubicBezTo>
                    <a:pt x="18226024" y="1323848"/>
                    <a:pt x="18017489" y="1532382"/>
                    <a:pt x="17760187" y="1532382"/>
                  </a:cubicBezTo>
                  <a:lnTo>
                    <a:pt x="465836" y="1532382"/>
                  </a:lnTo>
                  <a:cubicBezTo>
                    <a:pt x="208534" y="1532255"/>
                    <a:pt x="0" y="1323721"/>
                    <a:pt x="0" y="1066546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57200" y="563062"/>
            <a:ext cx="13508565" cy="1173536"/>
            <a:chOff x="0" y="0"/>
            <a:chExt cx="18011419" cy="156471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8011415" cy="1564712"/>
            </a:xfrm>
            <a:custGeom>
              <a:avLst/>
              <a:gdLst/>
              <a:ahLst/>
              <a:cxnLst/>
              <a:rect l="l" t="t" r="r" b="b"/>
              <a:pathLst>
                <a:path w="18011415" h="1564712">
                  <a:moveTo>
                    <a:pt x="0" y="0"/>
                  </a:moveTo>
                  <a:lnTo>
                    <a:pt x="18011415" y="0"/>
                  </a:lnTo>
                  <a:lnTo>
                    <a:pt x="18011415" y="1564712"/>
                  </a:lnTo>
                  <a:lnTo>
                    <a:pt x="0" y="1564712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174292" b="-174292"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47625"/>
              <a:ext cx="18011419" cy="151708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780"/>
                </a:lnSpc>
              </a:pPr>
              <a:r>
                <a:rPr lang="en-US" sz="35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Eligibility criteria for the TA Facility​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872919" y="2212848"/>
            <a:ext cx="9031653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FFC000"/>
                </a:solidFill>
                <a:latin typeface="Noto Sans"/>
                <a:ea typeface="Noto Sans"/>
                <a:cs typeface="Noto Sans"/>
                <a:sym typeface="Noto Sans"/>
              </a:rPr>
              <a:t>ANGOLA – EU LOBITO CORRIDOR </a:t>
            </a:r>
          </a:p>
          <a:p>
            <a:pPr algn="r">
              <a:lnSpc>
                <a:spcPts val="2879"/>
              </a:lnSpc>
            </a:pPr>
            <a:r>
              <a:rPr lang="en-US" sz="24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BUSINESS FORUM </a:t>
            </a:r>
          </a:p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2026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156767" y="3053372"/>
            <a:ext cx="5881100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To be eligible, all TA support requests must fulfil a number of eligibility criteria (8).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65263" y="3827199"/>
            <a:ext cx="775249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Support the paradigm-shift of reverse-engineering skills development​​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865263" y="4605074"/>
            <a:ext cx="775249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Aligned with EU or EU MS strategy in-country​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865263" y="5850626"/>
            <a:ext cx="741370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Show strong private sector engagement and demonstrate concrete potential for employment ​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865263" y="5095293"/>
            <a:ext cx="5767886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Be connected to (European) investments in the GG priority areas​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781844" y="8393801"/>
            <a:ext cx="6231010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All criteria are specified in the TA Request Form ​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(specific information requested)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865263" y="6628501"/>
            <a:ext cx="7618820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Be backed by available funding for implementation of actions post-TA​​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868232" y="7387326"/>
            <a:ext cx="7618820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Be endorsed by the respective EUD (= in country of implementation) before being submitted​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505597" y="145504"/>
            <a:ext cx="6790287" cy="692496"/>
            <a:chOff x="0" y="0"/>
            <a:chExt cx="9053716" cy="92332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9053703" cy="923290"/>
            </a:xfrm>
            <a:custGeom>
              <a:avLst/>
              <a:gdLst/>
              <a:ahLst/>
              <a:cxnLst/>
              <a:rect l="l" t="t" r="r" b="b"/>
              <a:pathLst>
                <a:path w="9053703" h="923290">
                  <a:moveTo>
                    <a:pt x="0" y="0"/>
                  </a:moveTo>
                  <a:lnTo>
                    <a:pt x="9053703" y="0"/>
                  </a:lnTo>
                  <a:lnTo>
                    <a:pt x="9053703" y="923290"/>
                  </a:lnTo>
                  <a:lnTo>
                    <a:pt x="0" y="923290"/>
                  </a:lnTo>
                  <a:close/>
                </a:path>
              </a:pathLst>
            </a:custGeom>
            <a:solidFill>
              <a:srgbClr val="00125C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9053716" cy="92332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One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Forum, </a:t>
              </a: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Two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Phases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42575" y="3135868"/>
            <a:ext cx="17546660" cy="12122115"/>
            <a:chOff x="0" y="0"/>
            <a:chExt cx="23395546" cy="16162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95560" cy="16162782"/>
            </a:xfrm>
            <a:custGeom>
              <a:avLst/>
              <a:gdLst/>
              <a:ahLst/>
              <a:cxnLst/>
              <a:rect l="l" t="t" r="r" b="b"/>
              <a:pathLst>
                <a:path w="23395560" h="16162782">
                  <a:moveTo>
                    <a:pt x="0" y="0"/>
                  </a:moveTo>
                  <a:lnTo>
                    <a:pt x="23395560" y="0"/>
                  </a:lnTo>
                  <a:lnTo>
                    <a:pt x="23395560" y="16162782"/>
                  </a:lnTo>
                  <a:lnTo>
                    <a:pt x="0" y="161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2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86845" y="669827"/>
            <a:ext cx="13669518" cy="1149210"/>
            <a:chOff x="0" y="0"/>
            <a:chExt cx="18226024" cy="15322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26024" cy="1532382"/>
            </a:xfrm>
            <a:custGeom>
              <a:avLst/>
              <a:gdLst/>
              <a:ahLst/>
              <a:cxnLst/>
              <a:rect l="l" t="t" r="r" b="b"/>
              <a:pathLst>
                <a:path w="18226024" h="1532382">
                  <a:moveTo>
                    <a:pt x="0" y="465836"/>
                  </a:moveTo>
                  <a:cubicBezTo>
                    <a:pt x="0" y="208534"/>
                    <a:pt x="208534" y="0"/>
                    <a:pt x="465836" y="0"/>
                  </a:cubicBezTo>
                  <a:lnTo>
                    <a:pt x="17760187" y="0"/>
                  </a:lnTo>
                  <a:cubicBezTo>
                    <a:pt x="18017489" y="0"/>
                    <a:pt x="18226024" y="208534"/>
                    <a:pt x="18226024" y="465836"/>
                  </a:cubicBezTo>
                  <a:lnTo>
                    <a:pt x="18226024" y="1066546"/>
                  </a:lnTo>
                  <a:cubicBezTo>
                    <a:pt x="18226024" y="1323848"/>
                    <a:pt x="18017489" y="1532382"/>
                    <a:pt x="17760187" y="1532382"/>
                  </a:cubicBezTo>
                  <a:lnTo>
                    <a:pt x="465836" y="1532382"/>
                  </a:lnTo>
                  <a:cubicBezTo>
                    <a:pt x="208534" y="1532255"/>
                    <a:pt x="0" y="1323721"/>
                    <a:pt x="0" y="1066546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7200" y="539725"/>
            <a:ext cx="13508565" cy="1173536"/>
            <a:chOff x="0" y="0"/>
            <a:chExt cx="18011419" cy="15647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011415" cy="1564712"/>
            </a:xfrm>
            <a:custGeom>
              <a:avLst/>
              <a:gdLst/>
              <a:ahLst/>
              <a:cxnLst/>
              <a:rect l="l" t="t" r="r" b="b"/>
              <a:pathLst>
                <a:path w="18011415" h="1564712">
                  <a:moveTo>
                    <a:pt x="0" y="0"/>
                  </a:moveTo>
                  <a:lnTo>
                    <a:pt x="18011415" y="0"/>
                  </a:lnTo>
                  <a:lnTo>
                    <a:pt x="18011415" y="1564712"/>
                  </a:lnTo>
                  <a:lnTo>
                    <a:pt x="0" y="15647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74292" b="-174292"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18011419" cy="151708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780"/>
                </a:lnSpc>
              </a:pPr>
              <a:r>
                <a:rPr lang="en-US" sz="35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What concrete support can the TA Facility offer ? ​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5597" y="145504"/>
            <a:ext cx="6790287" cy="692496"/>
            <a:chOff x="0" y="0"/>
            <a:chExt cx="9053716" cy="9233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53703" cy="923290"/>
            </a:xfrm>
            <a:custGeom>
              <a:avLst/>
              <a:gdLst/>
              <a:ahLst/>
              <a:cxnLst/>
              <a:rect l="l" t="t" r="r" b="b"/>
              <a:pathLst>
                <a:path w="9053703" h="923290">
                  <a:moveTo>
                    <a:pt x="0" y="0"/>
                  </a:moveTo>
                  <a:lnTo>
                    <a:pt x="9053703" y="0"/>
                  </a:lnTo>
                  <a:lnTo>
                    <a:pt x="9053703" y="923290"/>
                  </a:lnTo>
                  <a:lnTo>
                    <a:pt x="0" y="923290"/>
                  </a:lnTo>
                  <a:close/>
                </a:path>
              </a:pathLst>
            </a:custGeom>
            <a:solidFill>
              <a:srgbClr val="00125C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9053716" cy="92332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One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Forum, </a:t>
              </a: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Two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Phases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41508" y="280464"/>
            <a:ext cx="4254503" cy="1692059"/>
            <a:chOff x="0" y="0"/>
            <a:chExt cx="5672671" cy="2256079"/>
          </a:xfrm>
        </p:grpSpPr>
        <p:sp>
          <p:nvSpPr>
            <p:cNvPr id="13" name="Freeform 13" descr="What is the European Global Gateway strategy? - Kit Com - Prod"/>
            <p:cNvSpPr/>
            <p:nvPr/>
          </p:nvSpPr>
          <p:spPr>
            <a:xfrm>
              <a:off x="0" y="0"/>
              <a:ext cx="5672709" cy="2256028"/>
            </a:xfrm>
            <a:custGeom>
              <a:avLst/>
              <a:gdLst/>
              <a:ahLst/>
              <a:cxnLst/>
              <a:rect l="l" t="t" r="r" b="b"/>
              <a:pathLst>
                <a:path w="5672709" h="2256028">
                  <a:moveTo>
                    <a:pt x="0" y="0"/>
                  </a:moveTo>
                  <a:lnTo>
                    <a:pt x="5672709" y="0"/>
                  </a:lnTo>
                  <a:lnTo>
                    <a:pt x="5672709" y="2256028"/>
                  </a:lnTo>
                  <a:lnTo>
                    <a:pt x="0" y="2256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333" r="-5693" b="-23493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828509" y="2212848"/>
            <a:ext cx="12076062" cy="133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FFC000"/>
                </a:solidFill>
                <a:latin typeface="Noto Sans"/>
                <a:ea typeface="Noto Sans"/>
                <a:cs typeface="Noto Sans"/>
                <a:sym typeface="Noto Sans"/>
              </a:rPr>
              <a:t>ANGOLA – EU LOBITO CORRIDOR </a:t>
            </a:r>
          </a:p>
          <a:p>
            <a:pPr algn="r">
              <a:lnSpc>
                <a:spcPts val="2879"/>
              </a:lnSpc>
            </a:pPr>
            <a:r>
              <a:rPr lang="en-US" sz="24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BUSINESS FORUM </a:t>
            </a:r>
          </a:p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470340"/>
            <a:ext cx="1623060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8BAA8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Who can apply?... 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211179"/>
            <a:ext cx="8216618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Eligible main requesters - linked to ongoing and/or planned interventions in sub-sectors linked to Global Gateway priority areas: 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51673" y="4131899"/>
            <a:ext cx="7534408" cy="386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EU Delegations, EU Member States (MS) and EU MS organisations </a:t>
            </a:r>
            <a:r>
              <a:rPr lang="en-US" sz="2000" i="1">
                <a:solidFill>
                  <a:srgbClr val="00125C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(incl. </a:t>
            </a:r>
            <a:r>
              <a:rPr lang="en-US" sz="2000" b="1" i="1">
                <a:solidFill>
                  <a:srgbClr val="00125C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EIB/EBRD</a:t>
            </a:r>
            <a:r>
              <a:rPr lang="en-US" sz="2000" i="1">
                <a:solidFill>
                  <a:srgbClr val="00125C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 as Team Europe members)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2000" i="1">
              <a:solidFill>
                <a:srgbClr val="00125C"/>
              </a:solidFill>
              <a:latin typeface="Noto Sans Italics"/>
              <a:ea typeface="Noto Sans Italics"/>
              <a:cs typeface="Noto Sans Italics"/>
              <a:sym typeface="Noto Sans Italic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Local and European 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private sector organisations and representatives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 operating in Sub-Saharan Africa </a:t>
            </a:r>
            <a:r>
              <a:rPr lang="en-US" sz="2000" i="1">
                <a:solidFill>
                  <a:srgbClr val="00125C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(e.g. Chambers of Commerce, Business Federations, Branch representative organisations, …)​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2000" i="1">
              <a:solidFill>
                <a:srgbClr val="00125C"/>
              </a:solidFill>
              <a:latin typeface="Noto Sans Italics"/>
              <a:ea typeface="Noto Sans Italics"/>
              <a:cs typeface="Noto Sans Italics"/>
              <a:sym typeface="Noto Sans Italic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Local or European 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organisations involved in value chain development 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and/or 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skills development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 and/or 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employment promotion </a:t>
            </a:r>
            <a:r>
              <a:rPr lang="en-US" sz="2000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working in Sub-Saharan Africa </a:t>
            </a:r>
            <a:r>
              <a:rPr lang="en-US" sz="2000" i="1">
                <a:solidFill>
                  <a:srgbClr val="00125C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(e.g. non-for-profit/NGOs, agencies for employment promotion, …)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58500" y="7443425"/>
            <a:ext cx="778793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18BAA8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And how?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45318" y="8157799"/>
            <a:ext cx="8013982" cy="140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Using the </a:t>
            </a:r>
            <a:r>
              <a:rPr lang="en-US" sz="1799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TA Request Form template</a:t>
            </a:r>
            <a:r>
              <a:rPr lang="en-US" sz="1799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 (in French, English or Portuguese) ​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With endorsement by the in-country EUD</a:t>
            </a:r>
          </a:p>
          <a:p>
            <a:pPr algn="ctr">
              <a:lnSpc>
                <a:spcPts val="1120"/>
              </a:lnSpc>
              <a:spcBef>
                <a:spcPct val="0"/>
              </a:spcBef>
            </a:pPr>
            <a:endParaRPr lang="en-US" sz="1799">
              <a:solidFill>
                <a:srgbClr val="0012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All requests should be submitted via email: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>
                <a:solidFill>
                  <a:srgbClr val="FF5C5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TA_FACILITY@TEI-OPVET.EU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17944" y="3270440"/>
            <a:ext cx="7718737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Possible associated requesters: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125C"/>
                </a:solidFill>
                <a:latin typeface="Noto Sans"/>
                <a:ea typeface="Noto Sans"/>
                <a:cs typeface="Noto Sans"/>
                <a:sym typeface="Noto Sans"/>
              </a:rPr>
              <a:t>National VET/skills development institutions; intergovernmental organisations working on skills development/value chain development/employment promotion,…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95938" y="4248309"/>
            <a:ext cx="134475" cy="137570"/>
            <a:chOff x="0" y="0"/>
            <a:chExt cx="48193" cy="493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193" cy="49302"/>
            </a:xfrm>
            <a:custGeom>
              <a:avLst/>
              <a:gdLst/>
              <a:ahLst/>
              <a:cxnLst/>
              <a:rect l="l" t="t" r="r" b="b"/>
              <a:pathLst>
                <a:path w="48193" h="49302">
                  <a:moveTo>
                    <a:pt x="0" y="0"/>
                  </a:moveTo>
                  <a:lnTo>
                    <a:pt x="48193" y="0"/>
                  </a:lnTo>
                  <a:lnTo>
                    <a:pt x="48193" y="49302"/>
                  </a:lnTo>
                  <a:lnTo>
                    <a:pt x="0" y="49302"/>
                  </a:lnTo>
                  <a:close/>
                </a:path>
              </a:pathLst>
            </a:custGeom>
            <a:solidFill>
              <a:srgbClr val="18BAA8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48193" cy="68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95938" y="4994933"/>
            <a:ext cx="134475" cy="137570"/>
            <a:chOff x="0" y="0"/>
            <a:chExt cx="48193" cy="4930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193" cy="49302"/>
            </a:xfrm>
            <a:custGeom>
              <a:avLst/>
              <a:gdLst/>
              <a:ahLst/>
              <a:cxnLst/>
              <a:rect l="l" t="t" r="r" b="b"/>
              <a:pathLst>
                <a:path w="48193" h="49302">
                  <a:moveTo>
                    <a:pt x="0" y="0"/>
                  </a:moveTo>
                  <a:lnTo>
                    <a:pt x="48193" y="0"/>
                  </a:lnTo>
                  <a:lnTo>
                    <a:pt x="48193" y="49302"/>
                  </a:lnTo>
                  <a:lnTo>
                    <a:pt x="0" y="49302"/>
                  </a:lnTo>
                  <a:close/>
                </a:path>
              </a:pathLst>
            </a:custGeom>
            <a:solidFill>
              <a:srgbClr val="18BAA8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48193" cy="68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95938" y="6370997"/>
            <a:ext cx="134475" cy="137570"/>
            <a:chOff x="0" y="0"/>
            <a:chExt cx="48193" cy="4930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8193" cy="49302"/>
            </a:xfrm>
            <a:custGeom>
              <a:avLst/>
              <a:gdLst/>
              <a:ahLst/>
              <a:cxnLst/>
              <a:rect l="l" t="t" r="r" b="b"/>
              <a:pathLst>
                <a:path w="48193" h="49302">
                  <a:moveTo>
                    <a:pt x="0" y="0"/>
                  </a:moveTo>
                  <a:lnTo>
                    <a:pt x="48193" y="0"/>
                  </a:lnTo>
                  <a:lnTo>
                    <a:pt x="48193" y="49302"/>
                  </a:lnTo>
                  <a:lnTo>
                    <a:pt x="0" y="49302"/>
                  </a:lnTo>
                  <a:close/>
                </a:path>
              </a:pathLst>
            </a:custGeom>
            <a:solidFill>
              <a:srgbClr val="18BAA8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48193" cy="68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464393" y="3384740"/>
            <a:ext cx="134475" cy="137570"/>
            <a:chOff x="0" y="0"/>
            <a:chExt cx="48193" cy="4930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8193" cy="49302"/>
            </a:xfrm>
            <a:custGeom>
              <a:avLst/>
              <a:gdLst/>
              <a:ahLst/>
              <a:cxnLst/>
              <a:rect l="l" t="t" r="r" b="b"/>
              <a:pathLst>
                <a:path w="48193" h="49302">
                  <a:moveTo>
                    <a:pt x="0" y="0"/>
                  </a:moveTo>
                  <a:lnTo>
                    <a:pt x="48193" y="0"/>
                  </a:lnTo>
                  <a:lnTo>
                    <a:pt x="48193" y="49302"/>
                  </a:lnTo>
                  <a:lnTo>
                    <a:pt x="0" y="49302"/>
                  </a:lnTo>
                  <a:close/>
                </a:path>
              </a:pathLst>
            </a:custGeom>
            <a:solidFill>
              <a:srgbClr val="18BAA8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48193" cy="68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9925807" y="5215885"/>
            <a:ext cx="728743" cy="781314"/>
            <a:chOff x="0" y="0"/>
            <a:chExt cx="758111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58111" cy="812800"/>
            </a:xfrm>
            <a:custGeom>
              <a:avLst/>
              <a:gdLst/>
              <a:ahLst/>
              <a:cxnLst/>
              <a:rect l="l" t="t" r="r" b="b"/>
              <a:pathLst>
                <a:path w="758111" h="812800">
                  <a:moveTo>
                    <a:pt x="379055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554911" y="0"/>
                  </a:lnTo>
                  <a:lnTo>
                    <a:pt x="554911" y="406400"/>
                  </a:lnTo>
                  <a:lnTo>
                    <a:pt x="758111" y="406400"/>
                  </a:lnTo>
                  <a:lnTo>
                    <a:pt x="379055" y="812800"/>
                  </a:lnTo>
                  <a:close/>
                </a:path>
              </a:pathLst>
            </a:custGeom>
            <a:solidFill>
              <a:srgbClr val="18BAA8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03200" y="-38100"/>
              <a:ext cx="351711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899910" y="5267452"/>
            <a:ext cx="6246522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We encourage joint TA requests involving all relevant stakeholders from the start​</a:t>
            </a:r>
          </a:p>
        </p:txBody>
      </p:sp>
      <p:grpSp>
        <p:nvGrpSpPr>
          <p:cNvPr id="37" name="Group 37"/>
          <p:cNvGrpSpPr/>
          <p:nvPr/>
        </p:nvGrpSpPr>
        <p:grpSpPr>
          <a:xfrm rot="-5400000">
            <a:off x="9925807" y="6243083"/>
            <a:ext cx="728743" cy="781314"/>
            <a:chOff x="0" y="0"/>
            <a:chExt cx="758111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58111" cy="812800"/>
            </a:xfrm>
            <a:custGeom>
              <a:avLst/>
              <a:gdLst/>
              <a:ahLst/>
              <a:cxnLst/>
              <a:rect l="l" t="t" r="r" b="b"/>
              <a:pathLst>
                <a:path w="758111" h="812800">
                  <a:moveTo>
                    <a:pt x="379055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554911" y="0"/>
                  </a:lnTo>
                  <a:lnTo>
                    <a:pt x="554911" y="406400"/>
                  </a:lnTo>
                  <a:lnTo>
                    <a:pt x="758111" y="406400"/>
                  </a:lnTo>
                  <a:lnTo>
                    <a:pt x="379055" y="812800"/>
                  </a:lnTo>
                  <a:close/>
                </a:path>
              </a:pathLst>
            </a:custGeom>
            <a:solidFill>
              <a:srgbClr val="18BAA8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03200" y="-38100"/>
              <a:ext cx="351711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899910" y="6294650"/>
            <a:ext cx="6246522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FF5C5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Important note: </a:t>
            </a:r>
            <a:r>
              <a:rPr lang="en-US" sz="2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single companies alone cannot apply, as we are working in the public benefit 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73246" y="1528702"/>
            <a:ext cx="13741508" cy="7729598"/>
          </a:xfrm>
          <a:custGeom>
            <a:avLst/>
            <a:gdLst/>
            <a:ahLst/>
            <a:cxnLst/>
            <a:rect l="l" t="t" r="r" b="b"/>
            <a:pathLst>
              <a:path w="13741508" h="7729598">
                <a:moveTo>
                  <a:pt x="0" y="0"/>
                </a:moveTo>
                <a:lnTo>
                  <a:pt x="13741508" y="0"/>
                </a:lnTo>
                <a:lnTo>
                  <a:pt x="13741508" y="7729598"/>
                </a:lnTo>
                <a:lnTo>
                  <a:pt x="0" y="7729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3" name="Group 3"/>
          <p:cNvGrpSpPr/>
          <p:nvPr/>
        </p:nvGrpSpPr>
        <p:grpSpPr>
          <a:xfrm>
            <a:off x="4142575" y="3135868"/>
            <a:ext cx="17546660" cy="12122115"/>
            <a:chOff x="0" y="0"/>
            <a:chExt cx="23395546" cy="161628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95560" cy="16162782"/>
            </a:xfrm>
            <a:custGeom>
              <a:avLst/>
              <a:gdLst/>
              <a:ahLst/>
              <a:cxnLst/>
              <a:rect l="l" t="t" r="r" b="b"/>
              <a:pathLst>
                <a:path w="23395560" h="16162782">
                  <a:moveTo>
                    <a:pt x="0" y="0"/>
                  </a:moveTo>
                  <a:lnTo>
                    <a:pt x="23395560" y="0"/>
                  </a:lnTo>
                  <a:lnTo>
                    <a:pt x="23395560" y="16162782"/>
                  </a:lnTo>
                  <a:lnTo>
                    <a:pt x="0" y="161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2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86845" y="669827"/>
            <a:ext cx="13669518" cy="1149210"/>
            <a:chOff x="0" y="0"/>
            <a:chExt cx="18226024" cy="15322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26024" cy="1532382"/>
            </a:xfrm>
            <a:custGeom>
              <a:avLst/>
              <a:gdLst/>
              <a:ahLst/>
              <a:cxnLst/>
              <a:rect l="l" t="t" r="r" b="b"/>
              <a:pathLst>
                <a:path w="18226024" h="1532382">
                  <a:moveTo>
                    <a:pt x="0" y="465836"/>
                  </a:moveTo>
                  <a:cubicBezTo>
                    <a:pt x="0" y="208534"/>
                    <a:pt x="208534" y="0"/>
                    <a:pt x="465836" y="0"/>
                  </a:cubicBezTo>
                  <a:lnTo>
                    <a:pt x="17760187" y="0"/>
                  </a:lnTo>
                  <a:cubicBezTo>
                    <a:pt x="18017489" y="0"/>
                    <a:pt x="18226024" y="208534"/>
                    <a:pt x="18226024" y="465836"/>
                  </a:cubicBezTo>
                  <a:lnTo>
                    <a:pt x="18226024" y="1066546"/>
                  </a:lnTo>
                  <a:cubicBezTo>
                    <a:pt x="18226024" y="1323848"/>
                    <a:pt x="18017489" y="1532382"/>
                    <a:pt x="17760187" y="1532382"/>
                  </a:cubicBezTo>
                  <a:lnTo>
                    <a:pt x="465836" y="1532382"/>
                  </a:lnTo>
                  <a:cubicBezTo>
                    <a:pt x="208534" y="1532255"/>
                    <a:pt x="0" y="1323721"/>
                    <a:pt x="0" y="1066546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7200" y="539725"/>
            <a:ext cx="13592956" cy="1173534"/>
            <a:chOff x="0" y="0"/>
            <a:chExt cx="18123940" cy="15647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011415" cy="1564712"/>
            </a:xfrm>
            <a:custGeom>
              <a:avLst/>
              <a:gdLst/>
              <a:ahLst/>
              <a:cxnLst/>
              <a:rect l="l" t="t" r="r" b="b"/>
              <a:pathLst>
                <a:path w="18011415" h="1564712">
                  <a:moveTo>
                    <a:pt x="0" y="0"/>
                  </a:moveTo>
                  <a:lnTo>
                    <a:pt x="18011415" y="0"/>
                  </a:lnTo>
                  <a:lnTo>
                    <a:pt x="18011415" y="1564712"/>
                  </a:lnTo>
                  <a:lnTo>
                    <a:pt x="0" y="156471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74292" b="-174292"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2521" y="25740"/>
              <a:ext cx="18011419" cy="151708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780"/>
                </a:lnSpc>
              </a:pPr>
              <a:r>
                <a:rPr lang="en-US" sz="3500" b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#</a:t>
              </a:r>
              <a:r>
                <a:rPr lang="en-US" sz="3500" b="1" err="1">
                  <a:solidFill>
                    <a:srgbClr val="00125C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YourGatewayToSkillsAndJobs</a:t>
              </a:r>
              <a:endParaRPr lang="en-US" sz="35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05597" y="145504"/>
            <a:ext cx="6790287" cy="692496"/>
            <a:chOff x="0" y="0"/>
            <a:chExt cx="9053716" cy="9233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053703" cy="923290"/>
            </a:xfrm>
            <a:custGeom>
              <a:avLst/>
              <a:gdLst/>
              <a:ahLst/>
              <a:cxnLst/>
              <a:rect l="l" t="t" r="r" b="b"/>
              <a:pathLst>
                <a:path w="9053703" h="923290">
                  <a:moveTo>
                    <a:pt x="0" y="0"/>
                  </a:moveTo>
                  <a:lnTo>
                    <a:pt x="9053703" y="0"/>
                  </a:lnTo>
                  <a:lnTo>
                    <a:pt x="9053703" y="923290"/>
                  </a:lnTo>
                  <a:lnTo>
                    <a:pt x="0" y="923290"/>
                  </a:lnTo>
                  <a:close/>
                </a:path>
              </a:pathLst>
            </a:custGeom>
            <a:solidFill>
              <a:srgbClr val="00125C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9053716" cy="92332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One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Forum, </a:t>
              </a:r>
              <a:r>
                <a:rPr lang="en-US" sz="36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Two</a:t>
              </a:r>
              <a:r>
                <a:rPr lang="en-US" sz="36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Phases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741508" y="280464"/>
            <a:ext cx="4254503" cy="1692059"/>
            <a:chOff x="0" y="0"/>
            <a:chExt cx="5672671" cy="2256079"/>
          </a:xfrm>
        </p:grpSpPr>
        <p:sp>
          <p:nvSpPr>
            <p:cNvPr id="14" name="Freeform 14" descr="What is the European Global Gateway strategy? - Kit Com - Prod"/>
            <p:cNvSpPr/>
            <p:nvPr/>
          </p:nvSpPr>
          <p:spPr>
            <a:xfrm>
              <a:off x="0" y="0"/>
              <a:ext cx="5672709" cy="2256028"/>
            </a:xfrm>
            <a:custGeom>
              <a:avLst/>
              <a:gdLst/>
              <a:ahLst/>
              <a:cxnLst/>
              <a:rect l="l" t="t" r="r" b="b"/>
              <a:pathLst>
                <a:path w="5672709" h="2256028">
                  <a:moveTo>
                    <a:pt x="0" y="0"/>
                  </a:moveTo>
                  <a:lnTo>
                    <a:pt x="5672709" y="0"/>
                  </a:lnTo>
                  <a:lnTo>
                    <a:pt x="5672709" y="2256028"/>
                  </a:lnTo>
                  <a:lnTo>
                    <a:pt x="0" y="2256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5333" r="-5693" b="-23493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828509" y="2212848"/>
            <a:ext cx="12076062" cy="133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FFC000"/>
                </a:solidFill>
                <a:latin typeface="Noto Sans"/>
                <a:ea typeface="Noto Sans"/>
                <a:cs typeface="Noto Sans"/>
                <a:sym typeface="Noto Sans"/>
              </a:rPr>
              <a:t>ANGOLA – EU LOBITO CORRIDOR </a:t>
            </a:r>
          </a:p>
          <a:p>
            <a:pPr algn="r">
              <a:lnSpc>
                <a:spcPts val="2879"/>
              </a:lnSpc>
            </a:pPr>
            <a:r>
              <a:rPr lang="en-US" sz="24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BUSINESS FORUM </a:t>
            </a:r>
          </a:p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FFC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2026</a:t>
            </a:r>
          </a:p>
        </p:txBody>
      </p:sp>
      <p:sp>
        <p:nvSpPr>
          <p:cNvPr id="16" name="Freeform 16"/>
          <p:cNvSpPr/>
          <p:nvPr/>
        </p:nvSpPr>
        <p:spPr>
          <a:xfrm>
            <a:off x="12203997" y="9258300"/>
            <a:ext cx="5055303" cy="827806"/>
          </a:xfrm>
          <a:custGeom>
            <a:avLst/>
            <a:gdLst/>
            <a:ahLst/>
            <a:cxnLst/>
            <a:rect l="l" t="t" r="r" b="b"/>
            <a:pathLst>
              <a:path w="5055303" h="827806">
                <a:moveTo>
                  <a:pt x="0" y="0"/>
                </a:moveTo>
                <a:lnTo>
                  <a:pt x="5055303" y="0"/>
                </a:lnTo>
                <a:lnTo>
                  <a:pt x="5055303" y="827806"/>
                </a:lnTo>
                <a:lnTo>
                  <a:pt x="0" y="8278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17" name="Group 17"/>
          <p:cNvGrpSpPr/>
          <p:nvPr/>
        </p:nvGrpSpPr>
        <p:grpSpPr>
          <a:xfrm>
            <a:off x="0" y="9362307"/>
            <a:ext cx="6593571" cy="547396"/>
            <a:chOff x="0" y="0"/>
            <a:chExt cx="1736578" cy="1441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36578" cy="144170"/>
            </a:xfrm>
            <a:custGeom>
              <a:avLst/>
              <a:gdLst/>
              <a:ahLst/>
              <a:cxnLst/>
              <a:rect l="l" t="t" r="r" b="b"/>
              <a:pathLst>
                <a:path w="1736578" h="144170">
                  <a:moveTo>
                    <a:pt x="0" y="0"/>
                  </a:moveTo>
                  <a:lnTo>
                    <a:pt x="1736578" y="0"/>
                  </a:lnTo>
                  <a:lnTo>
                    <a:pt x="1736578" y="144170"/>
                  </a:lnTo>
                  <a:lnTo>
                    <a:pt x="0" y="144170"/>
                  </a:lnTo>
                  <a:close/>
                </a:path>
              </a:pathLst>
            </a:custGeom>
            <a:solidFill>
              <a:srgbClr val="18BAA8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736578" cy="172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9407405"/>
            <a:ext cx="5306868" cy="457199"/>
            <a:chOff x="0" y="0"/>
            <a:chExt cx="7075825" cy="60959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276224"/>
              <a:ext cx="707582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Opportunity-driven Skills and VET in Africa (TEI OP-VET)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07582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 b="1">
                  <a:solidFill>
                    <a:srgbClr val="FFFFFF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#TeamEurope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2203323"/>
            <a:ext cx="1623060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>
                <a:solidFill>
                  <a:srgbClr val="18BAA8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Join us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3085843"/>
            <a:ext cx="1623060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Support this transformative initiative and help shape Africa's future. </a:t>
            </a:r>
          </a:p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00125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Let's bridge skills with opportunities for sustainable development!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447108FCD1A943ACBCB0034991071C" ma:contentTypeVersion="20" ma:contentTypeDescription="Criar um novo documento." ma:contentTypeScope="" ma:versionID="ec0d3702f9ea576c86b1a6bb21531540">
  <xsd:schema xmlns:xsd="http://www.w3.org/2001/XMLSchema" xmlns:xs="http://www.w3.org/2001/XMLSchema" xmlns:p="http://schemas.microsoft.com/office/2006/metadata/properties" xmlns:ns2="bedfd5db-7cd9-4626-ab86-e975573c5042" xmlns:ns3="056faa87-a2fc-4652-8c9f-aad4053cf034" targetNamespace="http://schemas.microsoft.com/office/2006/metadata/properties" ma:root="true" ma:fieldsID="89fc9ad66a66be4974d284bc2629d34b" ns2:_="" ns3:_="">
    <xsd:import namespace="bedfd5db-7cd9-4626-ab86-e975573c5042"/>
    <xsd:import namespace="056faa87-a2fc-4652-8c9f-aad4053cf0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data" minOccurs="0"/>
                <xsd:element ref="ns2:Hora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fd5db-7cd9-4626-ab86-e975573c5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3f3d899-2f93-4b0a-98e3-752ea65846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3" nillable="true" ma:displayName="data" ma:format="DateOnly" ma:internalName="data">
      <xsd:simpleType>
        <xsd:restriction base="dms:DateTime"/>
      </xsd:simpleType>
    </xsd:element>
    <xsd:element name="Hora" ma:index="24" nillable="true" ma:displayName="Hora" ma:format="DateOnly" ma:internalName="Hora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faa87-a2fc-4652-8c9f-aad4053cf03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dfd5db-7cd9-4626-ab86-e975573c5042">
      <Terms xmlns="http://schemas.microsoft.com/office/infopath/2007/PartnerControls"/>
    </lcf76f155ced4ddcb4097134ff3c332f>
    <data xmlns="bedfd5db-7cd9-4626-ab86-e975573c5042" xsi:nil="true"/>
    <Hora xmlns="bedfd5db-7cd9-4626-ab86-e975573c5042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09622AE150444999759960E38E574E" ma:contentTypeVersion="45" ma:contentTypeDescription="Create a new document." ma:contentTypeScope="" ma:versionID="9e24e4ed4f3d4cd7149b2340335a9fb6">
  <xsd:schema xmlns:xsd="http://www.w3.org/2001/XMLSchema" xmlns:xs="http://www.w3.org/2001/XMLSchema" xmlns:p="http://schemas.microsoft.com/office/2006/metadata/properties" xmlns:ns2="7c2cbe19-9649-45f2-b6b1-56cd934f4dec" xmlns:ns3="fa5fbc50-08e3-4dbc-9666-74ad62e49fe6" targetNamespace="http://schemas.microsoft.com/office/2006/metadata/properties" ma:root="true" ma:fieldsID="8918f8c145c8ba589d3eb5bc61e22984" ns2:_="" ns3:_="">
    <xsd:import namespace="7c2cbe19-9649-45f2-b6b1-56cd934f4dec"/>
    <xsd:import namespace="fa5fbc50-08e3-4dbc-9666-74ad62e49fe6"/>
    <xsd:element name="properties">
      <xsd:complexType>
        <xsd:sequence>
          <xsd:element name="documentManagement">
            <xsd:complexType>
              <xsd:all>
                <xsd:element ref="ns2:Organisa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Open" minOccurs="0"/>
                <xsd:element ref="ns2:MediaServiceObjectDetectorVersions" minOccurs="0"/>
                <xsd:element ref="ns3:c8a21e54ed144114bae5a2165c20e247" minOccurs="0"/>
                <xsd:element ref="ns2:MediaServiceFastMetadata" minOccurs="0"/>
                <xsd:element ref="ns3:a5b628fe80fb42bbb7d03ca1770072de" minOccurs="0"/>
                <xsd:element ref="ns2:MediaServiceSearchProperties" minOccurs="0"/>
                <xsd:element ref="ns3:gd069626eefc466ea44a4ceb7e6a0441" minOccurs="0"/>
                <xsd:element ref="ns3:g2aae645f9cb419aa4020dcffc9fd45d" minOccurs="0"/>
                <xsd:element ref="ns2:MediaServiceMetadata" minOccurs="0"/>
                <xsd:element ref="ns3:c9a37b7bed234c6cad1eee829dc6d6f0" minOccurs="0"/>
                <xsd:element ref="ns3:m7a675d8c5f34ff5b0808d33309d4b60" minOccurs="0"/>
                <xsd:element ref="ns2:MediaServiceBillingMetadata" minOccurs="0"/>
                <xsd:element ref="ns3:TaxKeywordTaxHTField" minOccurs="0"/>
                <xsd:element ref="ns2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cbe19-9649-45f2-b6b1-56cd934f4dec" elementFormDefault="qualified">
    <xsd:import namespace="http://schemas.microsoft.com/office/2006/documentManagement/types"/>
    <xsd:import namespace="http://schemas.microsoft.com/office/infopath/2007/PartnerControls"/>
    <xsd:element name="Organisation" ma:index="2" nillable="true" ma:displayName="Organisation" ma:description="Which agency/organisation produced the knowledge product?" ma:format="Dropdown" ma:internalName="Organisation" ma:readOnly="false">
      <xsd:simpleType>
        <xsd:union memberTypes="dms:Text">
          <xsd:simpleType>
            <xsd:restriction base="dms:Choice">
              <xsd:enumeration value="EduFi"/>
              <xsd:enumeration value="Expertise France"/>
              <xsd:enumeration value="GIZ"/>
              <xsd:enumeration value="Enabel"/>
            </xsd:restriction>
          </xsd:simpleType>
        </xsd:union>
      </xsd:simpleType>
    </xsd:element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9bf589-def5-4ce1-b0c4-979ac4dd13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6" nillable="true" ma:displayName="Location" ma:hidden="true" ma:indexed="true" ma:internalName="MediaServiceLocation" ma:readOnly="true">
      <xsd:simpleType>
        <xsd:restriction base="dms:Text"/>
      </xsd:simpleType>
    </xsd:element>
    <xsd:element name="Open" ma:index="25" nillable="true" ma:displayName="View" ma:description="help column to create a 'view' button in a view" ma:format="Dropdown" ma:hidden="true" ma:internalName="Open" ma:readOnly="false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34" nillable="true" ma:displayName="MediaServiceMetadata" ma:hidden="true" ma:internalName="MediaServiceMetadata" ma:readOnly="true">
      <xsd:simpleType>
        <xsd:restriction base="dms:Note"/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  <xsd:element name="Language" ma:index="41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Portugues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fbc50-08e3-4dbc-9666-74ad62e49fe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b9e009-d5db-4c6c-b155-dd00f60ab378}" ma:internalName="TaxCatchAll" ma:readOnly="false" ma:showField="CatchAllData" ma:web="fa5fbc50-08e3-4dbc-9666-74ad62e49f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hidden="true" ma:indexed="true" ma:internalName="_dlc_DocId" ma:readOnly="fals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c8a21e54ed144114bae5a2165c20e247" ma:index="27" nillable="true" ma:taxonomy="true" ma:internalName="c8a21e54ed144114bae5a2165c20e247" ma:taxonomyFieldName="Doc_x0020_Status" ma:displayName="Doc Status" ma:readOnly="false" ma:default="" ma:fieldId="{c8a21e54-ed14-4114-bae5-a2165c20e247}" ma:sspId="339bf589-def5-4ce1-b0c4-979ac4dd1350" ma:termSetId="fc7fd80e-93ec-4a67-b6da-1565cd115e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b628fe80fb42bbb7d03ca1770072de" ma:index="29" nillable="true" ma:taxonomy="true" ma:internalName="a5b628fe80fb42bbb7d03ca1770072de" ma:taxonomyFieldName="Country" ma:displayName="Country" ma:default="" ma:fieldId="{a5b628fe-80fb-42bb-b7d0-3ca1770072de}" ma:sspId="339bf589-def5-4ce1-b0c4-979ac4dd1350" ma:termSetId="7585a179-f4be-4d97-9cfa-7b03e90ad7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d069626eefc466ea44a4ceb7e6a0441" ma:index="31" nillable="true" ma:taxonomy="true" ma:internalName="gd069626eefc466ea44a4ceb7e6a0441" ma:taxonomyFieldName="Doc_x0020_Type" ma:displayName="Doc Type" ma:indexed="true" ma:readOnly="false" ma:default="" ma:fieldId="{0d069626-eefc-466e-a44a-4ceb7e6a0441}" ma:sspId="339bf589-def5-4ce1-b0c4-979ac4dd1350" ma:termSetId="503b55e6-41f0-42c2-8d7f-4f6d2dc026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aae645f9cb419aa4020dcffc9fd45d" ma:index="33" nillable="true" ma:taxonomy="true" ma:internalName="g2aae645f9cb419aa4020dcffc9fd45d" ma:taxonomyFieldName="Expertise" ma:displayName="Expertise" ma:default="" ma:fieldId="{02aae645-f9cb-419a-a402-0dcffc9fd45d}" ma:taxonomyMulti="true" ma:sspId="339bf589-def5-4ce1-b0c4-979ac4dd1350" ma:termSetId="c76855db-f2c9-481e-9e90-763ef6d9f27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a37b7bed234c6cad1eee829dc6d6f0" ma:index="35" nillable="true" ma:taxonomy="true" ma:internalName="c9a37b7bed234c6cad1eee829dc6d6f0" ma:taxonomyFieldName="Sector" ma:displayName="Sector" ma:readOnly="false" ma:default="" ma:fieldId="{c9a37b7b-ed23-4c6c-ad1e-ee829dc6d6f0}" ma:taxonomyMulti="true" ma:sspId="339bf589-def5-4ce1-b0c4-979ac4dd1350" ma:termSetId="d0763eb7-e0cd-457d-a1d9-cef33ab646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7a675d8c5f34ff5b0808d33309d4b60" ma:index="37" nillable="true" ma:taxonomy="true" ma:internalName="m7a675d8c5f34ff5b0808d33309d4b60" ma:taxonomyFieldName="Document_x0020_Type" ma:displayName="Document Type" ma:default="" ma:fieldId="{67a675d8-c5f3-4ff5-b080-8d33309d4b60}" ma:sspId="339bf589-def5-4ce1-b0c4-979ac4dd1350" ma:termSetId="503b55e6-41f0-42c2-8d7f-4f6d2dc026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40" nillable="true" ma:taxonomy="true" ma:internalName="TaxKeywordTaxHTField" ma:taxonomyFieldName="TaxKeyword" ma:displayName="Enterprise Keywords" ma:fieldId="{23f27201-bee3-471e-b2e7-b64fd8b7ca38}" ma:taxonomyMulti="true" ma:sspId="339bf589-def5-4ce1-b0c4-979ac4dd135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1515BC-E490-44A2-AA41-A27D13AF84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59326C-CAA2-45F4-A1DB-ECD2011609AA}"/>
</file>

<file path=customXml/itemProps3.xml><?xml version="1.0" encoding="utf-8"?>
<ds:datastoreItem xmlns:ds="http://schemas.openxmlformats.org/officeDocument/2006/customXml" ds:itemID="{0F98E052-45FA-4278-B59A-B5C693F8A6CE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fa5fbc50-08e3-4dbc-9666-74ad62e49fe6"/>
    <ds:schemaRef ds:uri="7c2cbe19-9649-45f2-b6b1-56cd934f4dec"/>
  </ds:schemaRefs>
</ds:datastoreItem>
</file>

<file path=customXml/itemProps4.xml><?xml version="1.0" encoding="utf-8"?>
<ds:datastoreItem xmlns:ds="http://schemas.openxmlformats.org/officeDocument/2006/customXml" ds:itemID="{531928C4-5745-4338-8638-AC2A781D5728}">
  <ds:schemaRefs>
    <ds:schemaRef ds:uri="7c2cbe19-9649-45f2-b6b1-56cd934f4dec"/>
    <ds:schemaRef ds:uri="fa5fbc50-08e3-4dbc-9666-74ad62e49f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Macintosh PowerPoint</Application>
  <PresentationFormat>Custom</PresentationFormat>
  <Paragraphs>135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Noto Sans Italics</vt:lpstr>
      <vt:lpstr>Noto Sans Bold</vt:lpstr>
      <vt:lpstr>Noto Sans</vt:lpstr>
      <vt:lpstr>Arial</vt:lpstr>
      <vt:lpstr>Noto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[TEXT]</dc:title>
  <cp:lastModifiedBy>Bart Horemans</cp:lastModifiedBy>
  <cp:revision>2</cp:revision>
  <dcterms:created xsi:type="dcterms:W3CDTF">2006-08-16T00:00:00Z</dcterms:created>
  <dcterms:modified xsi:type="dcterms:W3CDTF">2026-04-21T14:06:46Z</dcterms:modified>
  <dc:identifier>DAHHdlc9TDA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0x01010099447108FCD1A943ACBCB0034991071C</vt:lpwstr>
  </property>
  <property fmtid="{D5CDD505-2E9C-101B-9397-08002B2CF9AE}" pid="3" name="_dlc_DocIdItemGuid">
    <vt:lpwstr>4fdcdae8-83c8-4db8-9c6c-b4a8b5da58db</vt:lpwstr>
  </property>
  <property fmtid="{D5CDD505-2E9C-101B-9397-08002B2CF9AE}" pid="4" name="Sector">
    <vt:lpwstr/>
  </property>
  <property fmtid="{D5CDD505-2E9C-101B-9397-08002B2CF9AE}" pid="5" name="Doc Status">
    <vt:lpwstr/>
  </property>
  <property fmtid="{D5CDD505-2E9C-101B-9397-08002B2CF9AE}" pid="6" name="Document_x0020_Type">
    <vt:lpwstr/>
  </property>
  <property fmtid="{D5CDD505-2E9C-101B-9397-08002B2CF9AE}" pid="7" name="Document Type">
    <vt:lpwstr/>
  </property>
  <property fmtid="{D5CDD505-2E9C-101B-9397-08002B2CF9AE}" pid="8" name="Country">
    <vt:lpwstr/>
  </property>
  <property fmtid="{D5CDD505-2E9C-101B-9397-08002B2CF9AE}" pid="9" name="MediaServiceImageTags">
    <vt:lpwstr/>
  </property>
  <property fmtid="{D5CDD505-2E9C-101B-9397-08002B2CF9AE}" pid="10" name="Doc Type">
    <vt:lpwstr/>
  </property>
  <property fmtid="{D5CDD505-2E9C-101B-9397-08002B2CF9AE}" pid="11" name="Doc_x0020_Type">
    <vt:lpwstr/>
  </property>
  <property fmtid="{D5CDD505-2E9C-101B-9397-08002B2CF9AE}" pid="12" name="Doc_x0020_Status">
    <vt:lpwstr/>
  </property>
  <property fmtid="{D5CDD505-2E9C-101B-9397-08002B2CF9AE}" pid="13" name="TaxKeyword">
    <vt:lpwstr/>
  </property>
  <property fmtid="{D5CDD505-2E9C-101B-9397-08002B2CF9AE}" pid="14" name="Expertise">
    <vt:lpwstr/>
  </property>
</Properties>
</file>