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9" r:id="rId5"/>
  </p:sldMasterIdLst>
  <p:notesMasterIdLst>
    <p:notesMasterId r:id="rId9"/>
  </p:notesMasterIdLst>
  <p:sldIdLst>
    <p:sldId id="301" r:id="rId6"/>
    <p:sldId id="256" r:id="rId7"/>
    <p:sldId id="30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7DB8"/>
    <a:srgbClr val="524E99"/>
    <a:srgbClr val="0004F2"/>
    <a:srgbClr val="F68B1F"/>
    <a:srgbClr val="EF4B68"/>
    <a:srgbClr val="00B6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92"/>
    <p:restoredTop sz="94694"/>
  </p:normalViewPr>
  <p:slideViewPr>
    <p:cSldViewPr snapToGrid="0">
      <p:cViewPr varScale="1">
        <p:scale>
          <a:sx n="59" d="100"/>
          <a:sy n="59" d="100"/>
        </p:scale>
        <p:origin x="102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rry Flanagan" userId="8f0d46df-ac8d-499b-a2cc-d12922b3f6a6" providerId="ADAL" clId="{0EA3D68B-4712-4009-9684-89A96387436A}"/>
    <pc:docChg chg="delSld">
      <pc:chgData name="Kerry Flanagan" userId="8f0d46df-ac8d-499b-a2cc-d12922b3f6a6" providerId="ADAL" clId="{0EA3D68B-4712-4009-9684-89A96387436A}" dt="2025-03-28T13:41:02.968" v="3" actId="47"/>
      <pc:docMkLst>
        <pc:docMk/>
      </pc:docMkLst>
      <pc:sldChg chg="del">
        <pc:chgData name="Kerry Flanagan" userId="8f0d46df-ac8d-499b-a2cc-d12922b3f6a6" providerId="ADAL" clId="{0EA3D68B-4712-4009-9684-89A96387436A}" dt="2025-03-28T13:41:02.023" v="2" actId="47"/>
        <pc:sldMkLst>
          <pc:docMk/>
          <pc:sldMk cId="0" sldId="258"/>
        </pc:sldMkLst>
      </pc:sldChg>
      <pc:sldChg chg="del">
        <pc:chgData name="Kerry Flanagan" userId="8f0d46df-ac8d-499b-a2cc-d12922b3f6a6" providerId="ADAL" clId="{0EA3D68B-4712-4009-9684-89A96387436A}" dt="2025-03-28T13:40:59.206" v="0" actId="47"/>
        <pc:sldMkLst>
          <pc:docMk/>
          <pc:sldMk cId="2120920464" sldId="302"/>
        </pc:sldMkLst>
      </pc:sldChg>
      <pc:sldChg chg="del">
        <pc:chgData name="Kerry Flanagan" userId="8f0d46df-ac8d-499b-a2cc-d12922b3f6a6" providerId="ADAL" clId="{0EA3D68B-4712-4009-9684-89A96387436A}" dt="2025-03-28T13:41:02.968" v="3" actId="47"/>
        <pc:sldMkLst>
          <pc:docMk/>
          <pc:sldMk cId="4201827832" sldId="303"/>
        </pc:sldMkLst>
      </pc:sldChg>
      <pc:sldChg chg="del">
        <pc:chgData name="Kerry Flanagan" userId="8f0d46df-ac8d-499b-a2cc-d12922b3f6a6" providerId="ADAL" clId="{0EA3D68B-4712-4009-9684-89A96387436A}" dt="2025-03-28T13:41:00.928" v="1" actId="47"/>
        <pc:sldMkLst>
          <pc:docMk/>
          <pc:sldMk cId="2073693602" sldId="305"/>
        </pc:sldMkLst>
      </pc:sldChg>
      <pc:sldMasterChg chg="delSldLayout">
        <pc:chgData name="Kerry Flanagan" userId="8f0d46df-ac8d-499b-a2cc-d12922b3f6a6" providerId="ADAL" clId="{0EA3D68B-4712-4009-9684-89A96387436A}" dt="2025-03-28T13:41:02.023" v="2" actId="47"/>
        <pc:sldMasterMkLst>
          <pc:docMk/>
          <pc:sldMasterMk cId="2239211675" sldId="2147483648"/>
        </pc:sldMasterMkLst>
        <pc:sldLayoutChg chg="del">
          <pc:chgData name="Kerry Flanagan" userId="8f0d46df-ac8d-499b-a2cc-d12922b3f6a6" providerId="ADAL" clId="{0EA3D68B-4712-4009-9684-89A96387436A}" dt="2025-03-28T13:41:02.023" v="2" actId="47"/>
          <pc:sldLayoutMkLst>
            <pc:docMk/>
            <pc:sldMasterMk cId="2239211675" sldId="2147483648"/>
            <pc:sldLayoutMk cId="325032850" sldId="214748365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38A98-A827-4B7A-9372-2FFCF40934BD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58C802-88C6-4F48-B708-4AC3CDC5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781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24CAF7-A80B-49F3-8FD1-949BD24D569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7220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EC3319-502C-42C1-B442-03CEA45764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52833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0122ecaeca_4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0122ecaeca_4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631442-0B4A-3F68-FB81-68650BB6DA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DA2289-CE1A-23B2-032F-2584FA3B18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41956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A6534A-30E0-CC3F-684C-A100B4444B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21631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70897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A9266-C1CA-C2CF-9049-9B447E21C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A57161-8570-8C20-1ABC-656EAED028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8762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F2D51-AA18-845E-4A08-63B2689F0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76263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82BECB-6A9B-9DC5-D69E-E62A81D508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455988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01447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B4DF5-B125-F642-3D24-C906B878C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32EE7-0D48-F522-C235-E951E04A45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842B70-A0FB-6145-740F-6B66ACCFBE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88601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E143E-F55A-D69B-004E-15DC728DC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8193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907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39BF3-12F2-25A7-3E6C-49D88A187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68320-D6E1-6211-CFF3-833BF6069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B49D32-670D-C106-78B8-F64958D2DF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7983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82F73-4A76-532C-8184-3E5ED0450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E7746C-AE92-2B0D-D3A8-B6591177CF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2EA062-B2EE-4C37-2BBA-F8473BFDCD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27967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81F26-7EAF-A4A2-9724-AE45ECF5D5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DEEB35-CE15-0D61-758F-A2CC4E99DA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FD9E38-4D45-27DD-D4A9-1E0CD8720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0689F-4F7A-4599-B5D9-823A81D4AC9A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DEA6D-7C30-B040-EDB4-70A1FFDBD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B2EF07-E75F-2EB4-1517-2830A9950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0A53-A308-488D-816D-5DF5E86607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566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0D5BC-D0B2-FECD-4A69-18A2C66A6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4FB80-226F-8E53-338D-7C0A6EA483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693CE9-C86A-1234-DC6C-83A000876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0689F-4F7A-4599-B5D9-823A81D4AC9A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3DAA22-EB4D-E95C-91C3-275C21E0D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A21F55-0436-C118-76B2-EA87F1B9E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0A53-A308-488D-816D-5DF5E86607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758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EBFC1-140A-C8A0-6350-1B00ED0CD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A246ED-2813-5A9C-664E-D4E53D9A5C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18E090-C7C6-B4F5-3E01-026A95382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0689F-4F7A-4599-B5D9-823A81D4AC9A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778968-3978-4490-2379-FF04B88F6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4A444F-2190-AC77-4076-93271BAAB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0A53-A308-488D-816D-5DF5E86607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3423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28C40-EFC2-B3F9-6003-63ABDF95C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485F6-AF7B-F9FF-C7C1-1F702098B7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EF3FA1-C776-AB4E-CB7B-2B0CB9B40F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7AB79A-5D8B-5817-B841-1D64476A2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0689F-4F7A-4599-B5D9-823A81D4AC9A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0225FE-666F-FEF4-6391-9D046AD0F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53C4A6-9D59-B71C-DDB7-CC4DDA903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0A53-A308-488D-816D-5DF5E86607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549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35B7A-D223-E659-DDF6-3CC580CC6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9C03F8-6415-AC61-142E-A83E3BEF12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3C60D3-7FF1-597E-19CE-9936A01C1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71B80D-DB9C-0A74-7839-A05EF78EBD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CC1FA4-6348-C577-28D8-13FCAD4A99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505CD0-C152-BF32-EDF6-B0E0C7D72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0689F-4F7A-4599-B5D9-823A81D4AC9A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BBD911-21B3-DE5A-3F91-9842F050B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F0CF9A-E6AA-18FB-8D41-4856B9EB5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0A53-A308-488D-816D-5DF5E86607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290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EF440-8AB5-D314-2979-BF567EFC6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FD22B1-D438-6F85-50C6-354D6D260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0689F-4F7A-4599-B5D9-823A81D4AC9A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7D0C46-4361-06DF-3199-8BAF8993A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420C53-515D-779A-6B89-9D446545D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0A53-A308-488D-816D-5DF5E86607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73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7A5C3D-BCDA-88D4-22AA-8ECFF8C37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0689F-4F7A-4599-B5D9-823A81D4AC9A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8D4C5F-D8DB-BA6B-BEF7-B20F331E8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498EC0-EEA4-780D-CF2E-5D75996AF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0A53-A308-488D-816D-5DF5E86607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6265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68344-9DF0-A9EE-A065-517E07D96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694F60-69A4-391F-A24E-1053023DA2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E553D7-FE82-F5F3-7515-8AE3F58A36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DAF0DB-AEAB-8241-19C4-C3AD327C0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0689F-4F7A-4599-B5D9-823A81D4AC9A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7FB47F-1762-E8A4-EF5E-2178B660E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342B6C-0E5A-F8ED-4A07-2E19A6881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0A53-A308-488D-816D-5DF5E86607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87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8B550-BAC7-7C94-AE56-3A16457F3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94C92B-BBBE-7D46-B015-1B0F9DF8E0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479E68-DABE-D13E-FBC5-3EFDF254A6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D5A947-7F4C-9B79-EA7E-695125B59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0689F-4F7A-4599-B5D9-823A81D4AC9A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AF3CAB-C58F-0C16-6254-1D4D424C2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BA3FEB-A0A2-1C89-FB80-DBFEEDF56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0A53-A308-488D-816D-5DF5E86607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6959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B99FB-BFBF-D2BC-9A70-AF1E44D6B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72C5D8-B86B-80F4-8F59-C54E330E10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D3554B-21E0-8FFA-3D05-437676C7D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0689F-4F7A-4599-B5D9-823A81D4AC9A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5860E9-CB61-17B3-80B7-9327BDC9C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9EBDB-7051-5BF1-2B19-0BB4516F7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0A53-A308-488D-816D-5DF5E86607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6673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85FE58-7574-5241-CA41-98910874D8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7CF487-CF92-8CCF-A71B-4494428FAF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7AC69-CEB6-78EE-3F5C-B5C7F0A55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0689F-4F7A-4599-B5D9-823A81D4AC9A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257C4-AC43-F7A3-267F-4CEF7F136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B4A54F-804A-AEAB-FF9C-9E428D503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0A53-A308-488D-816D-5DF5E86607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2846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12192000" cy="186800"/>
          </a:xfrm>
          <a:prstGeom prst="rect">
            <a:avLst/>
          </a:prstGeom>
          <a:solidFill>
            <a:srgbClr val="06448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415600" y="1225600"/>
            <a:ext cx="11360800" cy="389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rgbClr val="06448F"/>
              </a:buClr>
              <a:buSzPts val="1800"/>
              <a:buChar char="●"/>
              <a:defRPr>
                <a:solidFill>
                  <a:srgbClr val="06448F"/>
                </a:solidFill>
              </a:defRPr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Clr>
                <a:srgbClr val="06448F"/>
              </a:buClr>
              <a:buSzPts val="1400"/>
              <a:buChar char="○"/>
              <a:defRPr>
                <a:solidFill>
                  <a:srgbClr val="06448F"/>
                </a:solidFill>
              </a:defRPr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Clr>
                <a:srgbClr val="06448F"/>
              </a:buClr>
              <a:buSzPts val="1400"/>
              <a:buChar char="■"/>
              <a:defRPr>
                <a:solidFill>
                  <a:srgbClr val="06448F"/>
                </a:solidFill>
              </a:defRPr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Clr>
                <a:srgbClr val="06448F"/>
              </a:buClr>
              <a:buSzPts val="1400"/>
              <a:buChar char="●"/>
              <a:defRPr>
                <a:solidFill>
                  <a:srgbClr val="06448F"/>
                </a:solidFill>
              </a:defRPr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Clr>
                <a:srgbClr val="06448F"/>
              </a:buClr>
              <a:buSzPts val="1400"/>
              <a:buChar char="○"/>
              <a:defRPr>
                <a:solidFill>
                  <a:srgbClr val="06448F"/>
                </a:solidFill>
              </a:defRPr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Clr>
                <a:srgbClr val="06448F"/>
              </a:buClr>
              <a:buSzPts val="1400"/>
              <a:buChar char="■"/>
              <a:defRPr>
                <a:solidFill>
                  <a:srgbClr val="06448F"/>
                </a:solidFill>
              </a:defRPr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Clr>
                <a:srgbClr val="06448F"/>
              </a:buClr>
              <a:buSzPts val="1400"/>
              <a:buChar char="●"/>
              <a:defRPr>
                <a:solidFill>
                  <a:srgbClr val="06448F"/>
                </a:solidFill>
              </a:defRPr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Clr>
                <a:srgbClr val="06448F"/>
              </a:buClr>
              <a:buSzPts val="1400"/>
              <a:buChar char="○"/>
              <a:defRPr>
                <a:solidFill>
                  <a:srgbClr val="06448F"/>
                </a:solidFill>
              </a:defRPr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Clr>
                <a:srgbClr val="06448F"/>
              </a:buClr>
              <a:buSzPts val="1400"/>
              <a:buChar char="■"/>
              <a:defRPr>
                <a:solidFill>
                  <a:srgbClr val="06448F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415600" y="2435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6448F"/>
              </a:buClr>
              <a:buSzPts val="3600"/>
              <a:buNone/>
              <a:defRPr sz="4800">
                <a:solidFill>
                  <a:srgbClr val="06448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63D27"/>
              </a:buClr>
              <a:buSzPts val="2800"/>
              <a:buFont typeface="Arvo"/>
              <a:buNone/>
              <a:defRPr>
                <a:solidFill>
                  <a:srgbClr val="F63D27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63D27"/>
              </a:buClr>
              <a:buSzPts val="2800"/>
              <a:buFont typeface="Arvo"/>
              <a:buNone/>
              <a:defRPr>
                <a:solidFill>
                  <a:srgbClr val="F63D27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63D27"/>
              </a:buClr>
              <a:buSzPts val="2800"/>
              <a:buFont typeface="Arvo"/>
              <a:buNone/>
              <a:defRPr>
                <a:solidFill>
                  <a:srgbClr val="F63D27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63D27"/>
              </a:buClr>
              <a:buSzPts val="2800"/>
              <a:buFont typeface="Arvo"/>
              <a:buNone/>
              <a:defRPr>
                <a:solidFill>
                  <a:srgbClr val="F63D27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63D27"/>
              </a:buClr>
              <a:buSzPts val="2800"/>
              <a:buFont typeface="Arvo"/>
              <a:buNone/>
              <a:defRPr>
                <a:solidFill>
                  <a:srgbClr val="F63D27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63D27"/>
              </a:buClr>
              <a:buSzPts val="2800"/>
              <a:buFont typeface="Arvo"/>
              <a:buNone/>
              <a:defRPr>
                <a:solidFill>
                  <a:srgbClr val="F63D27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63D27"/>
              </a:buClr>
              <a:buSzPts val="2800"/>
              <a:buFont typeface="Arvo"/>
              <a:buNone/>
              <a:defRPr>
                <a:solidFill>
                  <a:srgbClr val="F63D27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63D27"/>
              </a:buClr>
              <a:buSzPts val="2800"/>
              <a:buFont typeface="Arvo"/>
              <a:buNone/>
              <a:defRPr>
                <a:solidFill>
                  <a:srgbClr val="F63D27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11261900" y="6286531"/>
            <a:ext cx="731600" cy="404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 b="1">
                <a:solidFill>
                  <a:srgbClr val="06448F"/>
                </a:solidFill>
              </a:defRPr>
            </a:lvl1pPr>
            <a:lvl2pPr lvl="1" algn="ctr" rtl="0">
              <a:buNone/>
              <a:defRPr b="1">
                <a:solidFill>
                  <a:srgbClr val="06448F"/>
                </a:solidFill>
              </a:defRPr>
            </a:lvl2pPr>
            <a:lvl3pPr lvl="2" algn="ctr" rtl="0">
              <a:buNone/>
              <a:defRPr b="1">
                <a:solidFill>
                  <a:srgbClr val="06448F"/>
                </a:solidFill>
              </a:defRPr>
            </a:lvl3pPr>
            <a:lvl4pPr lvl="3" algn="ctr" rtl="0">
              <a:buNone/>
              <a:defRPr b="1">
                <a:solidFill>
                  <a:srgbClr val="06448F"/>
                </a:solidFill>
              </a:defRPr>
            </a:lvl4pPr>
            <a:lvl5pPr lvl="4" algn="ctr" rtl="0">
              <a:buNone/>
              <a:defRPr b="1">
                <a:solidFill>
                  <a:srgbClr val="06448F"/>
                </a:solidFill>
              </a:defRPr>
            </a:lvl5pPr>
            <a:lvl6pPr lvl="5" algn="ctr" rtl="0">
              <a:buNone/>
              <a:defRPr b="1">
                <a:solidFill>
                  <a:srgbClr val="06448F"/>
                </a:solidFill>
              </a:defRPr>
            </a:lvl6pPr>
            <a:lvl7pPr lvl="6" algn="ctr" rtl="0">
              <a:buNone/>
              <a:defRPr b="1">
                <a:solidFill>
                  <a:srgbClr val="06448F"/>
                </a:solidFill>
              </a:defRPr>
            </a:lvl7pPr>
            <a:lvl8pPr lvl="7" algn="ctr" rtl="0">
              <a:buNone/>
              <a:defRPr b="1">
                <a:solidFill>
                  <a:srgbClr val="06448F"/>
                </a:solidFill>
              </a:defRPr>
            </a:lvl8pPr>
            <a:lvl9pPr lvl="8" algn="ctr" rtl="0">
              <a:buNone/>
              <a:defRPr b="1">
                <a:solidFill>
                  <a:srgbClr val="06448F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28" name="Google Shape;28;p4" descr="The Colorado Department of Local Affairs Brand. "/>
          <p:cNvPicPr preferRelativeResize="0"/>
          <p:nvPr/>
        </p:nvPicPr>
        <p:blipFill rotWithShape="1">
          <a:blip r:embed="rId2">
            <a:alphaModFix/>
          </a:blip>
          <a:srcRect l="412" r="62073"/>
          <a:stretch/>
        </p:blipFill>
        <p:spPr>
          <a:xfrm>
            <a:off x="303100" y="5989733"/>
            <a:ext cx="1607203" cy="7008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4"/>
          <p:cNvSpPr txBox="1"/>
          <p:nvPr/>
        </p:nvSpPr>
        <p:spPr>
          <a:xfrm>
            <a:off x="9232633" y="6286533"/>
            <a:ext cx="2102800" cy="4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06448F"/>
                </a:solidFill>
                <a:latin typeface="Candara"/>
                <a:ea typeface="Candara"/>
                <a:cs typeface="Candara"/>
                <a:sym typeface="Candara"/>
              </a:rPr>
              <a:t>cdola.colorado.gov</a:t>
            </a:r>
            <a:endParaRPr sz="1600" b="1">
              <a:solidFill>
                <a:srgbClr val="06448F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30" name="Google Shape;30;p4" descr="Colorado Energy Office Logo"/>
          <p:cNvPicPr preferRelativeResize="0"/>
          <p:nvPr/>
        </p:nvPicPr>
        <p:blipFill rotWithShape="1">
          <a:blip r:embed="rId3">
            <a:alphaModFix/>
          </a:blip>
          <a:srcRect l="55779"/>
          <a:stretch/>
        </p:blipFill>
        <p:spPr>
          <a:xfrm>
            <a:off x="1908734" y="6027712"/>
            <a:ext cx="685433" cy="6572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8105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212822C-55F9-09D4-F68E-E00C41C799CB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68B133-09BE-139F-81BA-07B99FA46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9075D4-EECC-7272-A770-82564FB09A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3921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rgbClr val="757DB8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EB2CF-AEA0-DE9F-017E-08861F1E3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B8E430-354D-2D0D-5068-673DEB7620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FE86EE-81EA-74E3-A761-F20E1FB1B5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40689F-4F7A-4599-B5D9-823A81D4AC9A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5BE706-5CB6-D1CD-4BB8-0AAC5CE4C1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D5E196-5A09-2588-1BC0-5658CA5F9B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490A53-A308-488D-816D-5DF5E86607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125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4" Type="http://schemas.openxmlformats.org/officeDocument/2006/relationships/hyperlink" Target="https://docs.google.com/document/d/1WArP06W-zG3knRaXVf-XPgnnjiY9wEUu-WROWnaYygU/edit?usp=shar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97E7D-DF90-5A85-0819-E4D77B0AD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879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Community Microgrids: Smart, Residential, and EV Charging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53EE71-B074-EC7A-0DDD-6F940C0182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1842"/>
            <a:ext cx="10515600" cy="446512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757DB8"/>
                </a:solidFill>
                <a:latin typeface="Helvetica Neue"/>
                <a:cs typeface="Arial"/>
              </a:rPr>
              <a:t>Moderator: </a:t>
            </a:r>
          </a:p>
          <a:p>
            <a:pPr marL="0" indent="0">
              <a:buNone/>
            </a:pPr>
            <a:r>
              <a:rPr lang="en-US" b="1" dirty="0">
                <a:latin typeface="Helvetica Neue"/>
                <a:cs typeface="Arial"/>
              </a:rPr>
              <a:t>Brian Patterson </a:t>
            </a:r>
            <a:r>
              <a:rPr lang="en-US" dirty="0">
                <a:latin typeface="Helvetica Neue"/>
                <a:cs typeface="Arial"/>
              </a:rPr>
              <a:t>– Co-Founder &amp; Chairman, EMerge Alliance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57DB8"/>
                </a:solidFill>
                <a:latin typeface="Helvetica Neue"/>
                <a:cs typeface="Arial"/>
              </a:rPr>
              <a:t>Speakers:</a:t>
            </a:r>
          </a:p>
          <a:p>
            <a:pPr marL="0" indent="0">
              <a:buNone/>
            </a:pPr>
            <a:r>
              <a:rPr lang="en-US" b="1" dirty="0">
                <a:latin typeface="Helvetica Neue"/>
                <a:cs typeface="Arial"/>
              </a:rPr>
              <a:t>Wissam Balshe </a:t>
            </a:r>
            <a:r>
              <a:rPr lang="en-US" dirty="0">
                <a:latin typeface="Helvetica Neue"/>
                <a:cs typeface="Arial"/>
              </a:rPr>
              <a:t>– Senior Director of Channel Partnerships, Mainspring Energy</a:t>
            </a:r>
          </a:p>
          <a:p>
            <a:pPr marL="0" indent="0">
              <a:buNone/>
            </a:pPr>
            <a:r>
              <a:rPr lang="en-US" b="1" dirty="0">
                <a:latin typeface="Helvetica Neue"/>
                <a:cs typeface="Arial"/>
              </a:rPr>
              <a:t>Julia Masters </a:t>
            </a:r>
            <a:r>
              <a:rPr lang="en-US" dirty="0">
                <a:latin typeface="Helvetica Neue"/>
                <a:cs typeface="Arial"/>
              </a:rPr>
              <a:t>– Microgrids for Community Resilience Program Manager, Colorado Department of Local Affairs, Colorado Resiliency Office</a:t>
            </a:r>
          </a:p>
          <a:p>
            <a:pPr marL="0" indent="0">
              <a:buNone/>
            </a:pPr>
            <a:r>
              <a:rPr lang="en-US" b="1" dirty="0">
                <a:latin typeface="Helvetica Neue"/>
                <a:cs typeface="Arial"/>
              </a:rPr>
              <a:t>Justine Sanchez </a:t>
            </a:r>
            <a:r>
              <a:rPr lang="en-US" dirty="0">
                <a:latin typeface="Helvetica Neue"/>
                <a:cs typeface="Arial"/>
              </a:rPr>
              <a:t>– Technical Sales Engineer, Microgrid Solutions, Generac</a:t>
            </a:r>
          </a:p>
          <a:p>
            <a:pPr marL="0" indent="0">
              <a:buNone/>
            </a:pPr>
            <a:r>
              <a:rPr lang="en-US" b="1" dirty="0">
                <a:latin typeface="Helvetica Neue"/>
                <a:cs typeface="Arial"/>
              </a:rPr>
              <a:t>Rubin York </a:t>
            </a:r>
            <a:r>
              <a:rPr lang="en-US" dirty="0">
                <a:latin typeface="Helvetica Neue"/>
                <a:cs typeface="Arial"/>
              </a:rPr>
              <a:t>– Project Research Engineer, Emerging Technologies, </a:t>
            </a:r>
          </a:p>
          <a:p>
            <a:pPr marL="0" indent="0">
              <a:buNone/>
            </a:pPr>
            <a:r>
              <a:rPr lang="en-US" dirty="0">
                <a:latin typeface="Helvetica Neue"/>
                <a:cs typeface="Arial"/>
              </a:rPr>
              <a:t>Orlando Utilities Commission</a:t>
            </a:r>
          </a:p>
          <a:p>
            <a:pPr marL="0" indent="0">
              <a:buNone/>
            </a:pPr>
            <a:endParaRPr lang="en-US" dirty="0">
              <a:latin typeface="Helvetica Neue"/>
              <a:cs typeface="Arial"/>
            </a:endParaRPr>
          </a:p>
          <a:p>
            <a:pPr marL="0" indent="0">
              <a:buNone/>
            </a:pPr>
            <a:endParaRPr lang="en-US" dirty="0">
              <a:latin typeface="Helvetica Neue"/>
              <a:cs typeface="Arial"/>
            </a:endParaRPr>
          </a:p>
          <a:p>
            <a:pPr marL="0" indent="0">
              <a:buNone/>
            </a:pPr>
            <a:endParaRPr lang="en-US" dirty="0">
              <a:latin typeface="Helvetica Neue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21293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61CA20A7-96C3-CF9A-B3A8-0B51DCBC4E40}"/>
              </a:ext>
            </a:extLst>
          </p:cNvPr>
          <p:cNvGrpSpPr/>
          <p:nvPr/>
        </p:nvGrpSpPr>
        <p:grpSpPr>
          <a:xfrm>
            <a:off x="517854" y="277465"/>
            <a:ext cx="10131576" cy="4812631"/>
            <a:chOff x="927851" y="439914"/>
            <a:chExt cx="10131576" cy="4812631"/>
          </a:xfrm>
        </p:grpSpPr>
        <p:pic>
          <p:nvPicPr>
            <p:cNvPr id="11" name="Picture 10" descr="A building and trees with power lines&#10;&#10;AI-generated content may be incorrect.">
              <a:extLst>
                <a:ext uri="{FF2B5EF4-FFF2-40B4-BE49-F238E27FC236}">
                  <a16:creationId xmlns:a16="http://schemas.microsoft.com/office/drawing/2014/main" id="{4AD1DAC7-35F0-659B-B982-5DB11B004A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06" t="2792" r="5216" b="9278"/>
            <a:stretch/>
          </p:blipFill>
          <p:spPr>
            <a:xfrm>
              <a:off x="927851" y="439914"/>
              <a:ext cx="10131576" cy="4812631"/>
            </a:xfrm>
            <a:prstGeom prst="rect">
              <a:avLst/>
            </a:prstGeom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C78E45A-F4A1-8A2E-BCC9-2036CA79F60B}"/>
                </a:ext>
              </a:extLst>
            </p:cNvPr>
            <p:cNvSpPr/>
            <p:nvPr/>
          </p:nvSpPr>
          <p:spPr>
            <a:xfrm>
              <a:off x="5765533" y="2954956"/>
              <a:ext cx="3089709" cy="1520791"/>
            </a:xfrm>
            <a:custGeom>
              <a:avLst/>
              <a:gdLst>
                <a:gd name="connsiteX0" fmla="*/ 0 w 3089709"/>
                <a:gd name="connsiteY0" fmla="*/ 1520791 h 1520791"/>
                <a:gd name="connsiteX1" fmla="*/ 0 w 3089709"/>
                <a:gd name="connsiteY1" fmla="*/ 1520791 h 1520791"/>
                <a:gd name="connsiteX2" fmla="*/ 3089709 w 3089709"/>
                <a:gd name="connsiteY2" fmla="*/ 1520791 h 1520791"/>
                <a:gd name="connsiteX3" fmla="*/ 3060833 w 3089709"/>
                <a:gd name="connsiteY3" fmla="*/ 211756 h 1520791"/>
                <a:gd name="connsiteX4" fmla="*/ 2377440 w 3089709"/>
                <a:gd name="connsiteY4" fmla="*/ 0 h 1520791"/>
                <a:gd name="connsiteX5" fmla="*/ 1771048 w 3089709"/>
                <a:gd name="connsiteY5" fmla="*/ 587141 h 1520791"/>
                <a:gd name="connsiteX6" fmla="*/ 1280160 w 3089709"/>
                <a:gd name="connsiteY6" fmla="*/ 346509 h 1520791"/>
                <a:gd name="connsiteX7" fmla="*/ 943275 w 3089709"/>
                <a:gd name="connsiteY7" fmla="*/ 914400 h 1520791"/>
                <a:gd name="connsiteX8" fmla="*/ 86627 w 3089709"/>
                <a:gd name="connsiteY8" fmla="*/ 924025 h 1520791"/>
                <a:gd name="connsiteX9" fmla="*/ 57751 w 3089709"/>
                <a:gd name="connsiteY9" fmla="*/ 1386038 h 1520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89709" h="1520791">
                  <a:moveTo>
                    <a:pt x="0" y="1520791"/>
                  </a:moveTo>
                  <a:lnTo>
                    <a:pt x="0" y="1520791"/>
                  </a:lnTo>
                  <a:lnTo>
                    <a:pt x="3089709" y="1520791"/>
                  </a:lnTo>
                  <a:lnTo>
                    <a:pt x="3060833" y="211756"/>
                  </a:lnTo>
                  <a:lnTo>
                    <a:pt x="2377440" y="0"/>
                  </a:lnTo>
                  <a:lnTo>
                    <a:pt x="1771048" y="587141"/>
                  </a:lnTo>
                  <a:lnTo>
                    <a:pt x="1280160" y="346509"/>
                  </a:lnTo>
                  <a:lnTo>
                    <a:pt x="943275" y="914400"/>
                  </a:lnTo>
                  <a:lnTo>
                    <a:pt x="86627" y="924025"/>
                  </a:lnTo>
                  <a:lnTo>
                    <a:pt x="57751" y="1386038"/>
                  </a:lnTo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265AEBF7-0548-1BB1-C749-39E92720D5FD}"/>
              </a:ext>
            </a:extLst>
          </p:cNvPr>
          <p:cNvSpPr txBox="1"/>
          <p:nvPr/>
        </p:nvSpPr>
        <p:spPr>
          <a:xfrm>
            <a:off x="89529" y="277465"/>
            <a:ext cx="4764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Community Microgrid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D64D0C-5F80-F3D1-8347-47DA83FD0913}"/>
              </a:ext>
            </a:extLst>
          </p:cNvPr>
          <p:cNvSpPr txBox="1"/>
          <p:nvPr/>
        </p:nvSpPr>
        <p:spPr>
          <a:xfrm>
            <a:off x="517854" y="698313"/>
            <a:ext cx="39078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localized energy system that can operate independently or in conjunction with the main electrical grid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BAF36DA3-334C-C54B-2609-E845899E9A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6914" y="4313298"/>
            <a:ext cx="7076661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Serves the needs of a specific community or neighborhood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Provides electricity through local generation sources, including: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Solar panels &amp; wind turbines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Fuel cells, CHP &amp; small-scale natural gas generators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Typically includes energy storage systems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Provides main grid with frequency, voltage, or VAR support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Uses stored energy when renewable or grid sources are unavailable</a:t>
            </a:r>
          </a:p>
        </p:txBody>
      </p:sp>
    </p:spTree>
    <p:extLst>
      <p:ext uri="{BB962C8B-B14F-4D97-AF65-F5344CB8AC3E}">
        <p14:creationId xmlns:p14="http://schemas.microsoft.com/office/powerpoint/2010/main" val="444373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>
            <a:spLocks noGrp="1"/>
          </p:cNvSpPr>
          <p:nvPr>
            <p:ph type="title"/>
          </p:nvPr>
        </p:nvSpPr>
        <p:spPr>
          <a:xfrm>
            <a:off x="280800" y="243567"/>
            <a:ext cx="11434000" cy="67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/>
              <a:t>Critical Facility Prioritization Guidance</a:t>
            </a:r>
            <a:endParaRPr/>
          </a:p>
          <a:p>
            <a:endParaRPr sz="2400" b="1">
              <a:solidFill>
                <a:srgbClr val="C3002F"/>
              </a:solidFill>
            </a:endParaRPr>
          </a:p>
        </p:txBody>
      </p:sp>
      <p:sp>
        <p:nvSpPr>
          <p:cNvPr id="99" name="Google Shape;99;p14"/>
          <p:cNvSpPr txBox="1"/>
          <p:nvPr/>
        </p:nvSpPr>
        <p:spPr>
          <a:xfrm>
            <a:off x="280800" y="1140201"/>
            <a:ext cx="11640400" cy="172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 b="1">
                <a:solidFill>
                  <a:srgbClr val="C3002F"/>
                </a:solidFill>
                <a:latin typeface="Candara"/>
                <a:ea typeface="Candara"/>
                <a:cs typeface="Candara"/>
                <a:sym typeface="Candara"/>
              </a:rPr>
              <a:t>A process for communities and utilities to partner in identifying, understanding, and prioritizing the critical infrastructure and facilities in their communities to focus resilience planning</a:t>
            </a:r>
            <a:endParaRPr sz="2400" b="1">
              <a:solidFill>
                <a:srgbClr val="C3002F"/>
              </a:solidFill>
              <a:latin typeface="Candara"/>
              <a:ea typeface="Candara"/>
              <a:cs typeface="Candara"/>
              <a:sym typeface="Candara"/>
            </a:endParaRPr>
          </a:p>
          <a:p>
            <a:endParaRPr sz="2400" b="1">
              <a:solidFill>
                <a:srgbClr val="C3002F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00" name="Google Shape;100;p14"/>
          <p:cNvSpPr/>
          <p:nvPr/>
        </p:nvSpPr>
        <p:spPr>
          <a:xfrm>
            <a:off x="100" y="2737660"/>
            <a:ext cx="5346000" cy="1052400"/>
          </a:xfrm>
          <a:prstGeom prst="homePlate">
            <a:avLst>
              <a:gd name="adj" fmla="val 50000"/>
            </a:avLst>
          </a:prstGeom>
          <a:solidFill>
            <a:srgbClr val="08563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733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Step 1:</a:t>
            </a:r>
            <a:br>
              <a:rPr lang="en" sz="1733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" sz="1467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Develop a Committee and Process</a:t>
            </a:r>
            <a:endParaRPr sz="1467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01" name="Google Shape;101;p14"/>
          <p:cNvSpPr/>
          <p:nvPr/>
        </p:nvSpPr>
        <p:spPr>
          <a:xfrm>
            <a:off x="2518400" y="3875960"/>
            <a:ext cx="2827600" cy="1437600"/>
          </a:xfrm>
          <a:prstGeom prst="chevron">
            <a:avLst>
              <a:gd name="adj" fmla="val 50000"/>
            </a:avLst>
          </a:prstGeom>
          <a:solidFill>
            <a:srgbClr val="0B713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733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Step 2:</a:t>
            </a:r>
            <a:br>
              <a:rPr lang="en" sz="1733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" sz="1467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Research Background Info</a:t>
            </a:r>
            <a:endParaRPr sz="1467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02" name="Google Shape;102;p14"/>
          <p:cNvSpPr/>
          <p:nvPr/>
        </p:nvSpPr>
        <p:spPr>
          <a:xfrm>
            <a:off x="4817653" y="3875960"/>
            <a:ext cx="2827600" cy="1437600"/>
          </a:xfrm>
          <a:prstGeom prst="chevron">
            <a:avLst>
              <a:gd name="adj" fmla="val 50000"/>
            </a:avLst>
          </a:prstGeom>
          <a:solidFill>
            <a:srgbClr val="0B774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733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Step 3:</a:t>
            </a:r>
            <a:br>
              <a:rPr lang="en" sz="1733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" sz="1467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Inventory Critical Infrastructure &amp; Facilities</a:t>
            </a:r>
            <a:endParaRPr sz="1467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03" name="Google Shape;103;p14"/>
          <p:cNvSpPr/>
          <p:nvPr/>
        </p:nvSpPr>
        <p:spPr>
          <a:xfrm>
            <a:off x="7117148" y="3875960"/>
            <a:ext cx="2827600" cy="1437600"/>
          </a:xfrm>
          <a:prstGeom prst="chevron">
            <a:avLst>
              <a:gd name="adj" fmla="val 50000"/>
            </a:avLst>
          </a:prstGeom>
          <a:solidFill>
            <a:srgbClr val="0C814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733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Step 4:</a:t>
            </a:r>
            <a:br>
              <a:rPr lang="en" sz="1733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" sz="1467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Prioritization of Critical Infrastructure &amp; Facilities</a:t>
            </a:r>
            <a:endParaRPr sz="1467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04" name="Google Shape;104;p14"/>
          <p:cNvSpPr/>
          <p:nvPr/>
        </p:nvSpPr>
        <p:spPr>
          <a:xfrm>
            <a:off x="9364696" y="3875960"/>
            <a:ext cx="2827600" cy="1437600"/>
          </a:xfrm>
          <a:prstGeom prst="chevron">
            <a:avLst>
              <a:gd name="adj" fmla="val 50000"/>
            </a:avLst>
          </a:prstGeom>
          <a:solidFill>
            <a:srgbClr val="0C814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733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Step 5:</a:t>
            </a:r>
            <a:br>
              <a:rPr lang="en" sz="1733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" sz="1467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Energy Resilience Solutions Investigation</a:t>
            </a:r>
            <a:endParaRPr sz="1467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105" name="Google Shape;105;p14" descr="Colorado Energy Office Logo"/>
          <p:cNvPicPr preferRelativeResize="0"/>
          <p:nvPr/>
        </p:nvPicPr>
        <p:blipFill rotWithShape="1">
          <a:blip r:embed="rId3">
            <a:alphaModFix/>
          </a:blip>
          <a:srcRect l="55779"/>
          <a:stretch/>
        </p:blipFill>
        <p:spPr>
          <a:xfrm>
            <a:off x="1908734" y="6027712"/>
            <a:ext cx="685433" cy="6572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4"/>
          <p:cNvSpPr txBox="1"/>
          <p:nvPr/>
        </p:nvSpPr>
        <p:spPr>
          <a:xfrm>
            <a:off x="7117133" y="5554967"/>
            <a:ext cx="4912400" cy="5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>
                <a:solidFill>
                  <a:srgbClr val="001970"/>
                </a:solidFill>
                <a:latin typeface="Candara"/>
                <a:ea typeface="Candara"/>
                <a:cs typeface="Candara"/>
                <a:sym typeface="Candara"/>
              </a:rPr>
              <a:t>See more at the </a:t>
            </a:r>
            <a:r>
              <a:rPr lang="en" sz="2400" u="sng">
                <a:solidFill>
                  <a:schemeClr val="hlink"/>
                </a:solidFill>
                <a:latin typeface="Candara"/>
                <a:ea typeface="Candara"/>
                <a:cs typeface="Candara"/>
                <a:sym typeface="Candara"/>
                <a:hlinkClick r:id="rId4"/>
              </a:rPr>
              <a:t>Process Overview</a:t>
            </a:r>
            <a:endParaRPr sz="2400">
              <a:solidFill>
                <a:srgbClr val="00197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07" name="Google Shape;107;p14"/>
          <p:cNvSpPr txBox="1">
            <a:spLocks noGrp="1"/>
          </p:cNvSpPr>
          <p:nvPr>
            <p:ph type="sldNum" idx="12"/>
          </p:nvPr>
        </p:nvSpPr>
        <p:spPr>
          <a:xfrm>
            <a:off x="11261900" y="6286531"/>
            <a:ext cx="731600" cy="404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639A3FA1C9E0942BBF7F9F35DE90E23" ma:contentTypeVersion="27" ma:contentTypeDescription="Create a new document." ma:contentTypeScope="" ma:versionID="f02538cd3959b407bd81c4da01c8e3b4">
  <xsd:schema xmlns:xsd="http://www.w3.org/2001/XMLSchema" xmlns:xs="http://www.w3.org/2001/XMLSchema" xmlns:p="http://schemas.microsoft.com/office/2006/metadata/properties" xmlns:ns2="366f8ce5-d73f-42ca-b783-18c5a7014e15" xmlns:ns3="9027f227-2485-4a72-9540-1dfbdbd59ef1" targetNamespace="http://schemas.microsoft.com/office/2006/metadata/properties" ma:root="true" ma:fieldsID="da20edde094807d2b0d7b336e81b20fa" ns2:_="" ns3:_="">
    <xsd:import namespace="366f8ce5-d73f-42ca-b783-18c5a7014e15"/>
    <xsd:import namespace="9027f227-2485-4a72-9540-1dfbdbd59e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Thumbnail" minOccurs="0"/>
                <xsd:element ref="ns2:thumbnail0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6f8ce5-d73f-42ca-b783-18c5a7014e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6aaa5774-00a7-42c1-afed-36bffd058b4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Thumbnail" ma:index="24" nillable="true" ma:displayName="Thumbnail" ma:format="Thumbnail" ma:internalName="Thumbnail">
      <xsd:simpleType>
        <xsd:restriction base="dms:Unknown"/>
      </xsd:simpleType>
    </xsd:element>
    <xsd:element name="thumbnail0" ma:index="25" nillable="true" ma:displayName="thumbnail" ma:format="Thumbnail" ma:internalName="thumbnail0">
      <xsd:simpleType>
        <xsd:restriction base="dms:Unknown"/>
      </xsd:simple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27f227-2485-4a72-9540-1dfbdbd59ef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9b98ccdc-b991-4fd3-be30-98e6d0f89d09}" ma:internalName="TaxCatchAll" ma:showField="CatchAllData" ma:web="9027f227-2485-4a72-9540-1dfbdbd59e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66f8ce5-d73f-42ca-b783-18c5a7014e15">
      <Terms xmlns="http://schemas.microsoft.com/office/infopath/2007/PartnerControls"/>
    </lcf76f155ced4ddcb4097134ff3c332f>
    <thumbnail0 xmlns="366f8ce5-d73f-42ca-b783-18c5a7014e15" xsi:nil="true"/>
    <TaxCatchAll xmlns="9027f227-2485-4a72-9540-1dfbdbd59ef1" xsi:nil="true"/>
    <Thumbnail xmlns="366f8ce5-d73f-42ca-b783-18c5a7014e15" xsi:nil="true"/>
  </documentManagement>
</p:properties>
</file>

<file path=customXml/itemProps1.xml><?xml version="1.0" encoding="utf-8"?>
<ds:datastoreItem xmlns:ds="http://schemas.openxmlformats.org/officeDocument/2006/customXml" ds:itemID="{D4621A87-3AD1-4BE4-A55B-CE3DD6E876A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67432BE-70C3-4B73-9BB0-36955519DC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66f8ce5-d73f-42ca-b783-18c5a7014e15"/>
    <ds:schemaRef ds:uri="9027f227-2485-4a72-9540-1dfbdbd59ef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789B561-BB1C-45AF-87F1-CF48DA9D5BD0}">
  <ds:schemaRefs>
    <ds:schemaRef ds:uri="http://purl.org/dc/dcmitype/"/>
    <ds:schemaRef ds:uri="http://purl.org/dc/terms/"/>
    <ds:schemaRef ds:uri="http://schemas.openxmlformats.org/package/2006/metadata/core-properties"/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9027f227-2485-4a72-9540-1dfbdbd59ef1"/>
    <ds:schemaRef ds:uri="366f8ce5-d73f-42ca-b783-18c5a7014e1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244</Words>
  <Application>Microsoft Office PowerPoint</Application>
  <PresentationFormat>Widescreen</PresentationFormat>
  <Paragraphs>31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Aptos</vt:lpstr>
      <vt:lpstr>Aptos Display</vt:lpstr>
      <vt:lpstr>Arial</vt:lpstr>
      <vt:lpstr>Arvo</vt:lpstr>
      <vt:lpstr>Calibri</vt:lpstr>
      <vt:lpstr>Candara</vt:lpstr>
      <vt:lpstr>Helvetica Neue</vt:lpstr>
      <vt:lpstr>Office Theme</vt:lpstr>
      <vt:lpstr>1_Office Theme</vt:lpstr>
      <vt:lpstr>Community Microgrids: Smart, Residential, and EV Charging</vt:lpstr>
      <vt:lpstr>PowerPoint Presentation</vt:lpstr>
      <vt:lpstr>Critical Facility Prioritization Guidance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Devin Overbey</dc:creator>
  <cp:lastModifiedBy>Kerry Flanagan</cp:lastModifiedBy>
  <cp:revision>9</cp:revision>
  <dcterms:created xsi:type="dcterms:W3CDTF">2023-09-21T16:14:17Z</dcterms:created>
  <dcterms:modified xsi:type="dcterms:W3CDTF">2025-03-28T13:41:05Z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0x0101006639A3FA1C9E0942BBF7F9F35DE90E23</vt:lpwstr>
  </property>
</Properties>
</file>