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sldIdLst>
    <p:sldId id="1923" r:id="rId5"/>
    <p:sldId id="2145707306" r:id="rId6"/>
    <p:sldId id="2145707295" r:id="rId7"/>
    <p:sldId id="2145707299" r:id="rId8"/>
    <p:sldId id="2145707310" r:id="rId9"/>
    <p:sldId id="2145707318" r:id="rId10"/>
    <p:sldId id="2145707315" r:id="rId11"/>
    <p:sldId id="2145707273" r:id="rId12"/>
    <p:sldId id="214570731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F075C0D-BB97-E141-BC1B-F20D3543DAB5}" name="KEYNES, Helen (NHS ENGLAND)" initials="HK" userId="S::helen.keynes@nhs.net::d01b2172-683f-4d35-b7af-4b536069d416" providerId="AD"/>
  <p188:author id="{4A0FEAC5-9AC3-A03C-0CF0-B58A9E5111FF}" name="SPINKS, Ros (NHS ENGLAND - X24)" initials="RS" userId="S::ros.spinks@nhs.net::38511bd7-5b58-47e0-9c5f-71778d1bf16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6AC0CF-5AEC-4620-A8F1-5DCCF3CCC3B7}" v="11" dt="2025-08-29T08:46:50.87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96" d="100"/>
          <a:sy n="96" d="100"/>
        </p:scale>
        <p:origin x="364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 Id="rId5" Type="http://schemas.openxmlformats.org/officeDocument/2006/relationships/image" Target="../media/image13.png"/><Relationship Id="rId4" Type="http://schemas.openxmlformats.org/officeDocument/2006/relationships/image" Target="../media/image12.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 Id="rId5" Type="http://schemas.openxmlformats.org/officeDocument/2006/relationships/image" Target="../media/image13.png"/><Relationship Id="rId4" Type="http://schemas.openxmlformats.org/officeDocument/2006/relationships/image" Target="../media/image12.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053A54-C057-4025-A63A-73A22FCC269F}" type="doc">
      <dgm:prSet loTypeId="urn:microsoft.com/office/officeart/2008/layout/VerticalCurvedList" loCatId="list" qsTypeId="urn:microsoft.com/office/officeart/2005/8/quickstyle/simple1" qsCatId="simple" csTypeId="urn:microsoft.com/office/officeart/2005/8/colors/colorful2" csCatId="colorful" phldr="1"/>
      <dgm:spPr/>
      <dgm:t>
        <a:bodyPr/>
        <a:lstStyle/>
        <a:p>
          <a:endParaRPr lang="en-GB"/>
        </a:p>
      </dgm:t>
    </dgm:pt>
    <dgm:pt modelId="{DCD5388B-2974-4071-A773-A1D38E8464D7}">
      <dgm:prSet phldrT="[Text]"/>
      <dgm:spPr/>
      <dgm:t>
        <a:bodyPr/>
        <a:lstStyle/>
        <a:p>
          <a:pPr>
            <a:buNone/>
          </a:pPr>
          <a:r>
            <a:rPr lang="en-GB" dirty="0"/>
            <a:t>3. Organisational Support is Key</a:t>
          </a:r>
        </a:p>
      </dgm:t>
    </dgm:pt>
    <dgm:pt modelId="{BD9D516D-84E1-4755-B8A1-C66B2F558CFE}" type="sibTrans" cxnId="{1FF7546D-3D2F-4C1C-80C4-19B7D794BBC6}">
      <dgm:prSet/>
      <dgm:spPr/>
      <dgm:t>
        <a:bodyPr/>
        <a:lstStyle/>
        <a:p>
          <a:endParaRPr lang="en-GB"/>
        </a:p>
      </dgm:t>
    </dgm:pt>
    <dgm:pt modelId="{CEE41F74-4531-490A-8A0D-B9693927A344}" type="parTrans" cxnId="{1FF7546D-3D2F-4C1C-80C4-19B7D794BBC6}">
      <dgm:prSet/>
      <dgm:spPr/>
      <dgm:t>
        <a:bodyPr/>
        <a:lstStyle/>
        <a:p>
          <a:endParaRPr lang="en-GB"/>
        </a:p>
      </dgm:t>
    </dgm:pt>
    <dgm:pt modelId="{2FFB11AE-D392-411C-9635-90F2FBB0C336}">
      <dgm:prSet phldrT="[Text]"/>
      <dgm:spPr/>
      <dgm:t>
        <a:bodyPr/>
        <a:lstStyle/>
        <a:p>
          <a:pPr>
            <a:buNone/>
          </a:pPr>
          <a:r>
            <a:rPr lang="en-GB" dirty="0"/>
            <a:t>2. Poor Staff Experience Correlates with Safety Risks</a:t>
          </a:r>
        </a:p>
      </dgm:t>
    </dgm:pt>
    <dgm:pt modelId="{9BCC4211-9DF9-4508-AA48-4CAF68767C5D}" type="sibTrans" cxnId="{AA6B0B37-8D7C-4CB1-8CF0-37D8B6FA2A8F}">
      <dgm:prSet/>
      <dgm:spPr/>
      <dgm:t>
        <a:bodyPr/>
        <a:lstStyle/>
        <a:p>
          <a:endParaRPr lang="en-GB"/>
        </a:p>
      </dgm:t>
    </dgm:pt>
    <dgm:pt modelId="{1EB20ED9-E86C-4814-B42D-A07D34D44B05}" type="parTrans" cxnId="{AA6B0B37-8D7C-4CB1-8CF0-37D8B6FA2A8F}">
      <dgm:prSet/>
      <dgm:spPr/>
      <dgm:t>
        <a:bodyPr/>
        <a:lstStyle/>
        <a:p>
          <a:endParaRPr lang="en-GB"/>
        </a:p>
      </dgm:t>
    </dgm:pt>
    <dgm:pt modelId="{15138577-18F0-45C3-8568-0A2ADB3F5E64}">
      <dgm:prSet phldrT="[Text]"/>
      <dgm:spPr/>
      <dgm:t>
        <a:bodyPr/>
        <a:lstStyle/>
        <a:p>
          <a:pPr>
            <a:buFont typeface="Arial" panose="020B0604020202020204" pitchFamily="34" charset="0"/>
            <a:buChar char="•"/>
          </a:pPr>
          <a:r>
            <a:rPr lang="en-GB" dirty="0"/>
            <a:t>1.Staff engagement improves safety outcomes </a:t>
          </a:r>
        </a:p>
      </dgm:t>
    </dgm:pt>
    <dgm:pt modelId="{65362E64-398A-4E9B-9F2C-E74EF1E41D21}" type="sibTrans" cxnId="{EF8C7A7C-2B9A-4D46-A401-C9C124D2DBBE}">
      <dgm:prSet/>
      <dgm:spPr/>
      <dgm:t>
        <a:bodyPr/>
        <a:lstStyle/>
        <a:p>
          <a:endParaRPr lang="en-GB"/>
        </a:p>
      </dgm:t>
    </dgm:pt>
    <dgm:pt modelId="{AE511ACC-B70E-4484-B791-8B1DEA324C65}" type="parTrans" cxnId="{EF8C7A7C-2B9A-4D46-A401-C9C124D2DBBE}">
      <dgm:prSet/>
      <dgm:spPr/>
      <dgm:t>
        <a:bodyPr/>
        <a:lstStyle/>
        <a:p>
          <a:endParaRPr lang="en-GB"/>
        </a:p>
      </dgm:t>
    </dgm:pt>
    <dgm:pt modelId="{0B8EB284-C374-43A8-A3A2-A42C075E325A}">
      <dgm:prSet/>
      <dgm:spPr/>
      <dgm:t>
        <a:bodyPr/>
        <a:lstStyle/>
        <a:p>
          <a:r>
            <a:rPr lang="en-GB" dirty="0"/>
            <a:t>4. Psychological Safety Encourages Reporting</a:t>
          </a:r>
        </a:p>
      </dgm:t>
    </dgm:pt>
    <dgm:pt modelId="{7EB54B1E-DE92-47A7-9EB7-7A72F98E1050}" type="parTrans" cxnId="{F4B69B2E-6EDB-4258-BA30-4B89DD692020}">
      <dgm:prSet/>
      <dgm:spPr/>
      <dgm:t>
        <a:bodyPr/>
        <a:lstStyle/>
        <a:p>
          <a:endParaRPr lang="en-GB"/>
        </a:p>
      </dgm:t>
    </dgm:pt>
    <dgm:pt modelId="{F84F5E53-C97A-466C-ABFD-6B2366E48495}" type="sibTrans" cxnId="{F4B69B2E-6EDB-4258-BA30-4B89DD692020}">
      <dgm:prSet/>
      <dgm:spPr/>
      <dgm:t>
        <a:bodyPr/>
        <a:lstStyle/>
        <a:p>
          <a:endParaRPr lang="en-GB"/>
        </a:p>
      </dgm:t>
    </dgm:pt>
    <dgm:pt modelId="{377D1C77-200E-49AE-B527-8380D5E5305A}">
      <dgm:prSet/>
      <dgm:spPr/>
      <dgm:t>
        <a:bodyPr/>
        <a:lstStyle/>
        <a:p>
          <a:pPr>
            <a:buNone/>
          </a:pPr>
          <a:r>
            <a:rPr lang="en-GB" dirty="0"/>
            <a:t>5. Well-being as a Systemic Indicator</a:t>
          </a:r>
        </a:p>
      </dgm:t>
    </dgm:pt>
    <dgm:pt modelId="{F95C02C6-518A-450E-B317-B744480EF7C0}" type="parTrans" cxnId="{FFEC01A5-3232-49DE-9BB6-D05F231B856A}">
      <dgm:prSet/>
      <dgm:spPr/>
      <dgm:t>
        <a:bodyPr/>
        <a:lstStyle/>
        <a:p>
          <a:endParaRPr lang="en-GB"/>
        </a:p>
      </dgm:t>
    </dgm:pt>
    <dgm:pt modelId="{55AB44BB-2CC3-446C-82C8-77AF0DAE9E3C}" type="sibTrans" cxnId="{FFEC01A5-3232-49DE-9BB6-D05F231B856A}">
      <dgm:prSet/>
      <dgm:spPr/>
      <dgm:t>
        <a:bodyPr/>
        <a:lstStyle/>
        <a:p>
          <a:endParaRPr lang="en-GB"/>
        </a:p>
      </dgm:t>
    </dgm:pt>
    <dgm:pt modelId="{5C52ED74-08C6-4164-9D97-717ABC61BAE6}" type="pres">
      <dgm:prSet presAssocID="{F5053A54-C057-4025-A63A-73A22FCC269F}" presName="Name0" presStyleCnt="0">
        <dgm:presLayoutVars>
          <dgm:chMax val="7"/>
          <dgm:chPref val="7"/>
          <dgm:dir/>
        </dgm:presLayoutVars>
      </dgm:prSet>
      <dgm:spPr/>
    </dgm:pt>
    <dgm:pt modelId="{6A4A4EA9-1EC2-4A93-969B-C0C50887318E}" type="pres">
      <dgm:prSet presAssocID="{F5053A54-C057-4025-A63A-73A22FCC269F}" presName="Name1" presStyleCnt="0"/>
      <dgm:spPr/>
    </dgm:pt>
    <dgm:pt modelId="{F263D5E8-E52F-4708-A7C5-4F409562664B}" type="pres">
      <dgm:prSet presAssocID="{F5053A54-C057-4025-A63A-73A22FCC269F}" presName="cycle" presStyleCnt="0"/>
      <dgm:spPr/>
    </dgm:pt>
    <dgm:pt modelId="{A236B387-9A8E-4C11-8586-CCFFC66417E8}" type="pres">
      <dgm:prSet presAssocID="{F5053A54-C057-4025-A63A-73A22FCC269F}" presName="srcNode" presStyleLbl="node1" presStyleIdx="0" presStyleCnt="5"/>
      <dgm:spPr/>
    </dgm:pt>
    <dgm:pt modelId="{6D2D0DAB-7EDC-4940-BF66-7B6389BAC9C6}" type="pres">
      <dgm:prSet presAssocID="{F5053A54-C057-4025-A63A-73A22FCC269F}" presName="conn" presStyleLbl="parChTrans1D2" presStyleIdx="0" presStyleCnt="1"/>
      <dgm:spPr/>
    </dgm:pt>
    <dgm:pt modelId="{4576D256-109A-4945-BFD3-15D7A1AE1EF4}" type="pres">
      <dgm:prSet presAssocID="{F5053A54-C057-4025-A63A-73A22FCC269F}" presName="extraNode" presStyleLbl="node1" presStyleIdx="0" presStyleCnt="5"/>
      <dgm:spPr/>
    </dgm:pt>
    <dgm:pt modelId="{5CFAC873-54C6-4B81-863D-BD78F5327763}" type="pres">
      <dgm:prSet presAssocID="{F5053A54-C057-4025-A63A-73A22FCC269F}" presName="dstNode" presStyleLbl="node1" presStyleIdx="0" presStyleCnt="5"/>
      <dgm:spPr/>
    </dgm:pt>
    <dgm:pt modelId="{350E5248-D1EF-4AC7-8F95-1792303AFB29}" type="pres">
      <dgm:prSet presAssocID="{15138577-18F0-45C3-8568-0A2ADB3F5E64}" presName="text_1" presStyleLbl="node1" presStyleIdx="0" presStyleCnt="5">
        <dgm:presLayoutVars>
          <dgm:bulletEnabled val="1"/>
        </dgm:presLayoutVars>
      </dgm:prSet>
      <dgm:spPr/>
    </dgm:pt>
    <dgm:pt modelId="{4F678EE0-15A6-4F8E-932E-19DB949ACC0F}" type="pres">
      <dgm:prSet presAssocID="{15138577-18F0-45C3-8568-0A2ADB3F5E64}" presName="accent_1" presStyleCnt="0"/>
      <dgm:spPr/>
    </dgm:pt>
    <dgm:pt modelId="{1C6FF558-E549-4921-93B8-BA7691C1D92B}" type="pres">
      <dgm:prSet presAssocID="{15138577-18F0-45C3-8568-0A2ADB3F5E64}" presName="accentRepeatNode" presStyleLbl="solidFgAcc1" presStyleIdx="0" presStyleCnt="5" custLinFactNeighborX="-1"/>
      <dgm:spPr>
        <a:blipFill rotWithShape="0">
          <a:blip xmlns:r="http://schemas.openxmlformats.org/officeDocument/2006/relationships" r:embed="rId1"/>
          <a:srcRect/>
          <a:stretch>
            <a:fillRect/>
          </a:stretch>
        </a:blipFill>
      </dgm:spPr>
    </dgm:pt>
    <dgm:pt modelId="{B0984C55-98C0-4928-8397-A5BCADC9F8F1}" type="pres">
      <dgm:prSet presAssocID="{2FFB11AE-D392-411C-9635-90F2FBB0C336}" presName="text_2" presStyleLbl="node1" presStyleIdx="1" presStyleCnt="5">
        <dgm:presLayoutVars>
          <dgm:bulletEnabled val="1"/>
        </dgm:presLayoutVars>
      </dgm:prSet>
      <dgm:spPr/>
    </dgm:pt>
    <dgm:pt modelId="{C5F7D39C-7126-4E7D-A8A8-B21C55468693}" type="pres">
      <dgm:prSet presAssocID="{2FFB11AE-D392-411C-9635-90F2FBB0C336}" presName="accent_2" presStyleCnt="0"/>
      <dgm:spPr/>
    </dgm:pt>
    <dgm:pt modelId="{CBEB94BD-03A9-461C-83A0-7854AC6E0E1F}" type="pres">
      <dgm:prSet presAssocID="{2FFB11AE-D392-411C-9635-90F2FBB0C336}" presName="accentRepeatNode" presStyleLbl="solidFgAcc1" presStyleIdx="1" presStyleCnt="5"/>
      <dgm:spPr>
        <a:blipFill rotWithShape="0">
          <a:blip xmlns:r="http://schemas.openxmlformats.org/officeDocument/2006/relationships" r:embed="rId2"/>
          <a:srcRect/>
          <a:stretch>
            <a:fillRect/>
          </a:stretch>
        </a:blipFill>
      </dgm:spPr>
    </dgm:pt>
    <dgm:pt modelId="{F989EF7C-8ADB-490D-9382-86B4853510D2}" type="pres">
      <dgm:prSet presAssocID="{DCD5388B-2974-4071-A773-A1D38E8464D7}" presName="text_3" presStyleLbl="node1" presStyleIdx="2" presStyleCnt="5">
        <dgm:presLayoutVars>
          <dgm:bulletEnabled val="1"/>
        </dgm:presLayoutVars>
      </dgm:prSet>
      <dgm:spPr/>
    </dgm:pt>
    <dgm:pt modelId="{E765147A-45C6-42C5-8868-75E6C85BF83F}" type="pres">
      <dgm:prSet presAssocID="{DCD5388B-2974-4071-A773-A1D38E8464D7}" presName="accent_3" presStyleCnt="0"/>
      <dgm:spPr/>
    </dgm:pt>
    <dgm:pt modelId="{9FA7DF3B-B1AE-4E4D-8633-8F6CB04BBA21}" type="pres">
      <dgm:prSet presAssocID="{DCD5388B-2974-4071-A773-A1D38E8464D7}" presName="accentRepeatNode" presStyleLbl="solidFgAcc1" presStyleIdx="2" presStyleCnt="5"/>
      <dgm:spPr>
        <a:blipFill rotWithShape="0">
          <a:blip xmlns:r="http://schemas.openxmlformats.org/officeDocument/2006/relationships" r:embed="rId3"/>
          <a:srcRect/>
          <a:stretch>
            <a:fillRect/>
          </a:stretch>
        </a:blipFill>
      </dgm:spPr>
    </dgm:pt>
    <dgm:pt modelId="{FFD8C67C-3139-4B66-8544-3B318BE18A76}" type="pres">
      <dgm:prSet presAssocID="{0B8EB284-C374-43A8-A3A2-A42C075E325A}" presName="text_4" presStyleLbl="node1" presStyleIdx="3" presStyleCnt="5">
        <dgm:presLayoutVars>
          <dgm:bulletEnabled val="1"/>
        </dgm:presLayoutVars>
      </dgm:prSet>
      <dgm:spPr/>
    </dgm:pt>
    <dgm:pt modelId="{61A94E4F-D20E-47D4-A7B8-4EA754DE58F5}" type="pres">
      <dgm:prSet presAssocID="{0B8EB284-C374-43A8-A3A2-A42C075E325A}" presName="accent_4" presStyleCnt="0"/>
      <dgm:spPr/>
    </dgm:pt>
    <dgm:pt modelId="{5DD19D9B-4BE4-469C-8939-8BA7556AC522}" type="pres">
      <dgm:prSet presAssocID="{0B8EB284-C374-43A8-A3A2-A42C075E325A}" presName="accentRepeatNode" presStyleLbl="solidFgAcc1" presStyleIdx="3" presStyleCnt="5"/>
      <dgm:spPr>
        <a:blipFill rotWithShape="0">
          <a:blip xmlns:r="http://schemas.openxmlformats.org/officeDocument/2006/relationships" r:embed="rId4"/>
          <a:srcRect/>
          <a:stretch>
            <a:fillRect/>
          </a:stretch>
        </a:blipFill>
      </dgm:spPr>
    </dgm:pt>
    <dgm:pt modelId="{9D1CFEED-D497-4853-B067-02F219D6404E}" type="pres">
      <dgm:prSet presAssocID="{377D1C77-200E-49AE-B527-8380D5E5305A}" presName="text_5" presStyleLbl="node1" presStyleIdx="4" presStyleCnt="5">
        <dgm:presLayoutVars>
          <dgm:bulletEnabled val="1"/>
        </dgm:presLayoutVars>
      </dgm:prSet>
      <dgm:spPr/>
    </dgm:pt>
    <dgm:pt modelId="{37BC480C-BC1B-4BF2-B015-FF23D8151BDA}" type="pres">
      <dgm:prSet presAssocID="{377D1C77-200E-49AE-B527-8380D5E5305A}" presName="accent_5" presStyleCnt="0"/>
      <dgm:spPr/>
    </dgm:pt>
    <dgm:pt modelId="{F361C226-2787-410B-A92D-F7B76817CE69}" type="pres">
      <dgm:prSet presAssocID="{377D1C77-200E-49AE-B527-8380D5E5305A}" presName="accentRepeatNode" presStyleLbl="solidFgAcc1" presStyleIdx="4" presStyleCnt="5"/>
      <dgm:spPr>
        <a:blipFill rotWithShape="0">
          <a:blip xmlns:r="http://schemas.openxmlformats.org/officeDocument/2006/relationships" r:embed="rId5"/>
          <a:srcRect/>
          <a:stretch>
            <a:fillRect/>
          </a:stretch>
        </a:blipFill>
      </dgm:spPr>
    </dgm:pt>
  </dgm:ptLst>
  <dgm:cxnLst>
    <dgm:cxn modelId="{434CB511-553C-40E8-9D72-BDB4E6D2A777}" type="presOf" srcId="{F5053A54-C057-4025-A63A-73A22FCC269F}" destId="{5C52ED74-08C6-4164-9D97-717ABC61BAE6}" srcOrd="0" destOrd="0" presId="urn:microsoft.com/office/officeart/2008/layout/VerticalCurvedList"/>
    <dgm:cxn modelId="{F4B69B2E-6EDB-4258-BA30-4B89DD692020}" srcId="{F5053A54-C057-4025-A63A-73A22FCC269F}" destId="{0B8EB284-C374-43A8-A3A2-A42C075E325A}" srcOrd="3" destOrd="0" parTransId="{7EB54B1E-DE92-47A7-9EB7-7A72F98E1050}" sibTransId="{F84F5E53-C97A-466C-ABFD-6B2366E48495}"/>
    <dgm:cxn modelId="{AA6B0B37-8D7C-4CB1-8CF0-37D8B6FA2A8F}" srcId="{F5053A54-C057-4025-A63A-73A22FCC269F}" destId="{2FFB11AE-D392-411C-9635-90F2FBB0C336}" srcOrd="1" destOrd="0" parTransId="{1EB20ED9-E86C-4814-B42D-A07D34D44B05}" sibTransId="{9BCC4211-9DF9-4508-AA48-4CAF68767C5D}"/>
    <dgm:cxn modelId="{18E8A83C-6BB0-4679-8F14-8ADC48E41B1C}" type="presOf" srcId="{0B8EB284-C374-43A8-A3A2-A42C075E325A}" destId="{FFD8C67C-3139-4B66-8544-3B318BE18A76}" srcOrd="0" destOrd="0" presId="urn:microsoft.com/office/officeart/2008/layout/VerticalCurvedList"/>
    <dgm:cxn modelId="{BD286442-0789-4091-8D8F-38149CB269AC}" type="presOf" srcId="{DCD5388B-2974-4071-A773-A1D38E8464D7}" destId="{F989EF7C-8ADB-490D-9382-86B4853510D2}" srcOrd="0" destOrd="0" presId="urn:microsoft.com/office/officeart/2008/layout/VerticalCurvedList"/>
    <dgm:cxn modelId="{1FF7546D-3D2F-4C1C-80C4-19B7D794BBC6}" srcId="{F5053A54-C057-4025-A63A-73A22FCC269F}" destId="{DCD5388B-2974-4071-A773-A1D38E8464D7}" srcOrd="2" destOrd="0" parTransId="{CEE41F74-4531-490A-8A0D-B9693927A344}" sibTransId="{BD9D516D-84E1-4755-B8A1-C66B2F558CFE}"/>
    <dgm:cxn modelId="{EF8C7A7C-2B9A-4D46-A401-C9C124D2DBBE}" srcId="{F5053A54-C057-4025-A63A-73A22FCC269F}" destId="{15138577-18F0-45C3-8568-0A2ADB3F5E64}" srcOrd="0" destOrd="0" parTransId="{AE511ACC-B70E-4484-B791-8B1DEA324C65}" sibTransId="{65362E64-398A-4E9B-9F2C-E74EF1E41D21}"/>
    <dgm:cxn modelId="{FD31E77E-2E3B-42CC-B211-FC2338E36771}" type="presOf" srcId="{377D1C77-200E-49AE-B527-8380D5E5305A}" destId="{9D1CFEED-D497-4853-B067-02F219D6404E}" srcOrd="0" destOrd="0" presId="urn:microsoft.com/office/officeart/2008/layout/VerticalCurvedList"/>
    <dgm:cxn modelId="{87728784-30FB-48DD-875C-9FA783BF6E0D}" type="presOf" srcId="{2FFB11AE-D392-411C-9635-90F2FBB0C336}" destId="{B0984C55-98C0-4928-8397-A5BCADC9F8F1}" srcOrd="0" destOrd="0" presId="urn:microsoft.com/office/officeart/2008/layout/VerticalCurvedList"/>
    <dgm:cxn modelId="{5896968B-0B54-41E4-9B47-27B2EEE5CF2C}" type="presOf" srcId="{15138577-18F0-45C3-8568-0A2ADB3F5E64}" destId="{350E5248-D1EF-4AC7-8F95-1792303AFB29}" srcOrd="0" destOrd="0" presId="urn:microsoft.com/office/officeart/2008/layout/VerticalCurvedList"/>
    <dgm:cxn modelId="{FFEC01A5-3232-49DE-9BB6-D05F231B856A}" srcId="{F5053A54-C057-4025-A63A-73A22FCC269F}" destId="{377D1C77-200E-49AE-B527-8380D5E5305A}" srcOrd="4" destOrd="0" parTransId="{F95C02C6-518A-450E-B317-B744480EF7C0}" sibTransId="{55AB44BB-2CC3-446C-82C8-77AF0DAE9E3C}"/>
    <dgm:cxn modelId="{C677DBF8-3D89-402F-A84B-E023DF16C1A9}" type="presOf" srcId="{65362E64-398A-4E9B-9F2C-E74EF1E41D21}" destId="{6D2D0DAB-7EDC-4940-BF66-7B6389BAC9C6}" srcOrd="0" destOrd="0" presId="urn:microsoft.com/office/officeart/2008/layout/VerticalCurvedList"/>
    <dgm:cxn modelId="{5F2FF96F-1A58-4A4B-8473-11CE8DF5D18F}" type="presParOf" srcId="{5C52ED74-08C6-4164-9D97-717ABC61BAE6}" destId="{6A4A4EA9-1EC2-4A93-969B-C0C50887318E}" srcOrd="0" destOrd="0" presId="urn:microsoft.com/office/officeart/2008/layout/VerticalCurvedList"/>
    <dgm:cxn modelId="{2B9C4A35-0A75-4FBB-BE5F-93BDBB0BD877}" type="presParOf" srcId="{6A4A4EA9-1EC2-4A93-969B-C0C50887318E}" destId="{F263D5E8-E52F-4708-A7C5-4F409562664B}" srcOrd="0" destOrd="0" presId="urn:microsoft.com/office/officeart/2008/layout/VerticalCurvedList"/>
    <dgm:cxn modelId="{EBF06ECA-05D7-4472-8A22-5C40DF79E866}" type="presParOf" srcId="{F263D5E8-E52F-4708-A7C5-4F409562664B}" destId="{A236B387-9A8E-4C11-8586-CCFFC66417E8}" srcOrd="0" destOrd="0" presId="urn:microsoft.com/office/officeart/2008/layout/VerticalCurvedList"/>
    <dgm:cxn modelId="{ED388F84-7DE4-40A2-9649-14A348DBAA8A}" type="presParOf" srcId="{F263D5E8-E52F-4708-A7C5-4F409562664B}" destId="{6D2D0DAB-7EDC-4940-BF66-7B6389BAC9C6}" srcOrd="1" destOrd="0" presId="urn:microsoft.com/office/officeart/2008/layout/VerticalCurvedList"/>
    <dgm:cxn modelId="{1F3D7727-6E92-456A-A1C7-C57F9FE81CAF}" type="presParOf" srcId="{F263D5E8-E52F-4708-A7C5-4F409562664B}" destId="{4576D256-109A-4945-BFD3-15D7A1AE1EF4}" srcOrd="2" destOrd="0" presId="urn:microsoft.com/office/officeart/2008/layout/VerticalCurvedList"/>
    <dgm:cxn modelId="{DA331A92-FFD7-4822-9E4D-EB2A5E89D416}" type="presParOf" srcId="{F263D5E8-E52F-4708-A7C5-4F409562664B}" destId="{5CFAC873-54C6-4B81-863D-BD78F5327763}" srcOrd="3" destOrd="0" presId="urn:microsoft.com/office/officeart/2008/layout/VerticalCurvedList"/>
    <dgm:cxn modelId="{FCB746A8-5BB3-49AC-8B14-D6242740DA2D}" type="presParOf" srcId="{6A4A4EA9-1EC2-4A93-969B-C0C50887318E}" destId="{350E5248-D1EF-4AC7-8F95-1792303AFB29}" srcOrd="1" destOrd="0" presId="urn:microsoft.com/office/officeart/2008/layout/VerticalCurvedList"/>
    <dgm:cxn modelId="{EB3242E5-C5C1-4BE5-857F-548015444AB8}" type="presParOf" srcId="{6A4A4EA9-1EC2-4A93-969B-C0C50887318E}" destId="{4F678EE0-15A6-4F8E-932E-19DB949ACC0F}" srcOrd="2" destOrd="0" presId="urn:microsoft.com/office/officeart/2008/layout/VerticalCurvedList"/>
    <dgm:cxn modelId="{807CD7C6-B192-477B-B231-0710FB576EC9}" type="presParOf" srcId="{4F678EE0-15A6-4F8E-932E-19DB949ACC0F}" destId="{1C6FF558-E549-4921-93B8-BA7691C1D92B}" srcOrd="0" destOrd="0" presId="urn:microsoft.com/office/officeart/2008/layout/VerticalCurvedList"/>
    <dgm:cxn modelId="{7D723E1F-2566-4228-948D-F3467BDA2061}" type="presParOf" srcId="{6A4A4EA9-1EC2-4A93-969B-C0C50887318E}" destId="{B0984C55-98C0-4928-8397-A5BCADC9F8F1}" srcOrd="3" destOrd="0" presId="urn:microsoft.com/office/officeart/2008/layout/VerticalCurvedList"/>
    <dgm:cxn modelId="{43661CE2-54CF-4899-A085-E0F51D8B6FDA}" type="presParOf" srcId="{6A4A4EA9-1EC2-4A93-969B-C0C50887318E}" destId="{C5F7D39C-7126-4E7D-A8A8-B21C55468693}" srcOrd="4" destOrd="0" presId="urn:microsoft.com/office/officeart/2008/layout/VerticalCurvedList"/>
    <dgm:cxn modelId="{BB269919-468E-43DE-BC21-8C410B637257}" type="presParOf" srcId="{C5F7D39C-7126-4E7D-A8A8-B21C55468693}" destId="{CBEB94BD-03A9-461C-83A0-7854AC6E0E1F}" srcOrd="0" destOrd="0" presId="urn:microsoft.com/office/officeart/2008/layout/VerticalCurvedList"/>
    <dgm:cxn modelId="{2F042495-EBAA-4666-8B13-2078FEE159B5}" type="presParOf" srcId="{6A4A4EA9-1EC2-4A93-969B-C0C50887318E}" destId="{F989EF7C-8ADB-490D-9382-86B4853510D2}" srcOrd="5" destOrd="0" presId="urn:microsoft.com/office/officeart/2008/layout/VerticalCurvedList"/>
    <dgm:cxn modelId="{89972FB0-AC20-481B-B114-7229A9A13C01}" type="presParOf" srcId="{6A4A4EA9-1EC2-4A93-969B-C0C50887318E}" destId="{E765147A-45C6-42C5-8868-75E6C85BF83F}" srcOrd="6" destOrd="0" presId="urn:microsoft.com/office/officeart/2008/layout/VerticalCurvedList"/>
    <dgm:cxn modelId="{EDF42B23-03D0-403E-BE2D-9010D66700DB}" type="presParOf" srcId="{E765147A-45C6-42C5-8868-75E6C85BF83F}" destId="{9FA7DF3B-B1AE-4E4D-8633-8F6CB04BBA21}" srcOrd="0" destOrd="0" presId="urn:microsoft.com/office/officeart/2008/layout/VerticalCurvedList"/>
    <dgm:cxn modelId="{FD397935-4838-4ABC-AFB7-9B91424EDF5A}" type="presParOf" srcId="{6A4A4EA9-1EC2-4A93-969B-C0C50887318E}" destId="{FFD8C67C-3139-4B66-8544-3B318BE18A76}" srcOrd="7" destOrd="0" presId="urn:microsoft.com/office/officeart/2008/layout/VerticalCurvedList"/>
    <dgm:cxn modelId="{C69FFC31-2716-443D-859D-D32EA78D088E}" type="presParOf" srcId="{6A4A4EA9-1EC2-4A93-969B-C0C50887318E}" destId="{61A94E4F-D20E-47D4-A7B8-4EA754DE58F5}" srcOrd="8" destOrd="0" presId="urn:microsoft.com/office/officeart/2008/layout/VerticalCurvedList"/>
    <dgm:cxn modelId="{F276CB33-85B8-4127-B561-BDD87685A8CF}" type="presParOf" srcId="{61A94E4F-D20E-47D4-A7B8-4EA754DE58F5}" destId="{5DD19D9B-4BE4-469C-8939-8BA7556AC522}" srcOrd="0" destOrd="0" presId="urn:microsoft.com/office/officeart/2008/layout/VerticalCurvedList"/>
    <dgm:cxn modelId="{8C560446-4A2A-4285-89BC-DBCD1C6D7B96}" type="presParOf" srcId="{6A4A4EA9-1EC2-4A93-969B-C0C50887318E}" destId="{9D1CFEED-D497-4853-B067-02F219D6404E}" srcOrd="9" destOrd="0" presId="urn:microsoft.com/office/officeart/2008/layout/VerticalCurvedList"/>
    <dgm:cxn modelId="{E5657B48-9568-475B-816A-7E917B60D1E8}" type="presParOf" srcId="{6A4A4EA9-1EC2-4A93-969B-C0C50887318E}" destId="{37BC480C-BC1B-4BF2-B015-FF23D8151BDA}" srcOrd="10" destOrd="0" presId="urn:microsoft.com/office/officeart/2008/layout/VerticalCurvedList"/>
    <dgm:cxn modelId="{04DF8A15-549D-40C1-ADF9-3EC99913F77B}" type="presParOf" srcId="{37BC480C-BC1B-4BF2-B015-FF23D8151BDA}" destId="{F361C226-2787-410B-A92D-F7B76817CE69}"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2D0DAB-7EDC-4940-BF66-7B6389BAC9C6}">
      <dsp:nvSpPr>
        <dsp:cNvPr id="0" name=""/>
        <dsp:cNvSpPr/>
      </dsp:nvSpPr>
      <dsp:spPr>
        <a:xfrm>
          <a:off x="-6126981" y="-937410"/>
          <a:ext cx="7293488" cy="7293488"/>
        </a:xfrm>
        <a:prstGeom prst="blockArc">
          <a:avLst>
            <a:gd name="adj1" fmla="val 18900000"/>
            <a:gd name="adj2" fmla="val 2700000"/>
            <a:gd name="adj3" fmla="val 296"/>
          </a:avLst>
        </a:pr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50E5248-D1EF-4AC7-8F95-1792303AFB29}">
      <dsp:nvSpPr>
        <dsp:cNvPr id="0" name=""/>
        <dsp:cNvSpPr/>
      </dsp:nvSpPr>
      <dsp:spPr>
        <a:xfrm>
          <a:off x="509717" y="338558"/>
          <a:ext cx="7957336" cy="67755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7805" tIns="63500" rIns="63500" bIns="63500" numCol="1" spcCol="1270" anchor="ctr" anchorCtr="0">
          <a:noAutofit/>
        </a:bodyPr>
        <a:lstStyle/>
        <a:p>
          <a:pPr marL="0" lvl="0" indent="0" algn="l" defTabSz="1111250">
            <a:lnSpc>
              <a:spcPct val="90000"/>
            </a:lnSpc>
            <a:spcBef>
              <a:spcPct val="0"/>
            </a:spcBef>
            <a:spcAft>
              <a:spcPct val="35000"/>
            </a:spcAft>
            <a:buFont typeface="Arial" panose="020B0604020202020204" pitchFamily="34" charset="0"/>
            <a:buNone/>
          </a:pPr>
          <a:r>
            <a:rPr lang="en-GB" sz="2500" kern="1200" dirty="0"/>
            <a:t>1.Staff engagement improves safety outcomes </a:t>
          </a:r>
        </a:p>
      </dsp:txBody>
      <dsp:txXfrm>
        <a:off x="509717" y="338558"/>
        <a:ext cx="7957336" cy="677550"/>
      </dsp:txXfrm>
    </dsp:sp>
    <dsp:sp modelId="{1C6FF558-E549-4921-93B8-BA7691C1D92B}">
      <dsp:nvSpPr>
        <dsp:cNvPr id="0" name=""/>
        <dsp:cNvSpPr/>
      </dsp:nvSpPr>
      <dsp:spPr>
        <a:xfrm>
          <a:off x="86240" y="253864"/>
          <a:ext cx="846937" cy="846937"/>
        </a:xfrm>
        <a:prstGeom prst="ellipse">
          <a:avLst/>
        </a:prstGeom>
        <a:blipFill rotWithShape="0">
          <a:blip xmlns:r="http://schemas.openxmlformats.org/officeDocument/2006/relationships" r:embed="rId1"/>
          <a:srcRect/>
          <a:stretch>
            <a:fillRect/>
          </a:stretch>
        </a:blip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0984C55-98C0-4928-8397-A5BCADC9F8F1}">
      <dsp:nvSpPr>
        <dsp:cNvPr id="0" name=""/>
        <dsp:cNvSpPr/>
      </dsp:nvSpPr>
      <dsp:spPr>
        <a:xfrm>
          <a:off x="995230" y="1354558"/>
          <a:ext cx="7471823" cy="677550"/>
        </a:xfrm>
        <a:prstGeom prst="rect">
          <a:avLst/>
        </a:prstGeom>
        <a:solidFill>
          <a:schemeClr val="accent2">
            <a:hueOff val="-363841"/>
            <a:satOff val="-20982"/>
            <a:lumOff val="21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7805" tIns="63500" rIns="63500" bIns="63500" numCol="1" spcCol="1270" anchor="ctr" anchorCtr="0">
          <a:noAutofit/>
        </a:bodyPr>
        <a:lstStyle/>
        <a:p>
          <a:pPr marL="0" lvl="0" indent="0" algn="l" defTabSz="1111250">
            <a:lnSpc>
              <a:spcPct val="90000"/>
            </a:lnSpc>
            <a:spcBef>
              <a:spcPct val="0"/>
            </a:spcBef>
            <a:spcAft>
              <a:spcPct val="35000"/>
            </a:spcAft>
            <a:buNone/>
          </a:pPr>
          <a:r>
            <a:rPr lang="en-GB" sz="2500" kern="1200" dirty="0"/>
            <a:t>2. Poor Staff Experience Correlates with Safety Risks</a:t>
          </a:r>
        </a:p>
      </dsp:txBody>
      <dsp:txXfrm>
        <a:off x="995230" y="1354558"/>
        <a:ext cx="7471823" cy="677550"/>
      </dsp:txXfrm>
    </dsp:sp>
    <dsp:sp modelId="{CBEB94BD-03A9-461C-83A0-7854AC6E0E1F}">
      <dsp:nvSpPr>
        <dsp:cNvPr id="0" name=""/>
        <dsp:cNvSpPr/>
      </dsp:nvSpPr>
      <dsp:spPr>
        <a:xfrm>
          <a:off x="571761" y="1269864"/>
          <a:ext cx="846937" cy="846937"/>
        </a:xfrm>
        <a:prstGeom prst="ellipse">
          <a:avLst/>
        </a:prstGeom>
        <a:blipFill rotWithShape="0">
          <a:blip xmlns:r="http://schemas.openxmlformats.org/officeDocument/2006/relationships" r:embed="rId2"/>
          <a:srcRect/>
          <a:stretch>
            <a:fillRect/>
          </a:stretch>
        </a:blip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dsp:style>
    </dsp:sp>
    <dsp:sp modelId="{F989EF7C-8ADB-490D-9382-86B4853510D2}">
      <dsp:nvSpPr>
        <dsp:cNvPr id="0" name=""/>
        <dsp:cNvSpPr/>
      </dsp:nvSpPr>
      <dsp:spPr>
        <a:xfrm>
          <a:off x="1144243" y="2370558"/>
          <a:ext cx="7322810" cy="677550"/>
        </a:xfrm>
        <a:prstGeom prst="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7805" tIns="63500" rIns="63500" bIns="63500" numCol="1" spcCol="1270" anchor="ctr" anchorCtr="0">
          <a:noAutofit/>
        </a:bodyPr>
        <a:lstStyle/>
        <a:p>
          <a:pPr marL="0" lvl="0" indent="0" algn="l" defTabSz="1111250">
            <a:lnSpc>
              <a:spcPct val="90000"/>
            </a:lnSpc>
            <a:spcBef>
              <a:spcPct val="0"/>
            </a:spcBef>
            <a:spcAft>
              <a:spcPct val="35000"/>
            </a:spcAft>
            <a:buNone/>
          </a:pPr>
          <a:r>
            <a:rPr lang="en-GB" sz="2500" kern="1200" dirty="0"/>
            <a:t>3. Organisational Support is Key</a:t>
          </a:r>
        </a:p>
      </dsp:txBody>
      <dsp:txXfrm>
        <a:off x="1144243" y="2370558"/>
        <a:ext cx="7322810" cy="677550"/>
      </dsp:txXfrm>
    </dsp:sp>
    <dsp:sp modelId="{9FA7DF3B-B1AE-4E4D-8633-8F6CB04BBA21}">
      <dsp:nvSpPr>
        <dsp:cNvPr id="0" name=""/>
        <dsp:cNvSpPr/>
      </dsp:nvSpPr>
      <dsp:spPr>
        <a:xfrm>
          <a:off x="720774" y="2285864"/>
          <a:ext cx="846937" cy="846937"/>
        </a:xfrm>
        <a:prstGeom prst="ellipse">
          <a:avLst/>
        </a:prstGeom>
        <a:blipFill rotWithShape="0">
          <a:blip xmlns:r="http://schemas.openxmlformats.org/officeDocument/2006/relationships" r:embed="rId3"/>
          <a:srcRect/>
          <a:stretch>
            <a:fillRect/>
          </a:stretch>
        </a:blip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dsp:style>
    </dsp:sp>
    <dsp:sp modelId="{FFD8C67C-3139-4B66-8544-3B318BE18A76}">
      <dsp:nvSpPr>
        <dsp:cNvPr id="0" name=""/>
        <dsp:cNvSpPr/>
      </dsp:nvSpPr>
      <dsp:spPr>
        <a:xfrm>
          <a:off x="995230" y="3386558"/>
          <a:ext cx="7471823" cy="677550"/>
        </a:xfrm>
        <a:prstGeom prst="rect">
          <a:avLst/>
        </a:prstGeom>
        <a:solidFill>
          <a:schemeClr val="accent2">
            <a:hueOff val="-1091522"/>
            <a:satOff val="-62946"/>
            <a:lumOff val="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7805" tIns="63500" rIns="63500" bIns="63500" numCol="1" spcCol="1270" anchor="ctr" anchorCtr="0">
          <a:noAutofit/>
        </a:bodyPr>
        <a:lstStyle/>
        <a:p>
          <a:pPr marL="0" lvl="0" indent="0" algn="l" defTabSz="1111250">
            <a:lnSpc>
              <a:spcPct val="90000"/>
            </a:lnSpc>
            <a:spcBef>
              <a:spcPct val="0"/>
            </a:spcBef>
            <a:spcAft>
              <a:spcPct val="35000"/>
            </a:spcAft>
            <a:buNone/>
          </a:pPr>
          <a:r>
            <a:rPr lang="en-GB" sz="2500" kern="1200" dirty="0"/>
            <a:t>4. Psychological Safety Encourages Reporting</a:t>
          </a:r>
        </a:p>
      </dsp:txBody>
      <dsp:txXfrm>
        <a:off x="995230" y="3386558"/>
        <a:ext cx="7471823" cy="677550"/>
      </dsp:txXfrm>
    </dsp:sp>
    <dsp:sp modelId="{5DD19D9B-4BE4-469C-8939-8BA7556AC522}">
      <dsp:nvSpPr>
        <dsp:cNvPr id="0" name=""/>
        <dsp:cNvSpPr/>
      </dsp:nvSpPr>
      <dsp:spPr>
        <a:xfrm>
          <a:off x="571761" y="3301864"/>
          <a:ext cx="846937" cy="846937"/>
        </a:xfrm>
        <a:prstGeom prst="ellipse">
          <a:avLst/>
        </a:prstGeom>
        <a:blipFill rotWithShape="0">
          <a:blip xmlns:r="http://schemas.openxmlformats.org/officeDocument/2006/relationships" r:embed="rId4"/>
          <a:srcRect/>
          <a:stretch>
            <a:fillRect/>
          </a:stretch>
        </a:blip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dsp:style>
    </dsp:sp>
    <dsp:sp modelId="{9D1CFEED-D497-4853-B067-02F219D6404E}">
      <dsp:nvSpPr>
        <dsp:cNvPr id="0" name=""/>
        <dsp:cNvSpPr/>
      </dsp:nvSpPr>
      <dsp:spPr>
        <a:xfrm>
          <a:off x="509717" y="4402558"/>
          <a:ext cx="7957336" cy="677550"/>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7805" tIns="63500" rIns="63500" bIns="63500" numCol="1" spcCol="1270" anchor="ctr" anchorCtr="0">
          <a:noAutofit/>
        </a:bodyPr>
        <a:lstStyle/>
        <a:p>
          <a:pPr marL="0" lvl="0" indent="0" algn="l" defTabSz="1111250">
            <a:lnSpc>
              <a:spcPct val="90000"/>
            </a:lnSpc>
            <a:spcBef>
              <a:spcPct val="0"/>
            </a:spcBef>
            <a:spcAft>
              <a:spcPct val="35000"/>
            </a:spcAft>
            <a:buNone/>
          </a:pPr>
          <a:r>
            <a:rPr lang="en-GB" sz="2500" kern="1200" dirty="0"/>
            <a:t>5. Well-being as a Systemic Indicator</a:t>
          </a:r>
        </a:p>
      </dsp:txBody>
      <dsp:txXfrm>
        <a:off x="509717" y="4402558"/>
        <a:ext cx="7957336" cy="677550"/>
      </dsp:txXfrm>
    </dsp:sp>
    <dsp:sp modelId="{F361C226-2787-410B-A92D-F7B76817CE69}">
      <dsp:nvSpPr>
        <dsp:cNvPr id="0" name=""/>
        <dsp:cNvSpPr/>
      </dsp:nvSpPr>
      <dsp:spPr>
        <a:xfrm>
          <a:off x="86248" y="4317864"/>
          <a:ext cx="846937" cy="846937"/>
        </a:xfrm>
        <a:prstGeom prst="ellipse">
          <a:avLst/>
        </a:prstGeom>
        <a:blipFill rotWithShape="0">
          <a:blip xmlns:r="http://schemas.openxmlformats.org/officeDocument/2006/relationships" r:embed="rId5"/>
          <a:srcRect/>
          <a:stretch>
            <a:fillRect/>
          </a:stretch>
        </a:blip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7DA89B-10ED-4A6B-9788-C4ABFC6C7523}" type="datetimeFigureOut">
              <a:rPr lang="en-GB" smtClean="0"/>
              <a:t>14/09/2025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D943E6-2E84-42F9-83AB-E3111663711D}" type="slidenum">
              <a:rPr lang="en-GB" smtClean="0"/>
              <a:t>‹#›</a:t>
            </a:fld>
            <a:endParaRPr lang="en-GB"/>
          </a:p>
        </p:txBody>
      </p:sp>
    </p:spTree>
    <p:extLst>
      <p:ext uri="{BB962C8B-B14F-4D97-AF65-F5344CB8AC3E}">
        <p14:creationId xmlns:p14="http://schemas.microsoft.com/office/powerpoint/2010/main" val="37250997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en.wikipedia.org/wiki/Data_processing"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en.wikipedia.org/wiki/Application_software"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Hello, intros, and thank you for the opportunity to take part in today’s session.  </a:t>
            </a:r>
          </a:p>
        </p:txBody>
      </p:sp>
      <p:sp>
        <p:nvSpPr>
          <p:cNvPr id="4" name="Slide Number Placeholder 3"/>
          <p:cNvSpPr>
            <a:spLocks noGrp="1"/>
          </p:cNvSpPr>
          <p:nvPr>
            <p:ph type="sldNum" sz="quarter" idx="5"/>
          </p:nvPr>
        </p:nvSpPr>
        <p:spPr/>
        <p:txBody>
          <a:bodyPr/>
          <a:lstStyle/>
          <a:p>
            <a:fld id="{9A4EC7EF-95E1-3D44-A982-BC7A3E9C617E}" type="slidenum">
              <a:rPr lang="en-GB" smtClean="0"/>
              <a:t>1</a:t>
            </a:fld>
            <a:endParaRPr lang="en-GB"/>
          </a:p>
        </p:txBody>
      </p:sp>
    </p:spTree>
    <p:extLst>
      <p:ext uri="{BB962C8B-B14F-4D97-AF65-F5344CB8AC3E}">
        <p14:creationId xmlns:p14="http://schemas.microsoft.com/office/powerpoint/2010/main" val="24757560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Clr>
                <a:schemeClr val="dk1"/>
              </a:buClr>
              <a:buSzPts val="1100"/>
              <a:buFontTx/>
              <a:buChar char="-"/>
            </a:pPr>
            <a:r>
              <a:rPr lang="en-GB" sz="1000" dirty="0">
                <a:solidFill>
                  <a:srgbClr val="FF0000"/>
                </a:solidFill>
                <a:latin typeface="Arial" panose="020B0604020202020204" pitchFamily="34" charset="0"/>
                <a:cs typeface="Arial" panose="020B0604020202020204" pitchFamily="34" charset="0"/>
              </a:rPr>
              <a:t>8 mins is challenging to bring to life a translational research project I co-commissioned in 2020-21 when London was implementing the NHS PS Strategy </a:t>
            </a:r>
          </a:p>
          <a:p>
            <a:pPr marL="171450" indent="-171450">
              <a:buClr>
                <a:schemeClr val="dk1"/>
              </a:buClr>
              <a:buSzPts val="1100"/>
              <a:buFontTx/>
              <a:buChar char="-"/>
            </a:pPr>
            <a:r>
              <a:rPr lang="en-GB" sz="1000" i="1" dirty="0">
                <a:latin typeface="Arial" panose="020B0604020202020204" pitchFamily="34" charset="0"/>
                <a:cs typeface="Arial" panose="020B0604020202020204" pitchFamily="34" charset="0"/>
              </a:rPr>
              <a:t>Our advisory group of safety leaders / advisors across the healthcare system (providers, commissioners, arms length bodies (NHSR) AHSNs etc – PSLF) recognised gathering insights and identifying potential safety risks and concerns from big datasets using data mining was an important part of journey </a:t>
            </a:r>
          </a:p>
          <a:p>
            <a:pPr marL="171450" indent="-171450">
              <a:buClr>
                <a:schemeClr val="dk1"/>
              </a:buClr>
              <a:buSzPts val="1100"/>
              <a:buFontTx/>
              <a:buChar char="-"/>
            </a:pPr>
            <a:r>
              <a:rPr lang="en-GB" sz="1000" dirty="0">
                <a:solidFill>
                  <a:srgbClr val="FF0000"/>
                </a:solidFill>
                <a:latin typeface="Arial" panose="020B0604020202020204" pitchFamily="34" charset="0"/>
                <a:cs typeface="Arial" panose="020B0604020202020204" pitchFamily="34" charset="0"/>
              </a:rPr>
              <a:t>Data mining uses machine learning and statistical analysis to identify and analyse patterns in big data (too large or complex to be dealt with by traditional </a:t>
            </a:r>
            <a:r>
              <a:rPr lang="en-GB" sz="1000" dirty="0">
                <a:solidFill>
                  <a:srgbClr val="FF0000"/>
                </a:solidFill>
                <a:latin typeface="Arial" panose="020B0604020202020204" pitchFamily="34" charset="0"/>
                <a:cs typeface="Arial" panose="020B0604020202020204" pitchFamily="34" charset="0"/>
                <a:hlinkClick r:id="rId3" tooltip="Data processing">
                  <a:extLst>
                    <a:ext uri="{A12FA001-AC4F-418D-AE19-62706E023703}">
                      <ahyp:hlinkClr xmlns:ahyp="http://schemas.microsoft.com/office/drawing/2018/hyperlinkcolor" val="tx"/>
                    </a:ext>
                  </a:extLst>
                </a:hlinkClick>
              </a:rPr>
              <a:t>data-processing</a:t>
            </a:r>
            <a:r>
              <a:rPr lang="en-GB" sz="1000" dirty="0">
                <a:solidFill>
                  <a:srgbClr val="FF0000"/>
                </a:solidFill>
                <a:latin typeface="Arial" panose="020B0604020202020204" pitchFamily="34" charset="0"/>
                <a:cs typeface="Arial" panose="020B0604020202020204" pitchFamily="34" charset="0"/>
              </a:rPr>
              <a:t> </a:t>
            </a:r>
            <a:r>
              <a:rPr lang="en-GB" sz="1000" dirty="0">
                <a:solidFill>
                  <a:srgbClr val="FF0000"/>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software</a:t>
            </a:r>
            <a:r>
              <a:rPr lang="en-GB" sz="1000" dirty="0">
                <a:solidFill>
                  <a:srgbClr val="FF0000"/>
                </a:solidFill>
                <a:latin typeface="Arial" panose="020B0604020202020204" pitchFamily="34" charset="0"/>
                <a:cs typeface="Arial" panose="020B0604020202020204" pitchFamily="34" charset="0"/>
              </a:rPr>
              <a:t>.</a:t>
            </a:r>
          </a:p>
          <a:p>
            <a:pPr marL="171450" indent="-171450">
              <a:buClr>
                <a:schemeClr val="dk1"/>
              </a:buClr>
              <a:buSzPts val="1100"/>
              <a:buFontTx/>
              <a:buChar char="-"/>
            </a:pPr>
            <a:r>
              <a:rPr lang="en-GB" sz="1000" i="1" dirty="0">
                <a:solidFill>
                  <a:srgbClr val="FF0000"/>
                </a:solidFill>
                <a:latin typeface="Arial" panose="020B0604020202020204" pitchFamily="34" charset="0"/>
                <a:cs typeface="Arial" panose="020B0604020202020204" pitchFamily="34" charset="0"/>
              </a:rPr>
              <a:t>The project leads (me) partnered with NIHR, Imperial Patient Safety Translational Research Centre and Imperial College Big Data &amp; Analytical unit (BDAU) London who had the analytical and research expertise – and co production with applied health care (us) - </a:t>
            </a:r>
          </a:p>
          <a:p>
            <a:pPr marL="171450" indent="-171450">
              <a:buClr>
                <a:schemeClr val="dk1"/>
              </a:buClr>
              <a:buSzPts val="1100"/>
              <a:buFontTx/>
              <a:buChar char="-"/>
            </a:pPr>
            <a:endParaRPr lang="en-GB" sz="1000" dirty="0">
              <a:latin typeface="Arial" panose="020B0604020202020204" pitchFamily="34" charset="0"/>
              <a:cs typeface="Arial" panose="020B0604020202020204" pitchFamily="34" charset="0"/>
            </a:endParaRPr>
          </a:p>
          <a:p>
            <a:pPr marL="171450" indent="-171450">
              <a:buClr>
                <a:schemeClr val="dk1"/>
              </a:buClr>
              <a:buSzPts val="1100"/>
              <a:buFontTx/>
              <a:buChar char="-"/>
            </a:pPr>
            <a:r>
              <a:rPr lang="en-GB" sz="1000" dirty="0">
                <a:latin typeface="Arial" panose="020B0604020202020204" pitchFamily="34" charset="0"/>
                <a:cs typeface="Arial" panose="020B0604020202020204" pitchFamily="34" charset="0"/>
              </a:rPr>
              <a:t>Identified 2 cohorts of NHS Trusts based on CQC safety rating (safety domain rating) considered the most consistent, reliable, and comprehensive indicator of safety in England</a:t>
            </a:r>
          </a:p>
          <a:p>
            <a:pPr>
              <a:buClr>
                <a:schemeClr val="dk1"/>
              </a:buClr>
              <a:buSzPts val="1100"/>
            </a:pPr>
            <a:r>
              <a:rPr lang="en-GB" sz="1000" dirty="0">
                <a:latin typeface="Arial" panose="020B0604020202020204" pitchFamily="34" charset="0"/>
                <a:cs typeface="Arial" panose="020B0604020202020204" pitchFamily="34" charset="0"/>
              </a:rPr>
              <a:t>      (Good/ Outstanding) and Requires Improvement (RI) (RI, Inadequate) </a:t>
            </a:r>
          </a:p>
          <a:p>
            <a:pPr>
              <a:buClr>
                <a:schemeClr val="dk1"/>
              </a:buClr>
              <a:buSzPts val="1100"/>
            </a:pPr>
            <a:r>
              <a:rPr lang="en-GB" sz="1000" dirty="0">
                <a:latin typeface="Arial" panose="020B0604020202020204" pitchFamily="34" charset="0"/>
                <a:cs typeface="Arial" panose="020B0604020202020204" pitchFamily="34" charset="0"/>
              </a:rPr>
              <a:t>-    Important framework for identifying significant data variables and their strength of effect.</a:t>
            </a:r>
          </a:p>
          <a:p>
            <a:pPr>
              <a:buClr>
                <a:schemeClr val="dk1"/>
              </a:buClr>
              <a:buSzPts val="1100"/>
            </a:pPr>
            <a:r>
              <a:rPr lang="en-GB" sz="1000" dirty="0">
                <a:latin typeface="Arial" panose="020B0604020202020204" pitchFamily="34" charset="0"/>
                <a:cs typeface="Arial" panose="020B0604020202020204" pitchFamily="34" charset="0"/>
              </a:rPr>
              <a:t>-    The data team used 3-month data sprints driven by ££ but which enabled focussed work and regroup to review / critique findings </a:t>
            </a:r>
          </a:p>
          <a:p>
            <a:pPr>
              <a:buClr>
                <a:schemeClr val="dk1"/>
              </a:buClr>
              <a:buSzPts val="1100"/>
            </a:pPr>
            <a:r>
              <a:rPr lang="en-GB" sz="1000" dirty="0">
                <a:latin typeface="Arial" panose="020B0604020202020204" pitchFamily="34" charset="0"/>
                <a:cs typeface="Arial" panose="020B0604020202020204" pitchFamily="34" charset="0"/>
              </a:rPr>
              <a:t> </a:t>
            </a:r>
          </a:p>
          <a:p>
            <a:pPr>
              <a:buClr>
                <a:schemeClr val="dk1"/>
              </a:buClr>
              <a:buSzPts val="1100"/>
            </a:pPr>
            <a:r>
              <a:rPr lang="en-GB" sz="1000" dirty="0">
                <a:latin typeface="Arial" panose="020B0604020202020204" pitchFamily="34" charset="0"/>
                <a:cs typeface="Arial" panose="020B0604020202020204" pitchFamily="34" charset="0"/>
              </a:rPr>
              <a:t>Pioneering work not done before and since </a:t>
            </a:r>
          </a:p>
          <a:p>
            <a:pPr>
              <a:buClr>
                <a:schemeClr val="dk1"/>
              </a:buClr>
              <a:buSzPts val="1100"/>
            </a:pPr>
            <a:endParaRPr lang="en-GB" sz="800" dirty="0">
              <a:latin typeface="Arial" panose="020B0604020202020204" pitchFamily="34" charset="0"/>
              <a:cs typeface="Arial" panose="020B0604020202020204" pitchFamily="34" charset="0"/>
            </a:endParaRPr>
          </a:p>
          <a:p>
            <a:pPr marL="0" indent="0">
              <a:buClr>
                <a:schemeClr val="dk1"/>
              </a:buClr>
              <a:buSzPts val="1100"/>
              <a:buNone/>
            </a:pPr>
            <a:endParaRPr lang="en-GB" sz="800" dirty="0">
              <a:solidFill>
                <a:srgbClr val="FF000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9A4EC7EF-95E1-3D44-A982-BC7A3E9C617E}" type="slidenum">
              <a:rPr lang="en-GB" smtClean="0"/>
              <a:t>2</a:t>
            </a:fld>
            <a:endParaRPr lang="en-GB"/>
          </a:p>
        </p:txBody>
      </p:sp>
    </p:spTree>
    <p:extLst>
      <p:ext uri="{BB962C8B-B14F-4D97-AF65-F5344CB8AC3E}">
        <p14:creationId xmlns:p14="http://schemas.microsoft.com/office/powerpoint/2010/main" val="36360828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7BFE3D-68E3-6A62-15E8-93424CDF2F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8A054B-DC56-029C-29F7-DAA08D2A4A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C45175-57CE-C872-B482-DDC471F56FF5}"/>
              </a:ext>
            </a:extLst>
          </p:cNvPr>
          <p:cNvSpPr>
            <a:spLocks noGrp="1"/>
          </p:cNvSpPr>
          <p:nvPr>
            <p:ph type="body" idx="1"/>
          </p:nvPr>
        </p:nvSpPr>
        <p:spPr>
          <a:xfrm>
            <a:off x="685800" y="4229099"/>
            <a:ext cx="5486400" cy="4080013"/>
          </a:xfrm>
        </p:spPr>
        <p:txBody>
          <a:bodyPr/>
          <a:lstStyle/>
          <a:p>
            <a:pPr>
              <a:buClr>
                <a:schemeClr val="dk1"/>
              </a:buClr>
              <a:buSzPts val="1100"/>
            </a:pPr>
            <a:r>
              <a:rPr lang="en-GB" sz="1200" kern="1200" dirty="0">
                <a:solidFill>
                  <a:schemeClr val="tx1"/>
                </a:solidFill>
                <a:effectLst/>
                <a:latin typeface="+mn-lt"/>
                <a:ea typeface="+mn-ea"/>
                <a:cs typeface="+mn-cs"/>
              </a:rPr>
              <a:t>- Multiple NHS data sources available in the public domain </a:t>
            </a:r>
            <a:r>
              <a:rPr lang="en-GB" dirty="0"/>
              <a:t>all </a:t>
            </a:r>
            <a:r>
              <a:rPr lang="en-GB" sz="1200" kern="1200" dirty="0">
                <a:solidFill>
                  <a:schemeClr val="tx1"/>
                </a:solidFill>
                <a:effectLst/>
                <a:latin typeface="+mn-lt"/>
                <a:ea typeface="+mn-ea"/>
                <a:cs typeface="+mn-cs"/>
              </a:rPr>
              <a:t>important </a:t>
            </a:r>
            <a:r>
              <a:rPr lang="en-GB" dirty="0"/>
              <a:t>in </a:t>
            </a:r>
            <a:r>
              <a:rPr lang="en-GB" sz="1200" kern="1200" dirty="0">
                <a:solidFill>
                  <a:schemeClr val="tx1"/>
                </a:solidFill>
                <a:effectLst/>
                <a:latin typeface="+mn-lt"/>
                <a:ea typeface="+mn-ea"/>
                <a:cs typeface="+mn-cs"/>
              </a:rPr>
              <a:t>gaining a rounded view of safety in the table above </a:t>
            </a:r>
            <a:r>
              <a:rPr lang="en-GB" sz="1200" b="1" kern="1200" dirty="0">
                <a:solidFill>
                  <a:schemeClr val="tx1"/>
                </a:solidFill>
                <a:effectLst/>
                <a:latin typeface="+mn-lt"/>
                <a:ea typeface="+mn-ea"/>
                <a:cs typeface="+mn-cs"/>
              </a:rPr>
              <a:t>19 datasets</a:t>
            </a:r>
            <a:r>
              <a:rPr lang="en-GB" sz="1200" kern="1200" dirty="0">
                <a:solidFill>
                  <a:schemeClr val="tx1"/>
                </a:solidFill>
                <a:effectLst/>
                <a:latin typeface="+mn-lt"/>
                <a:ea typeface="+mn-ea"/>
                <a:cs typeface="+mn-cs"/>
              </a:rPr>
              <a:t> were analysed by the research  team </a:t>
            </a:r>
            <a:r>
              <a:rPr lang="en-GB" dirty="0"/>
              <a:t>including the NHS staff survey, Workforce Race and Equality Survey (WRES), Mortality data (SHMI), NRLS – safety incident data (20m records), complaints, claims, CQC regulatory framework reports – SAFE domain</a:t>
            </a:r>
          </a:p>
          <a:p>
            <a:pPr marL="171450" indent="-171450">
              <a:buClr>
                <a:schemeClr val="dk1"/>
              </a:buClr>
              <a:buSzPts val="1100"/>
              <a:buFontTx/>
              <a:buChar char="-"/>
            </a:pPr>
            <a:r>
              <a:rPr lang="en-GB" sz="1200" kern="1200" dirty="0">
                <a:solidFill>
                  <a:schemeClr val="tx1"/>
                </a:solidFill>
                <a:effectLst/>
                <a:latin typeface="+mn-lt"/>
                <a:ea typeface="+mn-ea"/>
                <a:cs typeface="+mn-cs"/>
              </a:rPr>
              <a:t>10 datasets were finally ‘selected’ based on data availability, usability and relevance </a:t>
            </a:r>
            <a:r>
              <a:rPr lang="en-GB" dirty="0"/>
              <a:t>(see text box at bottom of the slide) </a:t>
            </a:r>
            <a:endParaRPr lang="en-GB" sz="1200" kern="1200" dirty="0">
              <a:solidFill>
                <a:schemeClr val="tx1"/>
              </a:solidFill>
              <a:effectLst/>
              <a:latin typeface="+mn-lt"/>
              <a:ea typeface="+mn-ea"/>
              <a:cs typeface="+mn-cs"/>
            </a:endParaRPr>
          </a:p>
          <a:p>
            <a:pPr marL="171450" indent="-171450">
              <a:buClr>
                <a:schemeClr val="dk1"/>
              </a:buClr>
              <a:buSzPts val="1100"/>
              <a:buFontTx/>
              <a:buChar char="-"/>
            </a:pPr>
            <a:r>
              <a:rPr lang="en-GB" dirty="0"/>
              <a:t>Quickly </a:t>
            </a:r>
            <a:r>
              <a:rPr lang="en-GB" sz="1200" kern="1200" dirty="0">
                <a:solidFill>
                  <a:schemeClr val="tx1"/>
                </a:solidFill>
                <a:effectLst/>
                <a:latin typeface="+mn-lt"/>
                <a:ea typeface="+mn-ea"/>
                <a:cs typeface="+mn-cs"/>
              </a:rPr>
              <a:t>on methodology (not my area expertise) for analysis geeks r</a:t>
            </a:r>
            <a:r>
              <a:rPr lang="en-GB" dirty="0"/>
              <a:t>esearch team – used Linear discriminant analysis (data mining process) </a:t>
            </a:r>
          </a:p>
          <a:p>
            <a:pPr marL="171450" indent="-171450">
              <a:buClr>
                <a:schemeClr val="dk1"/>
              </a:buClr>
              <a:buSzPts val="1100"/>
              <a:buFontTx/>
              <a:buChar char="-"/>
            </a:pPr>
            <a:endParaRPr lang="en-GB" sz="1200" kern="1200" dirty="0">
              <a:solidFill>
                <a:schemeClr val="tx1"/>
              </a:solidFill>
              <a:effectLst/>
              <a:latin typeface="+mn-lt"/>
              <a:ea typeface="+mn-ea"/>
              <a:cs typeface="+mn-cs"/>
            </a:endParaRPr>
          </a:p>
          <a:p>
            <a:pPr marL="0" indent="0">
              <a:buClr>
                <a:schemeClr val="dk1"/>
              </a:buClr>
              <a:buSzPts val="1100"/>
              <a:buNone/>
            </a:pPr>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779A9FB4-8D59-66F3-738C-5C1FC84C90C6}"/>
              </a:ext>
            </a:extLst>
          </p:cNvPr>
          <p:cNvSpPr>
            <a:spLocks noGrp="1"/>
          </p:cNvSpPr>
          <p:nvPr>
            <p:ph type="sldNum" sz="quarter" idx="5"/>
          </p:nvPr>
        </p:nvSpPr>
        <p:spPr/>
        <p:txBody>
          <a:bodyPr/>
          <a:lstStyle/>
          <a:p>
            <a:fld id="{9A4EC7EF-95E1-3D44-A982-BC7A3E9C617E}" type="slidenum">
              <a:rPr lang="en-GB" smtClean="0"/>
              <a:t>3</a:t>
            </a:fld>
            <a:endParaRPr lang="en-GB"/>
          </a:p>
        </p:txBody>
      </p:sp>
    </p:spTree>
    <p:extLst>
      <p:ext uri="{BB962C8B-B14F-4D97-AF65-F5344CB8AC3E}">
        <p14:creationId xmlns:p14="http://schemas.microsoft.com/office/powerpoint/2010/main" val="1583700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762C67-38E1-ED75-E837-982236B8C4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75015B-B173-A3C9-3584-C6737810F0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6A489B-8864-A2DB-D795-E000F54CF72E}"/>
              </a:ext>
            </a:extLst>
          </p:cNvPr>
          <p:cNvSpPr>
            <a:spLocks noGrp="1"/>
          </p:cNvSpPr>
          <p:nvPr>
            <p:ph type="body" idx="1"/>
          </p:nvPr>
        </p:nvSpPr>
        <p:spPr/>
        <p:txBody>
          <a:bodyPr/>
          <a:lstStyle/>
          <a:p>
            <a:pPr rtl="0" fontAlgn="ctr"/>
            <a:r>
              <a:rPr lang="en-GB" sz="1200" kern="1200" dirty="0">
                <a:solidFill>
                  <a:schemeClr val="tx1"/>
                </a:solidFill>
                <a:effectLst/>
                <a:latin typeface="Arial" panose="020B0604020202020204" pitchFamily="34" charset="0"/>
                <a:cs typeface="Arial" panose="020B0604020202020204" pitchFamily="34" charset="0"/>
              </a:rPr>
              <a:t>The NHS Staff Survey was the most influential datasets in this study, contributing all top 10 variables associated with trusts rated “Good” or “Outstanding”.</a:t>
            </a:r>
          </a:p>
          <a:p>
            <a:pPr rtl="0" fontAlgn="ctr"/>
            <a:r>
              <a:rPr lang="en-GB" sz="1200" kern="1200" dirty="0">
                <a:solidFill>
                  <a:schemeClr val="tx1"/>
                </a:solidFill>
                <a:effectLst/>
                <a:latin typeface="Arial" panose="020B0604020202020204" pitchFamily="34" charset="0"/>
                <a:cs typeface="Arial" panose="020B0604020202020204" pitchFamily="34" charset="0"/>
              </a:rPr>
              <a:t>- It provided insights into staff engagement, fair treatment with regards to career progression, management and feedback mechanisms, appraisals, and organisational responsiveness </a:t>
            </a:r>
            <a:r>
              <a:rPr lang="en-GB" dirty="0">
                <a:latin typeface="Arial" panose="020B0604020202020204" pitchFamily="34" charset="0"/>
                <a:cs typeface="Arial" panose="020B0604020202020204" pitchFamily="34" charset="0"/>
              </a:rPr>
              <a:t>(</a:t>
            </a:r>
            <a:r>
              <a:rPr lang="en-GB" sz="1200" kern="1200" dirty="0">
                <a:solidFill>
                  <a:schemeClr val="tx1"/>
                </a:solidFill>
                <a:effectLst/>
                <a:latin typeface="Arial" panose="020B0604020202020204" pitchFamily="34" charset="0"/>
                <a:cs typeface="Arial" panose="020B0604020202020204" pitchFamily="34" charset="0"/>
              </a:rPr>
              <a:t>systems and processes to report concerns and confidence these </a:t>
            </a:r>
            <a:r>
              <a:rPr lang="en-GB" dirty="0">
                <a:latin typeface="Arial" panose="020B0604020202020204" pitchFamily="34" charset="0"/>
                <a:cs typeface="Arial" panose="020B0604020202020204" pitchFamily="34" charset="0"/>
              </a:rPr>
              <a:t>are </a:t>
            </a:r>
            <a:r>
              <a:rPr lang="en-GB" sz="1200" kern="1200" dirty="0">
                <a:solidFill>
                  <a:schemeClr val="tx1"/>
                </a:solidFill>
                <a:effectLst/>
                <a:latin typeface="Arial" panose="020B0604020202020204" pitchFamily="34" charset="0"/>
                <a:cs typeface="Arial" panose="020B0604020202020204" pitchFamily="34" charset="0"/>
              </a:rPr>
              <a:t>addressed, resources to undertake / execute work, effective communication between senior management &amp; staff</a:t>
            </a:r>
          </a:p>
          <a:p>
            <a:pPr rtl="0" fontAlgn="ctr"/>
            <a:r>
              <a:rPr lang="en-GB" dirty="0">
                <a:latin typeface="Arial" panose="020B0604020202020204" pitchFamily="34" charset="0"/>
                <a:cs typeface="Arial" panose="020B0604020202020204" pitchFamily="34" charset="0"/>
              </a:rPr>
              <a:t>- </a:t>
            </a:r>
            <a:r>
              <a:rPr lang="en-GB" sz="1200" kern="1200" dirty="0">
                <a:solidFill>
                  <a:schemeClr val="tx1"/>
                </a:solidFill>
                <a:effectLst/>
                <a:latin typeface="Arial" panose="020B0604020202020204" pitchFamily="34" charset="0"/>
                <a:cs typeface="Arial" panose="020B0604020202020204" pitchFamily="34" charset="0"/>
              </a:rPr>
              <a:t>all of which were strongly correlated with better safety ratings.</a:t>
            </a:r>
          </a:p>
          <a:p>
            <a:pPr marL="0" marR="0" lvl="0" indent="0" algn="l" defTabSz="914400" rtl="0" eaLnBrk="1" fontAlgn="ctr" latinLnBrk="0" hangingPunct="1">
              <a:lnSpc>
                <a:spcPct val="100000"/>
              </a:lnSpc>
              <a:spcBef>
                <a:spcPts val="0"/>
              </a:spcBef>
              <a:spcAft>
                <a:spcPts val="0"/>
              </a:spcAft>
              <a:buClrTx/>
              <a:buSzTx/>
              <a:buFontTx/>
              <a:buNone/>
              <a:tabLst/>
              <a:defRPr/>
            </a:pPr>
            <a:r>
              <a:rPr lang="en-GB" sz="1200" kern="1200" dirty="0">
                <a:solidFill>
                  <a:schemeClr val="tx1"/>
                </a:solidFill>
                <a:effectLst/>
                <a:latin typeface="Arial" panose="020B0604020202020204" pitchFamily="34" charset="0"/>
                <a:cs typeface="Arial" panose="020B0604020202020204" pitchFamily="34" charset="0"/>
              </a:rPr>
              <a:t>- The data </a:t>
            </a:r>
            <a:r>
              <a:rPr lang="en-GB" dirty="0">
                <a:latin typeface="Arial" panose="020B0604020202020204" pitchFamily="34" charset="0"/>
                <a:cs typeface="Arial" panose="020B0604020202020204" pitchFamily="34" charset="0"/>
              </a:rPr>
              <a:t>v</a:t>
            </a:r>
            <a:r>
              <a:rPr lang="en-GB" sz="1200" kern="1200" dirty="0">
                <a:solidFill>
                  <a:schemeClr val="tx1"/>
                </a:solidFill>
                <a:effectLst/>
                <a:latin typeface="Arial" panose="020B0604020202020204" pitchFamily="34" charset="0"/>
                <a:cs typeface="Arial" panose="020B0604020202020204" pitchFamily="34" charset="0"/>
              </a:rPr>
              <a:t>ariables from the survey had high effect sizes, indicating strong predictive power for positive safety outcomes.</a:t>
            </a:r>
          </a:p>
          <a:p>
            <a:pPr rtl="0" fontAlgn="ctr"/>
            <a:endParaRPr lang="en-GB" sz="1200" kern="1200" dirty="0">
              <a:solidFill>
                <a:schemeClr val="tx1"/>
              </a:solidFill>
              <a:effectLst/>
              <a:latin typeface="+mn-lt"/>
              <a:ea typeface="+mn-ea"/>
              <a:cs typeface="+mn-cs"/>
            </a:endParaRPr>
          </a:p>
          <a:p>
            <a:pPr marL="0" indent="0">
              <a:buClr>
                <a:schemeClr val="dk1"/>
              </a:buClr>
              <a:buSzPts val="1100"/>
              <a:buNone/>
            </a:pPr>
            <a:endParaRPr lang="en-GB" sz="800" dirty="0">
              <a:solidFill>
                <a:srgbClr val="FF0000"/>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99894EFB-59EB-32A3-2E48-9D2F8690A4B4}"/>
              </a:ext>
            </a:extLst>
          </p:cNvPr>
          <p:cNvSpPr>
            <a:spLocks noGrp="1"/>
          </p:cNvSpPr>
          <p:nvPr>
            <p:ph type="sldNum" sz="quarter" idx="5"/>
          </p:nvPr>
        </p:nvSpPr>
        <p:spPr/>
        <p:txBody>
          <a:bodyPr/>
          <a:lstStyle/>
          <a:p>
            <a:fld id="{9A4EC7EF-95E1-3D44-A982-BC7A3E9C617E}" type="slidenum">
              <a:rPr lang="en-GB" smtClean="0"/>
              <a:t>4</a:t>
            </a:fld>
            <a:endParaRPr lang="en-GB"/>
          </a:p>
        </p:txBody>
      </p:sp>
    </p:spTree>
    <p:extLst>
      <p:ext uri="{BB962C8B-B14F-4D97-AF65-F5344CB8AC3E}">
        <p14:creationId xmlns:p14="http://schemas.microsoft.com/office/powerpoint/2010/main" val="24252318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CD7BB8-3531-4489-39CD-482258B69A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93F05D-CE65-A5E9-B1D7-9FBA0D6C26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76B363-7F96-ED78-BB98-507280DADC63}"/>
              </a:ext>
            </a:extLst>
          </p:cNvPr>
          <p:cNvSpPr>
            <a:spLocks noGrp="1"/>
          </p:cNvSpPr>
          <p:nvPr>
            <p:ph type="body" idx="1"/>
          </p:nvPr>
        </p:nvSpPr>
        <p:spPr>
          <a:xfrm>
            <a:off x="685800" y="4385309"/>
            <a:ext cx="5486400" cy="4157041"/>
          </a:xfrm>
        </p:spPr>
        <p:txBody>
          <a:bodyPr/>
          <a:lstStyle/>
          <a:p>
            <a:pPr marL="0" indent="0">
              <a:buClr>
                <a:schemeClr val="dk1"/>
              </a:buClr>
              <a:buSzPts val="1100"/>
              <a:buNone/>
            </a:pPr>
            <a:r>
              <a:rPr lang="en-GB" sz="1100" dirty="0">
                <a:latin typeface="Arial" panose="020B0604020202020204" pitchFamily="34" charset="0"/>
                <a:cs typeface="Arial" panose="020B0604020202020204" pitchFamily="34" charset="0"/>
              </a:rPr>
              <a:t>- Whereas, in the RI group the data variable with the highest effect size was from the WRES dataset (shown in green) on the graph and then the NHS staff survey contributing remaining variables of 10 with highest effect sizes related to harassment  and bullying / abuse from staff and violence at work. </a:t>
            </a:r>
          </a:p>
          <a:p>
            <a:pPr marL="0" indent="0">
              <a:buClr>
                <a:schemeClr val="dk1"/>
              </a:buClr>
              <a:buSzPts val="1100"/>
              <a:buNone/>
            </a:pPr>
            <a:endParaRPr lang="en-GB" sz="1100" dirty="0">
              <a:latin typeface="Arial" panose="020B0604020202020204" pitchFamily="34" charset="0"/>
              <a:cs typeface="Arial" panose="020B0604020202020204" pitchFamily="34" charset="0"/>
            </a:endParaRPr>
          </a:p>
          <a:p>
            <a:pPr>
              <a:buClr>
                <a:schemeClr val="dk1"/>
              </a:buClr>
              <a:buSzPts val="1100"/>
            </a:pPr>
            <a:r>
              <a:rPr lang="en-GB" sz="1100" dirty="0">
                <a:latin typeface="Arial" panose="020B0604020202020204" pitchFamily="34" charset="0"/>
                <a:cs typeface="Arial" panose="020B0604020202020204" pitchFamily="34" charset="0"/>
              </a:rPr>
              <a:t>- Variables from the WRES and NHS Survey had high effect sizes, indicating strong predictive power for less positive safety outcomes.</a:t>
            </a:r>
          </a:p>
          <a:p>
            <a:pPr marL="0" indent="0">
              <a:buClr>
                <a:schemeClr val="dk1"/>
              </a:buClr>
              <a:buSzPts val="1100"/>
              <a:buNone/>
            </a:pPr>
            <a:endParaRPr lang="en-GB" sz="800" dirty="0">
              <a:solidFill>
                <a:srgbClr val="FF0000"/>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63041F4C-3C69-B30A-F9E8-39FB4046A766}"/>
              </a:ext>
            </a:extLst>
          </p:cNvPr>
          <p:cNvSpPr>
            <a:spLocks noGrp="1"/>
          </p:cNvSpPr>
          <p:nvPr>
            <p:ph type="sldNum" sz="quarter" idx="5"/>
          </p:nvPr>
        </p:nvSpPr>
        <p:spPr/>
        <p:txBody>
          <a:bodyPr/>
          <a:lstStyle/>
          <a:p>
            <a:fld id="{9A4EC7EF-95E1-3D44-A982-BC7A3E9C617E}" type="slidenum">
              <a:rPr lang="en-GB" smtClean="0"/>
              <a:t>5</a:t>
            </a:fld>
            <a:endParaRPr lang="en-GB"/>
          </a:p>
        </p:txBody>
      </p:sp>
    </p:spTree>
    <p:extLst>
      <p:ext uri="{BB962C8B-B14F-4D97-AF65-F5344CB8AC3E}">
        <p14:creationId xmlns:p14="http://schemas.microsoft.com/office/powerpoint/2010/main" val="19071696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699B1-EA2E-087B-F2A8-B76A7EDF0A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61907B-097D-BDC5-8C46-32DE8AE868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362C4D-E622-4AA8-64A8-779AA5CCDDC9}"/>
              </a:ext>
            </a:extLst>
          </p:cNvPr>
          <p:cNvSpPr>
            <a:spLocks noGrp="1"/>
          </p:cNvSpPr>
          <p:nvPr>
            <p:ph type="body" idx="1"/>
          </p:nvPr>
        </p:nvSpPr>
        <p:spPr>
          <a:xfrm>
            <a:off x="685800" y="4400550"/>
            <a:ext cx="5486400" cy="3898624"/>
          </a:xfrm>
        </p:spPr>
        <p:txBody>
          <a:bodyPr/>
          <a:lstStyle/>
          <a:p>
            <a:pPr marL="285750" indent="-285750">
              <a:buFontTx/>
              <a:buChar char="-"/>
            </a:pPr>
            <a:endParaRPr lang="en-GB" dirty="0">
              <a:latin typeface="Arial" panose="020B0604020202020204" pitchFamily="34" charset="0"/>
              <a:cs typeface="Arial" panose="020B0604020202020204" pitchFamily="34" charset="0"/>
            </a:endParaRPr>
          </a:p>
          <a:p>
            <a:pPr marL="285750" indent="-285750">
              <a:buFontTx/>
              <a:buChar char="-"/>
            </a:pPr>
            <a:r>
              <a:rPr lang="en-GB" sz="1000" dirty="0">
                <a:latin typeface="Arial" panose="020B0604020202020204" pitchFamily="34" charset="0"/>
                <a:cs typeface="Arial" panose="020B0604020202020204" pitchFamily="34" charset="0"/>
              </a:rPr>
              <a:t>How the research insights – show us that staff wellbeing has a direct and measurable impact on patient safety 5 key themes </a:t>
            </a:r>
          </a:p>
          <a:p>
            <a:pPr marL="285750" indent="-285750">
              <a:buFontTx/>
              <a:buChar char="-"/>
            </a:pPr>
            <a:r>
              <a:rPr lang="en-GB" sz="1000" dirty="0">
                <a:latin typeface="Arial" panose="020B0604020202020204" pitchFamily="34" charset="0"/>
                <a:cs typeface="Arial" panose="020B0604020202020204" pitchFamily="34" charset="0"/>
              </a:rPr>
              <a:t>SS highlights ‘Work as done’ (influence of human factors and system thinking) – how staff feel (different cohorts) , the culture etc in the work system. </a:t>
            </a:r>
          </a:p>
          <a:p>
            <a:pPr marL="285750" indent="-285750">
              <a:buFontTx/>
              <a:buChar char="-"/>
            </a:pPr>
            <a:r>
              <a:rPr lang="en-GB" sz="1000" dirty="0">
                <a:latin typeface="Arial" panose="020B0604020202020204" pitchFamily="34" charset="0"/>
                <a:cs typeface="Arial" panose="020B0604020202020204" pitchFamily="34" charset="0"/>
              </a:rPr>
              <a:t>1. staff engagement improves safety outcomes</a:t>
            </a:r>
            <a:r>
              <a:rPr lang="en-GB" sz="1000" i="1" dirty="0">
                <a:latin typeface="Arial" panose="020B0604020202020204" pitchFamily="34" charset="0"/>
                <a:cs typeface="Arial" panose="020B0604020202020204" pitchFamily="34" charset="0"/>
              </a:rPr>
              <a:t>: Engaged staff who feel valued, supported and fairly treated are more likely to report safety concerns, follow protocols, collaborate effectively,  </a:t>
            </a:r>
          </a:p>
          <a:p>
            <a:pPr marL="285750" indent="-285750">
              <a:buFontTx/>
              <a:buChar char="-"/>
            </a:pPr>
            <a:r>
              <a:rPr lang="en-GB" sz="1000" dirty="0">
                <a:latin typeface="Arial" panose="020B0604020202020204" pitchFamily="34" charset="0"/>
                <a:cs typeface="Arial" panose="020B0604020202020204" pitchFamily="34" charset="0"/>
              </a:rPr>
              <a:t>2. Poor staff experience correlates with safety risks: looking at the RI group – higher rates of bullying &amp; discrimination, more staff considering leaving their roles (Retention issue), increased reports of physical violence, negative experiences leading to low morale, burnout, reduced vigilance - </a:t>
            </a:r>
            <a:r>
              <a:rPr lang="en-GB" sz="1000" b="1" i="1" dirty="0">
                <a:latin typeface="Arial" panose="020B0604020202020204" pitchFamily="34" charset="0"/>
                <a:cs typeface="Arial" panose="020B0604020202020204" pitchFamily="34" charset="0"/>
              </a:rPr>
              <a:t>all compromising patient care.  </a:t>
            </a:r>
          </a:p>
          <a:p>
            <a:pPr marL="285750" indent="-285750">
              <a:buFontTx/>
              <a:buChar char="-"/>
            </a:pPr>
            <a:r>
              <a:rPr lang="en-GB" sz="1000" dirty="0">
                <a:latin typeface="Arial" panose="020B0604020202020204" pitchFamily="34" charset="0"/>
                <a:cs typeface="Arial" panose="020B0604020202020204" pitchFamily="34" charset="0"/>
              </a:rPr>
              <a:t>3.</a:t>
            </a:r>
            <a:r>
              <a:rPr lang="en-GB" sz="1000" b="1" dirty="0">
                <a:latin typeface="Arial" panose="020B0604020202020204" pitchFamily="34" charset="0"/>
                <a:cs typeface="Arial" panose="020B0604020202020204" pitchFamily="34" charset="0"/>
              </a:rPr>
              <a:t>Org support: </a:t>
            </a:r>
            <a:r>
              <a:rPr lang="en-GB" sz="1000" dirty="0">
                <a:latin typeface="Arial" panose="020B0604020202020204" pitchFamily="34" charset="0"/>
                <a:cs typeface="Arial" panose="020B0604020202020204" pitchFamily="34" charset="0"/>
              </a:rPr>
              <a:t>staff confidence in the organisation’s ability to address concerns was a </a:t>
            </a:r>
            <a:r>
              <a:rPr lang="en-GB" sz="1000" b="1" i="1" dirty="0">
                <a:latin typeface="Arial" panose="020B0604020202020204" pitchFamily="34" charset="0"/>
                <a:cs typeface="Arial" panose="020B0604020202020204" pitchFamily="34" charset="0"/>
              </a:rPr>
              <a:t>strong predictor of safety ratings and improves safety outcomes.</a:t>
            </a:r>
            <a:r>
              <a:rPr lang="en-GB" sz="1000" dirty="0">
                <a:latin typeface="Arial" panose="020B0604020202020204" pitchFamily="34" charset="0"/>
                <a:cs typeface="Arial" panose="020B0604020202020204" pitchFamily="34" charset="0"/>
              </a:rPr>
              <a:t> </a:t>
            </a:r>
          </a:p>
          <a:p>
            <a:pPr marL="285750" indent="-285750">
              <a:buFontTx/>
              <a:buChar char="-"/>
            </a:pPr>
            <a:r>
              <a:rPr lang="en-GB" sz="1000" dirty="0">
                <a:latin typeface="Arial" panose="020B0604020202020204" pitchFamily="34" charset="0"/>
                <a:cs typeface="Arial" panose="020B0604020202020204" pitchFamily="34" charset="0"/>
              </a:rPr>
              <a:t>4. Psychological safety – we know so much about this now - encourages reporting cultures [near misses &amp; incidents], optimises participation in learning &amp; improvement efforts, a culture of openness essential for proactive management. </a:t>
            </a:r>
          </a:p>
          <a:p>
            <a:pPr marL="285750" indent="-285750">
              <a:buFontTx/>
              <a:buChar char="-"/>
            </a:pPr>
            <a:r>
              <a:rPr lang="en-GB" sz="1000" dirty="0">
                <a:latin typeface="Arial" panose="020B0604020202020204" pitchFamily="34" charset="0"/>
                <a:cs typeface="Arial" panose="020B0604020202020204" pitchFamily="34" charset="0"/>
              </a:rPr>
              <a:t>5. This study reinforces the</a:t>
            </a:r>
            <a:r>
              <a:rPr lang="en-GB" sz="1000" b="1" i="1" dirty="0">
                <a:latin typeface="Arial" panose="020B0604020202020204" pitchFamily="34" charset="0"/>
                <a:cs typeface="Arial" panose="020B0604020202020204" pitchFamily="34" charset="0"/>
              </a:rPr>
              <a:t> importance of viewing staff well-being is not just a workforce issue—but as a patient safety issue</a:t>
            </a:r>
            <a:r>
              <a:rPr lang="en-GB" sz="1000" dirty="0">
                <a:latin typeface="Arial" panose="020B0604020202020204" pitchFamily="34" charset="0"/>
                <a:cs typeface="Arial" panose="020B0604020202020204" pitchFamily="34" charset="0"/>
              </a:rPr>
              <a:t>. </a:t>
            </a:r>
          </a:p>
          <a:p>
            <a:pPr marL="285750" indent="-285750">
              <a:buFontTx/>
              <a:buChar char="-"/>
            </a:pPr>
            <a:endParaRPr lang="en-GB" dirty="0">
              <a:latin typeface="Arial" panose="020B0604020202020204" pitchFamily="34" charset="0"/>
              <a:cs typeface="Arial" panose="020B0604020202020204" pitchFamily="34" charset="0"/>
            </a:endParaRPr>
          </a:p>
          <a:p>
            <a:endParaRPr lang="en-GB" dirty="0"/>
          </a:p>
        </p:txBody>
      </p:sp>
      <p:sp>
        <p:nvSpPr>
          <p:cNvPr id="4" name="Slide Number Placeholder 3">
            <a:extLst>
              <a:ext uri="{FF2B5EF4-FFF2-40B4-BE49-F238E27FC236}">
                <a16:creationId xmlns:a16="http://schemas.microsoft.com/office/drawing/2014/main" id="{7C7BAF09-E050-C00E-47CF-93E6C3BE2200}"/>
              </a:ext>
            </a:extLst>
          </p:cNvPr>
          <p:cNvSpPr>
            <a:spLocks noGrp="1"/>
          </p:cNvSpPr>
          <p:nvPr>
            <p:ph type="sldNum" sz="quarter" idx="5"/>
          </p:nvPr>
        </p:nvSpPr>
        <p:spPr/>
        <p:txBody>
          <a:bodyPr/>
          <a:lstStyle/>
          <a:p>
            <a:fld id="{E7D943E6-2E84-42F9-83AB-E3111663711D}" type="slidenum">
              <a:rPr lang="en-GB" smtClean="0"/>
              <a:t>6</a:t>
            </a:fld>
            <a:endParaRPr lang="en-GB"/>
          </a:p>
        </p:txBody>
      </p:sp>
    </p:spTree>
    <p:extLst>
      <p:ext uri="{BB962C8B-B14F-4D97-AF65-F5344CB8AC3E}">
        <p14:creationId xmlns:p14="http://schemas.microsoft.com/office/powerpoint/2010/main" val="1487489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013791" y="4527391"/>
            <a:ext cx="5486400" cy="3859530"/>
          </a:xfrm>
        </p:spPr>
        <p:txBody>
          <a:bodyPr/>
          <a:lstStyle/>
          <a:p>
            <a:pPr>
              <a:buClr>
                <a:schemeClr val="dk1"/>
              </a:buClr>
              <a:buSzPts val="1100"/>
            </a:pPr>
            <a:r>
              <a:rPr lang="en-GB" dirty="0">
                <a:solidFill>
                  <a:srgbClr val="FF0000"/>
                </a:solidFill>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This research approach generated novel insights and exemplifies the recommendations of the NHS patient safety strategy (2019) </a:t>
            </a:r>
            <a:r>
              <a:rPr lang="en-GB" i="1" dirty="0">
                <a:latin typeface="Arial" panose="020B0604020202020204" pitchFamily="34" charset="0"/>
                <a:cs typeface="Arial" panose="020B0604020202020204" pitchFamily="34" charset="0"/>
              </a:rPr>
              <a:t>to use / employ data linkage techniques. </a:t>
            </a:r>
          </a:p>
          <a:p>
            <a:pPr marL="171450" indent="-171450">
              <a:buClr>
                <a:schemeClr val="dk1"/>
              </a:buClr>
              <a:buSzPts val="1100"/>
              <a:buFontTx/>
              <a:buChar char="-"/>
            </a:pPr>
            <a:r>
              <a:rPr lang="en-GB" dirty="0">
                <a:latin typeface="Arial" panose="020B0604020202020204" pitchFamily="34" charset="0"/>
                <a:cs typeface="Arial" panose="020B0604020202020204" pitchFamily="34" charset="0"/>
              </a:rPr>
              <a:t>R</a:t>
            </a:r>
            <a:r>
              <a:rPr lang="en-GB" sz="1200" dirty="0">
                <a:latin typeface="Arial" panose="020B0604020202020204" pitchFamily="34" charset="0"/>
                <a:cs typeface="Arial" panose="020B0604020202020204" pitchFamily="34" charset="0"/>
              </a:rPr>
              <a:t>einforces the need for ongoing resource into staff wellbeing. </a:t>
            </a:r>
          </a:p>
          <a:p>
            <a:pPr marL="171450" indent="-171450">
              <a:buClr>
                <a:schemeClr val="dk1"/>
              </a:buClr>
              <a:buSzPts val="1100"/>
              <a:buFontTx/>
              <a:buChar char="-"/>
            </a:pPr>
            <a:r>
              <a:rPr lang="en-GB" dirty="0">
                <a:latin typeface="Arial" panose="020B0604020202020204" pitchFamily="34" charset="0"/>
                <a:cs typeface="Arial" panose="020B0604020202020204" pitchFamily="34" charset="0"/>
              </a:rPr>
              <a:t>This work exemplifies how a partnership between applied healthcare and academic research organisations (combing dual expertise) can be used to address practical considerations in patient safety resulting in a translational piece of work.</a:t>
            </a:r>
          </a:p>
          <a:p>
            <a:pPr marL="285750" indent="-285750">
              <a:buFontTx/>
              <a:buChar char="-"/>
            </a:pPr>
            <a:endParaRPr lang="en-GB" dirty="0">
              <a:solidFill>
                <a:srgbClr val="FF0000"/>
              </a:solidFill>
            </a:endParaRPr>
          </a:p>
          <a:p>
            <a:endParaRPr lang="en-GB" dirty="0"/>
          </a:p>
        </p:txBody>
      </p:sp>
      <p:sp>
        <p:nvSpPr>
          <p:cNvPr id="4" name="Slide Number Placeholder 3"/>
          <p:cNvSpPr>
            <a:spLocks noGrp="1"/>
          </p:cNvSpPr>
          <p:nvPr>
            <p:ph type="sldNum" sz="quarter" idx="5"/>
          </p:nvPr>
        </p:nvSpPr>
        <p:spPr/>
        <p:txBody>
          <a:bodyPr/>
          <a:lstStyle/>
          <a:p>
            <a:fld id="{E7D943E6-2E84-42F9-83AB-E3111663711D}" type="slidenum">
              <a:rPr lang="en-GB" smtClean="0"/>
              <a:t>7</a:t>
            </a:fld>
            <a:endParaRPr lang="en-GB"/>
          </a:p>
        </p:txBody>
      </p:sp>
    </p:spTree>
    <p:extLst>
      <p:ext uri="{BB962C8B-B14F-4D97-AF65-F5344CB8AC3E}">
        <p14:creationId xmlns:p14="http://schemas.microsoft.com/office/powerpoint/2010/main" val="31468363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CF43D-87AA-7A94-4620-05E6848280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3F621E-9993-C993-4AFC-5C9623FE97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732CC7-206F-5076-3080-71718DC22426}"/>
              </a:ext>
            </a:extLst>
          </p:cNvPr>
          <p:cNvSpPr>
            <a:spLocks noGrp="1"/>
          </p:cNvSpPr>
          <p:nvPr>
            <p:ph type="body" idx="1"/>
          </p:nvPr>
        </p:nvSpPr>
        <p:spPr/>
        <p:txBody>
          <a:bodyPr/>
          <a:lstStyle/>
          <a:p>
            <a:pPr marL="0" indent="0">
              <a:buClr>
                <a:schemeClr val="dk1"/>
              </a:buClr>
              <a:buSzPts val="1100"/>
              <a:buNone/>
            </a:pPr>
            <a:r>
              <a:rPr lang="en-GB" sz="1100" dirty="0">
                <a:latin typeface="Arial" panose="020B0604020202020204" pitchFamily="34" charset="0"/>
                <a:cs typeface="Arial" panose="020B0604020202020204" pitchFamily="34" charset="0"/>
              </a:rPr>
              <a:t>A key takeaway is ….. </a:t>
            </a:r>
          </a:p>
          <a:p>
            <a:pPr marL="0" indent="0">
              <a:buClr>
                <a:schemeClr val="dk1"/>
              </a:buClr>
              <a:buSzPts val="1100"/>
              <a:buNone/>
            </a:pPr>
            <a:endParaRPr lang="en-GB" sz="1100" dirty="0">
              <a:latin typeface="Arial" panose="020B0604020202020204" pitchFamily="34" charset="0"/>
              <a:cs typeface="Arial" panose="020B0604020202020204" pitchFamily="34" charset="0"/>
            </a:endParaRPr>
          </a:p>
          <a:p>
            <a:pPr marL="171450" indent="-171450">
              <a:buClr>
                <a:schemeClr val="dk1"/>
              </a:buClr>
              <a:buSzPts val="1100"/>
              <a:buFontTx/>
              <a:buChar char="-"/>
            </a:pPr>
            <a:r>
              <a:rPr lang="en-GB" sz="1100" dirty="0">
                <a:latin typeface="Arial" panose="020B0604020202020204" pitchFamily="34" charset="0"/>
                <a:cs typeface="Arial" panose="020B0604020202020204" pitchFamily="34" charset="0"/>
              </a:rPr>
              <a:t>I must give my thanks to my organisation for commissioning this work and to the very able research team partners. </a:t>
            </a:r>
          </a:p>
          <a:p>
            <a:pPr marL="171450" indent="-171450">
              <a:buClr>
                <a:schemeClr val="dk1"/>
              </a:buClr>
              <a:buSzPts val="1100"/>
              <a:buFontTx/>
              <a:buChar char="-"/>
            </a:pPr>
            <a:endParaRPr lang="en-GB" sz="1100" dirty="0">
              <a:solidFill>
                <a:srgbClr val="FF0000"/>
              </a:solidFill>
              <a:latin typeface="Arial" panose="020B0604020202020204" pitchFamily="34" charset="0"/>
              <a:cs typeface="Arial" panose="020B0604020202020204" pitchFamily="34" charset="0"/>
            </a:endParaRPr>
          </a:p>
          <a:p>
            <a:pPr marL="0" indent="0">
              <a:buClr>
                <a:schemeClr val="dk1"/>
              </a:buClr>
              <a:buSzPts val="1100"/>
              <a:buNone/>
            </a:pPr>
            <a:endParaRPr lang="en-GB" sz="1100" dirty="0">
              <a:solidFill>
                <a:srgbClr val="FF0000"/>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3C1BE1E4-8538-6E5B-8CD3-55D9FFD226AC}"/>
              </a:ext>
            </a:extLst>
          </p:cNvPr>
          <p:cNvSpPr>
            <a:spLocks noGrp="1"/>
          </p:cNvSpPr>
          <p:nvPr>
            <p:ph type="sldNum" sz="quarter" idx="5"/>
          </p:nvPr>
        </p:nvSpPr>
        <p:spPr/>
        <p:txBody>
          <a:bodyPr/>
          <a:lstStyle/>
          <a:p>
            <a:fld id="{9A4EC7EF-95E1-3D44-A982-BC7A3E9C617E}" type="slidenum">
              <a:rPr lang="en-GB" smtClean="0"/>
              <a:t>8</a:t>
            </a:fld>
            <a:endParaRPr lang="en-GB"/>
          </a:p>
        </p:txBody>
      </p:sp>
    </p:spTree>
    <p:extLst>
      <p:ext uri="{BB962C8B-B14F-4D97-AF65-F5344CB8AC3E}">
        <p14:creationId xmlns:p14="http://schemas.microsoft.com/office/powerpoint/2010/main" val="42569675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Spare slide – unlikely to use </a:t>
            </a:r>
          </a:p>
        </p:txBody>
      </p:sp>
      <p:sp>
        <p:nvSpPr>
          <p:cNvPr id="4" name="Slide Number Placeholder 3"/>
          <p:cNvSpPr>
            <a:spLocks noGrp="1"/>
          </p:cNvSpPr>
          <p:nvPr>
            <p:ph type="sldNum" sz="quarter" idx="5"/>
          </p:nvPr>
        </p:nvSpPr>
        <p:spPr/>
        <p:txBody>
          <a:bodyPr/>
          <a:lstStyle/>
          <a:p>
            <a:fld id="{E7D943E6-2E84-42F9-83AB-E3111663711D}" type="slidenum">
              <a:rPr lang="en-GB" smtClean="0"/>
              <a:t>9</a:t>
            </a:fld>
            <a:endParaRPr lang="en-GB"/>
          </a:p>
        </p:txBody>
      </p:sp>
    </p:spTree>
    <p:extLst>
      <p:ext uri="{BB962C8B-B14F-4D97-AF65-F5344CB8AC3E}">
        <p14:creationId xmlns:p14="http://schemas.microsoft.com/office/powerpoint/2010/main" val="1933708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E95E3-18C0-2F1D-DA05-D9ABD71DFB2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120BF1AF-6C54-2B4C-460D-9B67100B458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4A22BFA2-4A7D-1EC0-B124-572577BC10A0}"/>
              </a:ext>
            </a:extLst>
          </p:cNvPr>
          <p:cNvSpPr>
            <a:spLocks noGrp="1"/>
          </p:cNvSpPr>
          <p:nvPr>
            <p:ph type="dt" sz="half" idx="10"/>
          </p:nvPr>
        </p:nvSpPr>
        <p:spPr/>
        <p:txBody>
          <a:bodyPr/>
          <a:lstStyle/>
          <a:p>
            <a:r>
              <a:rPr lang="en-US"/>
              <a:t>CONFIDENTIAL - NOT TO BE SHARED</a:t>
            </a:r>
            <a:endParaRPr lang="en-GB"/>
          </a:p>
        </p:txBody>
      </p:sp>
      <p:sp>
        <p:nvSpPr>
          <p:cNvPr id="5" name="Footer Placeholder 4">
            <a:extLst>
              <a:ext uri="{FF2B5EF4-FFF2-40B4-BE49-F238E27FC236}">
                <a16:creationId xmlns:a16="http://schemas.microsoft.com/office/drawing/2014/main" id="{783EE9A1-8F44-8A26-01C0-79A8DD4DEEE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309E4CF-B7D8-C864-62F2-DEC021F51544}"/>
              </a:ext>
            </a:extLst>
          </p:cNvPr>
          <p:cNvSpPr>
            <a:spLocks noGrp="1"/>
          </p:cNvSpPr>
          <p:nvPr>
            <p:ph type="sldNum" sz="quarter" idx="12"/>
          </p:nvPr>
        </p:nvSpPr>
        <p:spPr/>
        <p:txBody>
          <a:bodyPr/>
          <a:lstStyle/>
          <a:p>
            <a:fld id="{C24C6516-B4A6-4B59-8108-D14E18186991}" type="slidenum">
              <a:rPr lang="en-GB" smtClean="0"/>
              <a:t>‹#›</a:t>
            </a:fld>
            <a:endParaRPr lang="en-GB"/>
          </a:p>
        </p:txBody>
      </p:sp>
    </p:spTree>
    <p:extLst>
      <p:ext uri="{BB962C8B-B14F-4D97-AF65-F5344CB8AC3E}">
        <p14:creationId xmlns:p14="http://schemas.microsoft.com/office/powerpoint/2010/main" val="3233469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4BEB0-9B36-621F-39B8-52EAC5E18997}"/>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7C2FCCD5-615E-3E4D-05D4-E68C5528903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57249DC-21D4-E3DD-E5AC-3C1588F6CE61}"/>
              </a:ext>
            </a:extLst>
          </p:cNvPr>
          <p:cNvSpPr>
            <a:spLocks noGrp="1"/>
          </p:cNvSpPr>
          <p:nvPr>
            <p:ph type="dt" sz="half" idx="10"/>
          </p:nvPr>
        </p:nvSpPr>
        <p:spPr/>
        <p:txBody>
          <a:bodyPr/>
          <a:lstStyle/>
          <a:p>
            <a:r>
              <a:rPr lang="en-US"/>
              <a:t>CONFIDENTIAL - NOT TO BE SHARED</a:t>
            </a:r>
            <a:endParaRPr lang="en-GB"/>
          </a:p>
        </p:txBody>
      </p:sp>
      <p:sp>
        <p:nvSpPr>
          <p:cNvPr id="5" name="Footer Placeholder 4">
            <a:extLst>
              <a:ext uri="{FF2B5EF4-FFF2-40B4-BE49-F238E27FC236}">
                <a16:creationId xmlns:a16="http://schemas.microsoft.com/office/drawing/2014/main" id="{01BE9884-A65B-6429-E509-B416F581DC5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98CCC55-63F5-9383-5CC3-59E6FE2019B5}"/>
              </a:ext>
            </a:extLst>
          </p:cNvPr>
          <p:cNvSpPr>
            <a:spLocks noGrp="1"/>
          </p:cNvSpPr>
          <p:nvPr>
            <p:ph type="sldNum" sz="quarter" idx="12"/>
          </p:nvPr>
        </p:nvSpPr>
        <p:spPr/>
        <p:txBody>
          <a:bodyPr/>
          <a:lstStyle/>
          <a:p>
            <a:fld id="{C24C6516-B4A6-4B59-8108-D14E18186991}" type="slidenum">
              <a:rPr lang="en-GB" smtClean="0"/>
              <a:t>‹#›</a:t>
            </a:fld>
            <a:endParaRPr lang="en-GB"/>
          </a:p>
        </p:txBody>
      </p:sp>
    </p:spTree>
    <p:extLst>
      <p:ext uri="{BB962C8B-B14F-4D97-AF65-F5344CB8AC3E}">
        <p14:creationId xmlns:p14="http://schemas.microsoft.com/office/powerpoint/2010/main" val="11700409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5066E-D693-2E92-3E43-1CA906D72266}"/>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3B7D7DF9-A9F4-D50E-3D79-6D9B774260D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3780304-1E15-5686-CEBC-59A0AFCA6863}"/>
              </a:ext>
            </a:extLst>
          </p:cNvPr>
          <p:cNvSpPr>
            <a:spLocks noGrp="1"/>
          </p:cNvSpPr>
          <p:nvPr>
            <p:ph type="dt" sz="half" idx="10"/>
          </p:nvPr>
        </p:nvSpPr>
        <p:spPr/>
        <p:txBody>
          <a:bodyPr/>
          <a:lstStyle/>
          <a:p>
            <a:r>
              <a:rPr lang="en-US"/>
              <a:t>CONFIDENTIAL - NOT TO BE SHARED</a:t>
            </a:r>
            <a:endParaRPr lang="en-GB"/>
          </a:p>
        </p:txBody>
      </p:sp>
      <p:sp>
        <p:nvSpPr>
          <p:cNvPr id="5" name="Footer Placeholder 4">
            <a:extLst>
              <a:ext uri="{FF2B5EF4-FFF2-40B4-BE49-F238E27FC236}">
                <a16:creationId xmlns:a16="http://schemas.microsoft.com/office/drawing/2014/main" id="{6672BB00-04D0-6725-7154-72887C6F7E2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E21168-4C31-672E-B8C9-E553618BA5F9}"/>
              </a:ext>
            </a:extLst>
          </p:cNvPr>
          <p:cNvSpPr>
            <a:spLocks noGrp="1"/>
          </p:cNvSpPr>
          <p:nvPr>
            <p:ph type="sldNum" sz="quarter" idx="12"/>
          </p:nvPr>
        </p:nvSpPr>
        <p:spPr/>
        <p:txBody>
          <a:bodyPr/>
          <a:lstStyle/>
          <a:p>
            <a:fld id="{C24C6516-B4A6-4B59-8108-D14E18186991}" type="slidenum">
              <a:rPr lang="en-GB" smtClean="0"/>
              <a:t>‹#›</a:t>
            </a:fld>
            <a:endParaRPr lang="en-GB"/>
          </a:p>
        </p:txBody>
      </p:sp>
    </p:spTree>
    <p:extLst>
      <p:ext uri="{BB962C8B-B14F-4D97-AF65-F5344CB8AC3E}">
        <p14:creationId xmlns:p14="http://schemas.microsoft.com/office/powerpoint/2010/main" val="4173648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16EBD-1369-40DB-91BC-EC654BA62EEF}"/>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1874A7D2-074A-A65B-9082-9A809B90E79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70EFB742-C231-1487-F62E-18904A4174C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97A08A59-824C-E4A7-F50A-76CFDE51F64B}"/>
              </a:ext>
            </a:extLst>
          </p:cNvPr>
          <p:cNvSpPr>
            <a:spLocks noGrp="1"/>
          </p:cNvSpPr>
          <p:nvPr>
            <p:ph type="dt" sz="half" idx="10"/>
          </p:nvPr>
        </p:nvSpPr>
        <p:spPr/>
        <p:txBody>
          <a:bodyPr/>
          <a:lstStyle/>
          <a:p>
            <a:r>
              <a:rPr lang="en-US"/>
              <a:t>CONFIDENTIAL - NOT TO BE SHARED</a:t>
            </a:r>
            <a:endParaRPr lang="en-GB"/>
          </a:p>
        </p:txBody>
      </p:sp>
      <p:sp>
        <p:nvSpPr>
          <p:cNvPr id="6" name="Footer Placeholder 5">
            <a:extLst>
              <a:ext uri="{FF2B5EF4-FFF2-40B4-BE49-F238E27FC236}">
                <a16:creationId xmlns:a16="http://schemas.microsoft.com/office/drawing/2014/main" id="{48B0618A-8E49-DD43-3660-570C84EF644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A030A13-6AF8-6173-1D64-58E6D336DE01}"/>
              </a:ext>
            </a:extLst>
          </p:cNvPr>
          <p:cNvSpPr>
            <a:spLocks noGrp="1"/>
          </p:cNvSpPr>
          <p:nvPr>
            <p:ph type="sldNum" sz="quarter" idx="12"/>
          </p:nvPr>
        </p:nvSpPr>
        <p:spPr/>
        <p:txBody>
          <a:bodyPr/>
          <a:lstStyle/>
          <a:p>
            <a:fld id="{C24C6516-B4A6-4B59-8108-D14E18186991}" type="slidenum">
              <a:rPr lang="en-GB" smtClean="0"/>
              <a:t>‹#›</a:t>
            </a:fld>
            <a:endParaRPr lang="en-GB"/>
          </a:p>
        </p:txBody>
      </p:sp>
    </p:spTree>
    <p:extLst>
      <p:ext uri="{BB962C8B-B14F-4D97-AF65-F5344CB8AC3E}">
        <p14:creationId xmlns:p14="http://schemas.microsoft.com/office/powerpoint/2010/main" val="1587234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A22E5-385A-E51B-BA61-01445CA62378}"/>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25307C3A-5688-E203-EC3D-752313C17C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91C039C-07E7-19EE-D752-CBBC2495143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1637B65B-140F-70DA-382D-B8D6C878559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D4262654-69AE-8514-36EE-1A4CADCFE2D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6E323A72-B8E8-8732-B39D-410A28D54C81}"/>
              </a:ext>
            </a:extLst>
          </p:cNvPr>
          <p:cNvSpPr>
            <a:spLocks noGrp="1"/>
          </p:cNvSpPr>
          <p:nvPr>
            <p:ph type="dt" sz="half" idx="10"/>
          </p:nvPr>
        </p:nvSpPr>
        <p:spPr/>
        <p:txBody>
          <a:bodyPr/>
          <a:lstStyle/>
          <a:p>
            <a:r>
              <a:rPr lang="en-US"/>
              <a:t>CONFIDENTIAL - NOT TO BE SHARED</a:t>
            </a:r>
            <a:endParaRPr lang="en-GB"/>
          </a:p>
        </p:txBody>
      </p:sp>
      <p:sp>
        <p:nvSpPr>
          <p:cNvPr id="8" name="Footer Placeholder 7">
            <a:extLst>
              <a:ext uri="{FF2B5EF4-FFF2-40B4-BE49-F238E27FC236}">
                <a16:creationId xmlns:a16="http://schemas.microsoft.com/office/drawing/2014/main" id="{3966F239-3BF8-7573-8A13-BE4F229708F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16C8B80-B623-6721-303F-2EF91259AD4A}"/>
              </a:ext>
            </a:extLst>
          </p:cNvPr>
          <p:cNvSpPr>
            <a:spLocks noGrp="1"/>
          </p:cNvSpPr>
          <p:nvPr>
            <p:ph type="sldNum" sz="quarter" idx="12"/>
          </p:nvPr>
        </p:nvSpPr>
        <p:spPr/>
        <p:txBody>
          <a:bodyPr/>
          <a:lstStyle/>
          <a:p>
            <a:fld id="{C24C6516-B4A6-4B59-8108-D14E18186991}" type="slidenum">
              <a:rPr lang="en-GB" smtClean="0"/>
              <a:t>‹#›</a:t>
            </a:fld>
            <a:endParaRPr lang="en-GB"/>
          </a:p>
        </p:txBody>
      </p:sp>
    </p:spTree>
    <p:extLst>
      <p:ext uri="{BB962C8B-B14F-4D97-AF65-F5344CB8AC3E}">
        <p14:creationId xmlns:p14="http://schemas.microsoft.com/office/powerpoint/2010/main" val="3324674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FF26A-037B-D6C0-9B25-2F0F782EB85D}"/>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BB2049D7-44D4-3589-BFCF-53245BE3CA41}"/>
              </a:ext>
            </a:extLst>
          </p:cNvPr>
          <p:cNvSpPr>
            <a:spLocks noGrp="1"/>
          </p:cNvSpPr>
          <p:nvPr>
            <p:ph type="dt" sz="half" idx="10"/>
          </p:nvPr>
        </p:nvSpPr>
        <p:spPr/>
        <p:txBody>
          <a:bodyPr/>
          <a:lstStyle/>
          <a:p>
            <a:r>
              <a:rPr lang="en-US"/>
              <a:t>CONFIDENTIAL - NOT TO BE SHARED</a:t>
            </a:r>
            <a:endParaRPr lang="en-GB"/>
          </a:p>
        </p:txBody>
      </p:sp>
      <p:sp>
        <p:nvSpPr>
          <p:cNvPr id="4" name="Footer Placeholder 3">
            <a:extLst>
              <a:ext uri="{FF2B5EF4-FFF2-40B4-BE49-F238E27FC236}">
                <a16:creationId xmlns:a16="http://schemas.microsoft.com/office/drawing/2014/main" id="{39FDE7C3-07CF-BB8B-049F-529ABAE8903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5D03BFA-50AC-7E93-1C61-F66E28603808}"/>
              </a:ext>
            </a:extLst>
          </p:cNvPr>
          <p:cNvSpPr>
            <a:spLocks noGrp="1"/>
          </p:cNvSpPr>
          <p:nvPr>
            <p:ph type="sldNum" sz="quarter" idx="12"/>
          </p:nvPr>
        </p:nvSpPr>
        <p:spPr/>
        <p:txBody>
          <a:bodyPr/>
          <a:lstStyle/>
          <a:p>
            <a:fld id="{C24C6516-B4A6-4B59-8108-D14E18186991}" type="slidenum">
              <a:rPr lang="en-GB" smtClean="0"/>
              <a:t>‹#›</a:t>
            </a:fld>
            <a:endParaRPr lang="en-GB"/>
          </a:p>
        </p:txBody>
      </p:sp>
    </p:spTree>
    <p:extLst>
      <p:ext uri="{BB962C8B-B14F-4D97-AF65-F5344CB8AC3E}">
        <p14:creationId xmlns:p14="http://schemas.microsoft.com/office/powerpoint/2010/main" val="1561755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3B9FDF5-D48B-DBB6-AF65-F90D6EE3B340}"/>
              </a:ext>
            </a:extLst>
          </p:cNvPr>
          <p:cNvSpPr>
            <a:spLocks noGrp="1"/>
          </p:cNvSpPr>
          <p:nvPr>
            <p:ph type="dt" sz="half" idx="10"/>
          </p:nvPr>
        </p:nvSpPr>
        <p:spPr/>
        <p:txBody>
          <a:bodyPr/>
          <a:lstStyle/>
          <a:p>
            <a:r>
              <a:rPr lang="en-US"/>
              <a:t>CONFIDENTIAL - NOT TO BE SHARED</a:t>
            </a:r>
            <a:endParaRPr lang="en-GB"/>
          </a:p>
        </p:txBody>
      </p:sp>
      <p:sp>
        <p:nvSpPr>
          <p:cNvPr id="3" name="Footer Placeholder 2">
            <a:extLst>
              <a:ext uri="{FF2B5EF4-FFF2-40B4-BE49-F238E27FC236}">
                <a16:creationId xmlns:a16="http://schemas.microsoft.com/office/drawing/2014/main" id="{C679B2A6-B31A-F1F4-D99E-73005AFB651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6E033E0-DFB2-80E2-433A-219A72C330E5}"/>
              </a:ext>
            </a:extLst>
          </p:cNvPr>
          <p:cNvSpPr>
            <a:spLocks noGrp="1"/>
          </p:cNvSpPr>
          <p:nvPr>
            <p:ph type="sldNum" sz="quarter" idx="12"/>
          </p:nvPr>
        </p:nvSpPr>
        <p:spPr/>
        <p:txBody>
          <a:bodyPr/>
          <a:lstStyle/>
          <a:p>
            <a:fld id="{C24C6516-B4A6-4B59-8108-D14E18186991}" type="slidenum">
              <a:rPr lang="en-GB" smtClean="0"/>
              <a:t>‹#›</a:t>
            </a:fld>
            <a:endParaRPr lang="en-GB"/>
          </a:p>
        </p:txBody>
      </p:sp>
    </p:spTree>
    <p:extLst>
      <p:ext uri="{BB962C8B-B14F-4D97-AF65-F5344CB8AC3E}">
        <p14:creationId xmlns:p14="http://schemas.microsoft.com/office/powerpoint/2010/main" val="39006675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716F5-FC13-8A31-D493-249F347FE80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493CCECF-F624-CB4A-3420-CE9E5DA441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1887BA52-2CDB-5677-3464-B989E1AE64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E7BDDE2-661F-F81D-51DF-60331119A57B}"/>
              </a:ext>
            </a:extLst>
          </p:cNvPr>
          <p:cNvSpPr>
            <a:spLocks noGrp="1"/>
          </p:cNvSpPr>
          <p:nvPr>
            <p:ph type="dt" sz="half" idx="10"/>
          </p:nvPr>
        </p:nvSpPr>
        <p:spPr/>
        <p:txBody>
          <a:bodyPr/>
          <a:lstStyle/>
          <a:p>
            <a:r>
              <a:rPr lang="en-US"/>
              <a:t>CONFIDENTIAL - NOT TO BE SHARED</a:t>
            </a:r>
            <a:endParaRPr lang="en-GB"/>
          </a:p>
        </p:txBody>
      </p:sp>
      <p:sp>
        <p:nvSpPr>
          <p:cNvPr id="6" name="Footer Placeholder 5">
            <a:extLst>
              <a:ext uri="{FF2B5EF4-FFF2-40B4-BE49-F238E27FC236}">
                <a16:creationId xmlns:a16="http://schemas.microsoft.com/office/drawing/2014/main" id="{29E9DF6D-0ED9-5D13-DBAB-2C0F5CF166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26DFC82-E351-E025-AE8B-AFC2E2D7862E}"/>
              </a:ext>
            </a:extLst>
          </p:cNvPr>
          <p:cNvSpPr>
            <a:spLocks noGrp="1"/>
          </p:cNvSpPr>
          <p:nvPr>
            <p:ph type="sldNum" sz="quarter" idx="12"/>
          </p:nvPr>
        </p:nvSpPr>
        <p:spPr/>
        <p:txBody>
          <a:bodyPr/>
          <a:lstStyle/>
          <a:p>
            <a:fld id="{C24C6516-B4A6-4B59-8108-D14E18186991}" type="slidenum">
              <a:rPr lang="en-GB" smtClean="0"/>
              <a:t>‹#›</a:t>
            </a:fld>
            <a:endParaRPr lang="en-GB"/>
          </a:p>
        </p:txBody>
      </p:sp>
    </p:spTree>
    <p:extLst>
      <p:ext uri="{BB962C8B-B14F-4D97-AF65-F5344CB8AC3E}">
        <p14:creationId xmlns:p14="http://schemas.microsoft.com/office/powerpoint/2010/main" val="23677393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62CBE-19D2-7E26-D9FE-DF3402789C5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E1715307-C6BA-6011-EBAB-2237147424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06109BD-BC47-58D0-3E9B-67DFD60E7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40D4E85-7DC3-9C87-F6CA-38F8F61595D1}"/>
              </a:ext>
            </a:extLst>
          </p:cNvPr>
          <p:cNvSpPr>
            <a:spLocks noGrp="1"/>
          </p:cNvSpPr>
          <p:nvPr>
            <p:ph type="dt" sz="half" idx="10"/>
          </p:nvPr>
        </p:nvSpPr>
        <p:spPr/>
        <p:txBody>
          <a:bodyPr/>
          <a:lstStyle/>
          <a:p>
            <a:r>
              <a:rPr lang="en-US"/>
              <a:t>CONFIDENTIAL - NOT TO BE SHARED</a:t>
            </a:r>
            <a:endParaRPr lang="en-GB"/>
          </a:p>
        </p:txBody>
      </p:sp>
      <p:sp>
        <p:nvSpPr>
          <p:cNvPr id="6" name="Footer Placeholder 5">
            <a:extLst>
              <a:ext uri="{FF2B5EF4-FFF2-40B4-BE49-F238E27FC236}">
                <a16:creationId xmlns:a16="http://schemas.microsoft.com/office/drawing/2014/main" id="{1BF66591-1DF1-0A60-C840-AD74FF35AF5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1110968-BD63-C0E5-BC8D-6CFBD18B85D7}"/>
              </a:ext>
            </a:extLst>
          </p:cNvPr>
          <p:cNvSpPr>
            <a:spLocks noGrp="1"/>
          </p:cNvSpPr>
          <p:nvPr>
            <p:ph type="sldNum" sz="quarter" idx="12"/>
          </p:nvPr>
        </p:nvSpPr>
        <p:spPr/>
        <p:txBody>
          <a:bodyPr/>
          <a:lstStyle/>
          <a:p>
            <a:fld id="{C24C6516-B4A6-4B59-8108-D14E18186991}" type="slidenum">
              <a:rPr lang="en-GB" smtClean="0"/>
              <a:t>‹#›</a:t>
            </a:fld>
            <a:endParaRPr lang="en-GB"/>
          </a:p>
        </p:txBody>
      </p:sp>
    </p:spTree>
    <p:extLst>
      <p:ext uri="{BB962C8B-B14F-4D97-AF65-F5344CB8AC3E}">
        <p14:creationId xmlns:p14="http://schemas.microsoft.com/office/powerpoint/2010/main" val="1732270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8EA75-B5F9-6929-6228-8F0C7113D858}"/>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D2071A7E-BB72-5258-309A-CCC7ECD1B24B}"/>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A2774DF-E4B2-B2DC-FB36-E41BACDB64C9}"/>
              </a:ext>
            </a:extLst>
          </p:cNvPr>
          <p:cNvSpPr>
            <a:spLocks noGrp="1"/>
          </p:cNvSpPr>
          <p:nvPr>
            <p:ph type="dt" sz="half" idx="10"/>
          </p:nvPr>
        </p:nvSpPr>
        <p:spPr/>
        <p:txBody>
          <a:bodyPr/>
          <a:lstStyle/>
          <a:p>
            <a:r>
              <a:rPr lang="en-US"/>
              <a:t>CONFIDENTIAL - NOT TO BE SHARED</a:t>
            </a:r>
            <a:endParaRPr lang="en-GB"/>
          </a:p>
        </p:txBody>
      </p:sp>
      <p:sp>
        <p:nvSpPr>
          <p:cNvPr id="5" name="Footer Placeholder 4">
            <a:extLst>
              <a:ext uri="{FF2B5EF4-FFF2-40B4-BE49-F238E27FC236}">
                <a16:creationId xmlns:a16="http://schemas.microsoft.com/office/drawing/2014/main" id="{7DE85807-C1CA-A996-77E4-6D44A28928D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8241783-F34F-C009-5FF9-69FDE53018F9}"/>
              </a:ext>
            </a:extLst>
          </p:cNvPr>
          <p:cNvSpPr>
            <a:spLocks noGrp="1"/>
          </p:cNvSpPr>
          <p:nvPr>
            <p:ph type="sldNum" sz="quarter" idx="12"/>
          </p:nvPr>
        </p:nvSpPr>
        <p:spPr/>
        <p:txBody>
          <a:bodyPr/>
          <a:lstStyle/>
          <a:p>
            <a:fld id="{C24C6516-B4A6-4B59-8108-D14E18186991}" type="slidenum">
              <a:rPr lang="en-GB" smtClean="0"/>
              <a:t>‹#›</a:t>
            </a:fld>
            <a:endParaRPr lang="en-GB"/>
          </a:p>
        </p:txBody>
      </p:sp>
    </p:spTree>
    <p:extLst>
      <p:ext uri="{BB962C8B-B14F-4D97-AF65-F5344CB8AC3E}">
        <p14:creationId xmlns:p14="http://schemas.microsoft.com/office/powerpoint/2010/main" val="12095310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D3FDBB-DFB2-5653-B905-A92D8CEEDA6B}"/>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F674ECC5-F3F0-BEF8-16EC-4945CF1C8CD7}"/>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08D6D24-71B4-AF7F-2F07-CFDC16CCE88E}"/>
              </a:ext>
            </a:extLst>
          </p:cNvPr>
          <p:cNvSpPr>
            <a:spLocks noGrp="1"/>
          </p:cNvSpPr>
          <p:nvPr>
            <p:ph type="dt" sz="half" idx="10"/>
          </p:nvPr>
        </p:nvSpPr>
        <p:spPr/>
        <p:txBody>
          <a:bodyPr/>
          <a:lstStyle/>
          <a:p>
            <a:r>
              <a:rPr lang="en-US"/>
              <a:t>CONFIDENTIAL - NOT TO BE SHARED</a:t>
            </a:r>
            <a:endParaRPr lang="en-GB"/>
          </a:p>
        </p:txBody>
      </p:sp>
      <p:sp>
        <p:nvSpPr>
          <p:cNvPr id="5" name="Footer Placeholder 4">
            <a:extLst>
              <a:ext uri="{FF2B5EF4-FFF2-40B4-BE49-F238E27FC236}">
                <a16:creationId xmlns:a16="http://schemas.microsoft.com/office/drawing/2014/main" id="{E895E51F-00F4-2730-1B83-6BF62F66EF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478422-8FFE-D8EF-7032-305C921BED7C}"/>
              </a:ext>
            </a:extLst>
          </p:cNvPr>
          <p:cNvSpPr>
            <a:spLocks noGrp="1"/>
          </p:cNvSpPr>
          <p:nvPr>
            <p:ph type="sldNum" sz="quarter" idx="12"/>
          </p:nvPr>
        </p:nvSpPr>
        <p:spPr/>
        <p:txBody>
          <a:bodyPr/>
          <a:lstStyle/>
          <a:p>
            <a:fld id="{C24C6516-B4A6-4B59-8108-D14E18186991}" type="slidenum">
              <a:rPr lang="en-GB" smtClean="0"/>
              <a:t>‹#›</a:t>
            </a:fld>
            <a:endParaRPr lang="en-GB"/>
          </a:p>
        </p:txBody>
      </p:sp>
    </p:spTree>
    <p:extLst>
      <p:ext uri="{BB962C8B-B14F-4D97-AF65-F5344CB8AC3E}">
        <p14:creationId xmlns:p14="http://schemas.microsoft.com/office/powerpoint/2010/main" val="20785529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Front title slide">
    <p:bg>
      <p:bgPr>
        <a:solidFill>
          <a:srgbClr val="F6F8F8"/>
        </a:solidFill>
        <a:effectLst/>
      </p:bgPr>
    </p:bg>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598E9D71-498A-0294-DB92-FA8A45963CAF}"/>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2330720" y="-508517"/>
            <a:ext cx="11319578" cy="8005665"/>
          </a:xfrm>
          <a:prstGeom prst="rect">
            <a:avLst/>
          </a:prstGeom>
        </p:spPr>
      </p:pic>
      <p:sp>
        <p:nvSpPr>
          <p:cNvPr id="2" name="Title 1">
            <a:extLst>
              <a:ext uri="{FF2B5EF4-FFF2-40B4-BE49-F238E27FC236}">
                <a16:creationId xmlns:a16="http://schemas.microsoft.com/office/drawing/2014/main" id="{7CD054BE-B63C-B248-A010-D04767679CD8}"/>
              </a:ext>
            </a:extLst>
          </p:cNvPr>
          <p:cNvSpPr>
            <a:spLocks noGrp="1"/>
          </p:cNvSpPr>
          <p:nvPr>
            <p:ph type="ctrTitle" hasCustomPrompt="1"/>
          </p:nvPr>
        </p:nvSpPr>
        <p:spPr>
          <a:xfrm>
            <a:off x="432000" y="1002268"/>
            <a:ext cx="4643853" cy="2507695"/>
          </a:xfrm>
          <a:prstGeom prst="rect">
            <a:avLst/>
          </a:prstGeom>
        </p:spPr>
        <p:txBody>
          <a:bodyPr lIns="0" tIns="0" rIns="0" bIns="0" anchor="b">
            <a:noAutofit/>
          </a:bodyPr>
          <a:lstStyle>
            <a:lvl1pPr algn="l">
              <a:defRPr sz="5400" b="1" spc="-30" baseline="0">
                <a:solidFill>
                  <a:schemeClr val="tx1"/>
                </a:solidFill>
              </a:defRPr>
            </a:lvl1pPr>
          </a:lstStyle>
          <a:p>
            <a:r>
              <a:rPr lang="en-GB"/>
              <a:t>Presentation title</a:t>
            </a:r>
          </a:p>
        </p:txBody>
      </p:sp>
      <p:sp>
        <p:nvSpPr>
          <p:cNvPr id="3" name="Subtitle 2">
            <a:extLst>
              <a:ext uri="{FF2B5EF4-FFF2-40B4-BE49-F238E27FC236}">
                <a16:creationId xmlns:a16="http://schemas.microsoft.com/office/drawing/2014/main" id="{AEB3AB80-4EA2-FC4A-9654-92EF4DFF45D6}"/>
              </a:ext>
            </a:extLst>
          </p:cNvPr>
          <p:cNvSpPr>
            <a:spLocks noGrp="1"/>
          </p:cNvSpPr>
          <p:nvPr>
            <p:ph type="subTitle" idx="1"/>
          </p:nvPr>
        </p:nvSpPr>
        <p:spPr>
          <a:xfrm>
            <a:off x="432000" y="3600000"/>
            <a:ext cx="7973051" cy="1024967"/>
          </a:xfrm>
          <a:prstGeom prst="rect">
            <a:avLst/>
          </a:prstGeom>
        </p:spPr>
        <p:txBody>
          <a:bodyPr lIns="0" tIns="0" rIns="0" bIns="0">
            <a:normAutofit/>
          </a:bodyPr>
          <a:lstStyle>
            <a:lvl1pPr marL="0" indent="0" algn="l">
              <a:buNone/>
              <a:defRPr sz="28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6" name="Slide Number Placeholder 5">
            <a:extLst>
              <a:ext uri="{FF2B5EF4-FFF2-40B4-BE49-F238E27FC236}">
                <a16:creationId xmlns:a16="http://schemas.microsoft.com/office/drawing/2014/main" id="{DA80857E-40D1-074A-8CBC-E3E38E695791}"/>
              </a:ext>
            </a:extLst>
          </p:cNvPr>
          <p:cNvSpPr>
            <a:spLocks noGrp="1"/>
          </p:cNvSpPr>
          <p:nvPr>
            <p:ph type="sldNum" sz="quarter" idx="12"/>
          </p:nvPr>
        </p:nvSpPr>
        <p:spPr>
          <a:xfrm>
            <a:off x="8610600" y="6356350"/>
            <a:ext cx="3002280" cy="365125"/>
          </a:xfrm>
          <a:prstGeom prst="rect">
            <a:avLst/>
          </a:prstGeom>
        </p:spPr>
        <p:txBody>
          <a:bodyPr/>
          <a:lstStyle/>
          <a:p>
            <a:fld id="{B8B67EA4-DCE3-FB49-A794-A4595EF638BC}" type="slidenum">
              <a:rPr lang="en-GB" smtClean="0"/>
              <a:t>‹#›</a:t>
            </a:fld>
            <a:endParaRPr lang="en-GB"/>
          </a:p>
        </p:txBody>
      </p:sp>
      <p:sp>
        <p:nvSpPr>
          <p:cNvPr id="12" name="TextBox 11">
            <a:extLst>
              <a:ext uri="{FF2B5EF4-FFF2-40B4-BE49-F238E27FC236}">
                <a16:creationId xmlns:a16="http://schemas.microsoft.com/office/drawing/2014/main" id="{391DEB39-6B31-D948-AF21-75D8DF423B1B}"/>
              </a:ext>
            </a:extLst>
          </p:cNvPr>
          <p:cNvSpPr txBox="1"/>
          <p:nvPr userDrawn="1"/>
        </p:nvSpPr>
        <p:spPr>
          <a:xfrm>
            <a:off x="3225114" y="601774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1" name="Text Placeholder 10">
            <a:extLst>
              <a:ext uri="{FF2B5EF4-FFF2-40B4-BE49-F238E27FC236}">
                <a16:creationId xmlns:a16="http://schemas.microsoft.com/office/drawing/2014/main" id="{78E63D1E-5669-124C-90CA-03B13A7D7AE0}"/>
              </a:ext>
            </a:extLst>
          </p:cNvPr>
          <p:cNvSpPr>
            <a:spLocks noGrp="1"/>
          </p:cNvSpPr>
          <p:nvPr>
            <p:ph type="body" sz="quarter" idx="13"/>
          </p:nvPr>
        </p:nvSpPr>
        <p:spPr>
          <a:xfrm>
            <a:off x="432000" y="5760000"/>
            <a:ext cx="6259513" cy="488950"/>
          </a:xfrm>
          <a:prstGeom prst="rect">
            <a:avLst/>
          </a:prstGeom>
        </p:spPr>
        <p:txBody>
          <a:bodyPr lIns="0" tIns="0" rIns="0" bIns="0">
            <a:normAutofit/>
          </a:bodyPr>
          <a:lstStyle>
            <a:lvl1pPr marL="0" indent="0">
              <a:lnSpc>
                <a:spcPct val="100000"/>
              </a:lnSpc>
              <a:spcBef>
                <a:spcPts val="0"/>
              </a:spcBef>
              <a:buNone/>
              <a:defRPr sz="2400">
                <a:solidFill>
                  <a:schemeClr val="accent6"/>
                </a:solidFill>
              </a:defRPr>
            </a:lvl1pPr>
            <a:lvl2pPr marL="357188" indent="0">
              <a:buNone/>
              <a:defRPr>
                <a:solidFill>
                  <a:schemeClr val="accent2"/>
                </a:solidFill>
              </a:defRPr>
            </a:lvl2pPr>
            <a:lvl3pPr marL="714375" indent="0">
              <a:buNone/>
              <a:defRPr>
                <a:solidFill>
                  <a:schemeClr val="accent2"/>
                </a:solidFill>
              </a:defRPr>
            </a:lvl3pPr>
            <a:lvl4pPr marL="1081087" indent="0">
              <a:buNone/>
              <a:defRPr>
                <a:solidFill>
                  <a:schemeClr val="accent2"/>
                </a:solidFill>
              </a:defRPr>
            </a:lvl4pPr>
            <a:lvl5pPr marL="1438275" indent="0">
              <a:buNone/>
              <a:defRPr>
                <a:solidFill>
                  <a:schemeClr val="accent2"/>
                </a:solidFill>
              </a:defRPr>
            </a:lvl5pPr>
          </a:lstStyle>
          <a:p>
            <a:pPr lvl="0"/>
            <a:r>
              <a:rPr lang="en-GB"/>
              <a:t>Click to edit Master text styles</a:t>
            </a:r>
          </a:p>
        </p:txBody>
      </p:sp>
      <p:sp>
        <p:nvSpPr>
          <p:cNvPr id="4" name="TextBox 3">
            <a:extLst>
              <a:ext uri="{FF2B5EF4-FFF2-40B4-BE49-F238E27FC236}">
                <a16:creationId xmlns:a16="http://schemas.microsoft.com/office/drawing/2014/main" id="{4DF2A1D7-0D87-D844-942F-FEAD20579184}"/>
              </a:ext>
            </a:extLst>
          </p:cNvPr>
          <p:cNvSpPr txBox="1"/>
          <p:nvPr userDrawn="1"/>
        </p:nvSpPr>
        <p:spPr>
          <a:xfrm>
            <a:off x="9233452" y="5486400"/>
            <a:ext cx="184731" cy="369332"/>
          </a:xfrm>
          <a:prstGeom prst="rect">
            <a:avLst/>
          </a:prstGeom>
          <a:noFill/>
        </p:spPr>
        <p:txBody>
          <a:bodyPr wrap="none" rtlCol="0">
            <a:spAutoFit/>
          </a:bodyPr>
          <a:lstStyle/>
          <a:p>
            <a:endParaRPr lang="en-US"/>
          </a:p>
        </p:txBody>
      </p:sp>
      <p:pic>
        <p:nvPicPr>
          <p:cNvPr id="9" name="Picture 8" descr="Logo&#10;&#10;Description automatically generated">
            <a:extLst>
              <a:ext uri="{FF2B5EF4-FFF2-40B4-BE49-F238E27FC236}">
                <a16:creationId xmlns:a16="http://schemas.microsoft.com/office/drawing/2014/main" id="{28D04FEF-6120-D9DF-6018-2393FD137B8B}"/>
              </a:ext>
            </a:extLst>
          </p:cNvPr>
          <p:cNvPicPr>
            <a:picLocks noChangeAspect="1"/>
          </p:cNvPicPr>
          <p:nvPr userDrawn="1"/>
        </p:nvPicPr>
        <p:blipFill>
          <a:blip r:embed="rId3"/>
          <a:stretch>
            <a:fillRect/>
          </a:stretch>
        </p:blipFill>
        <p:spPr>
          <a:xfrm>
            <a:off x="10551045" y="364425"/>
            <a:ext cx="1208955" cy="979789"/>
          </a:xfrm>
          <a:prstGeom prst="rect">
            <a:avLst/>
          </a:prstGeom>
        </p:spPr>
      </p:pic>
    </p:spTree>
    <p:extLst>
      <p:ext uri="{BB962C8B-B14F-4D97-AF65-F5344CB8AC3E}">
        <p14:creationId xmlns:p14="http://schemas.microsoft.com/office/powerpoint/2010/main" val="11709162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Heading, subhead, bullets one column">
    <p:bg>
      <p:bgPr>
        <a:solidFill>
          <a:srgbClr val="F6F8F8"/>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32000" y="2771999"/>
            <a:ext cx="11088000" cy="3456000"/>
          </a:xfrm>
          <a:prstGeom prst="rect">
            <a:avLst/>
          </a:prstGeom>
        </p:spPr>
        <p:txBody>
          <a:bodyPr lIns="0" tIns="0" rIns="0" bIns="0">
            <a:normAutofit/>
          </a:bodyPr>
          <a:lstStyle>
            <a:lvl1pPr marL="0" indent="0">
              <a:lnSpc>
                <a:spcPct val="100000"/>
              </a:lnSpc>
              <a:spcBef>
                <a:spcPts val="0"/>
              </a:spcBef>
              <a:spcAft>
                <a:spcPts val="600"/>
              </a:spcAft>
              <a:buClr>
                <a:schemeClr val="tx1"/>
              </a:buClr>
              <a:buNone/>
              <a:defRPr sz="2200" b="0">
                <a:solidFill>
                  <a:schemeClr val="tx1"/>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Click to edit Master text styles</a:t>
            </a:r>
          </a:p>
          <a:p>
            <a:pPr lvl="1"/>
            <a:r>
              <a:rPr lang="en-GB"/>
              <a:t>Second level</a:t>
            </a:r>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hasCustomPrompt="1"/>
          </p:nvPr>
        </p:nvSpPr>
        <p:spPr>
          <a:xfrm>
            <a:off x="432001" y="2088000"/>
            <a:ext cx="11012644" cy="577927"/>
          </a:xfrm>
          <a:prstGeom prst="rect">
            <a:avLst/>
          </a:prstGeom>
        </p:spPr>
        <p:txBody>
          <a:bodyPr lIns="0" tIns="0" rIns="0" bIns="0">
            <a:noAutofit/>
          </a:bodyPr>
          <a:lstStyle>
            <a:lvl1pPr marL="0" indent="0">
              <a:lnSpc>
                <a:spcPts val="2200"/>
              </a:lnSpc>
              <a:spcBef>
                <a:spcPts val="0"/>
              </a:spcBef>
              <a:spcAft>
                <a:spcPts val="900"/>
              </a:spcAft>
              <a:buClr>
                <a:schemeClr val="tx1"/>
              </a:buClr>
              <a:buNone/>
              <a:defRPr sz="2400" b="1">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Subhead</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sp>
        <p:nvSpPr>
          <p:cNvPr id="7" name="Title 1">
            <a:extLst>
              <a:ext uri="{FF2B5EF4-FFF2-40B4-BE49-F238E27FC236}">
                <a16:creationId xmlns:a16="http://schemas.microsoft.com/office/drawing/2014/main" id="{4F771D90-A686-C949-8872-F69893BCF8E4}"/>
              </a:ext>
            </a:extLst>
          </p:cNvPr>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cxnSp>
        <p:nvCxnSpPr>
          <p:cNvPr id="12" name="Straight Connector 11">
            <a:extLst>
              <a:ext uri="{FF2B5EF4-FFF2-40B4-BE49-F238E27FC236}">
                <a16:creationId xmlns:a16="http://schemas.microsoft.com/office/drawing/2014/main" id="{4CD5CE1C-46DF-8846-A4A0-E19A9CC397BE}"/>
              </a:ext>
              <a:ext uri="{C183D7F6-B498-43B3-948B-1728B52AA6E4}">
                <adec:decorative xmlns:adec="http://schemas.microsoft.com/office/drawing/2017/decorative" val="1"/>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64955267-CD3E-4484-1B20-32E90EB4EDCE}"/>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194491" y="175064"/>
            <a:ext cx="3064672" cy="187960"/>
          </a:xfrm>
          <a:prstGeom prst="rect">
            <a:avLst/>
          </a:prstGeom>
        </p:spPr>
      </p:pic>
    </p:spTree>
    <p:extLst>
      <p:ext uri="{BB962C8B-B14F-4D97-AF65-F5344CB8AC3E}">
        <p14:creationId xmlns:p14="http://schemas.microsoft.com/office/powerpoint/2010/main" val="4009456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C035B4-8B63-B0BF-4A5D-620FC85FB4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E2B16EC9-8E8E-FDC2-F935-B168527508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9500ADB-A8B9-7BBA-5659-9881451937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CONFIDENTIAL - NOT TO BE SHARED</a:t>
            </a:r>
            <a:endParaRPr lang="en-GB"/>
          </a:p>
        </p:txBody>
      </p:sp>
      <p:sp>
        <p:nvSpPr>
          <p:cNvPr id="5" name="Footer Placeholder 4">
            <a:extLst>
              <a:ext uri="{FF2B5EF4-FFF2-40B4-BE49-F238E27FC236}">
                <a16:creationId xmlns:a16="http://schemas.microsoft.com/office/drawing/2014/main" id="{E88D58F9-6602-D1A1-259C-C011B0D6D0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17BB4F3-87AE-72C1-4D88-52F1708A27E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4C6516-B4A6-4B59-8108-D14E18186991}" type="slidenum">
              <a:rPr lang="en-GB" smtClean="0"/>
              <a:t>‹#›</a:t>
            </a:fld>
            <a:endParaRPr lang="en-GB"/>
          </a:p>
        </p:txBody>
      </p:sp>
    </p:spTree>
    <p:extLst>
      <p:ext uri="{BB962C8B-B14F-4D97-AF65-F5344CB8AC3E}">
        <p14:creationId xmlns:p14="http://schemas.microsoft.com/office/powerpoint/2010/main" val="6126408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ess.peck@nhs.net"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hyperlink" Target="https://psrc-network.nihr.ac.uk/" TargetMode="External"/><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499A9-ADAE-F54A-B49E-F294E7BCE9E8}"/>
              </a:ext>
            </a:extLst>
          </p:cNvPr>
          <p:cNvSpPr>
            <a:spLocks noGrp="1"/>
          </p:cNvSpPr>
          <p:nvPr>
            <p:ph type="ctrTitle"/>
          </p:nvPr>
        </p:nvSpPr>
        <p:spPr>
          <a:xfrm>
            <a:off x="499456" y="896386"/>
            <a:ext cx="4971954" cy="2361614"/>
          </a:xfrm>
        </p:spPr>
        <p:txBody>
          <a:bodyPr/>
          <a:lstStyle/>
          <a:p>
            <a:r>
              <a:rPr lang="en-GB" sz="2800" dirty="0">
                <a:latin typeface="Arial" panose="020B0604020202020204" pitchFamily="34" charset="0"/>
                <a:cs typeface="Arial" panose="020B0604020202020204" pitchFamily="34" charset="0"/>
              </a:rPr>
              <a:t>Patient Safety risks and concerns in London: </a:t>
            </a:r>
            <a:r>
              <a:rPr lang="en-GB" sz="2800" i="1" dirty="0">
                <a:latin typeface="Arial" panose="020B0604020202020204" pitchFamily="34" charset="0"/>
                <a:cs typeface="Arial" panose="020B0604020202020204" pitchFamily="34" charset="0"/>
              </a:rPr>
              <a:t>a data mining exercise</a:t>
            </a:r>
            <a:r>
              <a:rPr lang="en-GB" sz="2800" dirty="0">
                <a:latin typeface="Arial" panose="020B0604020202020204" pitchFamily="34" charset="0"/>
                <a:cs typeface="Arial" panose="020B0604020202020204" pitchFamily="34" charset="0"/>
              </a:rPr>
              <a:t>    </a:t>
            </a:r>
            <a:br>
              <a:rPr lang="en-GB" sz="2800" i="1" dirty="0">
                <a:latin typeface="Arial" panose="020B0604020202020204" pitchFamily="34" charset="0"/>
                <a:cs typeface="Arial" panose="020B0604020202020204" pitchFamily="34" charset="0"/>
              </a:rPr>
            </a:br>
            <a:endParaRPr lang="en-GB" sz="2800" b="1" i="1"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2AB96998-8BA0-CF4D-B57F-DEBCAD1141C5}"/>
              </a:ext>
            </a:extLst>
          </p:cNvPr>
          <p:cNvSpPr>
            <a:spLocks noGrp="1"/>
          </p:cNvSpPr>
          <p:nvPr>
            <p:ph type="subTitle" idx="1"/>
          </p:nvPr>
        </p:nvSpPr>
        <p:spPr>
          <a:xfrm>
            <a:off x="394525" y="3433496"/>
            <a:ext cx="5181815" cy="796110"/>
          </a:xfrm>
        </p:spPr>
        <p:txBody>
          <a:bodyPr vert="horz" lIns="0" tIns="0" rIns="0" bIns="0" rtlCol="0" anchor="t">
            <a:normAutofit fontScale="70000" lnSpcReduction="20000"/>
          </a:bodyPr>
          <a:lstStyle/>
          <a:p>
            <a:r>
              <a:rPr lang="en-GB" b="1" dirty="0">
                <a:solidFill>
                  <a:srgbClr val="0070C0"/>
                </a:solidFill>
              </a:rPr>
              <a:t>Patient Safety Congress 2025: </a:t>
            </a:r>
          </a:p>
          <a:p>
            <a:r>
              <a:rPr lang="en-GB" b="1" i="1" dirty="0">
                <a:solidFill>
                  <a:srgbClr val="0070C0"/>
                </a:solidFill>
              </a:rPr>
              <a:t>Staff wellbeing as a proxy and prerequisite for patient safety – caring for our workforce</a:t>
            </a:r>
            <a:endParaRPr lang="en-GB" i="1" dirty="0">
              <a:solidFill>
                <a:srgbClr val="0070C0"/>
              </a:solidFill>
            </a:endParaRPr>
          </a:p>
          <a:p>
            <a:endParaRPr lang="en-GB" sz="2000" i="1" dirty="0">
              <a:solidFill>
                <a:schemeClr val="tx1"/>
              </a:solidFill>
              <a:latin typeface="Arial"/>
              <a:cs typeface="Arial"/>
            </a:endParaRPr>
          </a:p>
        </p:txBody>
      </p:sp>
      <p:sp>
        <p:nvSpPr>
          <p:cNvPr id="9" name="Text Placeholder 8">
            <a:extLst>
              <a:ext uri="{FF2B5EF4-FFF2-40B4-BE49-F238E27FC236}">
                <a16:creationId xmlns:a16="http://schemas.microsoft.com/office/drawing/2014/main" id="{E4F63B5F-2944-6B41-9332-74DB2CCA6FCA}"/>
              </a:ext>
            </a:extLst>
          </p:cNvPr>
          <p:cNvSpPr>
            <a:spLocks noGrp="1"/>
          </p:cNvSpPr>
          <p:nvPr>
            <p:ph type="body" sz="quarter" idx="13"/>
          </p:nvPr>
        </p:nvSpPr>
        <p:spPr>
          <a:xfrm>
            <a:off x="467492" y="4697949"/>
            <a:ext cx="4429795" cy="1605239"/>
          </a:xfrm>
        </p:spPr>
        <p:txBody>
          <a:bodyPr>
            <a:noAutofit/>
          </a:bodyPr>
          <a:lstStyle/>
          <a:p>
            <a:pPr>
              <a:lnSpc>
                <a:spcPct val="120000"/>
              </a:lnSpc>
            </a:pPr>
            <a:br>
              <a:rPr lang="en-GB" sz="1400" dirty="0">
                <a:solidFill>
                  <a:schemeClr val="accent1">
                    <a:lumMod val="75000"/>
                  </a:schemeClr>
                </a:solidFill>
              </a:rPr>
            </a:br>
            <a:r>
              <a:rPr lang="en-GB" sz="1400" b="1" dirty="0">
                <a:solidFill>
                  <a:schemeClr val="accent1">
                    <a:lumMod val="75000"/>
                  </a:schemeClr>
                </a:solidFill>
                <a:latin typeface="Arial" panose="020B0604020202020204" pitchFamily="34" charset="0"/>
                <a:cs typeface="Arial" panose="020B0604020202020204" pitchFamily="34" charset="0"/>
              </a:rPr>
              <a:t>Jess Peck RN, MSc </a:t>
            </a:r>
          </a:p>
          <a:p>
            <a:pPr>
              <a:lnSpc>
                <a:spcPct val="120000"/>
              </a:lnSpc>
            </a:pPr>
            <a:r>
              <a:rPr lang="en-GB" sz="1400" b="1" dirty="0">
                <a:solidFill>
                  <a:schemeClr val="accent1">
                    <a:lumMod val="75000"/>
                  </a:schemeClr>
                </a:solidFill>
                <a:latin typeface="Arial" panose="020B0604020202020204" pitchFamily="34" charset="0"/>
                <a:cs typeface="Arial" panose="020B0604020202020204" pitchFamily="34" charset="0"/>
              </a:rPr>
              <a:t>Senior Clinical Quality Manager – Patient Safety</a:t>
            </a:r>
          </a:p>
          <a:p>
            <a:pPr>
              <a:lnSpc>
                <a:spcPct val="120000"/>
              </a:lnSpc>
            </a:pPr>
            <a:r>
              <a:rPr lang="en-GB" sz="1400" b="1" dirty="0">
                <a:solidFill>
                  <a:schemeClr val="accent1">
                    <a:lumMod val="75000"/>
                  </a:schemeClr>
                </a:solidFill>
                <a:latin typeface="Arial" panose="020B0604020202020204" pitchFamily="34" charset="0"/>
                <a:cs typeface="Arial" panose="020B0604020202020204" pitchFamily="34" charset="0"/>
              </a:rPr>
              <a:t>London Quality &amp; Safety Team</a:t>
            </a:r>
          </a:p>
          <a:p>
            <a:pPr>
              <a:lnSpc>
                <a:spcPct val="120000"/>
              </a:lnSpc>
            </a:pPr>
            <a:r>
              <a:rPr lang="en-GB" sz="1400" b="1" dirty="0">
                <a:solidFill>
                  <a:schemeClr val="accent1">
                    <a:lumMod val="75000"/>
                  </a:schemeClr>
                </a:solidFill>
                <a:latin typeface="Arial" panose="020B0604020202020204" pitchFamily="34" charset="0"/>
                <a:cs typeface="Arial" panose="020B0604020202020204" pitchFamily="34" charset="0"/>
              </a:rPr>
              <a:t>NHS England, London  </a:t>
            </a:r>
          </a:p>
          <a:p>
            <a:pPr>
              <a:lnSpc>
                <a:spcPct val="120000"/>
              </a:lnSpc>
            </a:pPr>
            <a:r>
              <a:rPr lang="en-GB" sz="1400" b="1" dirty="0">
                <a:solidFill>
                  <a:schemeClr val="accent1">
                    <a:lumMod val="75000"/>
                  </a:schemeClr>
                </a:solidFill>
                <a:latin typeface="Arial" panose="020B0604020202020204" pitchFamily="34" charset="0"/>
                <a:cs typeface="Arial" panose="020B0604020202020204" pitchFamily="34" charset="0"/>
                <a:hlinkClick r:id="rId3"/>
              </a:rPr>
              <a:t>jess.peck@nhs.net</a:t>
            </a:r>
            <a:r>
              <a:rPr lang="en-GB" sz="1400" b="1" dirty="0">
                <a:solidFill>
                  <a:schemeClr val="accent1">
                    <a:lumMod val="75000"/>
                  </a:schemeClr>
                </a:solidFill>
                <a:latin typeface="Arial" panose="020B0604020202020204" pitchFamily="34" charset="0"/>
                <a:cs typeface="Arial" panose="020B0604020202020204" pitchFamily="34" charset="0"/>
              </a:rPr>
              <a:t> </a:t>
            </a:r>
          </a:p>
        </p:txBody>
      </p:sp>
      <p:sp>
        <p:nvSpPr>
          <p:cNvPr id="5" name="Date Placeholder 5">
            <a:extLst>
              <a:ext uri="{FF2B5EF4-FFF2-40B4-BE49-F238E27FC236}">
                <a16:creationId xmlns:a16="http://schemas.microsoft.com/office/drawing/2014/main" id="{E23064CC-4BD1-78D9-9013-D623EA97C311}"/>
              </a:ext>
            </a:extLst>
          </p:cNvPr>
          <p:cNvSpPr txBox="1">
            <a:spLocks/>
          </p:cNvSpPr>
          <p:nvPr/>
        </p:nvSpPr>
        <p:spPr>
          <a:xfrm>
            <a:off x="634097" y="5938064"/>
            <a:ext cx="426319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200" b="1" dirty="0">
              <a:solidFill>
                <a:srgbClr val="FF0000"/>
              </a:solidFill>
            </a:endParaRPr>
          </a:p>
        </p:txBody>
      </p:sp>
    </p:spTree>
    <p:extLst>
      <p:ext uri="{BB962C8B-B14F-4D97-AF65-F5344CB8AC3E}">
        <p14:creationId xmlns:p14="http://schemas.microsoft.com/office/powerpoint/2010/main" val="3830231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4">
            <a:extLst>
              <a:ext uri="{FF2B5EF4-FFF2-40B4-BE49-F238E27FC236}">
                <a16:creationId xmlns:a16="http://schemas.microsoft.com/office/drawing/2014/main" id="{38CD63A1-340F-AF47-BC76-77C1B8EFAD07}"/>
              </a:ext>
            </a:extLst>
          </p:cNvPr>
          <p:cNvSpPr>
            <a:spLocks noGrp="1"/>
          </p:cNvSpPr>
          <p:nvPr>
            <p:ph type="title"/>
          </p:nvPr>
        </p:nvSpPr>
        <p:spPr>
          <a:xfrm>
            <a:off x="265023" y="419232"/>
            <a:ext cx="11677595" cy="385899"/>
          </a:xfrm>
        </p:spPr>
        <p:txBody>
          <a:bodyPr>
            <a:normAutofit fontScale="90000"/>
          </a:bodyPr>
          <a:lstStyle/>
          <a:p>
            <a:br>
              <a:rPr lang="en-US" sz="2200" dirty="0">
                <a:latin typeface="Arial"/>
                <a:cs typeface="Arial"/>
              </a:rPr>
            </a:br>
            <a:r>
              <a:rPr lang="en-US" sz="3100" dirty="0">
                <a:latin typeface="Arial"/>
                <a:cs typeface="Arial"/>
              </a:rPr>
              <a:t> </a:t>
            </a:r>
            <a:br>
              <a:rPr lang="en-US" sz="3100" dirty="0">
                <a:latin typeface="Arial"/>
                <a:cs typeface="Arial"/>
              </a:rPr>
            </a:br>
            <a:r>
              <a:rPr lang="en-GB" sz="2700" dirty="0">
                <a:latin typeface="Arial" panose="020B0604020202020204" pitchFamily="34" charset="0"/>
                <a:ea typeface="Helvetica Neue Medium" panose="02000503000000020004" pitchFamily="2" charset="0"/>
                <a:cs typeface="Arial" panose="020B0604020202020204" pitchFamily="34" charset="0"/>
              </a:rPr>
              <a:t>The challenge: what did patient safety data tell us that we didn’t already know? </a:t>
            </a:r>
            <a:br>
              <a:rPr lang="en-GB" sz="2700" dirty="0">
                <a:latin typeface="Arial" panose="020B0604020202020204" pitchFamily="34" charset="0"/>
                <a:ea typeface="Helvetica Neue Medium" panose="02000503000000020004" pitchFamily="2" charset="0"/>
                <a:cs typeface="Arial" panose="020B0604020202020204" pitchFamily="34" charset="0"/>
              </a:rPr>
            </a:br>
            <a:r>
              <a:rPr lang="en-US" sz="3100" dirty="0">
                <a:latin typeface="Arial"/>
                <a:cs typeface="Arial"/>
              </a:rPr>
              <a:t> </a:t>
            </a:r>
            <a:endParaRPr lang="en-GB" sz="3100" b="0" dirty="0">
              <a:latin typeface="Arial"/>
              <a:cs typeface="Arial"/>
            </a:endParaRPr>
          </a:p>
        </p:txBody>
      </p:sp>
      <p:sp>
        <p:nvSpPr>
          <p:cNvPr id="5" name="Content Placeholder 4">
            <a:extLst>
              <a:ext uri="{FF2B5EF4-FFF2-40B4-BE49-F238E27FC236}">
                <a16:creationId xmlns:a16="http://schemas.microsoft.com/office/drawing/2014/main" id="{C594638D-C17F-D749-9360-E2332845D248}"/>
              </a:ext>
            </a:extLst>
          </p:cNvPr>
          <p:cNvSpPr>
            <a:spLocks noGrp="1"/>
          </p:cNvSpPr>
          <p:nvPr>
            <p:ph idx="1"/>
          </p:nvPr>
        </p:nvSpPr>
        <p:spPr>
          <a:xfrm>
            <a:off x="4222143" y="821698"/>
            <a:ext cx="7261835" cy="5471973"/>
          </a:xfrm>
        </p:spPr>
        <p:txBody>
          <a:bodyPr vert="horz" lIns="0" tIns="0" rIns="0" bIns="0" rtlCol="0" anchor="t">
            <a:normAutofit fontScale="85000" lnSpcReduction="10000"/>
          </a:bodyPr>
          <a:lstStyle/>
          <a:p>
            <a:endParaRPr lang="en-GB" sz="1400" dirty="0">
              <a:latin typeface="Arial" panose="020B0604020202020204" pitchFamily="34" charset="0"/>
              <a:cs typeface="Arial" panose="020B0604020202020204" pitchFamily="34" charset="0"/>
            </a:endParaRPr>
          </a:p>
          <a:p>
            <a:pPr marL="285750" indent="-285750" fontAlgn="ctr">
              <a:buFont typeface="Arial" panose="020B0604020202020204" pitchFamily="34" charset="0"/>
              <a:buChar char="•"/>
            </a:pPr>
            <a:r>
              <a:rPr lang="en-GB" sz="1800" dirty="0"/>
              <a:t>The Patient Safety Leadership Forum, NHS England (formerly NHS England and NHS Improvement, London) commissioned the National Institute for Health Care Research (NIHR) Imperial Patient Safety Translational Research Centre (PSTRC) and Imperial College Big Data and Analytical Unit (BDAU) to review patient safety in London through data mining techniques and identify unknown / unseen risks and novel insights from publicly available data. </a:t>
            </a:r>
          </a:p>
          <a:p>
            <a:pPr marL="285750" indent="-285750" fontAlgn="ctr">
              <a:buFont typeface="Arial" panose="020B0604020202020204" pitchFamily="34" charset="0"/>
              <a:buChar char="•"/>
            </a:pPr>
            <a:r>
              <a:rPr lang="en-GB" sz="1800" dirty="0"/>
              <a:t>Two cohorts of NHS trust were identified according to their CQC safety rating: ‘GOOD’ or (Good &amp; Outstanding*) and RI (Requires Improvement or Inadequate)</a:t>
            </a:r>
          </a:p>
          <a:p>
            <a:pPr marL="285750" indent="-285750" fontAlgn="ctr">
              <a:buFont typeface="Arial" panose="020B0604020202020204" pitchFamily="34" charset="0"/>
              <a:buChar char="•"/>
            </a:pPr>
            <a:r>
              <a:rPr lang="en-GB" sz="1800" dirty="0"/>
              <a:t>The project was a ‘co-production’ with regular meetings to interpret results and steer the analysis in a direction most useful to inform decision-making in applied healthcare. </a:t>
            </a:r>
          </a:p>
          <a:p>
            <a:pPr marL="285750" indent="-285750" fontAlgn="ctr">
              <a:buFont typeface="Arial" panose="020B0604020202020204" pitchFamily="34" charset="0"/>
              <a:buChar char="•"/>
            </a:pPr>
            <a:r>
              <a:rPr lang="en-GB" sz="1800" dirty="0"/>
              <a:t>Two phases of work ‘sprints’ were commissioned:</a:t>
            </a:r>
          </a:p>
          <a:p>
            <a:pPr marL="742950" lvl="1" indent="-285750" fontAlgn="ctr">
              <a:spcAft>
                <a:spcPts val="600"/>
              </a:spcAft>
            </a:pPr>
            <a:r>
              <a:rPr lang="en-GB" sz="1800" b="1" dirty="0"/>
              <a:t>Phase 1: April-June 2020. </a:t>
            </a:r>
            <a:r>
              <a:rPr lang="en-GB" sz="1800" dirty="0"/>
              <a:t>The goal of the project was </a:t>
            </a:r>
            <a:r>
              <a:rPr lang="en-GB" sz="1800" b="1" dirty="0"/>
              <a:t>to analyse a combined dataset of publicly available variables related to patient safety across London</a:t>
            </a:r>
            <a:r>
              <a:rPr lang="en-GB" sz="1800" dirty="0"/>
              <a:t>. The research team used machine learning algorithms to analyse a combined dataset of 1000+ variables and used natural language processing (NLP) to analyse the free text contained in CQC reports. </a:t>
            </a:r>
          </a:p>
          <a:p>
            <a:pPr marL="742950" lvl="1" indent="-285750" fontAlgn="ctr">
              <a:spcAft>
                <a:spcPts val="600"/>
              </a:spcAft>
            </a:pPr>
            <a:r>
              <a:rPr lang="en-GB" sz="1800" b="1" dirty="0"/>
              <a:t>Phase 2: April-June 2021. </a:t>
            </a:r>
            <a:r>
              <a:rPr lang="en-GB" sz="1800" dirty="0"/>
              <a:t>This phase built on Phase 1 to </a:t>
            </a:r>
            <a:r>
              <a:rPr lang="en-GB" sz="1800" b="1" dirty="0"/>
              <a:t>explore how the data variables analysed changed over time</a:t>
            </a:r>
            <a:r>
              <a:rPr lang="en-GB" sz="1800" dirty="0"/>
              <a:t>. To this effect the research team enhanced their existing dataset with historical data where available (2016-2019) and analysed differences over time across London NHS trusts rated as being consistently ‘safe’ or not by the CQC. Univariate and multivariate analyses were conducted to understand differences across individual variables and across the full dataset</a:t>
            </a:r>
          </a:p>
          <a:p>
            <a:pPr marL="285750" indent="-285750">
              <a:buFontTx/>
              <a:buChar char="-"/>
            </a:pPr>
            <a:endParaRPr lang="en-GB" sz="14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0DEB2BCC-5B83-3639-7F27-2990DF1C0970}"/>
              </a:ext>
            </a:extLst>
          </p:cNvPr>
          <p:cNvSpPr txBox="1"/>
          <p:nvPr/>
        </p:nvSpPr>
        <p:spPr>
          <a:xfrm>
            <a:off x="604299" y="6398347"/>
            <a:ext cx="8102379" cy="369332"/>
          </a:xfrm>
          <a:prstGeom prst="rect">
            <a:avLst/>
          </a:prstGeom>
          <a:noFill/>
        </p:spPr>
        <p:txBody>
          <a:bodyPr wrap="square" rtlCol="0">
            <a:spAutoFit/>
          </a:bodyPr>
          <a:lstStyle/>
          <a:p>
            <a:r>
              <a:rPr lang="en-GB" dirty="0"/>
              <a:t>* No NHS trust had an outstanding rating in the CQC SAFE domain</a:t>
            </a:r>
          </a:p>
        </p:txBody>
      </p:sp>
      <p:sp>
        <p:nvSpPr>
          <p:cNvPr id="2" name="AutoShape 2" descr="See related image detail. Data Mining How To: A Brief Guide to Technology - HUSPI">
            <a:extLst>
              <a:ext uri="{FF2B5EF4-FFF2-40B4-BE49-F238E27FC236}">
                <a16:creationId xmlns:a16="http://schemas.microsoft.com/office/drawing/2014/main" id="{FBA4E914-C689-B8E9-0854-93C33DCA449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AutoShape 4" descr="See related image detail. Data Mining How To: A Brief Guide to Technology - HUSPI">
            <a:extLst>
              <a:ext uri="{FF2B5EF4-FFF2-40B4-BE49-F238E27FC236}">
                <a16:creationId xmlns:a16="http://schemas.microsoft.com/office/drawing/2014/main" id="{67302033-4FB8-2D5B-2AD6-4D6C8515A532}"/>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8" name="Picture 7">
            <a:extLst>
              <a:ext uri="{FF2B5EF4-FFF2-40B4-BE49-F238E27FC236}">
                <a16:creationId xmlns:a16="http://schemas.microsoft.com/office/drawing/2014/main" id="{EA3EB35F-D182-BB30-1CCC-B217CBAC9E85}"/>
              </a:ext>
            </a:extLst>
          </p:cNvPr>
          <p:cNvPicPr>
            <a:picLocks noChangeAspect="1"/>
          </p:cNvPicPr>
          <p:nvPr/>
        </p:nvPicPr>
        <p:blipFill>
          <a:blip r:embed="rId3"/>
          <a:stretch>
            <a:fillRect/>
          </a:stretch>
        </p:blipFill>
        <p:spPr>
          <a:xfrm>
            <a:off x="516836" y="2536149"/>
            <a:ext cx="3347498" cy="3435909"/>
          </a:xfrm>
          <a:prstGeom prst="rect">
            <a:avLst/>
          </a:prstGeom>
          <a:ln>
            <a:solidFill>
              <a:schemeClr val="tx1"/>
            </a:solidFill>
          </a:ln>
        </p:spPr>
      </p:pic>
      <p:sp>
        <p:nvSpPr>
          <p:cNvPr id="11" name="TextBox 10">
            <a:extLst>
              <a:ext uri="{FF2B5EF4-FFF2-40B4-BE49-F238E27FC236}">
                <a16:creationId xmlns:a16="http://schemas.microsoft.com/office/drawing/2014/main" id="{594E197A-3D58-0450-F181-847665DBCF9D}"/>
              </a:ext>
            </a:extLst>
          </p:cNvPr>
          <p:cNvSpPr txBox="1"/>
          <p:nvPr/>
        </p:nvSpPr>
        <p:spPr>
          <a:xfrm>
            <a:off x="265023" y="1184744"/>
            <a:ext cx="3599311" cy="1107996"/>
          </a:xfrm>
          <a:prstGeom prst="rect">
            <a:avLst/>
          </a:prstGeom>
          <a:noFill/>
        </p:spPr>
        <p:txBody>
          <a:bodyPr wrap="square" rtlCol="0">
            <a:spAutoFit/>
          </a:bodyPr>
          <a:lstStyle/>
          <a:p>
            <a:r>
              <a:rPr lang="en-GB" sz="1100" i="1" dirty="0">
                <a:latin typeface="Arial" panose="020B0604020202020204" pitchFamily="34" charset="0"/>
                <a:cs typeface="Arial" panose="020B0604020202020204" pitchFamily="34" charset="0"/>
              </a:rPr>
              <a:t>Data mining: </a:t>
            </a:r>
            <a:r>
              <a:rPr lang="en-GB" sz="1100" i="1" dirty="0"/>
              <a:t>'the process of using machine learning and statistical analysis to uncover patterns and valuable information from large data sets'  also known as knowledge discovery in databases (KDD), has rapidly evolved with advancements in machine learning, data warehousing, and the growth of big data’</a:t>
            </a:r>
            <a:r>
              <a:rPr lang="en-GB" sz="1100" dirty="0"/>
              <a:t>.</a:t>
            </a:r>
          </a:p>
        </p:txBody>
      </p:sp>
    </p:spTree>
    <p:extLst>
      <p:ext uri="{BB962C8B-B14F-4D97-AF65-F5344CB8AC3E}">
        <p14:creationId xmlns:p14="http://schemas.microsoft.com/office/powerpoint/2010/main" val="337943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97BBB-8EBD-DBE7-C25F-B3CD3CB03D6F}"/>
            </a:ext>
          </a:extLst>
        </p:cNvPr>
        <p:cNvGrpSpPr/>
        <p:nvPr/>
      </p:nvGrpSpPr>
      <p:grpSpPr>
        <a:xfrm>
          <a:off x="0" y="0"/>
          <a:ext cx="0" cy="0"/>
          <a:chOff x="0" y="0"/>
          <a:chExt cx="0" cy="0"/>
        </a:xfrm>
      </p:grpSpPr>
      <p:sp>
        <p:nvSpPr>
          <p:cNvPr id="17" name="Title 4">
            <a:extLst>
              <a:ext uri="{FF2B5EF4-FFF2-40B4-BE49-F238E27FC236}">
                <a16:creationId xmlns:a16="http://schemas.microsoft.com/office/drawing/2014/main" id="{26DC0860-C21A-C96C-9CED-2BEFE1A8CE00}"/>
              </a:ext>
            </a:extLst>
          </p:cNvPr>
          <p:cNvSpPr>
            <a:spLocks noGrp="1"/>
          </p:cNvSpPr>
          <p:nvPr>
            <p:ph type="title"/>
          </p:nvPr>
        </p:nvSpPr>
        <p:spPr>
          <a:xfrm>
            <a:off x="431799" y="206713"/>
            <a:ext cx="11404154" cy="551152"/>
          </a:xfrm>
        </p:spPr>
        <p:txBody>
          <a:bodyPr>
            <a:normAutofit/>
          </a:bodyPr>
          <a:lstStyle/>
          <a:p>
            <a:r>
              <a:rPr lang="en-GB" sz="2400" dirty="0">
                <a:latin typeface="Helvetica Neue Light" panose="02000403000000020004"/>
                <a:ea typeface="Helvetica Neue Medium" panose="02000503000000020004" pitchFamily="2" charset="0"/>
                <a:cs typeface="Helvetica Neue Medium" panose="02000503000000020004" pitchFamily="2" charset="0"/>
              </a:rPr>
              <a:t>Patient safety datasets of interest and machine learning methodology  </a:t>
            </a:r>
            <a:endParaRPr lang="en-GB" sz="2400" spc="-40" dirty="0">
              <a:latin typeface="Arial" panose="020B0604020202020204" pitchFamily="34" charset="0"/>
              <a:cs typeface="Arial" panose="020B0604020202020204" pitchFamily="34" charset="0"/>
            </a:endParaRPr>
          </a:p>
        </p:txBody>
      </p:sp>
      <p:sp>
        <p:nvSpPr>
          <p:cNvPr id="5" name="Content Placeholder 4">
            <a:extLst>
              <a:ext uri="{FF2B5EF4-FFF2-40B4-BE49-F238E27FC236}">
                <a16:creationId xmlns:a16="http://schemas.microsoft.com/office/drawing/2014/main" id="{7BD851F7-601C-52B3-CC06-AC17429C2DE3}"/>
              </a:ext>
            </a:extLst>
          </p:cNvPr>
          <p:cNvSpPr>
            <a:spLocks noGrp="1"/>
          </p:cNvSpPr>
          <p:nvPr>
            <p:ph idx="1"/>
          </p:nvPr>
        </p:nvSpPr>
        <p:spPr>
          <a:xfrm>
            <a:off x="431799" y="874644"/>
            <a:ext cx="11088000" cy="5353356"/>
          </a:xfrm>
        </p:spPr>
        <p:txBody>
          <a:bodyPr/>
          <a:lstStyle/>
          <a:p>
            <a:r>
              <a:rPr lang="en-GB" dirty="0"/>
              <a:t> </a:t>
            </a:r>
          </a:p>
        </p:txBody>
      </p:sp>
      <p:pic>
        <p:nvPicPr>
          <p:cNvPr id="8" name="Picture 7">
            <a:extLst>
              <a:ext uri="{FF2B5EF4-FFF2-40B4-BE49-F238E27FC236}">
                <a16:creationId xmlns:a16="http://schemas.microsoft.com/office/drawing/2014/main" id="{54D3E528-97D2-7032-4DE2-302AB288557B}"/>
              </a:ext>
            </a:extLst>
          </p:cNvPr>
          <p:cNvPicPr>
            <a:picLocks noChangeAspect="1"/>
          </p:cNvPicPr>
          <p:nvPr/>
        </p:nvPicPr>
        <p:blipFill>
          <a:blip r:embed="rId3"/>
          <a:stretch>
            <a:fillRect/>
          </a:stretch>
        </p:blipFill>
        <p:spPr>
          <a:xfrm>
            <a:off x="278320" y="874644"/>
            <a:ext cx="6217896" cy="4595853"/>
          </a:xfrm>
          <a:prstGeom prst="rect">
            <a:avLst/>
          </a:prstGeom>
        </p:spPr>
      </p:pic>
      <p:sp>
        <p:nvSpPr>
          <p:cNvPr id="2" name="TextBox 1">
            <a:extLst>
              <a:ext uri="{FF2B5EF4-FFF2-40B4-BE49-F238E27FC236}">
                <a16:creationId xmlns:a16="http://schemas.microsoft.com/office/drawing/2014/main" id="{80040579-6AAF-CE4A-2296-872D3EBFFA0B}"/>
              </a:ext>
            </a:extLst>
          </p:cNvPr>
          <p:cNvSpPr txBox="1"/>
          <p:nvPr/>
        </p:nvSpPr>
        <p:spPr>
          <a:xfrm>
            <a:off x="157018" y="5744615"/>
            <a:ext cx="11942618" cy="600164"/>
          </a:xfrm>
          <a:prstGeom prst="rect">
            <a:avLst/>
          </a:prstGeom>
          <a:noFill/>
          <a:ln>
            <a:solidFill>
              <a:prstClr val="black"/>
            </a:solidFill>
            <a:extLst>
              <a:ext uri="{C807C97D-BFC1-408E-A445-0C87EB9F89A2}">
                <ask:lineSketchStyleProps xmlns:ask="http://schemas.microsoft.com/office/drawing/2018/sketchyshapes">
                  <ask:type>
                    <ask:lineSketchNone/>
                  </ask:type>
                </ask:lineSketchStyleProps>
              </a:ext>
            </a:extLst>
          </a:ln>
        </p:spPr>
        <p:txBody>
          <a:bodyPr wrap="square" rtlCol="0">
            <a:spAutoFit/>
          </a:bodyPr>
          <a:lstStyle/>
          <a:p>
            <a:r>
              <a:rPr lang="en-GB" sz="1100" b="1" i="1" dirty="0"/>
              <a:t>10 datasets identified based on data availability, usability and relevance: CQC Safe rating; NHS Staff Survey, Workforce Race Equality Survey (WRES), Mortality Data (Summary Hospital Mortality Index (SHMI), National Reporting and Learning System (NRLS), Claims (Clinical Negligence Scheme for Trusts (CNST), Public Health England (PHE) Public Health Outcomes Framework: Care Hours/ Patient Day, Patient Survey programme data, Data on written complaints to the NHS. </a:t>
            </a:r>
          </a:p>
        </p:txBody>
      </p:sp>
      <p:pic>
        <p:nvPicPr>
          <p:cNvPr id="4" name="Picture 3">
            <a:extLst>
              <a:ext uri="{FF2B5EF4-FFF2-40B4-BE49-F238E27FC236}">
                <a16:creationId xmlns:a16="http://schemas.microsoft.com/office/drawing/2014/main" id="{AEEE7BF5-0491-BC82-96B9-D08BF9188A50}"/>
              </a:ext>
            </a:extLst>
          </p:cNvPr>
          <p:cNvPicPr>
            <a:picLocks noChangeAspect="1"/>
          </p:cNvPicPr>
          <p:nvPr/>
        </p:nvPicPr>
        <p:blipFill>
          <a:blip r:embed="rId4"/>
          <a:stretch>
            <a:fillRect/>
          </a:stretch>
        </p:blipFill>
        <p:spPr>
          <a:xfrm>
            <a:off x="6846073" y="914166"/>
            <a:ext cx="5067607" cy="4500672"/>
          </a:xfrm>
          <a:prstGeom prst="rect">
            <a:avLst/>
          </a:prstGeom>
        </p:spPr>
      </p:pic>
    </p:spTree>
    <p:extLst>
      <p:ext uri="{BB962C8B-B14F-4D97-AF65-F5344CB8AC3E}">
        <p14:creationId xmlns:p14="http://schemas.microsoft.com/office/powerpoint/2010/main" val="2644619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7F88F-E28F-8769-BA41-4130E6592D4B}"/>
            </a:ext>
          </a:extLst>
        </p:cNvPr>
        <p:cNvGrpSpPr/>
        <p:nvPr/>
      </p:nvGrpSpPr>
      <p:grpSpPr>
        <a:xfrm>
          <a:off x="0" y="0"/>
          <a:ext cx="0" cy="0"/>
          <a:chOff x="0" y="0"/>
          <a:chExt cx="0" cy="0"/>
        </a:xfrm>
      </p:grpSpPr>
      <p:sp>
        <p:nvSpPr>
          <p:cNvPr id="17" name="Title 4">
            <a:extLst>
              <a:ext uri="{FF2B5EF4-FFF2-40B4-BE49-F238E27FC236}">
                <a16:creationId xmlns:a16="http://schemas.microsoft.com/office/drawing/2014/main" id="{8A00AF9E-CE21-ACD5-D2D6-415AB6C2D21B}"/>
              </a:ext>
            </a:extLst>
          </p:cNvPr>
          <p:cNvSpPr>
            <a:spLocks noGrp="1"/>
          </p:cNvSpPr>
          <p:nvPr>
            <p:ph type="title"/>
          </p:nvPr>
        </p:nvSpPr>
        <p:spPr>
          <a:xfrm>
            <a:off x="273923" y="407937"/>
            <a:ext cx="11404154" cy="551152"/>
          </a:xfrm>
        </p:spPr>
        <p:txBody>
          <a:bodyPr>
            <a:normAutofit/>
          </a:bodyPr>
          <a:lstStyle/>
          <a:p>
            <a:r>
              <a:rPr lang="en-GB" sz="1600" dirty="0">
                <a:solidFill>
                  <a:schemeClr val="accent5">
                    <a:lumMod val="75000"/>
                  </a:schemeClr>
                </a:solidFill>
                <a:latin typeface="Helvetica Neue Light" panose="02000403000000020004"/>
              </a:rPr>
              <a:t>Of all variables included (1,000+), the most relevant in identifying Good organisations relate to </a:t>
            </a:r>
            <a:r>
              <a:rPr lang="en-GB" sz="1600" i="1" dirty="0">
                <a:solidFill>
                  <a:schemeClr val="accent5">
                    <a:lumMod val="75000"/>
                  </a:schemeClr>
                </a:solidFill>
                <a:latin typeface="Helvetica Neue Light" panose="02000403000000020004"/>
              </a:rPr>
              <a:t>staff feeling supported and appreciated at work</a:t>
            </a:r>
            <a:endParaRPr lang="en-GB" sz="1600" i="1" spc="-40" dirty="0">
              <a:solidFill>
                <a:schemeClr val="accent5">
                  <a:lumMod val="75000"/>
                </a:schemeClr>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344BB803-705A-E289-5715-3B3724E8E995}"/>
              </a:ext>
            </a:extLst>
          </p:cNvPr>
          <p:cNvSpPr>
            <a:spLocks noGrp="1"/>
          </p:cNvSpPr>
          <p:nvPr>
            <p:ph idx="1"/>
          </p:nvPr>
        </p:nvSpPr>
        <p:spPr>
          <a:xfrm>
            <a:off x="432000" y="1180407"/>
            <a:ext cx="11088000" cy="4718504"/>
          </a:xfrm>
        </p:spPr>
        <p:txBody>
          <a:bodyPr>
            <a:normAutofit/>
          </a:bodyPr>
          <a:lstStyle/>
          <a:p>
            <a:endParaRPr lang="en-GB" dirty="0"/>
          </a:p>
          <a:p>
            <a:endParaRPr lang="en-GB" dirty="0"/>
          </a:p>
        </p:txBody>
      </p:sp>
      <p:grpSp>
        <p:nvGrpSpPr>
          <p:cNvPr id="6" name="Group 5">
            <a:extLst>
              <a:ext uri="{FF2B5EF4-FFF2-40B4-BE49-F238E27FC236}">
                <a16:creationId xmlns:a16="http://schemas.microsoft.com/office/drawing/2014/main" id="{AF2BD812-D1FA-A411-BCA6-7E66C2D313E9}"/>
              </a:ext>
            </a:extLst>
          </p:cNvPr>
          <p:cNvGrpSpPr/>
          <p:nvPr/>
        </p:nvGrpSpPr>
        <p:grpSpPr>
          <a:xfrm>
            <a:off x="543584" y="1341422"/>
            <a:ext cx="10809413" cy="4175156"/>
            <a:chOff x="44117" y="1897266"/>
            <a:chExt cx="12103765" cy="4624910"/>
          </a:xfrm>
        </p:grpSpPr>
        <p:pic>
          <p:nvPicPr>
            <p:cNvPr id="7" name="Picture 6">
              <a:extLst>
                <a:ext uri="{FF2B5EF4-FFF2-40B4-BE49-F238E27FC236}">
                  <a16:creationId xmlns:a16="http://schemas.microsoft.com/office/drawing/2014/main" id="{3F1D0647-33D1-230D-29AE-8F0D37D6A0E5}"/>
                </a:ext>
              </a:extLst>
            </p:cNvPr>
            <p:cNvPicPr>
              <a:picLocks noChangeAspect="1"/>
            </p:cNvPicPr>
            <p:nvPr/>
          </p:nvPicPr>
          <p:blipFill rotWithShape="1">
            <a:blip r:embed="rId3"/>
            <a:srcRect t="2809"/>
            <a:stretch/>
          </p:blipFill>
          <p:spPr>
            <a:xfrm>
              <a:off x="44117" y="2231239"/>
              <a:ext cx="12103765" cy="2940948"/>
            </a:xfrm>
            <a:prstGeom prst="rect">
              <a:avLst/>
            </a:prstGeom>
            <a:solidFill>
              <a:schemeClr val="accent3">
                <a:lumMod val="40000"/>
                <a:lumOff val="60000"/>
              </a:schemeClr>
            </a:solidFill>
          </p:spPr>
        </p:pic>
        <p:sp>
          <p:nvSpPr>
            <p:cNvPr id="8" name="Title 1">
              <a:extLst>
                <a:ext uri="{FF2B5EF4-FFF2-40B4-BE49-F238E27FC236}">
                  <a16:creationId xmlns:a16="http://schemas.microsoft.com/office/drawing/2014/main" id="{9AB934F9-23CD-5D0F-919F-421DCCDF213A}"/>
                </a:ext>
              </a:extLst>
            </p:cNvPr>
            <p:cNvSpPr txBox="1">
              <a:spLocks/>
            </p:cNvSpPr>
            <p:nvPr/>
          </p:nvSpPr>
          <p:spPr>
            <a:xfrm>
              <a:off x="588686" y="1897266"/>
              <a:ext cx="9783360" cy="1661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b="0" i="0" kern="1200">
                  <a:solidFill>
                    <a:schemeClr val="tx1"/>
                  </a:solidFill>
                  <a:latin typeface="Helvetica Neue Medium" charset="0"/>
                  <a:ea typeface="Helvetica Neue Medium" charset="0"/>
                  <a:cs typeface="Helvetica Neue Medium" charset="0"/>
                </a:defRPr>
              </a:lvl1pPr>
            </a:lstStyle>
            <a:p>
              <a:r>
                <a:rPr lang="en-US" sz="1200" b="1" dirty="0">
                  <a:latin typeface="Helvetica Neue Light" panose="02000403000000020004"/>
                </a:rPr>
                <a:t>Top variables that contribute to identifying Good trusts </a:t>
              </a:r>
            </a:p>
          </p:txBody>
        </p:sp>
        <p:sp>
          <p:nvSpPr>
            <p:cNvPr id="9" name="TextBox 8">
              <a:extLst>
                <a:ext uri="{FF2B5EF4-FFF2-40B4-BE49-F238E27FC236}">
                  <a16:creationId xmlns:a16="http://schemas.microsoft.com/office/drawing/2014/main" id="{5D4A5A28-1199-2FF9-532C-97D41A07842B}"/>
                </a:ext>
              </a:extLst>
            </p:cNvPr>
            <p:cNvSpPr txBox="1"/>
            <p:nvPr/>
          </p:nvSpPr>
          <p:spPr>
            <a:xfrm>
              <a:off x="531536" y="3924340"/>
              <a:ext cx="957539" cy="1217036"/>
            </a:xfrm>
            <a:prstGeom prst="rect">
              <a:avLst/>
            </a:prstGeom>
            <a:solidFill>
              <a:schemeClr val="bg1"/>
            </a:solidFill>
          </p:spPr>
          <p:txBody>
            <a:bodyPr wrap="square" rtlCol="0">
              <a:noAutofit/>
            </a:bodyPr>
            <a:lstStyle/>
            <a:p>
              <a:r>
                <a:rPr lang="en-GB" sz="800" b="1" dirty="0"/>
                <a:t>My organisation acts fairly with regard to career progression (medical and dental) </a:t>
              </a:r>
            </a:p>
          </p:txBody>
        </p:sp>
        <p:sp>
          <p:nvSpPr>
            <p:cNvPr id="10" name="TextBox 9">
              <a:extLst>
                <a:ext uri="{FF2B5EF4-FFF2-40B4-BE49-F238E27FC236}">
                  <a16:creationId xmlns:a16="http://schemas.microsoft.com/office/drawing/2014/main" id="{FCFF1DC7-EDE2-85CA-28F0-7CB3F0DDC440}"/>
                </a:ext>
              </a:extLst>
            </p:cNvPr>
            <p:cNvSpPr txBox="1"/>
            <p:nvPr/>
          </p:nvSpPr>
          <p:spPr>
            <a:xfrm>
              <a:off x="1659751" y="3924340"/>
              <a:ext cx="971550" cy="1217037"/>
            </a:xfrm>
            <a:prstGeom prst="rect">
              <a:avLst/>
            </a:prstGeom>
            <a:solidFill>
              <a:schemeClr val="bg1"/>
            </a:solidFill>
          </p:spPr>
          <p:txBody>
            <a:bodyPr wrap="square" rtlCol="0">
              <a:noAutofit/>
            </a:bodyPr>
            <a:lstStyle/>
            <a:p>
              <a:r>
                <a:rPr lang="en-GB" sz="800" dirty="0"/>
                <a:t>I or a colleague reported bullying or harassment the last time I experienced it (health professionals and scientists)</a:t>
              </a:r>
            </a:p>
          </p:txBody>
        </p:sp>
        <p:sp>
          <p:nvSpPr>
            <p:cNvPr id="11" name="TextBox 10">
              <a:extLst>
                <a:ext uri="{FF2B5EF4-FFF2-40B4-BE49-F238E27FC236}">
                  <a16:creationId xmlns:a16="http://schemas.microsoft.com/office/drawing/2014/main" id="{5A7B141E-C717-E562-A95B-4BFFE77F0306}"/>
                </a:ext>
              </a:extLst>
            </p:cNvPr>
            <p:cNvSpPr txBox="1"/>
            <p:nvPr/>
          </p:nvSpPr>
          <p:spPr>
            <a:xfrm>
              <a:off x="2801977" y="3924339"/>
              <a:ext cx="971550" cy="1217037"/>
            </a:xfrm>
            <a:prstGeom prst="rect">
              <a:avLst/>
            </a:prstGeom>
            <a:solidFill>
              <a:schemeClr val="bg1"/>
            </a:solidFill>
          </p:spPr>
          <p:txBody>
            <a:bodyPr wrap="square" rtlCol="0">
              <a:noAutofit/>
            </a:bodyPr>
            <a:lstStyle/>
            <a:p>
              <a:r>
                <a:rPr lang="en-GB" sz="800"/>
                <a:t>I am confident that my organisation would address my concern (nurses and midwives)</a:t>
              </a:r>
            </a:p>
          </p:txBody>
        </p:sp>
        <p:sp>
          <p:nvSpPr>
            <p:cNvPr id="12" name="TextBox 11">
              <a:extLst>
                <a:ext uri="{FF2B5EF4-FFF2-40B4-BE49-F238E27FC236}">
                  <a16:creationId xmlns:a16="http://schemas.microsoft.com/office/drawing/2014/main" id="{6E993B9D-BEFC-D4CF-369E-ADA2B0C9DFA6}"/>
                </a:ext>
              </a:extLst>
            </p:cNvPr>
            <p:cNvSpPr txBox="1"/>
            <p:nvPr/>
          </p:nvSpPr>
          <p:spPr>
            <a:xfrm>
              <a:off x="3944203" y="3924339"/>
              <a:ext cx="971550" cy="1217037"/>
            </a:xfrm>
            <a:prstGeom prst="rect">
              <a:avLst/>
            </a:prstGeom>
            <a:solidFill>
              <a:schemeClr val="bg1"/>
            </a:solidFill>
          </p:spPr>
          <p:txBody>
            <a:bodyPr wrap="square" rtlCol="0">
              <a:noAutofit/>
            </a:bodyPr>
            <a:lstStyle/>
            <a:p>
              <a:r>
                <a:rPr lang="en-GB" sz="800"/>
                <a:t>I am confident that my organisation would address my concern (medical and dental)</a:t>
              </a:r>
            </a:p>
          </p:txBody>
        </p:sp>
        <p:sp>
          <p:nvSpPr>
            <p:cNvPr id="13" name="TextBox 12">
              <a:extLst>
                <a:ext uri="{FF2B5EF4-FFF2-40B4-BE49-F238E27FC236}">
                  <a16:creationId xmlns:a16="http://schemas.microsoft.com/office/drawing/2014/main" id="{02269FB1-3670-B9B3-AA67-061CD6E5BB8F}"/>
                </a:ext>
              </a:extLst>
            </p:cNvPr>
            <p:cNvSpPr txBox="1"/>
            <p:nvPr/>
          </p:nvSpPr>
          <p:spPr>
            <a:xfrm>
              <a:off x="5086429" y="3924339"/>
              <a:ext cx="971550" cy="1217037"/>
            </a:xfrm>
            <a:prstGeom prst="rect">
              <a:avLst/>
            </a:prstGeom>
            <a:solidFill>
              <a:schemeClr val="bg1"/>
            </a:solidFill>
          </p:spPr>
          <p:txBody>
            <a:bodyPr wrap="square" rtlCol="0">
              <a:noAutofit/>
            </a:bodyPr>
            <a:lstStyle/>
            <a:p>
              <a:r>
                <a:rPr lang="en-GB" sz="800"/>
                <a:t>My organisation acts on concerns raised by patients (health professionals and scientists)</a:t>
              </a:r>
            </a:p>
          </p:txBody>
        </p:sp>
        <p:sp>
          <p:nvSpPr>
            <p:cNvPr id="14" name="TextBox 13">
              <a:extLst>
                <a:ext uri="{FF2B5EF4-FFF2-40B4-BE49-F238E27FC236}">
                  <a16:creationId xmlns:a16="http://schemas.microsoft.com/office/drawing/2014/main" id="{908AD436-645C-A7B2-F3D7-44319A982B38}"/>
                </a:ext>
              </a:extLst>
            </p:cNvPr>
            <p:cNvSpPr txBox="1"/>
            <p:nvPr/>
          </p:nvSpPr>
          <p:spPr>
            <a:xfrm>
              <a:off x="6228655" y="3924339"/>
              <a:ext cx="971550" cy="1217037"/>
            </a:xfrm>
            <a:prstGeom prst="rect">
              <a:avLst/>
            </a:prstGeom>
            <a:solidFill>
              <a:schemeClr val="bg1"/>
            </a:solidFill>
          </p:spPr>
          <p:txBody>
            <a:bodyPr wrap="square" rtlCol="0">
              <a:noAutofit/>
            </a:bodyPr>
            <a:lstStyle/>
            <a:p>
              <a:r>
                <a:rPr lang="en-GB" sz="800"/>
                <a:t>I have adequate materials and supplies to do my work (medical and dental)</a:t>
              </a:r>
            </a:p>
          </p:txBody>
        </p:sp>
        <p:sp>
          <p:nvSpPr>
            <p:cNvPr id="15" name="TextBox 14">
              <a:extLst>
                <a:ext uri="{FF2B5EF4-FFF2-40B4-BE49-F238E27FC236}">
                  <a16:creationId xmlns:a16="http://schemas.microsoft.com/office/drawing/2014/main" id="{360863A3-6D0E-93A3-FC12-9E799345696B}"/>
                </a:ext>
              </a:extLst>
            </p:cNvPr>
            <p:cNvSpPr txBox="1"/>
            <p:nvPr/>
          </p:nvSpPr>
          <p:spPr>
            <a:xfrm>
              <a:off x="7370881" y="3922989"/>
              <a:ext cx="1021883" cy="1217037"/>
            </a:xfrm>
            <a:prstGeom prst="rect">
              <a:avLst/>
            </a:prstGeom>
            <a:solidFill>
              <a:schemeClr val="bg1"/>
            </a:solidFill>
          </p:spPr>
          <p:txBody>
            <a:bodyPr wrap="square" rtlCol="0">
              <a:noAutofit/>
            </a:bodyPr>
            <a:lstStyle/>
            <a:p>
              <a:r>
                <a:rPr lang="en-GB" sz="800"/>
                <a:t>Communication between senior management and staff is effective (medical and dental)</a:t>
              </a:r>
            </a:p>
          </p:txBody>
        </p:sp>
        <p:sp>
          <p:nvSpPr>
            <p:cNvPr id="16" name="TextBox 15">
              <a:extLst>
                <a:ext uri="{FF2B5EF4-FFF2-40B4-BE49-F238E27FC236}">
                  <a16:creationId xmlns:a16="http://schemas.microsoft.com/office/drawing/2014/main" id="{E90FE514-92B6-4B8F-BDBA-2B4B6161FCB5}"/>
                </a:ext>
              </a:extLst>
            </p:cNvPr>
            <p:cNvSpPr txBox="1"/>
            <p:nvPr/>
          </p:nvSpPr>
          <p:spPr>
            <a:xfrm>
              <a:off x="8563440" y="3922989"/>
              <a:ext cx="1021883" cy="1217037"/>
            </a:xfrm>
            <a:prstGeom prst="rect">
              <a:avLst/>
            </a:prstGeom>
            <a:solidFill>
              <a:schemeClr val="bg1"/>
            </a:solidFill>
          </p:spPr>
          <p:txBody>
            <a:bodyPr wrap="square" rtlCol="0">
              <a:noAutofit/>
            </a:bodyPr>
            <a:lstStyle/>
            <a:p>
              <a:r>
                <a:rPr lang="en-GB" sz="800" dirty="0"/>
                <a:t>If I were concerned about unsafe clinical practice, I would know how to report it (medical and dental)</a:t>
              </a:r>
            </a:p>
          </p:txBody>
        </p:sp>
        <p:sp>
          <p:nvSpPr>
            <p:cNvPr id="18" name="TextBox 17">
              <a:extLst>
                <a:ext uri="{FF2B5EF4-FFF2-40B4-BE49-F238E27FC236}">
                  <a16:creationId xmlns:a16="http://schemas.microsoft.com/office/drawing/2014/main" id="{95DF90AC-7E8D-FA33-081B-6D6073981926}"/>
                </a:ext>
              </a:extLst>
            </p:cNvPr>
            <p:cNvSpPr txBox="1"/>
            <p:nvPr/>
          </p:nvSpPr>
          <p:spPr>
            <a:xfrm>
              <a:off x="9755999" y="3922988"/>
              <a:ext cx="1021883" cy="1217037"/>
            </a:xfrm>
            <a:prstGeom prst="rect">
              <a:avLst/>
            </a:prstGeom>
            <a:solidFill>
              <a:schemeClr val="bg1"/>
            </a:solidFill>
          </p:spPr>
          <p:txBody>
            <a:bodyPr wrap="square" rtlCol="0">
              <a:noAutofit/>
            </a:bodyPr>
            <a:lstStyle/>
            <a:p>
              <a:r>
                <a:rPr lang="en-GB" sz="800"/>
                <a:t>I have adequate materials and supplies to do my work (other)</a:t>
              </a:r>
            </a:p>
          </p:txBody>
        </p:sp>
        <p:sp>
          <p:nvSpPr>
            <p:cNvPr id="19" name="TextBox 18">
              <a:extLst>
                <a:ext uri="{FF2B5EF4-FFF2-40B4-BE49-F238E27FC236}">
                  <a16:creationId xmlns:a16="http://schemas.microsoft.com/office/drawing/2014/main" id="{C2B78A49-4167-3B8F-9C83-D5337A20905E}"/>
                </a:ext>
              </a:extLst>
            </p:cNvPr>
            <p:cNvSpPr txBox="1"/>
            <p:nvPr/>
          </p:nvSpPr>
          <p:spPr>
            <a:xfrm>
              <a:off x="10948559" y="3922987"/>
              <a:ext cx="971550" cy="1217037"/>
            </a:xfrm>
            <a:prstGeom prst="rect">
              <a:avLst/>
            </a:prstGeom>
            <a:solidFill>
              <a:schemeClr val="bg1"/>
            </a:solidFill>
          </p:spPr>
          <p:txBody>
            <a:bodyPr wrap="square" rtlCol="0">
              <a:noAutofit/>
            </a:bodyPr>
            <a:lstStyle/>
            <a:p>
              <a:r>
                <a:rPr lang="en-GB" sz="800"/>
                <a:t>I have had an appraisal or development review in the last 12 months (medical and dental)</a:t>
              </a:r>
            </a:p>
          </p:txBody>
        </p:sp>
        <p:sp>
          <p:nvSpPr>
            <p:cNvPr id="20" name="Rectangle 19">
              <a:extLst>
                <a:ext uri="{FF2B5EF4-FFF2-40B4-BE49-F238E27FC236}">
                  <a16:creationId xmlns:a16="http://schemas.microsoft.com/office/drawing/2014/main" id="{4F923881-CB0B-B027-E9D1-AF2E0F67AB62}"/>
                </a:ext>
              </a:extLst>
            </p:cNvPr>
            <p:cNvSpPr/>
            <p:nvPr/>
          </p:nvSpPr>
          <p:spPr>
            <a:xfrm>
              <a:off x="1163971" y="6050278"/>
              <a:ext cx="10270363" cy="471898"/>
            </a:xfrm>
            <a:prstGeom prst="rect">
              <a:avLst/>
            </a:prstGeom>
            <a:solidFill>
              <a:schemeClr val="accent2">
                <a:lumMod val="60000"/>
                <a:lumOff val="40000"/>
              </a:schemeClr>
            </a:solidFill>
          </p:spPr>
          <p:txBody>
            <a:bodyPr wrap="square">
              <a:spAutoFit/>
            </a:bodyPr>
            <a:lstStyle/>
            <a:p>
              <a:pPr algn="ctr"/>
              <a:r>
                <a:rPr lang="en-GB" sz="1300" dirty="0">
                  <a:latin typeface="Helvetica Neue Light" panose="02000403000000020004"/>
                </a:rPr>
                <a:t>The higher the value of these variables, the higher the likelihood that the organisation is </a:t>
              </a:r>
              <a:r>
                <a:rPr lang="en-GB" sz="1300" b="1" dirty="0">
                  <a:latin typeface="Helvetica Neue Light" panose="02000403000000020004"/>
                </a:rPr>
                <a:t>Good </a:t>
              </a:r>
              <a:endParaRPr lang="en-GB" sz="1300" b="1" dirty="0"/>
            </a:p>
          </p:txBody>
        </p:sp>
      </p:grpSp>
    </p:spTree>
    <p:extLst>
      <p:ext uri="{BB962C8B-B14F-4D97-AF65-F5344CB8AC3E}">
        <p14:creationId xmlns:p14="http://schemas.microsoft.com/office/powerpoint/2010/main" val="1554148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DAA02-0353-9C57-E1C8-5D72030496ED}"/>
            </a:ext>
          </a:extLst>
        </p:cNvPr>
        <p:cNvGrpSpPr/>
        <p:nvPr/>
      </p:nvGrpSpPr>
      <p:grpSpPr>
        <a:xfrm>
          <a:off x="0" y="0"/>
          <a:ext cx="0" cy="0"/>
          <a:chOff x="0" y="0"/>
          <a:chExt cx="0" cy="0"/>
        </a:xfrm>
      </p:grpSpPr>
      <p:sp>
        <p:nvSpPr>
          <p:cNvPr id="17" name="Title 4">
            <a:extLst>
              <a:ext uri="{FF2B5EF4-FFF2-40B4-BE49-F238E27FC236}">
                <a16:creationId xmlns:a16="http://schemas.microsoft.com/office/drawing/2014/main" id="{AE6DF42A-A4C4-3850-BD8E-851D33FAED9C}"/>
              </a:ext>
            </a:extLst>
          </p:cNvPr>
          <p:cNvSpPr>
            <a:spLocks noGrp="1"/>
          </p:cNvSpPr>
          <p:nvPr>
            <p:ph type="title"/>
          </p:nvPr>
        </p:nvSpPr>
        <p:spPr>
          <a:xfrm>
            <a:off x="378174" y="162827"/>
            <a:ext cx="6674698" cy="356399"/>
          </a:xfrm>
        </p:spPr>
        <p:txBody>
          <a:bodyPr>
            <a:normAutofit fontScale="90000"/>
          </a:bodyPr>
          <a:lstStyle/>
          <a:p>
            <a:r>
              <a:rPr lang="en-GB" sz="2800" spc="-40" dirty="0">
                <a:solidFill>
                  <a:srgbClr val="FF0000"/>
                </a:solidFill>
                <a:latin typeface="Arial" panose="020B0604020202020204" pitchFamily="34" charset="0"/>
                <a:cs typeface="Arial" panose="020B0604020202020204" pitchFamily="34" charset="0"/>
              </a:rPr>
              <a:t>  </a:t>
            </a:r>
          </a:p>
        </p:txBody>
      </p:sp>
      <p:sp>
        <p:nvSpPr>
          <p:cNvPr id="5" name="Content Placeholder 4">
            <a:extLst>
              <a:ext uri="{FF2B5EF4-FFF2-40B4-BE49-F238E27FC236}">
                <a16:creationId xmlns:a16="http://schemas.microsoft.com/office/drawing/2014/main" id="{7B60062F-5984-1322-5575-2C1525B9DA2D}"/>
              </a:ext>
            </a:extLst>
          </p:cNvPr>
          <p:cNvSpPr>
            <a:spLocks noGrp="1"/>
          </p:cNvSpPr>
          <p:nvPr>
            <p:ph idx="1"/>
          </p:nvPr>
        </p:nvSpPr>
        <p:spPr>
          <a:xfrm>
            <a:off x="460876" y="1189047"/>
            <a:ext cx="11088000" cy="5055614"/>
          </a:xfrm>
        </p:spPr>
        <p:txBody>
          <a:bodyPr>
            <a:normAutofit/>
          </a:bodyPr>
          <a:lstStyle/>
          <a:p>
            <a:endParaRPr lang="en-GB" sz="1800" dirty="0">
              <a:highlight>
                <a:srgbClr val="FFFF00"/>
              </a:highlight>
            </a:endParaRPr>
          </a:p>
          <a:p>
            <a:endParaRPr lang="en-GB" sz="1800" dirty="0">
              <a:highlight>
                <a:srgbClr val="FFFF00"/>
              </a:highlight>
            </a:endParaRPr>
          </a:p>
          <a:p>
            <a:endParaRPr lang="en-GB" sz="2400" dirty="0">
              <a:solidFill>
                <a:schemeClr val="tx1"/>
              </a:solidFill>
            </a:endParaRPr>
          </a:p>
        </p:txBody>
      </p:sp>
      <p:grpSp>
        <p:nvGrpSpPr>
          <p:cNvPr id="27" name="Group 26">
            <a:extLst>
              <a:ext uri="{FF2B5EF4-FFF2-40B4-BE49-F238E27FC236}">
                <a16:creationId xmlns:a16="http://schemas.microsoft.com/office/drawing/2014/main" id="{8E9F67C8-B35E-A232-FB29-357FC325F56A}"/>
              </a:ext>
            </a:extLst>
          </p:cNvPr>
          <p:cNvGrpSpPr/>
          <p:nvPr/>
        </p:nvGrpSpPr>
        <p:grpSpPr>
          <a:xfrm>
            <a:off x="643124" y="1402982"/>
            <a:ext cx="10162698" cy="4499054"/>
            <a:chOff x="83275" y="1897266"/>
            <a:chExt cx="11928613" cy="4140931"/>
          </a:xfrm>
        </p:grpSpPr>
        <p:pic>
          <p:nvPicPr>
            <p:cNvPr id="28" name="Picture 27">
              <a:extLst>
                <a:ext uri="{FF2B5EF4-FFF2-40B4-BE49-F238E27FC236}">
                  <a16:creationId xmlns:a16="http://schemas.microsoft.com/office/drawing/2014/main" id="{6E76B65B-4738-4F12-BD7C-8E290C08401D}"/>
                </a:ext>
              </a:extLst>
            </p:cNvPr>
            <p:cNvPicPr>
              <a:picLocks noChangeAspect="1"/>
            </p:cNvPicPr>
            <p:nvPr/>
          </p:nvPicPr>
          <p:blipFill>
            <a:blip r:embed="rId3"/>
            <a:stretch>
              <a:fillRect/>
            </a:stretch>
          </p:blipFill>
          <p:spPr>
            <a:xfrm>
              <a:off x="83275" y="2143518"/>
              <a:ext cx="11928613" cy="2982153"/>
            </a:xfrm>
            <a:prstGeom prst="rect">
              <a:avLst/>
            </a:prstGeom>
          </p:spPr>
        </p:pic>
        <p:sp>
          <p:nvSpPr>
            <p:cNvPr id="29" name="Title 1">
              <a:extLst>
                <a:ext uri="{FF2B5EF4-FFF2-40B4-BE49-F238E27FC236}">
                  <a16:creationId xmlns:a16="http://schemas.microsoft.com/office/drawing/2014/main" id="{1409A156-442C-D4A7-BC42-89C891AFD9DB}"/>
                </a:ext>
              </a:extLst>
            </p:cNvPr>
            <p:cNvSpPr txBox="1">
              <a:spLocks/>
            </p:cNvSpPr>
            <p:nvPr/>
          </p:nvSpPr>
          <p:spPr>
            <a:xfrm>
              <a:off x="588686" y="1897266"/>
              <a:ext cx="9783360" cy="1661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b="0" i="0" kern="1200">
                  <a:solidFill>
                    <a:schemeClr val="tx1"/>
                  </a:solidFill>
                  <a:latin typeface="Helvetica Neue Medium" charset="0"/>
                  <a:ea typeface="Helvetica Neue Medium" charset="0"/>
                  <a:cs typeface="Helvetica Neue Medium" charset="0"/>
                </a:defRPr>
              </a:lvl1pPr>
            </a:lstStyle>
            <a:p>
              <a:r>
                <a:rPr lang="en-US" sz="1200" b="1" dirty="0">
                  <a:latin typeface="Helvetica Neue Light" panose="02000403000000020004"/>
                </a:rPr>
                <a:t>Top variables that contribute significantly to identifying RI trusts </a:t>
              </a:r>
            </a:p>
          </p:txBody>
        </p:sp>
        <p:sp>
          <p:nvSpPr>
            <p:cNvPr id="30" name="TextBox 29">
              <a:extLst>
                <a:ext uri="{FF2B5EF4-FFF2-40B4-BE49-F238E27FC236}">
                  <a16:creationId xmlns:a16="http://schemas.microsoft.com/office/drawing/2014/main" id="{6F9C7D26-67C8-36DE-3A3F-D68C43FEC668}"/>
                </a:ext>
              </a:extLst>
            </p:cNvPr>
            <p:cNvSpPr txBox="1"/>
            <p:nvPr/>
          </p:nvSpPr>
          <p:spPr>
            <a:xfrm>
              <a:off x="553450" y="3910018"/>
              <a:ext cx="982940" cy="1217036"/>
            </a:xfrm>
            <a:prstGeom prst="rect">
              <a:avLst/>
            </a:prstGeom>
            <a:solidFill>
              <a:schemeClr val="bg1"/>
            </a:solidFill>
          </p:spPr>
          <p:txBody>
            <a:bodyPr wrap="square" rtlCol="0">
              <a:noAutofit/>
            </a:bodyPr>
            <a:lstStyle/>
            <a:p>
              <a:r>
                <a:rPr lang="en-GB" sz="800" dirty="0"/>
                <a:t>Harassment/</a:t>
              </a:r>
            </a:p>
            <a:p>
              <a:r>
                <a:rPr lang="en-GB" sz="800" dirty="0"/>
                <a:t>bullying or abuse from staff (reported by white staff)</a:t>
              </a:r>
            </a:p>
          </p:txBody>
        </p:sp>
        <p:sp>
          <p:nvSpPr>
            <p:cNvPr id="31" name="TextBox 30">
              <a:extLst>
                <a:ext uri="{FF2B5EF4-FFF2-40B4-BE49-F238E27FC236}">
                  <a16:creationId xmlns:a16="http://schemas.microsoft.com/office/drawing/2014/main" id="{0F611091-81C1-B324-FE66-285E36FE688C}"/>
                </a:ext>
              </a:extLst>
            </p:cNvPr>
            <p:cNvSpPr txBox="1"/>
            <p:nvPr/>
          </p:nvSpPr>
          <p:spPr>
            <a:xfrm>
              <a:off x="1708328" y="3869300"/>
              <a:ext cx="982940" cy="1217036"/>
            </a:xfrm>
            <a:prstGeom prst="rect">
              <a:avLst/>
            </a:prstGeom>
            <a:solidFill>
              <a:schemeClr val="bg1"/>
            </a:solidFill>
          </p:spPr>
          <p:txBody>
            <a:bodyPr wrap="square" rtlCol="0">
              <a:noAutofit/>
            </a:bodyPr>
            <a:lstStyle/>
            <a:p>
              <a:r>
                <a:rPr lang="en-GB" sz="800" dirty="0"/>
                <a:t>Number of times I experienced bullying or abuse at work from colleagues in last 12 months (medical and dental)</a:t>
              </a:r>
            </a:p>
          </p:txBody>
        </p:sp>
        <p:sp>
          <p:nvSpPr>
            <p:cNvPr id="32" name="TextBox 31">
              <a:extLst>
                <a:ext uri="{FF2B5EF4-FFF2-40B4-BE49-F238E27FC236}">
                  <a16:creationId xmlns:a16="http://schemas.microsoft.com/office/drawing/2014/main" id="{A667F9A9-D540-BC9A-1C84-4EFA96DF5E5E}"/>
                </a:ext>
              </a:extLst>
            </p:cNvPr>
            <p:cNvSpPr txBox="1"/>
            <p:nvPr/>
          </p:nvSpPr>
          <p:spPr>
            <a:xfrm>
              <a:off x="2863206" y="3869300"/>
              <a:ext cx="982940" cy="1217036"/>
            </a:xfrm>
            <a:prstGeom prst="rect">
              <a:avLst/>
            </a:prstGeom>
            <a:solidFill>
              <a:schemeClr val="bg1"/>
            </a:solidFill>
          </p:spPr>
          <p:txBody>
            <a:bodyPr wrap="square" rtlCol="0">
              <a:noAutofit/>
            </a:bodyPr>
            <a:lstStyle/>
            <a:p>
              <a:r>
                <a:rPr lang="en-GB" sz="800"/>
                <a:t>Number of times I experienced physical violence at work from other  colleagues in last 12 months (nurses and midwives)</a:t>
              </a:r>
            </a:p>
          </p:txBody>
        </p:sp>
        <p:sp>
          <p:nvSpPr>
            <p:cNvPr id="33" name="TextBox 32">
              <a:extLst>
                <a:ext uri="{FF2B5EF4-FFF2-40B4-BE49-F238E27FC236}">
                  <a16:creationId xmlns:a16="http://schemas.microsoft.com/office/drawing/2014/main" id="{75061AA1-4793-643A-2F7D-C925B80B52CE}"/>
                </a:ext>
              </a:extLst>
            </p:cNvPr>
            <p:cNvSpPr txBox="1"/>
            <p:nvPr/>
          </p:nvSpPr>
          <p:spPr>
            <a:xfrm>
              <a:off x="4018084" y="3869300"/>
              <a:ext cx="982940" cy="1217036"/>
            </a:xfrm>
            <a:prstGeom prst="rect">
              <a:avLst/>
            </a:prstGeom>
            <a:solidFill>
              <a:schemeClr val="bg1"/>
            </a:solidFill>
          </p:spPr>
          <p:txBody>
            <a:bodyPr wrap="square" rtlCol="0">
              <a:noAutofit/>
            </a:bodyPr>
            <a:lstStyle/>
            <a:p>
              <a:r>
                <a:rPr lang="en-GB" sz="800"/>
                <a:t>Number of times I experienced bullying or abuse at work from colleagues in last 12 months (nursing assistants)</a:t>
              </a:r>
            </a:p>
          </p:txBody>
        </p:sp>
        <p:sp>
          <p:nvSpPr>
            <p:cNvPr id="34" name="TextBox 33">
              <a:extLst>
                <a:ext uri="{FF2B5EF4-FFF2-40B4-BE49-F238E27FC236}">
                  <a16:creationId xmlns:a16="http://schemas.microsoft.com/office/drawing/2014/main" id="{AACE5BC7-7F34-76BA-5323-164C1F484323}"/>
                </a:ext>
              </a:extLst>
            </p:cNvPr>
            <p:cNvSpPr txBox="1"/>
            <p:nvPr/>
          </p:nvSpPr>
          <p:spPr>
            <a:xfrm>
              <a:off x="5172962" y="3869300"/>
              <a:ext cx="982940" cy="1217036"/>
            </a:xfrm>
            <a:prstGeom prst="rect">
              <a:avLst/>
            </a:prstGeom>
            <a:solidFill>
              <a:schemeClr val="bg1"/>
            </a:solidFill>
          </p:spPr>
          <p:txBody>
            <a:bodyPr wrap="square" rtlCol="0">
              <a:noAutofit/>
            </a:bodyPr>
            <a:lstStyle/>
            <a:p>
              <a:r>
                <a:rPr lang="en-GB" sz="800" dirty="0"/>
                <a:t>Number of times I experienced bullying or abuse at work from colleagues in last 12 months (nurses and midwives)</a:t>
              </a:r>
            </a:p>
          </p:txBody>
        </p:sp>
        <p:sp>
          <p:nvSpPr>
            <p:cNvPr id="35" name="TextBox 34">
              <a:extLst>
                <a:ext uri="{FF2B5EF4-FFF2-40B4-BE49-F238E27FC236}">
                  <a16:creationId xmlns:a16="http://schemas.microsoft.com/office/drawing/2014/main" id="{34A0187B-6611-7DCC-4361-9B019BDED358}"/>
                </a:ext>
              </a:extLst>
            </p:cNvPr>
            <p:cNvSpPr txBox="1"/>
            <p:nvPr/>
          </p:nvSpPr>
          <p:spPr>
            <a:xfrm>
              <a:off x="6327840" y="3869300"/>
              <a:ext cx="982940" cy="1217036"/>
            </a:xfrm>
            <a:prstGeom prst="rect">
              <a:avLst/>
            </a:prstGeom>
            <a:solidFill>
              <a:schemeClr val="bg1"/>
            </a:solidFill>
          </p:spPr>
          <p:txBody>
            <a:bodyPr wrap="square" rtlCol="0">
              <a:noAutofit/>
            </a:bodyPr>
            <a:lstStyle/>
            <a:p>
              <a:r>
                <a:rPr lang="en-GB" sz="800" dirty="0"/>
                <a:t>Number of times I experienced physical violence at work from managers in last 12 months (nursing assistants)</a:t>
              </a:r>
            </a:p>
          </p:txBody>
        </p:sp>
        <p:sp>
          <p:nvSpPr>
            <p:cNvPr id="36" name="TextBox 35">
              <a:extLst>
                <a:ext uri="{FF2B5EF4-FFF2-40B4-BE49-F238E27FC236}">
                  <a16:creationId xmlns:a16="http://schemas.microsoft.com/office/drawing/2014/main" id="{DAF6329D-EFC0-A6AD-75A7-7F6C00CD70EB}"/>
                </a:ext>
              </a:extLst>
            </p:cNvPr>
            <p:cNvSpPr txBox="1"/>
            <p:nvPr/>
          </p:nvSpPr>
          <p:spPr>
            <a:xfrm>
              <a:off x="7482718" y="3869300"/>
              <a:ext cx="982940" cy="1217036"/>
            </a:xfrm>
            <a:prstGeom prst="rect">
              <a:avLst/>
            </a:prstGeom>
            <a:solidFill>
              <a:schemeClr val="bg1"/>
            </a:solidFill>
          </p:spPr>
          <p:txBody>
            <a:bodyPr wrap="square" rtlCol="0">
              <a:noAutofit/>
            </a:bodyPr>
            <a:lstStyle/>
            <a:p>
              <a:r>
                <a:rPr lang="en-GB" sz="800" dirty="0"/>
                <a:t>I am considering leaving my current job and I would retire or take a break (wider healthcare team)</a:t>
              </a:r>
            </a:p>
          </p:txBody>
        </p:sp>
        <p:sp>
          <p:nvSpPr>
            <p:cNvPr id="37" name="TextBox 36">
              <a:extLst>
                <a:ext uri="{FF2B5EF4-FFF2-40B4-BE49-F238E27FC236}">
                  <a16:creationId xmlns:a16="http://schemas.microsoft.com/office/drawing/2014/main" id="{994515C7-BB3F-CDE8-AB0B-4236BE6641C5}"/>
                </a:ext>
              </a:extLst>
            </p:cNvPr>
            <p:cNvSpPr txBox="1"/>
            <p:nvPr/>
          </p:nvSpPr>
          <p:spPr>
            <a:xfrm>
              <a:off x="8637596" y="3869300"/>
              <a:ext cx="982940" cy="1217036"/>
            </a:xfrm>
            <a:prstGeom prst="rect">
              <a:avLst/>
            </a:prstGeom>
            <a:solidFill>
              <a:schemeClr val="bg1"/>
            </a:solidFill>
          </p:spPr>
          <p:txBody>
            <a:bodyPr wrap="square" rtlCol="0">
              <a:noAutofit/>
            </a:bodyPr>
            <a:lstStyle/>
            <a:p>
              <a:r>
                <a:rPr lang="en-GB" sz="800"/>
                <a:t>I often think about leaving this organisation (nurses and midwives)</a:t>
              </a:r>
            </a:p>
          </p:txBody>
        </p:sp>
        <p:sp>
          <p:nvSpPr>
            <p:cNvPr id="38" name="TextBox 37">
              <a:extLst>
                <a:ext uri="{FF2B5EF4-FFF2-40B4-BE49-F238E27FC236}">
                  <a16:creationId xmlns:a16="http://schemas.microsoft.com/office/drawing/2014/main" id="{332328C7-66CE-C426-2570-E229E1C300AA}"/>
                </a:ext>
              </a:extLst>
            </p:cNvPr>
            <p:cNvSpPr txBox="1"/>
            <p:nvPr/>
          </p:nvSpPr>
          <p:spPr>
            <a:xfrm>
              <a:off x="9792472" y="3869300"/>
              <a:ext cx="982940" cy="1217036"/>
            </a:xfrm>
            <a:prstGeom prst="rect">
              <a:avLst/>
            </a:prstGeom>
            <a:solidFill>
              <a:schemeClr val="bg1"/>
            </a:solidFill>
          </p:spPr>
          <p:txBody>
            <a:bodyPr wrap="square" rtlCol="0">
              <a:noAutofit/>
            </a:bodyPr>
            <a:lstStyle/>
            <a:p>
              <a:r>
                <a:rPr lang="en-GB" sz="800" dirty="0"/>
                <a:t>In the last month I have seen errors or incidents that could have hurt patients (medical and dental)</a:t>
              </a:r>
            </a:p>
          </p:txBody>
        </p:sp>
        <p:sp>
          <p:nvSpPr>
            <p:cNvPr id="39" name="TextBox 38">
              <a:extLst>
                <a:ext uri="{FF2B5EF4-FFF2-40B4-BE49-F238E27FC236}">
                  <a16:creationId xmlns:a16="http://schemas.microsoft.com/office/drawing/2014/main" id="{D5E4ED24-48A8-A6B3-963F-11DAF83E4041}"/>
                </a:ext>
              </a:extLst>
            </p:cNvPr>
            <p:cNvSpPr txBox="1"/>
            <p:nvPr/>
          </p:nvSpPr>
          <p:spPr>
            <a:xfrm>
              <a:off x="11028948" y="3869300"/>
              <a:ext cx="982940" cy="1217036"/>
            </a:xfrm>
            <a:prstGeom prst="rect">
              <a:avLst/>
            </a:prstGeom>
            <a:solidFill>
              <a:schemeClr val="bg1"/>
            </a:solidFill>
          </p:spPr>
          <p:txBody>
            <a:bodyPr wrap="square" rtlCol="0">
              <a:noAutofit/>
            </a:bodyPr>
            <a:lstStyle/>
            <a:p>
              <a:r>
                <a:rPr lang="en-GB" sz="800" dirty="0"/>
                <a:t>I feel that my role makes a difference to patients (wider healthcare team)</a:t>
              </a:r>
            </a:p>
          </p:txBody>
        </p:sp>
        <p:sp>
          <p:nvSpPr>
            <p:cNvPr id="40" name="Rectangle 39">
              <a:extLst>
                <a:ext uri="{FF2B5EF4-FFF2-40B4-BE49-F238E27FC236}">
                  <a16:creationId xmlns:a16="http://schemas.microsoft.com/office/drawing/2014/main" id="{D2C0F63E-3728-DC4D-21E2-1CED36E366FB}"/>
                </a:ext>
              </a:extLst>
            </p:cNvPr>
            <p:cNvSpPr/>
            <p:nvPr/>
          </p:nvSpPr>
          <p:spPr>
            <a:xfrm>
              <a:off x="1179910" y="5697697"/>
              <a:ext cx="9895438" cy="340500"/>
            </a:xfrm>
            <a:prstGeom prst="rect">
              <a:avLst/>
            </a:prstGeom>
            <a:solidFill>
              <a:schemeClr val="accent2">
                <a:lumMod val="60000"/>
                <a:lumOff val="40000"/>
              </a:schemeClr>
            </a:solidFill>
          </p:spPr>
          <p:txBody>
            <a:bodyPr wrap="square">
              <a:spAutoFit/>
            </a:bodyPr>
            <a:lstStyle/>
            <a:p>
              <a:pPr algn="ctr"/>
              <a:r>
                <a:rPr lang="en-GB" sz="1300" dirty="0">
                  <a:latin typeface="Helvetica Neue Light" panose="02000403000000020004"/>
                </a:rPr>
                <a:t>The higher the value of these variables, the higher the likelihood that the organisation </a:t>
              </a:r>
              <a:r>
                <a:rPr lang="en-GB" sz="1300" b="1" dirty="0">
                  <a:latin typeface="Helvetica Neue Light" panose="02000403000000020004"/>
                </a:rPr>
                <a:t>is RI </a:t>
              </a:r>
              <a:endParaRPr lang="en-GB" sz="1300" b="1" dirty="0"/>
            </a:p>
          </p:txBody>
        </p:sp>
      </p:grpSp>
      <p:sp>
        <p:nvSpPr>
          <p:cNvPr id="41" name="Title 4">
            <a:extLst>
              <a:ext uri="{FF2B5EF4-FFF2-40B4-BE49-F238E27FC236}">
                <a16:creationId xmlns:a16="http://schemas.microsoft.com/office/drawing/2014/main" id="{EFFFD59D-652B-F602-0BD0-268F961BAC83}"/>
              </a:ext>
            </a:extLst>
          </p:cNvPr>
          <p:cNvSpPr txBox="1">
            <a:spLocks/>
          </p:cNvSpPr>
          <p:nvPr/>
        </p:nvSpPr>
        <p:spPr>
          <a:xfrm>
            <a:off x="273923" y="407937"/>
            <a:ext cx="11404154" cy="551152"/>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GB" sz="1600" dirty="0">
                <a:solidFill>
                  <a:schemeClr val="accent5">
                    <a:lumMod val="75000"/>
                  </a:schemeClr>
                </a:solidFill>
                <a:latin typeface="Helvetica Neue Light" panose="02000403000000020004"/>
              </a:rPr>
              <a:t>The top 6 variables that contribute the most / are relevant in identifying RI organisations are related to bullying, harassment, abuse and violence at work</a:t>
            </a:r>
            <a:endParaRPr lang="en-GB" sz="1600" i="1" spc="-40" dirty="0">
              <a:solidFill>
                <a:schemeClr val="accent5">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83902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75794-9197-24FB-E2E0-E89EC5BBF68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401C605-85F1-4390-23F9-E4B37E617D82}"/>
              </a:ext>
            </a:extLst>
          </p:cNvPr>
          <p:cNvSpPr>
            <a:spLocks noGrp="1"/>
          </p:cNvSpPr>
          <p:nvPr>
            <p:ph idx="1"/>
          </p:nvPr>
        </p:nvSpPr>
        <p:spPr>
          <a:xfrm>
            <a:off x="432000" y="1364618"/>
            <a:ext cx="11088000" cy="4575006"/>
          </a:xfrm>
        </p:spPr>
        <p:txBody>
          <a:bodyPr/>
          <a:lstStyle/>
          <a:p>
            <a:pPr marL="342900" indent="-342900">
              <a:buFontTx/>
              <a:buChar char="-"/>
            </a:pPr>
            <a:endParaRPr lang="en-GB" dirty="0"/>
          </a:p>
          <a:p>
            <a:endParaRPr lang="en-GB" dirty="0"/>
          </a:p>
        </p:txBody>
      </p:sp>
      <p:sp>
        <p:nvSpPr>
          <p:cNvPr id="4" name="Title 3">
            <a:extLst>
              <a:ext uri="{FF2B5EF4-FFF2-40B4-BE49-F238E27FC236}">
                <a16:creationId xmlns:a16="http://schemas.microsoft.com/office/drawing/2014/main" id="{5657C2D6-905A-6BE1-2573-EF35A84F6E42}"/>
              </a:ext>
            </a:extLst>
          </p:cNvPr>
          <p:cNvSpPr>
            <a:spLocks noGrp="1"/>
          </p:cNvSpPr>
          <p:nvPr>
            <p:ph type="title"/>
          </p:nvPr>
        </p:nvSpPr>
        <p:spPr>
          <a:xfrm>
            <a:off x="217445" y="520957"/>
            <a:ext cx="11891427" cy="521213"/>
          </a:xfrm>
        </p:spPr>
        <p:txBody>
          <a:bodyPr>
            <a:noAutofit/>
          </a:bodyPr>
          <a:lstStyle/>
          <a:p>
            <a:r>
              <a:rPr lang="en-GB" sz="2800" dirty="0"/>
              <a:t>Research insights: </a:t>
            </a:r>
            <a:r>
              <a:rPr lang="en-GB" sz="2800" i="1" dirty="0"/>
              <a:t>Staff wellbeing has a direct and measurable impact on patient safety</a:t>
            </a:r>
          </a:p>
        </p:txBody>
      </p:sp>
      <p:graphicFrame>
        <p:nvGraphicFramePr>
          <p:cNvPr id="3" name="Diagram 2">
            <a:extLst>
              <a:ext uri="{FF2B5EF4-FFF2-40B4-BE49-F238E27FC236}">
                <a16:creationId xmlns:a16="http://schemas.microsoft.com/office/drawing/2014/main" id="{CBA8385F-5B63-5B53-CE04-B137BA8BC5EF}"/>
              </a:ext>
            </a:extLst>
          </p:cNvPr>
          <p:cNvGraphicFramePr/>
          <p:nvPr>
            <p:extLst>
              <p:ext uri="{D42A27DB-BD31-4B8C-83A1-F6EECF244321}">
                <p14:modId xmlns:p14="http://schemas.microsoft.com/office/powerpoint/2010/main" val="347980087"/>
              </p:ext>
            </p:extLst>
          </p:nvPr>
        </p:nvGraphicFramePr>
        <p:xfrm>
          <a:off x="2032000" y="1042170"/>
          <a:ext cx="8543636"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331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A2BB1AE-2F89-D8FA-CA6E-58BCB748B7BA}"/>
              </a:ext>
            </a:extLst>
          </p:cNvPr>
          <p:cNvSpPr>
            <a:spLocks noGrp="1"/>
          </p:cNvSpPr>
          <p:nvPr>
            <p:ph idx="1"/>
          </p:nvPr>
        </p:nvSpPr>
        <p:spPr>
          <a:xfrm>
            <a:off x="344501" y="1297186"/>
            <a:ext cx="11088000" cy="5048196"/>
          </a:xfrm>
        </p:spPr>
        <p:txBody>
          <a:bodyPr>
            <a:normAutofit/>
          </a:bodyPr>
          <a:lstStyle/>
          <a:p>
            <a:pPr marL="342900" indent="-342900">
              <a:buFontTx/>
              <a:buChar char="-"/>
            </a:pPr>
            <a:endParaRPr lang="en-GB" sz="2500" dirty="0">
              <a:latin typeface="Arial" panose="020B0604020202020204" pitchFamily="34" charset="0"/>
              <a:cs typeface="Arial" panose="020B0604020202020204" pitchFamily="34" charset="0"/>
            </a:endParaRPr>
          </a:p>
          <a:p>
            <a:pPr marL="342900" indent="-342900">
              <a:buFont typeface="Wingdings" panose="05000000000000000000" pitchFamily="2" charset="2"/>
              <a:buChar char="§"/>
            </a:pPr>
            <a:r>
              <a:rPr lang="en-GB" sz="2000" dirty="0">
                <a:latin typeface="Arial" panose="020B0604020202020204" pitchFamily="34" charset="0"/>
                <a:cs typeface="Arial" panose="020B0604020202020204" pitchFamily="34" charset="0"/>
              </a:rPr>
              <a:t>This study drove out novel insights and demonstrates NHS Patient safety strategy recommendations to use and employ data linkage techniques. </a:t>
            </a:r>
          </a:p>
          <a:p>
            <a:pPr marL="342900" indent="-342900">
              <a:buFont typeface="Wingdings" panose="05000000000000000000" pitchFamily="2" charset="2"/>
              <a:buChar char="§"/>
            </a:pPr>
            <a:r>
              <a:rPr lang="en-GB" sz="2000" dirty="0">
                <a:latin typeface="Arial" panose="020B0604020202020204" pitchFamily="34" charset="0"/>
                <a:cs typeface="Arial" panose="020B0604020202020204" pitchFamily="34" charset="0"/>
              </a:rPr>
              <a:t>The NHS Staff Survey was one of the most influential datasets in this study, </a:t>
            </a:r>
          </a:p>
          <a:p>
            <a:pPr marL="342900" indent="-342900">
              <a:buFont typeface="Wingdings" panose="05000000000000000000" pitchFamily="2" charset="2"/>
              <a:buChar char="§"/>
            </a:pPr>
            <a:r>
              <a:rPr lang="en-GB" sz="2000" dirty="0">
                <a:latin typeface="Arial" panose="020B0604020202020204" pitchFamily="34" charset="0"/>
                <a:cs typeface="Arial" panose="020B0604020202020204" pitchFamily="34" charset="0"/>
              </a:rPr>
              <a:t>This study suggests </a:t>
            </a:r>
            <a:r>
              <a:rPr lang="en-GB" sz="2000" b="1" i="1" dirty="0">
                <a:latin typeface="Arial" panose="020B0604020202020204" pitchFamily="34" charset="0"/>
                <a:cs typeface="Arial" panose="020B0604020202020204" pitchFamily="34" charset="0"/>
              </a:rPr>
              <a:t>staff perceptions, </a:t>
            </a:r>
            <a:r>
              <a:rPr lang="en-GB" sz="2000" i="1" dirty="0">
                <a:latin typeface="Arial" panose="020B0604020202020204" pitchFamily="34" charset="0"/>
                <a:cs typeface="Arial" panose="020B0604020202020204" pitchFamily="34" charset="0"/>
              </a:rPr>
              <a:t>as captured by the NHS Staff Survey, </a:t>
            </a:r>
            <a:r>
              <a:rPr lang="en-GB" sz="2000" b="1" i="1" dirty="0">
                <a:latin typeface="Arial" panose="020B0604020202020204" pitchFamily="34" charset="0"/>
                <a:cs typeface="Arial" panose="020B0604020202020204" pitchFamily="34" charset="0"/>
              </a:rPr>
              <a:t>are critical indicators of organisational safety</a:t>
            </a:r>
            <a:r>
              <a:rPr lang="en-GB" sz="2000" dirty="0">
                <a:latin typeface="Arial" panose="020B0604020202020204" pitchFamily="34" charset="0"/>
                <a:cs typeface="Arial" panose="020B0604020202020204" pitchFamily="34" charset="0"/>
              </a:rPr>
              <a:t> and that optimised staff engagement is </a:t>
            </a:r>
            <a:r>
              <a:rPr lang="en-GB" sz="2000" b="1" i="1" dirty="0">
                <a:latin typeface="Arial" panose="020B0604020202020204" pitchFamily="34" charset="0"/>
                <a:cs typeface="Arial" panose="020B0604020202020204" pitchFamily="34" charset="0"/>
              </a:rPr>
              <a:t>strongly correlated with better safety ratings.</a:t>
            </a:r>
          </a:p>
          <a:p>
            <a:pPr marL="342900" indent="-342900">
              <a:buFont typeface="Wingdings" panose="05000000000000000000" pitchFamily="2" charset="2"/>
              <a:buChar char="§"/>
            </a:pPr>
            <a:r>
              <a:rPr lang="en-GB" sz="2000" dirty="0">
                <a:latin typeface="Arial" panose="020B0604020202020204" pitchFamily="34" charset="0"/>
                <a:cs typeface="Arial" panose="020B0604020202020204" pitchFamily="34" charset="0"/>
              </a:rPr>
              <a:t>The study results confirms that </a:t>
            </a:r>
            <a:r>
              <a:rPr lang="en-GB" sz="2000" b="1" i="1" dirty="0">
                <a:latin typeface="Arial" panose="020B0604020202020204" pitchFamily="34" charset="0"/>
                <a:cs typeface="Arial" panose="020B0604020202020204" pitchFamily="34" charset="0"/>
              </a:rPr>
              <a:t>improving staff experience </a:t>
            </a:r>
            <a:r>
              <a:rPr lang="en-GB" sz="2000" dirty="0">
                <a:latin typeface="Arial" panose="020B0604020202020204" pitchFamily="34" charset="0"/>
                <a:cs typeface="Arial" panose="020B0604020202020204" pitchFamily="34" charset="0"/>
              </a:rPr>
              <a:t>is not just a workforce issue – </a:t>
            </a:r>
            <a:r>
              <a:rPr lang="en-GB" sz="2000" b="1" i="1" dirty="0">
                <a:latin typeface="Arial" panose="020B0604020202020204" pitchFamily="34" charset="0"/>
                <a:cs typeface="Arial" panose="020B0604020202020204" pitchFamily="34" charset="0"/>
              </a:rPr>
              <a:t>it is a patient safety imperative</a:t>
            </a:r>
          </a:p>
          <a:p>
            <a:pPr marL="342900" indent="-342900">
              <a:buFont typeface="Wingdings" panose="05000000000000000000" pitchFamily="2" charset="2"/>
              <a:buChar char="§"/>
            </a:pPr>
            <a:r>
              <a:rPr lang="en-GB" sz="2000" dirty="0">
                <a:latin typeface="Arial" panose="020B0604020202020204" pitchFamily="34" charset="0"/>
                <a:cs typeface="Arial" panose="020B0604020202020204" pitchFamily="34" charset="0"/>
              </a:rPr>
              <a:t>Partnership between applied healthcare and academic research organisations ensures </a:t>
            </a:r>
            <a:r>
              <a:rPr lang="en-GB" sz="2000">
                <a:latin typeface="Arial" panose="020B0604020202020204" pitchFamily="34" charset="0"/>
                <a:cs typeface="Arial" panose="020B0604020202020204" pitchFamily="34" charset="0"/>
              </a:rPr>
              <a:t>that an academics</a:t>
            </a:r>
            <a:r>
              <a:rPr lang="en-GB" sz="2000" dirty="0">
                <a:latin typeface="Arial" panose="020B0604020202020204" pitchFamily="34" charset="0"/>
                <a:cs typeface="Arial" panose="020B0604020202020204" pitchFamily="34" charset="0"/>
              </a:rPr>
              <a:t>’ technical expertise is used to address practical considerations in patient safety </a:t>
            </a:r>
            <a:r>
              <a:rPr lang="en-GB" sz="2000" b="1" i="1" dirty="0">
                <a:latin typeface="Arial" panose="020B0604020202020204" pitchFamily="34" charset="0"/>
                <a:cs typeface="Arial" panose="020B0604020202020204" pitchFamily="34" charset="0"/>
              </a:rPr>
              <a:t>resulting in truly translational work. </a:t>
            </a:r>
          </a:p>
          <a:p>
            <a:pPr marL="342900" indent="-342900">
              <a:buFontTx/>
              <a:buChar char="-"/>
            </a:pPr>
            <a:endParaRPr lang="en-GB" dirty="0"/>
          </a:p>
          <a:p>
            <a:pPr marL="342900" indent="-342900">
              <a:buFontTx/>
              <a:buChar char="-"/>
            </a:pPr>
            <a:endParaRPr lang="en-GB" i="1" dirty="0"/>
          </a:p>
          <a:p>
            <a:endParaRPr lang="en-GB" dirty="0"/>
          </a:p>
        </p:txBody>
      </p:sp>
      <p:sp>
        <p:nvSpPr>
          <p:cNvPr id="4" name="Title 3">
            <a:extLst>
              <a:ext uri="{FF2B5EF4-FFF2-40B4-BE49-F238E27FC236}">
                <a16:creationId xmlns:a16="http://schemas.microsoft.com/office/drawing/2014/main" id="{F539A1F3-8EAC-12FB-0B21-5FF00D73DA81}"/>
              </a:ext>
            </a:extLst>
          </p:cNvPr>
          <p:cNvSpPr>
            <a:spLocks noGrp="1"/>
          </p:cNvSpPr>
          <p:nvPr>
            <p:ph type="title"/>
          </p:nvPr>
        </p:nvSpPr>
        <p:spPr/>
        <p:txBody>
          <a:bodyPr/>
          <a:lstStyle/>
          <a:p>
            <a:r>
              <a:rPr lang="en-GB" dirty="0"/>
              <a:t>Summary </a:t>
            </a:r>
          </a:p>
        </p:txBody>
      </p:sp>
    </p:spTree>
    <p:extLst>
      <p:ext uri="{BB962C8B-B14F-4D97-AF65-F5344CB8AC3E}">
        <p14:creationId xmlns:p14="http://schemas.microsoft.com/office/powerpoint/2010/main" val="3640393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0AA4B-D913-DD0E-4447-8E15BA0A5750}"/>
            </a:ext>
          </a:extLst>
        </p:cNvPr>
        <p:cNvGrpSpPr/>
        <p:nvPr/>
      </p:nvGrpSpPr>
      <p:grpSpPr>
        <a:xfrm>
          <a:off x="0" y="0"/>
          <a:ext cx="0" cy="0"/>
          <a:chOff x="0" y="0"/>
          <a:chExt cx="0" cy="0"/>
        </a:xfrm>
      </p:grpSpPr>
      <p:sp>
        <p:nvSpPr>
          <p:cNvPr id="17" name="Title 4">
            <a:extLst>
              <a:ext uri="{FF2B5EF4-FFF2-40B4-BE49-F238E27FC236}">
                <a16:creationId xmlns:a16="http://schemas.microsoft.com/office/drawing/2014/main" id="{7A1A3826-8969-17D2-458E-4C6910FE16D9}"/>
              </a:ext>
            </a:extLst>
          </p:cNvPr>
          <p:cNvSpPr>
            <a:spLocks noGrp="1"/>
          </p:cNvSpPr>
          <p:nvPr>
            <p:ph type="title"/>
          </p:nvPr>
        </p:nvSpPr>
        <p:spPr>
          <a:xfrm>
            <a:off x="2835563" y="2422236"/>
            <a:ext cx="9080103" cy="760396"/>
          </a:xfrm>
        </p:spPr>
        <p:txBody>
          <a:bodyPr>
            <a:normAutofit fontScale="90000"/>
          </a:bodyPr>
          <a:lstStyle/>
          <a:p>
            <a:r>
              <a:rPr lang="en-GB" sz="2400" dirty="0">
                <a:latin typeface="Arial" panose="020B0604020202020204" pitchFamily="34" charset="0"/>
                <a:cs typeface="Arial" panose="020B0604020202020204" pitchFamily="34" charset="0"/>
              </a:rPr>
              <a:t>      </a:t>
            </a:r>
            <a:br>
              <a:rPr lang="en-GB" sz="2400" dirty="0">
                <a:latin typeface="Arial" panose="020B0604020202020204" pitchFamily="34" charset="0"/>
                <a:cs typeface="Arial" panose="020B0604020202020204" pitchFamily="34" charset="0"/>
              </a:rPr>
            </a:br>
            <a:br>
              <a:rPr lang="en-GB" sz="2400" dirty="0">
                <a:latin typeface="Arial" panose="020B0604020202020204" pitchFamily="34" charset="0"/>
                <a:cs typeface="Arial" panose="020B0604020202020204" pitchFamily="34" charset="0"/>
              </a:rPr>
            </a:br>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 </a:t>
            </a:r>
            <a:br>
              <a:rPr lang="en-GB" sz="2800" dirty="0">
                <a:latin typeface="Arial" panose="020B0604020202020204" pitchFamily="34" charset="0"/>
                <a:cs typeface="Arial" panose="020B0604020202020204" pitchFamily="34" charset="0"/>
              </a:rPr>
            </a:br>
            <a:br>
              <a:rPr lang="en-GB" sz="2400" dirty="0"/>
            </a:br>
            <a:endParaRPr lang="en-GB" sz="2400" spc="-40" dirty="0">
              <a:latin typeface="Arial" panose="020B0604020202020204" pitchFamily="34" charset="0"/>
              <a:cs typeface="Arial" panose="020B0604020202020204" pitchFamily="34" charset="0"/>
            </a:endParaRPr>
          </a:p>
        </p:txBody>
      </p:sp>
      <p:sp>
        <p:nvSpPr>
          <p:cNvPr id="5" name="Content Placeholder 4">
            <a:extLst>
              <a:ext uri="{FF2B5EF4-FFF2-40B4-BE49-F238E27FC236}">
                <a16:creationId xmlns:a16="http://schemas.microsoft.com/office/drawing/2014/main" id="{E5B63347-6340-4531-4E0A-9910CC3B2E7C}"/>
              </a:ext>
            </a:extLst>
          </p:cNvPr>
          <p:cNvSpPr>
            <a:spLocks noGrp="1"/>
          </p:cNvSpPr>
          <p:nvPr>
            <p:ph idx="1"/>
          </p:nvPr>
        </p:nvSpPr>
        <p:spPr>
          <a:xfrm>
            <a:off x="2567708" y="978475"/>
            <a:ext cx="9347957" cy="1912505"/>
          </a:xfrm>
        </p:spPr>
        <p:txBody>
          <a:bodyPr>
            <a:normAutofit fontScale="92500"/>
          </a:bodyPr>
          <a:lstStyle/>
          <a:p>
            <a:r>
              <a:rPr lang="en-GB" sz="2100" dirty="0">
                <a:latin typeface="Arial" panose="020B0604020202020204" pitchFamily="34" charset="0"/>
                <a:cs typeface="Arial" panose="020B0604020202020204" pitchFamily="34" charset="0"/>
              </a:rPr>
              <a:t>The future organisation of health as set out by the 10-year plan vision is driving us further toward a data driven approach, and for patient safety we must continually harness the potential of established data sources within the public domain to drive insights and recognise the benefits of collaborative translation research. </a:t>
            </a:r>
          </a:p>
          <a:p>
            <a:r>
              <a:rPr lang="en-GB" sz="2100" dirty="0">
                <a:latin typeface="Arial" panose="020B0604020202020204" pitchFamily="34" charset="0"/>
                <a:cs typeface="Arial" panose="020B0604020202020204" pitchFamily="34" charset="0"/>
                <a:hlinkClick r:id="rId3"/>
              </a:rPr>
              <a:t>Patient Safety </a:t>
            </a:r>
            <a:r>
              <a:rPr lang="en-GB" sz="2100">
                <a:latin typeface="Arial" panose="020B0604020202020204" pitchFamily="34" charset="0"/>
                <a:cs typeface="Arial" panose="020B0604020202020204" pitchFamily="34" charset="0"/>
                <a:hlinkClick r:id="rId3"/>
              </a:rPr>
              <a:t>Research Collaborations </a:t>
            </a:r>
            <a:r>
              <a:rPr lang="en-GB" sz="2100">
                <a:latin typeface="Arial" panose="020B0604020202020204" pitchFamily="34" charset="0"/>
                <a:cs typeface="Arial" panose="020B0604020202020204" pitchFamily="34" charset="0"/>
              </a:rPr>
              <a:t>continue </a:t>
            </a:r>
            <a:r>
              <a:rPr lang="en-GB" sz="2100" dirty="0">
                <a:latin typeface="Arial" panose="020B0604020202020204" pitchFamily="34" charset="0"/>
                <a:cs typeface="Arial" panose="020B0604020202020204" pitchFamily="34" charset="0"/>
              </a:rPr>
              <a:t>to exists across England offering opportunities for joint funding and collaboration.  </a:t>
            </a:r>
          </a:p>
          <a:p>
            <a:endParaRPr lang="en-GB" sz="1700" dirty="0">
              <a:latin typeface="Arial" panose="020B0604020202020204" pitchFamily="34" charset="0"/>
              <a:cs typeface="Arial" panose="020B0604020202020204" pitchFamily="34" charset="0"/>
            </a:endParaRPr>
          </a:p>
          <a:p>
            <a:endParaRPr lang="en-GB" sz="1700" dirty="0">
              <a:latin typeface="Arial" panose="020B0604020202020204" pitchFamily="34" charset="0"/>
              <a:cs typeface="Arial" panose="020B0604020202020204" pitchFamily="34" charset="0"/>
            </a:endParaRPr>
          </a:p>
          <a:p>
            <a:endParaRPr lang="en-GB" sz="1200" dirty="0">
              <a:solidFill>
                <a:schemeClr val="tx1"/>
              </a:solidFill>
              <a:latin typeface="Arial" panose="020B0604020202020204" pitchFamily="34" charset="0"/>
              <a:cs typeface="Arial" panose="020B0604020202020204" pitchFamily="34" charset="0"/>
            </a:endParaRPr>
          </a:p>
          <a:p>
            <a:endParaRPr lang="en-GB" sz="1200" dirty="0">
              <a:solidFill>
                <a:schemeClr val="tx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GB" sz="2400" dirty="0">
              <a:solidFill>
                <a:schemeClr val="tx1"/>
              </a:solidFill>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D2A82F4C-A3DD-6781-7438-05523DA78ADE}"/>
              </a:ext>
            </a:extLst>
          </p:cNvPr>
          <p:cNvPicPr>
            <a:picLocks noChangeAspect="1"/>
          </p:cNvPicPr>
          <p:nvPr/>
        </p:nvPicPr>
        <p:blipFill>
          <a:blip r:embed="rId4"/>
          <a:stretch>
            <a:fillRect/>
          </a:stretch>
        </p:blipFill>
        <p:spPr>
          <a:xfrm>
            <a:off x="654446" y="3852418"/>
            <a:ext cx="1685937" cy="1666887"/>
          </a:xfrm>
          <a:prstGeom prst="rect">
            <a:avLst/>
          </a:prstGeom>
        </p:spPr>
      </p:pic>
      <p:sp>
        <p:nvSpPr>
          <p:cNvPr id="9" name="Content Placeholder 4">
            <a:extLst>
              <a:ext uri="{FF2B5EF4-FFF2-40B4-BE49-F238E27FC236}">
                <a16:creationId xmlns:a16="http://schemas.microsoft.com/office/drawing/2014/main" id="{6F106B17-8AD9-B1C2-0876-33128BBB9CC1}"/>
              </a:ext>
            </a:extLst>
          </p:cNvPr>
          <p:cNvSpPr txBox="1">
            <a:spLocks/>
          </p:cNvSpPr>
          <p:nvPr/>
        </p:nvSpPr>
        <p:spPr>
          <a:xfrm>
            <a:off x="2835563" y="3852418"/>
            <a:ext cx="9080102" cy="2095800"/>
          </a:xfrm>
          <a:prstGeom prst="rect">
            <a:avLst/>
          </a:prstGeom>
        </p:spPr>
        <p:txBody>
          <a:bodyPr vert="horz" lIns="0" tIns="0" rIns="0" bIns="0" rtlCol="0">
            <a:normAutofit/>
          </a:bodyPr>
          <a:lstStyle>
            <a:lvl1pPr marL="0" indent="0" algn="l" defTabSz="914400" rtl="0" eaLnBrk="1" latinLnBrk="0" hangingPunct="1">
              <a:lnSpc>
                <a:spcPct val="100000"/>
              </a:lnSpc>
              <a:spcBef>
                <a:spcPts val="0"/>
              </a:spcBef>
              <a:spcAft>
                <a:spcPts val="600"/>
              </a:spcAft>
              <a:buClr>
                <a:schemeClr val="tx1"/>
              </a:buClr>
              <a:buFont typeface="Arial" panose="020B0604020202020204" pitchFamily="34" charset="0"/>
              <a:buNone/>
              <a:defRPr sz="22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buFont typeface="Arial" panose="020B0604020202020204" pitchFamily="34" charset="0"/>
              <a:buChar char="•"/>
            </a:pPr>
            <a:r>
              <a:rPr lang="en-GB" dirty="0">
                <a:latin typeface="Arial" panose="020B0604020202020204" pitchFamily="34" charset="0"/>
                <a:cs typeface="Arial" panose="020B0604020202020204" pitchFamily="34" charset="0"/>
              </a:rPr>
              <a:t>Big Data and Analytical Unit, Imperial College London</a:t>
            </a:r>
          </a:p>
          <a:p>
            <a:pPr marL="342900" lvl="0" indent="-342900">
              <a:buFont typeface="Arial" panose="020B0604020202020204" pitchFamily="34" charset="0"/>
              <a:buChar char="•"/>
            </a:pPr>
            <a:r>
              <a:rPr lang="en-GB" dirty="0">
                <a:latin typeface="Arial" panose="020B0604020202020204" pitchFamily="34" charset="0"/>
                <a:cs typeface="Arial" panose="020B0604020202020204" pitchFamily="34" charset="0"/>
              </a:rPr>
              <a:t>NIHR Imperial Patient Safety Translational Research Centre</a:t>
            </a:r>
          </a:p>
          <a:p>
            <a:pPr marL="342900" lvl="0" indent="-342900">
              <a:buFont typeface="Arial" panose="020B0604020202020204" pitchFamily="34" charset="0"/>
              <a:buChar char="•"/>
            </a:pPr>
            <a:r>
              <a:rPr lang="en-GB" dirty="0">
                <a:latin typeface="Arial" panose="020B0604020202020204" pitchFamily="34" charset="0"/>
                <a:cs typeface="Arial" panose="020B0604020202020204" pitchFamily="34" charset="0"/>
              </a:rPr>
              <a:t>Institute of Global Health Innovation, Imperial College London</a:t>
            </a:r>
          </a:p>
          <a:p>
            <a:pPr marL="342900" lvl="0" indent="-342900">
              <a:buFont typeface="Arial" panose="020B0604020202020204" pitchFamily="34" charset="0"/>
              <a:buChar char="•"/>
            </a:pPr>
            <a:r>
              <a:rPr lang="en-GB" dirty="0">
                <a:latin typeface="Arial" panose="020B0604020202020204" pitchFamily="34" charset="0"/>
                <a:cs typeface="Arial" panose="020B0604020202020204" pitchFamily="34" charset="0"/>
              </a:rPr>
              <a:t>Regional Patient Safety Team, NHS England London </a:t>
            </a:r>
          </a:p>
          <a:p>
            <a:pPr marL="171450" indent="-171450">
              <a:buFont typeface="Arial" panose="020B0604020202020204" pitchFamily="34" charset="0"/>
              <a:buChar char="•"/>
            </a:pPr>
            <a:endParaRPr lang="en-GB" sz="1200" dirty="0">
              <a:latin typeface="Arial" panose="020B0604020202020204" pitchFamily="34" charset="0"/>
              <a:cs typeface="Arial" panose="020B0604020202020204" pitchFamily="34" charset="0"/>
            </a:endParaRPr>
          </a:p>
          <a:p>
            <a:pPr marL="171450" indent="-171450">
              <a:buFont typeface="Courier New" panose="02070309020205020404" pitchFamily="49" charset="0"/>
              <a:buChar char="o"/>
            </a:pPr>
            <a:endParaRPr lang="en-GB" sz="1200" dirty="0">
              <a:latin typeface="Arial" panose="020B0604020202020204" pitchFamily="34" charset="0"/>
              <a:cs typeface="Arial" panose="020B0604020202020204" pitchFamily="34" charset="0"/>
            </a:endParaRPr>
          </a:p>
          <a:p>
            <a:pPr marL="342900" indent="-342900">
              <a:buFont typeface="Courier New" panose="02070309020205020404" pitchFamily="49" charset="0"/>
              <a:buChar char="o"/>
            </a:pPr>
            <a:endParaRPr lang="en-GB" sz="2400" dirty="0"/>
          </a:p>
        </p:txBody>
      </p:sp>
      <p:pic>
        <p:nvPicPr>
          <p:cNvPr id="11" name="Picture 10">
            <a:extLst>
              <a:ext uri="{FF2B5EF4-FFF2-40B4-BE49-F238E27FC236}">
                <a16:creationId xmlns:a16="http://schemas.microsoft.com/office/drawing/2014/main" id="{B3B4B966-203C-F440-2AEA-E063F5C9C6D8}"/>
              </a:ext>
            </a:extLst>
          </p:cNvPr>
          <p:cNvPicPr>
            <a:picLocks noChangeAspect="1"/>
          </p:cNvPicPr>
          <p:nvPr/>
        </p:nvPicPr>
        <p:blipFill>
          <a:blip r:embed="rId5"/>
          <a:stretch>
            <a:fillRect/>
          </a:stretch>
        </p:blipFill>
        <p:spPr>
          <a:xfrm>
            <a:off x="515901" y="912669"/>
            <a:ext cx="1724038" cy="1775112"/>
          </a:xfrm>
          <a:prstGeom prst="rect">
            <a:avLst/>
          </a:prstGeom>
        </p:spPr>
      </p:pic>
    </p:spTree>
    <p:extLst>
      <p:ext uri="{BB962C8B-B14F-4D97-AF65-F5344CB8AC3E}">
        <p14:creationId xmlns:p14="http://schemas.microsoft.com/office/powerpoint/2010/main" val="2217864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00837A72-D04F-4A23-3712-5E8072295CDB}"/>
              </a:ext>
            </a:extLst>
          </p:cNvPr>
          <p:cNvPicPr>
            <a:picLocks noGrp="1" noChangeAspect="1"/>
          </p:cNvPicPr>
          <p:nvPr>
            <p:ph idx="1"/>
          </p:nvPr>
        </p:nvPicPr>
        <p:blipFill>
          <a:blip r:embed="rId3"/>
          <a:stretch>
            <a:fillRect/>
          </a:stretch>
        </p:blipFill>
        <p:spPr>
          <a:xfrm rot="20734892">
            <a:off x="843009" y="1827705"/>
            <a:ext cx="2710849" cy="3644153"/>
          </a:xfrm>
        </p:spPr>
      </p:pic>
      <p:sp>
        <p:nvSpPr>
          <p:cNvPr id="4" name="Title 3">
            <a:extLst>
              <a:ext uri="{FF2B5EF4-FFF2-40B4-BE49-F238E27FC236}">
                <a16:creationId xmlns:a16="http://schemas.microsoft.com/office/drawing/2014/main" id="{C0FEFA3E-FFE6-D442-182D-750F984346CD}"/>
              </a:ext>
            </a:extLst>
          </p:cNvPr>
          <p:cNvSpPr>
            <a:spLocks noGrp="1"/>
          </p:cNvSpPr>
          <p:nvPr>
            <p:ph type="title"/>
          </p:nvPr>
        </p:nvSpPr>
        <p:spPr>
          <a:xfrm>
            <a:off x="432000" y="432000"/>
            <a:ext cx="11404154" cy="577927"/>
          </a:xfrm>
        </p:spPr>
        <p:txBody>
          <a:bodyPr/>
          <a:lstStyle/>
          <a:p>
            <a:r>
              <a:rPr lang="en-GB" dirty="0"/>
              <a:t>What work has happened since this </a:t>
            </a:r>
          </a:p>
        </p:txBody>
      </p:sp>
      <p:pic>
        <p:nvPicPr>
          <p:cNvPr id="8" name="Picture 7">
            <a:extLst>
              <a:ext uri="{FF2B5EF4-FFF2-40B4-BE49-F238E27FC236}">
                <a16:creationId xmlns:a16="http://schemas.microsoft.com/office/drawing/2014/main" id="{CDAB819F-0859-D610-2414-5263E0A347AA}"/>
              </a:ext>
            </a:extLst>
          </p:cNvPr>
          <p:cNvPicPr>
            <a:picLocks noChangeAspect="1"/>
          </p:cNvPicPr>
          <p:nvPr/>
        </p:nvPicPr>
        <p:blipFill>
          <a:blip r:embed="rId4"/>
          <a:stretch>
            <a:fillRect/>
          </a:stretch>
        </p:blipFill>
        <p:spPr>
          <a:xfrm rot="464078">
            <a:off x="2803645" y="1536661"/>
            <a:ext cx="2866167" cy="3524276"/>
          </a:xfrm>
          <a:prstGeom prst="rect">
            <a:avLst/>
          </a:prstGeom>
        </p:spPr>
      </p:pic>
      <p:pic>
        <p:nvPicPr>
          <p:cNvPr id="5" name="Picture 4">
            <a:extLst>
              <a:ext uri="{FF2B5EF4-FFF2-40B4-BE49-F238E27FC236}">
                <a16:creationId xmlns:a16="http://schemas.microsoft.com/office/drawing/2014/main" id="{742F7CC6-5001-6E7A-0765-5E3541D5C446}"/>
              </a:ext>
            </a:extLst>
          </p:cNvPr>
          <p:cNvPicPr>
            <a:picLocks noChangeAspect="1"/>
          </p:cNvPicPr>
          <p:nvPr/>
        </p:nvPicPr>
        <p:blipFill>
          <a:blip r:embed="rId5"/>
          <a:stretch>
            <a:fillRect/>
          </a:stretch>
        </p:blipFill>
        <p:spPr>
          <a:xfrm rot="20922921">
            <a:off x="6367950" y="1473911"/>
            <a:ext cx="2704148" cy="3796387"/>
          </a:xfrm>
          <a:prstGeom prst="rect">
            <a:avLst/>
          </a:prstGeom>
        </p:spPr>
      </p:pic>
      <p:pic>
        <p:nvPicPr>
          <p:cNvPr id="9" name="Picture 8">
            <a:extLst>
              <a:ext uri="{FF2B5EF4-FFF2-40B4-BE49-F238E27FC236}">
                <a16:creationId xmlns:a16="http://schemas.microsoft.com/office/drawing/2014/main" id="{68DE2C99-6923-9D90-2732-036320B4809E}"/>
              </a:ext>
            </a:extLst>
          </p:cNvPr>
          <p:cNvPicPr>
            <a:picLocks noChangeAspect="1"/>
          </p:cNvPicPr>
          <p:nvPr/>
        </p:nvPicPr>
        <p:blipFill>
          <a:blip r:embed="rId6"/>
          <a:stretch>
            <a:fillRect/>
          </a:stretch>
        </p:blipFill>
        <p:spPr>
          <a:xfrm rot="1277650">
            <a:off x="8534814" y="1705427"/>
            <a:ext cx="2608111" cy="3888706"/>
          </a:xfrm>
          <a:prstGeom prst="rect">
            <a:avLst/>
          </a:prstGeom>
        </p:spPr>
      </p:pic>
    </p:spTree>
    <p:extLst>
      <p:ext uri="{BB962C8B-B14F-4D97-AF65-F5344CB8AC3E}">
        <p14:creationId xmlns:p14="http://schemas.microsoft.com/office/powerpoint/2010/main" val="582554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c6a2e09-cd5a-43b9-95ad-f27dc8263e8e" xsi:nil="true"/>
    <lcf76f155ced4ddcb4097134ff3c332f xmlns="e6bed965-523c-4023-8d78-af032cd47694">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1F51620C47D3F4CB046B96311EA442D" ma:contentTypeVersion="15" ma:contentTypeDescription="Create a new document." ma:contentTypeScope="" ma:versionID="4a597c82bc5313b41426df21e9cdbc7a">
  <xsd:schema xmlns:xsd="http://www.w3.org/2001/XMLSchema" xmlns:xs="http://www.w3.org/2001/XMLSchema" xmlns:p="http://schemas.microsoft.com/office/2006/metadata/properties" xmlns:ns2="e6bed965-523c-4023-8d78-af032cd47694" xmlns:ns3="7c6a2e09-cd5a-43b9-95ad-f27dc8263e8e" targetNamespace="http://schemas.microsoft.com/office/2006/metadata/properties" ma:root="true" ma:fieldsID="c3ef1ddc7c14852e28076232bbf7ccf5" ns2:_="" ns3:_="">
    <xsd:import namespace="e6bed965-523c-4023-8d78-af032cd47694"/>
    <xsd:import namespace="7c6a2e09-cd5a-43b9-95ad-f27dc8263e8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GenerationTime" minOccurs="0"/>
                <xsd:element ref="ns2:MediaServiceEventHashCode" minOccurs="0"/>
                <xsd:element ref="ns2:MediaLengthInSeconds" minOccurs="0"/>
                <xsd:element ref="ns2:MediaServiceDateTaken" minOccurs="0"/>
                <xsd:element ref="ns3:TaxCatchAll" minOccurs="0"/>
                <xsd:element ref="ns2:MediaServiceOCR" minOccurs="0"/>
                <xsd:element ref="ns2:MediaServiceBillingMetadata" minOccurs="0"/>
                <xsd:element ref="ns2:MediaServiceLocation"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bed965-523c-4023-8d78-af032cd47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BillingMetadata" ma:index="17" nillable="true" ma:displayName="MediaServiceBillingMetadata" ma:hidden="true" ma:internalName="MediaServiceBillingMetadata" ma:readOnly="true">
      <xsd:simpleType>
        <xsd:restriction base="dms:Note"/>
      </xsd:simpleType>
    </xsd:element>
    <xsd:element name="MediaServiceLocation" ma:index="18" nillable="true" ma:displayName="Location" ma:description="" ma:indexed="true"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6a720f7c-b663-4697-a928-66c8f8080ffb"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c6a2e09-cd5a-43b9-95ad-f27dc8263e8e"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cfefe600-5022-4431-9da1-a50178d25ce5}" ma:internalName="TaxCatchAll" ma:showField="CatchAllData" ma:web="7c6a2e09-cd5a-43b9-95ad-f27dc8263e8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87A39D-9BE4-4EC2-A81C-97A856C20BC6}">
  <ds:schemaRefs>
    <ds:schemaRef ds:uri="http://schemas.microsoft.com/sharepoint/v3/contenttype/forms"/>
  </ds:schemaRefs>
</ds:datastoreItem>
</file>

<file path=customXml/itemProps2.xml><?xml version="1.0" encoding="utf-8"?>
<ds:datastoreItem xmlns:ds="http://schemas.openxmlformats.org/officeDocument/2006/customXml" ds:itemID="{734605F7-A9CD-4252-9E32-DBD63E5515E8}">
  <ds:schemaRefs>
    <ds:schemaRef ds:uri="d308937c-db4f-4d0c-a3a2-1537c17057e4"/>
    <ds:schemaRef ds:uri="e5e4dbf6-565d-4406-8fdd-77d94833c6d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226D9BB6-A415-4D7D-86F6-63E036B8263B}"/>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otalTime>2629</TotalTime>
  <Words>2178</Words>
  <Application>Microsoft Office PowerPoint</Application>
  <PresentationFormat>Widescreen</PresentationFormat>
  <Paragraphs>122</Paragraphs>
  <Slides>9</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Calibri</vt:lpstr>
      <vt:lpstr>Calibri Light</vt:lpstr>
      <vt:lpstr>Courier New</vt:lpstr>
      <vt:lpstr>Helvetica Neue Light</vt:lpstr>
      <vt:lpstr>Wingdings</vt:lpstr>
      <vt:lpstr>Office Theme</vt:lpstr>
      <vt:lpstr>Patient Safety risks and concerns in London: a data mining exercise     </vt:lpstr>
      <vt:lpstr>   The challenge: what did patient safety data tell us that we didn’t already know?   </vt:lpstr>
      <vt:lpstr>Patient safety datasets of interest and machine learning methodology  </vt:lpstr>
      <vt:lpstr>Of all variables included (1,000+), the most relevant in identifying Good organisations relate to staff feeling supported and appreciated at work</vt:lpstr>
      <vt:lpstr>  </vt:lpstr>
      <vt:lpstr>Research insights: Staff wellbeing has a direct and measurable impact on patient safety</vt:lpstr>
      <vt:lpstr>Summary </vt:lpstr>
      <vt:lpstr>            </vt:lpstr>
      <vt:lpstr>What work has happened since this </vt:lpstr>
    </vt:vector>
  </TitlesOfParts>
  <Company>NHS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Ros Spinks</dc:creator>
  <cp:lastModifiedBy>Amy Mcloughlin</cp:lastModifiedBy>
  <cp:revision>5</cp:revision>
  <dcterms:created xsi:type="dcterms:W3CDTF">2024-04-18T16:23:06Z</dcterms:created>
  <dcterms:modified xsi:type="dcterms:W3CDTF">2025-09-14T21:07:19Z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fdcbfa9-27b9-4d14-a41c-b447791acec2_Enabled">
    <vt:lpwstr>true</vt:lpwstr>
  </property>
  <property fmtid="{D5CDD505-2E9C-101B-9397-08002B2CF9AE}" pid="3" name="MSIP_Label_1fdcbfa9-27b9-4d14-a41c-b447791acec2_SetDate">
    <vt:lpwstr>2024-05-09T14:58:17Z</vt:lpwstr>
  </property>
  <property fmtid="{D5CDD505-2E9C-101B-9397-08002B2CF9AE}" pid="4" name="MSIP_Label_1fdcbfa9-27b9-4d14-a41c-b447791acec2_Method">
    <vt:lpwstr>Privileged</vt:lpwstr>
  </property>
  <property fmtid="{D5CDD505-2E9C-101B-9397-08002B2CF9AE}" pid="5" name="MSIP_Label_1fdcbfa9-27b9-4d14-a41c-b447791acec2_Name">
    <vt:lpwstr>OFFICIAL-SENSITIVE. COMMERCIAL</vt:lpwstr>
  </property>
  <property fmtid="{D5CDD505-2E9C-101B-9397-08002B2CF9AE}" pid="6" name="MSIP_Label_1fdcbfa9-27b9-4d14-a41c-b447791acec2_SiteId">
    <vt:lpwstr>03159e92-72c6-4b23-a64a-af50e790adbf</vt:lpwstr>
  </property>
  <property fmtid="{D5CDD505-2E9C-101B-9397-08002B2CF9AE}" pid="7" name="MSIP_Label_1fdcbfa9-27b9-4d14-a41c-b447791acec2_ActionId">
    <vt:lpwstr>cb9e1d21-6ffd-441d-9c6e-c5814a219bfe</vt:lpwstr>
  </property>
  <property fmtid="{D5CDD505-2E9C-101B-9397-08002B2CF9AE}" pid="8" name="MSIP_Label_1fdcbfa9-27b9-4d14-a41c-b447791acec2_ContentBits">
    <vt:lpwstr>0</vt:lpwstr>
  </property>
  <property fmtid="{D5CDD505-2E9C-101B-9397-08002B2CF9AE}" pid="9" name="ContentTypeId">
    <vt:lpwstr>0x01010001F51620C47D3F4CB046B96311EA442D</vt:lpwstr>
  </property>
  <property fmtid="{D5CDD505-2E9C-101B-9397-08002B2CF9AE}" pid="10" name="MediaServiceImageTags">
    <vt:lpwstr/>
  </property>
</Properties>
</file>