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501" r:id="rId5"/>
    <p:sldId id="503" r:id="rId6"/>
    <p:sldId id="265" r:id="rId7"/>
    <p:sldId id="452" r:id="rId8"/>
    <p:sldId id="5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2C82"/>
    <a:srgbClr val="50C1CF"/>
    <a:srgbClr val="D41469"/>
    <a:srgbClr val="40A2E6"/>
    <a:srgbClr val="6A27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3A8741-366B-4642-809D-7956122FCF70}" v="10" dt="2025-09-12T09:46:26.918"/>
    <p1510:client id="{AB35E29F-C80F-4678-9864-B0FC76919BDD}" v="558" dt="2025-09-12T13:33:12.255"/>
    <p1510:client id="{AC2BAEEB-FE19-9FFE-8B52-A140898ECC08}" v="168" dt="2025-09-12T13:17:29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2E90E-4F7B-45B6-AB66-A7752A6067F8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A73AF-A07D-43D1-808D-EA7171AA5B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40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Display when Mark Rose is speaking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A73AF-A07D-43D1-808D-EA7171AA5B6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005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Display when Paul Johnson is speaking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A73AF-A07D-43D1-808D-EA7171AA5B6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359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B20B978-75C6-4A66-3558-C7B7592F85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E2C6C3D-6BA0-AE12-323F-BC091CED6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1718" y="4872448"/>
            <a:ext cx="5914128" cy="81843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097B257-7976-E195-51B1-CE0C8D380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1718" y="2931154"/>
            <a:ext cx="5914128" cy="1941293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2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5345FEF-BF4A-169F-9677-B31BF98F9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87414F-A105-FB9C-169E-BEA18FAA1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87157"/>
            <a:ext cx="8798169" cy="889244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C4D50-EC7B-5881-7BC0-96B2299F0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0478"/>
            <a:ext cx="5949462" cy="3472107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1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34C0B0-77A5-20FF-3FFC-5A05C7114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C1B578-2178-FABD-C167-F662E303D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87157"/>
            <a:ext cx="10515600" cy="1325563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582C8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C16CA-82B1-C6E5-85F7-DC437DD08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3236259" cy="4351338"/>
          </a:xfrm>
        </p:spPr>
        <p:txBody>
          <a:bodyPr/>
          <a:lstStyle>
            <a:lvl1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5C570-E62C-6BCB-C4FB-9796DEA2A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825625"/>
            <a:ext cx="3236259" cy="4351338"/>
          </a:xfrm>
        </p:spPr>
        <p:txBody>
          <a:bodyPr/>
          <a:lstStyle>
            <a:lvl1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1pPr>
            <a:lvl2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2pPr>
            <a:lvl3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3pPr>
            <a:lvl4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4pPr>
            <a:lvl5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purple rectangles&#10;&#10;Description automatically generated">
            <a:extLst>
              <a:ext uri="{FF2B5EF4-FFF2-40B4-BE49-F238E27FC236}">
                <a16:creationId xmlns:a16="http://schemas.microsoft.com/office/drawing/2014/main" id="{90B389B5-856A-39C5-41DF-C94055E843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D5A77-6B14-5DF7-152F-8830467FD5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29199"/>
            <a:ext cx="5320380" cy="1600200"/>
          </a:xfrm>
        </p:spPr>
        <p:txBody>
          <a:bodyPr anchor="t"/>
          <a:lstStyle>
            <a:lvl1pPr>
              <a:defRPr sz="3200" b="1" i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2296904-47C1-652A-A74C-18505A7D1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7276" y="1283590"/>
            <a:ext cx="2105458" cy="1815050"/>
          </a:xfrm>
          <a:custGeom>
            <a:avLst/>
            <a:gdLst>
              <a:gd name="connsiteX0" fmla="*/ 453763 w 2105458"/>
              <a:gd name="connsiteY0" fmla="*/ 0 h 1815050"/>
              <a:gd name="connsiteX1" fmla="*/ 1651696 w 2105458"/>
              <a:gd name="connsiteY1" fmla="*/ 0 h 1815050"/>
              <a:gd name="connsiteX2" fmla="*/ 2105458 w 2105458"/>
              <a:gd name="connsiteY2" fmla="*/ 907525 h 1815050"/>
              <a:gd name="connsiteX3" fmla="*/ 1651696 w 2105458"/>
              <a:gd name="connsiteY3" fmla="*/ 1815050 h 1815050"/>
              <a:gd name="connsiteX4" fmla="*/ 453763 w 2105458"/>
              <a:gd name="connsiteY4" fmla="*/ 1815050 h 1815050"/>
              <a:gd name="connsiteX5" fmla="*/ 0 w 2105458"/>
              <a:gd name="connsiteY5" fmla="*/ 907525 h 18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58" h="1815050">
                <a:moveTo>
                  <a:pt x="453763" y="0"/>
                </a:moveTo>
                <a:lnTo>
                  <a:pt x="1651696" y="0"/>
                </a:lnTo>
                <a:lnTo>
                  <a:pt x="2105458" y="907525"/>
                </a:lnTo>
                <a:lnTo>
                  <a:pt x="1651696" y="1815050"/>
                </a:lnTo>
                <a:lnTo>
                  <a:pt x="453763" y="1815050"/>
                </a:lnTo>
                <a:lnTo>
                  <a:pt x="0" y="907525"/>
                </a:lnTo>
                <a:close/>
              </a:path>
            </a:pathLst>
          </a:custGeom>
          <a:ln w="12700" cap="rnd">
            <a:solidFill>
              <a:srgbClr val="50C1CF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 b="0" i="0">
                <a:solidFill>
                  <a:srgbClr val="582C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18BFA-AE22-695B-9E52-93D851F98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1112" y="3291846"/>
            <a:ext cx="1937787" cy="503256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rgbClr val="50C1C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5E3F4CB-4393-87AD-AC2B-6FB0EB5F4ED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1149557" y="3774477"/>
            <a:ext cx="1380897" cy="50325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F4FCDBB-467C-6AC7-2699-C5519B9BACBD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24932" y="1283590"/>
            <a:ext cx="2105458" cy="1815050"/>
          </a:xfrm>
          <a:custGeom>
            <a:avLst/>
            <a:gdLst>
              <a:gd name="connsiteX0" fmla="*/ 453763 w 2105458"/>
              <a:gd name="connsiteY0" fmla="*/ 0 h 1815050"/>
              <a:gd name="connsiteX1" fmla="*/ 1651696 w 2105458"/>
              <a:gd name="connsiteY1" fmla="*/ 0 h 1815050"/>
              <a:gd name="connsiteX2" fmla="*/ 2105458 w 2105458"/>
              <a:gd name="connsiteY2" fmla="*/ 907525 h 1815050"/>
              <a:gd name="connsiteX3" fmla="*/ 1651696 w 2105458"/>
              <a:gd name="connsiteY3" fmla="*/ 1815050 h 1815050"/>
              <a:gd name="connsiteX4" fmla="*/ 453763 w 2105458"/>
              <a:gd name="connsiteY4" fmla="*/ 1815050 h 1815050"/>
              <a:gd name="connsiteX5" fmla="*/ 0 w 2105458"/>
              <a:gd name="connsiteY5" fmla="*/ 907525 h 18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58" h="1815050">
                <a:moveTo>
                  <a:pt x="453763" y="0"/>
                </a:moveTo>
                <a:lnTo>
                  <a:pt x="1651696" y="0"/>
                </a:lnTo>
                <a:lnTo>
                  <a:pt x="2105458" y="907525"/>
                </a:lnTo>
                <a:lnTo>
                  <a:pt x="1651696" y="1815050"/>
                </a:lnTo>
                <a:lnTo>
                  <a:pt x="453763" y="1815050"/>
                </a:lnTo>
                <a:lnTo>
                  <a:pt x="0" y="907525"/>
                </a:lnTo>
                <a:close/>
              </a:path>
            </a:pathLst>
          </a:custGeom>
          <a:ln w="12700" cap="rnd">
            <a:solidFill>
              <a:srgbClr val="50C1CF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 b="0" i="0">
                <a:solidFill>
                  <a:srgbClr val="582C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00F6EA0-3251-D503-3FBB-AD78EBE38645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3608768" y="3291846"/>
            <a:ext cx="1937787" cy="503256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rgbClr val="50C1C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7C7E36E-47FB-305F-2771-F4F571F5778B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887213" y="3774477"/>
            <a:ext cx="1380897" cy="50325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B929687-7ADF-9718-7330-A765FE10F0A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62588" y="1283590"/>
            <a:ext cx="2105458" cy="1815050"/>
          </a:xfrm>
          <a:custGeom>
            <a:avLst/>
            <a:gdLst>
              <a:gd name="connsiteX0" fmla="*/ 453763 w 2105458"/>
              <a:gd name="connsiteY0" fmla="*/ 0 h 1815050"/>
              <a:gd name="connsiteX1" fmla="*/ 1651696 w 2105458"/>
              <a:gd name="connsiteY1" fmla="*/ 0 h 1815050"/>
              <a:gd name="connsiteX2" fmla="*/ 2105458 w 2105458"/>
              <a:gd name="connsiteY2" fmla="*/ 907525 h 1815050"/>
              <a:gd name="connsiteX3" fmla="*/ 1651696 w 2105458"/>
              <a:gd name="connsiteY3" fmla="*/ 1815050 h 1815050"/>
              <a:gd name="connsiteX4" fmla="*/ 453763 w 2105458"/>
              <a:gd name="connsiteY4" fmla="*/ 1815050 h 1815050"/>
              <a:gd name="connsiteX5" fmla="*/ 0 w 2105458"/>
              <a:gd name="connsiteY5" fmla="*/ 907525 h 18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58" h="1815050">
                <a:moveTo>
                  <a:pt x="453763" y="0"/>
                </a:moveTo>
                <a:lnTo>
                  <a:pt x="1651696" y="0"/>
                </a:lnTo>
                <a:lnTo>
                  <a:pt x="2105458" y="907525"/>
                </a:lnTo>
                <a:lnTo>
                  <a:pt x="1651696" y="1815050"/>
                </a:lnTo>
                <a:lnTo>
                  <a:pt x="453763" y="1815050"/>
                </a:lnTo>
                <a:lnTo>
                  <a:pt x="0" y="907525"/>
                </a:lnTo>
                <a:close/>
              </a:path>
            </a:pathLst>
          </a:custGeom>
          <a:ln w="12700" cap="rnd">
            <a:solidFill>
              <a:srgbClr val="50C1CF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 b="0" i="0">
                <a:solidFill>
                  <a:srgbClr val="582C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6FA6DB00-0E08-0EB5-D54A-D1D3BF9F4298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346424" y="3291846"/>
            <a:ext cx="1937787" cy="503256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rgbClr val="50C1C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A3EDDE7-BE8F-7AD2-D015-1157D5FC33E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624869" y="3774477"/>
            <a:ext cx="1380897" cy="50325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4C98796-3079-4268-3869-FCF9E52E558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9000244" y="1283590"/>
            <a:ext cx="2105458" cy="1815050"/>
          </a:xfrm>
          <a:custGeom>
            <a:avLst/>
            <a:gdLst>
              <a:gd name="connsiteX0" fmla="*/ 453763 w 2105458"/>
              <a:gd name="connsiteY0" fmla="*/ 0 h 1815050"/>
              <a:gd name="connsiteX1" fmla="*/ 1651696 w 2105458"/>
              <a:gd name="connsiteY1" fmla="*/ 0 h 1815050"/>
              <a:gd name="connsiteX2" fmla="*/ 2105458 w 2105458"/>
              <a:gd name="connsiteY2" fmla="*/ 907525 h 1815050"/>
              <a:gd name="connsiteX3" fmla="*/ 1651696 w 2105458"/>
              <a:gd name="connsiteY3" fmla="*/ 1815050 h 1815050"/>
              <a:gd name="connsiteX4" fmla="*/ 453763 w 2105458"/>
              <a:gd name="connsiteY4" fmla="*/ 1815050 h 1815050"/>
              <a:gd name="connsiteX5" fmla="*/ 0 w 2105458"/>
              <a:gd name="connsiteY5" fmla="*/ 907525 h 18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58" h="1815050">
                <a:moveTo>
                  <a:pt x="453763" y="0"/>
                </a:moveTo>
                <a:lnTo>
                  <a:pt x="1651696" y="0"/>
                </a:lnTo>
                <a:lnTo>
                  <a:pt x="2105458" y="907525"/>
                </a:lnTo>
                <a:lnTo>
                  <a:pt x="1651696" y="1815050"/>
                </a:lnTo>
                <a:lnTo>
                  <a:pt x="453763" y="1815050"/>
                </a:lnTo>
                <a:lnTo>
                  <a:pt x="0" y="907525"/>
                </a:lnTo>
                <a:close/>
              </a:path>
            </a:pathLst>
          </a:custGeom>
          <a:ln w="12700" cap="rnd">
            <a:solidFill>
              <a:srgbClr val="50C1CF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 b="0" i="0">
                <a:solidFill>
                  <a:srgbClr val="582C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D5216C8-01AC-0428-EC4C-0515E782FB51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9084080" y="3291846"/>
            <a:ext cx="1937787" cy="503256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rgbClr val="50C1C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56CD85D-1B16-7187-FB9F-25E57D95217C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9362525" y="3774477"/>
            <a:ext cx="1380897" cy="50325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992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rple and pink background&#10;&#10;Description automatically generated">
            <a:extLst>
              <a:ext uri="{FF2B5EF4-FFF2-40B4-BE49-F238E27FC236}">
                <a16:creationId xmlns:a16="http://schemas.microsoft.com/office/drawing/2014/main" id="{FE6EC974-92A0-F6D0-9F21-06795731D7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EE06F5-A2B1-6EF9-AB8A-69E1EFB57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6B7CC-AA44-C093-BD4B-C603C8C43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1pPr>
            <a:lvl2pPr>
              <a:defRPr sz="2800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2pPr>
            <a:lvl3pPr>
              <a:defRPr sz="2400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3pPr>
            <a:lvl4pPr>
              <a:defRPr sz="2000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4pPr>
            <a:lvl5pPr>
              <a:defRPr sz="2000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5A115-BD97-0953-1AD9-C12D863ED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9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39D3CCE-E957-7011-A266-D553D34EB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C2753-3423-CDA5-D96C-4BBE2B204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3713" y="511176"/>
            <a:ext cx="9148127" cy="823912"/>
          </a:xfrm>
        </p:spPr>
        <p:txBody>
          <a:bodyPr anchor="t"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Poppins ExtraBold" panose="00000900000000000000" pitchFamily="2" charset="0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DD14E-0E51-2B5E-7E83-348497F03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913AF-7A34-AFCC-DF48-B1FB6A7E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6A0706-57A4-BB7B-4FD3-CC002BEEE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F4A650-17E6-E938-9C88-24E944763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3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purple gradient&#10;&#10;Description automatically generated">
            <a:extLst>
              <a:ext uri="{FF2B5EF4-FFF2-40B4-BE49-F238E27FC236}">
                <a16:creationId xmlns:a16="http://schemas.microsoft.com/office/drawing/2014/main" id="{BFB506B9-A2AD-7D3D-4165-24F978D0D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5B9F4-BADD-1347-9139-C588A2F47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77207-DCF2-F64D-9564-FBAAC9869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0C1C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165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34C0B0-77A5-20FF-3FFC-5A05C7114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C1B578-2178-FABD-C167-F662E303D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87157"/>
            <a:ext cx="10515600" cy="1325563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582C8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C16CA-82B1-C6E5-85F7-DC437DD08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3236259" cy="4351338"/>
          </a:xfrm>
        </p:spPr>
        <p:txBody>
          <a:bodyPr/>
          <a:lstStyle>
            <a:lvl1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5C570-E62C-6BCB-C4FB-9796DEA2A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825625"/>
            <a:ext cx="3236259" cy="4351338"/>
          </a:xfrm>
        </p:spPr>
        <p:txBody>
          <a:bodyPr/>
          <a:lstStyle>
            <a:lvl1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1pPr>
            <a:lvl2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2pPr>
            <a:lvl3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3pPr>
            <a:lvl4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4pPr>
            <a:lvl5pPr>
              <a:defRPr b="0" i="0" baseline="0">
                <a:solidFill>
                  <a:srgbClr val="582C82"/>
                </a:solidFill>
                <a:latin typeface="Poppins" panose="000005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2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34C0B0-77A5-20FF-3FFC-5A05C7114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C1B578-2178-FABD-C167-F662E303D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87157"/>
            <a:ext cx="10515600" cy="1325563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582C8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C16CA-82B1-C6E5-85F7-DC437DD08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3236259" cy="4351338"/>
          </a:xfrm>
        </p:spPr>
        <p:txBody>
          <a:bodyPr/>
          <a:lstStyle>
            <a:lvl1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5C570-E62C-6BCB-C4FB-9796DEA2A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825625"/>
            <a:ext cx="3236259" cy="4351338"/>
          </a:xfrm>
        </p:spPr>
        <p:txBody>
          <a:bodyPr/>
          <a:lstStyle>
            <a:lvl1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b="0" i="0">
                <a:solidFill>
                  <a:srgbClr val="582C8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7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purple gradient&#10;&#10;Description automatically generated">
            <a:extLst>
              <a:ext uri="{FF2B5EF4-FFF2-40B4-BE49-F238E27FC236}">
                <a16:creationId xmlns:a16="http://schemas.microsoft.com/office/drawing/2014/main" id="{63A72ED4-3EF6-F2A0-8EFE-864E90F73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6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B69FFC57-40D8-6411-BC03-E1EC54C23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02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le with white background&#10;&#10;Description automatically generated">
            <a:extLst>
              <a:ext uri="{FF2B5EF4-FFF2-40B4-BE49-F238E27FC236}">
                <a16:creationId xmlns:a16="http://schemas.microsoft.com/office/drawing/2014/main" id="{D68CC414-A509-3CAF-A661-D2464E535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26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CC414-A509-3CAF-A661-D2464E535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4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9FFC57-40D8-6411-BC03-E1EC54C23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52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CC414-A509-3CAF-A661-D2464E535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97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pink rectangle&#10;&#10;Description automatically generated">
            <a:extLst>
              <a:ext uri="{FF2B5EF4-FFF2-40B4-BE49-F238E27FC236}">
                <a16:creationId xmlns:a16="http://schemas.microsoft.com/office/drawing/2014/main" id="{CE2DA1BF-E045-E92B-8CCB-250C047952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purple background&#10;&#10;Description automatically generated">
            <a:extLst>
              <a:ext uri="{FF2B5EF4-FFF2-40B4-BE49-F238E27FC236}">
                <a16:creationId xmlns:a16="http://schemas.microsoft.com/office/drawing/2014/main" id="{70EC983D-30C5-014E-3164-C688DC61C0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68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CC414-A509-3CAF-A661-D2464E535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B17082-67E2-1DB4-5AC2-E89663E8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73439-5DB3-2623-13F8-B8FFB6005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1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60" r:id="rId5"/>
    <p:sldLayoutId id="2147483653" r:id="rId6"/>
    <p:sldLayoutId id="2147483651" r:id="rId7"/>
    <p:sldLayoutId id="2147483661" r:id="rId8"/>
    <p:sldLayoutId id="2147483665" r:id="rId9"/>
    <p:sldLayoutId id="2147483668" r:id="rId10"/>
    <p:sldLayoutId id="2147483655" r:id="rId11"/>
    <p:sldLayoutId id="2147483662" r:id="rId12"/>
    <p:sldLayoutId id="2147483670" r:id="rId13"/>
    <p:sldLayoutId id="2147483666" r:id="rId14"/>
    <p:sldLayoutId id="2147483667" r:id="rId15"/>
    <p:sldLayoutId id="2147483663" r:id="rId16"/>
    <p:sldLayoutId id="2147483664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 ExtraBold" panose="00000900000000000000" pitchFamily="2" charset="0"/>
          <a:ea typeface="+mj-ea"/>
          <a:cs typeface="Poppins ExtraBold" panose="000009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7172C-38F8-AEBC-7FDE-43FD7961C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pink gradient&#10;&#10;AI-generated content may be incorrect.">
            <a:extLst>
              <a:ext uri="{FF2B5EF4-FFF2-40B4-BE49-F238E27FC236}">
                <a16:creationId xmlns:a16="http://schemas.microsoft.com/office/drawing/2014/main" id="{AE69F118-D0D3-F91B-07DF-47D6888DB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2B8F72-543B-E193-FBE2-FC9FEE812FB1}"/>
              </a:ext>
            </a:extLst>
          </p:cNvPr>
          <p:cNvSpPr txBox="1"/>
          <p:nvPr/>
        </p:nvSpPr>
        <p:spPr>
          <a:xfrm>
            <a:off x="272143" y="2383971"/>
            <a:ext cx="119851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Leveraging technology and AI for safer care: Virtual wards, diagnostics, efficiency improvements and learning systems</a:t>
            </a:r>
            <a:br>
              <a:rPr lang="en-GB"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6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Session in association with Radar Healthcare featuring Genesis AI in cancer diagnostics. </a:t>
            </a:r>
            <a:br>
              <a:rPr lang="en-GB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36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354590-421D-E009-77B8-E4840DFA9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743" y="5304048"/>
            <a:ext cx="2199160" cy="12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8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3D22-0B6B-B11E-1A81-67B209AAE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>
                <a:latin typeface="Poppins" panose="00000500000000000000" pitchFamily="2" charset="0"/>
                <a:cs typeface="Poppins" panose="00000500000000000000" pitchFamily="2" charset="0"/>
              </a:rPr>
              <a:t>Today’s panellists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14D940-8A70-F42D-372C-92AB02EB9349}"/>
              </a:ext>
            </a:extLst>
          </p:cNvPr>
          <p:cNvSpPr txBox="1"/>
          <p:nvPr/>
        </p:nvSpPr>
        <p:spPr>
          <a:xfrm>
            <a:off x="522514" y="2144486"/>
            <a:ext cx="113973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Chair: 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John Welch, Consultant Nurse in Critical Care &amp; Critical Care Outreach at University College London Hospitals; Honorary Clinical Lecturer at University College London; Theme Co-Lead at the NIHR Central London Patient Safety Research Collaboration </a:t>
            </a:r>
          </a:p>
          <a:p>
            <a:pPr fontAlgn="base"/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Speakers:</a:t>
            </a:r>
            <a:endParaRPr lang="en-GB" sz="20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 Rose,</a:t>
            </a:r>
            <a:r>
              <a:rPr lang="en-GB" sz="20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National Clinical Quality Manager, </a:t>
            </a:r>
            <a:r>
              <a:rPr lang="en-GB" sz="2000" i="1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Genesiscare</a:t>
            </a:r>
            <a:r>
              <a:rPr lang="en-GB" sz="20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UK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lvl="0"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Monica Freeman</a:t>
            </a:r>
            <a:r>
              <a:rPr lang="en-GB" sz="20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Data &amp; Health Informatics lead, specialising in AI &amp; Analytics, Patient Safety and National Digitisation, Cleveland Clinic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lvl="0"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Paul Johnson, </a:t>
            </a:r>
            <a:r>
              <a:rPr lang="en-GB" sz="20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CEO, Radar Healthcare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lvl="0" fontAlgn="base"/>
            <a:r>
              <a:rPr lang="en-GB" sz="20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Nicola Thorp, </a:t>
            </a:r>
            <a:r>
              <a:rPr lang="en-GB" sz="20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Vice President for Clinical Oncology, The Royal College of Radiologists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70214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7EC46C-6E2C-845F-E906-FB26644F3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532" y="1416924"/>
            <a:ext cx="5441076" cy="5441076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0EA7356-3903-8DFA-CDED-46C96C54A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402" y="223404"/>
            <a:ext cx="2355273" cy="13248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1E53E6-8F90-662C-19C7-9F300AC4B1E9}"/>
              </a:ext>
            </a:extLst>
          </p:cNvPr>
          <p:cNvSpPr txBox="1"/>
          <p:nvPr/>
        </p:nvSpPr>
        <p:spPr>
          <a:xfrm>
            <a:off x="341013" y="2629923"/>
            <a:ext cx="6168429" cy="20005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>
                <a:solidFill>
                  <a:schemeClr val="bg1"/>
                </a:solidFill>
                <a:latin typeface="Poppins"/>
                <a:ea typeface="+mn-lt"/>
                <a:cs typeface="+mn-lt"/>
              </a:rPr>
              <a:t>Learn how </a:t>
            </a:r>
            <a:r>
              <a:rPr lang="en-GB" sz="3200" b="1" err="1">
                <a:solidFill>
                  <a:schemeClr val="bg1"/>
                </a:solidFill>
                <a:latin typeface="Poppins"/>
                <a:ea typeface="+mn-lt"/>
                <a:cs typeface="+mn-lt"/>
              </a:rPr>
              <a:t>GenesisCare</a:t>
            </a:r>
            <a:r>
              <a:rPr lang="en-GB" sz="3200" b="1">
                <a:solidFill>
                  <a:schemeClr val="bg1"/>
                </a:solidFill>
                <a:latin typeface="Poppins"/>
                <a:ea typeface="+mn-lt"/>
                <a:cs typeface="+mn-lt"/>
              </a:rPr>
              <a:t> are using AI in their Care Strategy</a:t>
            </a:r>
            <a:endParaRPr lang="en-US" sz="3200">
              <a:solidFill>
                <a:schemeClr val="bg1"/>
              </a:solidFill>
              <a:latin typeface="Poppins"/>
              <a:ea typeface="Calibri" panose="020F0502020204030204"/>
              <a:cs typeface="Calibri" panose="020F0502020204030204"/>
            </a:endParaRPr>
          </a:p>
          <a:p>
            <a:endParaRPr lang="en-GB" sz="2800" b="1">
              <a:solidFill>
                <a:srgbClr val="F0F0F0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66345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urple and pink rectangle&#10;&#10;AI-generated content may be incorrect.">
            <a:extLst>
              <a:ext uri="{FF2B5EF4-FFF2-40B4-BE49-F238E27FC236}">
                <a16:creationId xmlns:a16="http://schemas.microsoft.com/office/drawing/2014/main" id="{82619859-A5EA-D1FB-1BDA-141AB80D04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" r="-1"/>
          <a:stretch/>
        </p:blipFill>
        <p:spPr>
          <a:xfrm>
            <a:off x="0" y="-19611"/>
            <a:ext cx="12192000" cy="68776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42FE6A-ABF2-2865-B3E5-3E6C200EC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" y="1932733"/>
            <a:ext cx="4962430" cy="4908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46C230-4D56-AEE9-0B4A-68416740A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2522" y="5257799"/>
            <a:ext cx="2281381" cy="12832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495027-E15A-63AF-D18C-918F8806F393}"/>
              </a:ext>
            </a:extLst>
          </p:cNvPr>
          <p:cNvSpPr txBox="1"/>
          <p:nvPr/>
        </p:nvSpPr>
        <p:spPr>
          <a:xfrm>
            <a:off x="434591" y="396151"/>
            <a:ext cx="860148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Poppins"/>
                <a:ea typeface="+mn-lt"/>
                <a:cs typeface="+mn-lt"/>
              </a:rPr>
              <a:t>Transform your care strategy - learn how AI and technology can help your organisation reduce risk and improve outcomes</a:t>
            </a:r>
            <a:endParaRPr lang="en-US" sz="1600">
              <a:solidFill>
                <a:schemeClr val="bg1"/>
              </a:solidFill>
              <a:latin typeface="Poppins"/>
              <a:ea typeface="Calibri" panose="020F0502020204030204"/>
              <a:cs typeface="Calibri" panose="020F0502020204030204"/>
            </a:endParaRPr>
          </a:p>
          <a:p>
            <a:endParaRPr lang="en-GB" sz="2800" b="1">
              <a:solidFill>
                <a:srgbClr val="F0F0F0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51717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0CC6F-276C-272C-CB9A-D833FDBCD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B8DEA1-E549-9739-FB82-69A6BC3E507C}"/>
              </a:ext>
            </a:extLst>
          </p:cNvPr>
          <p:cNvSpPr txBox="1"/>
          <p:nvPr/>
        </p:nvSpPr>
        <p:spPr>
          <a:xfrm>
            <a:off x="903514" y="1763486"/>
            <a:ext cx="135091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</a:t>
            </a:r>
            <a:br>
              <a:rPr lang="en-GB"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visit us on Stand 10</a:t>
            </a:r>
            <a:br>
              <a:rPr lang="en-GB"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5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283739-A693-ECE2-3E6B-9A88440CB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522" y="5257799"/>
            <a:ext cx="2281381" cy="12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bed965-523c-4023-8d78-af032cd47694">
      <Terms xmlns="http://schemas.microsoft.com/office/infopath/2007/PartnerControls"/>
    </lcf76f155ced4ddcb4097134ff3c332f>
    <TaxCatchAll xmlns="7c6a2e09-cd5a-43b9-95ad-f27dc8263e8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879AF1-5AD0-4E35-99EB-0555203393BA}">
  <ds:schemaRefs>
    <ds:schemaRef ds:uri="87730996-79ea-4112-9f9b-9a4054d1745d"/>
    <ds:schemaRef ds:uri="e3ba7c69-c4c5-446f-b6fe-29e8bcd6d6c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277AFED-8F81-42B2-A6D3-88C01E7C1B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5DDBB5-4C59-4EDC-A437-3ADE02773E0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Widescreen</PresentationFormat>
  <Paragraphs>16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Arial Black</vt:lpstr>
      <vt:lpstr>Poppins</vt:lpstr>
      <vt:lpstr>Poppins ExtraBold</vt:lpstr>
      <vt:lpstr>Office Theme</vt:lpstr>
      <vt:lpstr>PowerPoint Presentation</vt:lpstr>
      <vt:lpstr>Today’s panellists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Shephard</dc:creator>
  <cp:lastModifiedBy>Amy Mcloughlin</cp:lastModifiedBy>
  <cp:revision>2</cp:revision>
  <dcterms:created xsi:type="dcterms:W3CDTF">2023-11-20T12:00:06Z</dcterms:created>
  <dcterms:modified xsi:type="dcterms:W3CDTF">2025-09-14T20:34:16Z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0x01010001F51620C47D3F4CB046B96311EA442D</vt:lpwstr>
  </property>
  <property fmtid="{D5CDD505-2E9C-101B-9397-08002B2CF9AE}" pid="3" name="MediaServiceImageTags">
    <vt:lpwstr/>
  </property>
</Properties>
</file>