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Above the Beyond Script" pitchFamily="2" charset="77"/>
      <p:regular r:id="rId9"/>
    </p:embeddedFont>
    <p:embeddedFont>
      <p:font typeface="Gilroy" pitchFamily="2" charset="77"/>
      <p:regular r:id="rId10"/>
    </p:embeddedFont>
    <p:embeddedFont>
      <p:font typeface="Gilroy Bold" pitchFamily="2" charset="77"/>
      <p:regular r:id="rId11"/>
      <p:bold r:id="rId12"/>
    </p:embeddedFont>
    <p:embeddedFont>
      <p:font typeface="Konnect" pitchFamily="2" charset="77"/>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Freeform 2"/>
          <p:cNvSpPr/>
          <p:nvPr/>
        </p:nvSpPr>
        <p:spPr>
          <a:xfrm>
            <a:off x="0" y="0"/>
            <a:ext cx="5506912" cy="10287000"/>
          </a:xfrm>
          <a:custGeom>
            <a:avLst/>
            <a:gdLst/>
            <a:ahLst/>
            <a:cxnLst/>
            <a:rect l="l" t="t" r="r" b="b"/>
            <a:pathLst>
              <a:path w="5506912" h="10287000">
                <a:moveTo>
                  <a:pt x="0" y="0"/>
                </a:moveTo>
                <a:lnTo>
                  <a:pt x="5506912" y="0"/>
                </a:lnTo>
                <a:lnTo>
                  <a:pt x="5506912" y="10287000"/>
                </a:lnTo>
                <a:lnTo>
                  <a:pt x="0" y="10287000"/>
                </a:lnTo>
                <a:lnTo>
                  <a:pt x="0" y="0"/>
                </a:lnTo>
                <a:close/>
              </a:path>
            </a:pathLst>
          </a:custGeom>
          <a:blipFill>
            <a:blip r:embed="rId2"/>
            <a:stretch>
              <a:fillRect l="-16703" r="-16703"/>
            </a:stretch>
          </a:blipFill>
        </p:spPr>
        <p:txBody>
          <a:bodyPr/>
          <a:lstStyle/>
          <a:p>
            <a:endParaRPr lang="en-US"/>
          </a:p>
        </p:txBody>
      </p:sp>
      <p:sp>
        <p:nvSpPr>
          <p:cNvPr id="3" name="Freeform 3"/>
          <p:cNvSpPr/>
          <p:nvPr/>
        </p:nvSpPr>
        <p:spPr>
          <a:xfrm>
            <a:off x="3352800" y="84500"/>
            <a:ext cx="13716000" cy="5065016"/>
          </a:xfrm>
          <a:custGeom>
            <a:avLst/>
            <a:gdLst/>
            <a:ahLst/>
            <a:cxnLst/>
            <a:rect l="l" t="t" r="r" b="b"/>
            <a:pathLst>
              <a:path w="13716000" h="5065016">
                <a:moveTo>
                  <a:pt x="0" y="0"/>
                </a:moveTo>
                <a:lnTo>
                  <a:pt x="13716000" y="0"/>
                </a:lnTo>
                <a:lnTo>
                  <a:pt x="13716000" y="5065016"/>
                </a:lnTo>
                <a:lnTo>
                  <a:pt x="0" y="5065016"/>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5506913" y="6591301"/>
            <a:ext cx="6079260" cy="936154"/>
          </a:xfrm>
          <a:prstGeom prst="rect">
            <a:avLst/>
          </a:prstGeom>
        </p:spPr>
        <p:txBody>
          <a:bodyPr wrap="square" lIns="0" tIns="0" rIns="0" bIns="0" rtlCol="0" anchor="t">
            <a:spAutoFit/>
          </a:bodyPr>
          <a:lstStyle/>
          <a:p>
            <a:pPr algn="ctr">
              <a:lnSpc>
                <a:spcPts val="7279"/>
              </a:lnSpc>
            </a:pPr>
            <a:r>
              <a:rPr lang="en-US" sz="5199" dirty="0">
                <a:solidFill>
                  <a:srgbClr val="FFFFFF"/>
                </a:solidFill>
                <a:latin typeface="Above the Beyond Script"/>
              </a:rPr>
              <a:t>Vanessa Munson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Freeform 2"/>
          <p:cNvSpPr/>
          <p:nvPr/>
        </p:nvSpPr>
        <p:spPr>
          <a:xfrm>
            <a:off x="3266333" y="2414242"/>
            <a:ext cx="3716430" cy="4955241"/>
          </a:xfrm>
          <a:custGeom>
            <a:avLst/>
            <a:gdLst/>
            <a:ahLst/>
            <a:cxnLst/>
            <a:rect l="l" t="t" r="r" b="b"/>
            <a:pathLst>
              <a:path w="3716430" h="4955241">
                <a:moveTo>
                  <a:pt x="0" y="0"/>
                </a:moveTo>
                <a:lnTo>
                  <a:pt x="3716430" y="0"/>
                </a:lnTo>
                <a:lnTo>
                  <a:pt x="3716430" y="4955240"/>
                </a:lnTo>
                <a:lnTo>
                  <a:pt x="0" y="4955240"/>
                </a:lnTo>
                <a:lnTo>
                  <a:pt x="0" y="0"/>
                </a:lnTo>
                <a:close/>
              </a:path>
            </a:pathLst>
          </a:custGeom>
          <a:blipFill>
            <a:blip r:embed="rId2"/>
            <a:stretch>
              <a:fillRect/>
            </a:stretch>
          </a:blipFill>
        </p:spPr>
        <p:txBody>
          <a:bodyPr/>
          <a:lstStyle/>
          <a:p>
            <a:endParaRPr lang="en-US"/>
          </a:p>
        </p:txBody>
      </p:sp>
      <p:sp>
        <p:nvSpPr>
          <p:cNvPr id="3" name="Freeform 3"/>
          <p:cNvSpPr/>
          <p:nvPr/>
        </p:nvSpPr>
        <p:spPr>
          <a:xfrm>
            <a:off x="6982763" y="2414242"/>
            <a:ext cx="4166375" cy="7217597"/>
          </a:xfrm>
          <a:custGeom>
            <a:avLst/>
            <a:gdLst/>
            <a:ahLst/>
            <a:cxnLst/>
            <a:rect l="l" t="t" r="r" b="b"/>
            <a:pathLst>
              <a:path w="4166375" h="7217597">
                <a:moveTo>
                  <a:pt x="0" y="0"/>
                </a:moveTo>
                <a:lnTo>
                  <a:pt x="4166375" y="0"/>
                </a:lnTo>
                <a:lnTo>
                  <a:pt x="4166375" y="7217597"/>
                </a:lnTo>
                <a:lnTo>
                  <a:pt x="0" y="7217597"/>
                </a:lnTo>
                <a:lnTo>
                  <a:pt x="0" y="0"/>
                </a:lnTo>
                <a:close/>
              </a:path>
            </a:pathLst>
          </a:custGeom>
          <a:blipFill>
            <a:blip r:embed="rId3"/>
            <a:stretch>
              <a:fillRect t="-6317" b="-6317"/>
            </a:stretch>
          </a:blipFill>
        </p:spPr>
        <p:txBody>
          <a:bodyPr/>
          <a:lstStyle/>
          <a:p>
            <a:endParaRPr lang="en-US"/>
          </a:p>
        </p:txBody>
      </p:sp>
      <p:sp>
        <p:nvSpPr>
          <p:cNvPr id="4" name="Freeform 4"/>
          <p:cNvSpPr/>
          <p:nvPr/>
        </p:nvSpPr>
        <p:spPr>
          <a:xfrm>
            <a:off x="11149138" y="2414242"/>
            <a:ext cx="3890772" cy="5187696"/>
          </a:xfrm>
          <a:custGeom>
            <a:avLst/>
            <a:gdLst/>
            <a:ahLst/>
            <a:cxnLst/>
            <a:rect l="l" t="t" r="r" b="b"/>
            <a:pathLst>
              <a:path w="3890772" h="5187696">
                <a:moveTo>
                  <a:pt x="0" y="0"/>
                </a:moveTo>
                <a:lnTo>
                  <a:pt x="3890772" y="0"/>
                </a:lnTo>
                <a:lnTo>
                  <a:pt x="3890772" y="5187696"/>
                </a:lnTo>
                <a:lnTo>
                  <a:pt x="0" y="5187696"/>
                </a:lnTo>
                <a:lnTo>
                  <a:pt x="0" y="0"/>
                </a:lnTo>
                <a:close/>
              </a:path>
            </a:pathLst>
          </a:custGeom>
          <a:blipFill>
            <a:blip r:embed="rId4"/>
            <a:stretch>
              <a:fillRect/>
            </a:stretch>
          </a:blipFill>
        </p:spPr>
        <p:txBody>
          <a:bodyPr/>
          <a:lstStyle/>
          <a:p>
            <a:endParaRPr lang="en-US"/>
          </a:p>
        </p:txBody>
      </p:sp>
      <p:sp>
        <p:nvSpPr>
          <p:cNvPr id="5" name="Freeform 5"/>
          <p:cNvSpPr/>
          <p:nvPr/>
        </p:nvSpPr>
        <p:spPr>
          <a:xfrm>
            <a:off x="11149138" y="6257256"/>
            <a:ext cx="3017294" cy="3374583"/>
          </a:xfrm>
          <a:custGeom>
            <a:avLst/>
            <a:gdLst/>
            <a:ahLst/>
            <a:cxnLst/>
            <a:rect l="l" t="t" r="r" b="b"/>
            <a:pathLst>
              <a:path w="3017294" h="3374583">
                <a:moveTo>
                  <a:pt x="0" y="0"/>
                </a:moveTo>
                <a:lnTo>
                  <a:pt x="3017294" y="0"/>
                </a:lnTo>
                <a:lnTo>
                  <a:pt x="3017294" y="3374583"/>
                </a:lnTo>
                <a:lnTo>
                  <a:pt x="0" y="3374583"/>
                </a:lnTo>
                <a:lnTo>
                  <a:pt x="0" y="0"/>
                </a:lnTo>
                <a:close/>
              </a:path>
            </a:pathLst>
          </a:custGeom>
          <a:blipFill>
            <a:blip r:embed="rId5"/>
            <a:stretch>
              <a:fillRect l="-11841"/>
            </a:stretch>
          </a:blipFill>
        </p:spPr>
        <p:txBody>
          <a:bodyPr/>
          <a:lstStyle/>
          <a:p>
            <a:endParaRPr lang="en-US"/>
          </a:p>
        </p:txBody>
      </p:sp>
      <p:sp>
        <p:nvSpPr>
          <p:cNvPr id="6" name="Freeform 6"/>
          <p:cNvSpPr/>
          <p:nvPr/>
        </p:nvSpPr>
        <p:spPr>
          <a:xfrm>
            <a:off x="1851439" y="6257256"/>
            <a:ext cx="2613756" cy="3485008"/>
          </a:xfrm>
          <a:custGeom>
            <a:avLst/>
            <a:gdLst/>
            <a:ahLst/>
            <a:cxnLst/>
            <a:rect l="l" t="t" r="r" b="b"/>
            <a:pathLst>
              <a:path w="2613756" h="3485008">
                <a:moveTo>
                  <a:pt x="0" y="0"/>
                </a:moveTo>
                <a:lnTo>
                  <a:pt x="2613756" y="0"/>
                </a:lnTo>
                <a:lnTo>
                  <a:pt x="2613756" y="3485008"/>
                </a:lnTo>
                <a:lnTo>
                  <a:pt x="0" y="3485008"/>
                </a:lnTo>
                <a:lnTo>
                  <a:pt x="0" y="0"/>
                </a:lnTo>
                <a:close/>
              </a:path>
            </a:pathLst>
          </a:custGeom>
          <a:blipFill>
            <a:blip r:embed="rId6"/>
            <a:stretch>
              <a:fillRect/>
            </a:stretch>
          </a:blipFill>
        </p:spPr>
        <p:txBody>
          <a:bodyPr/>
          <a:lstStyle/>
          <a:p>
            <a:endParaRPr lang="en-US"/>
          </a:p>
        </p:txBody>
      </p:sp>
      <p:sp>
        <p:nvSpPr>
          <p:cNvPr id="7" name="Freeform 7"/>
          <p:cNvSpPr/>
          <p:nvPr/>
        </p:nvSpPr>
        <p:spPr>
          <a:xfrm>
            <a:off x="4369007" y="6257256"/>
            <a:ext cx="2613756" cy="3485008"/>
          </a:xfrm>
          <a:custGeom>
            <a:avLst/>
            <a:gdLst/>
            <a:ahLst/>
            <a:cxnLst/>
            <a:rect l="l" t="t" r="r" b="b"/>
            <a:pathLst>
              <a:path w="2613756" h="3485008">
                <a:moveTo>
                  <a:pt x="0" y="0"/>
                </a:moveTo>
                <a:lnTo>
                  <a:pt x="2613756" y="0"/>
                </a:lnTo>
                <a:lnTo>
                  <a:pt x="2613756" y="3485008"/>
                </a:lnTo>
                <a:lnTo>
                  <a:pt x="0" y="3485008"/>
                </a:lnTo>
                <a:lnTo>
                  <a:pt x="0" y="0"/>
                </a:lnTo>
                <a:close/>
              </a:path>
            </a:pathLst>
          </a:custGeom>
          <a:blipFill>
            <a:blip r:embed="rId7"/>
            <a:stretch>
              <a:fillRect/>
            </a:stretch>
          </a:blipFill>
        </p:spPr>
        <p:txBody>
          <a:bodyPr/>
          <a:lstStyle/>
          <a:p>
            <a:endParaRPr lang="en-US"/>
          </a:p>
        </p:txBody>
      </p:sp>
      <p:sp>
        <p:nvSpPr>
          <p:cNvPr id="8" name="Freeform 8"/>
          <p:cNvSpPr/>
          <p:nvPr/>
        </p:nvSpPr>
        <p:spPr>
          <a:xfrm>
            <a:off x="14166432" y="6146831"/>
            <a:ext cx="2730536" cy="3485008"/>
          </a:xfrm>
          <a:custGeom>
            <a:avLst/>
            <a:gdLst/>
            <a:ahLst/>
            <a:cxnLst/>
            <a:rect l="l" t="t" r="r" b="b"/>
            <a:pathLst>
              <a:path w="2730536" h="3485008">
                <a:moveTo>
                  <a:pt x="0" y="0"/>
                </a:moveTo>
                <a:lnTo>
                  <a:pt x="2730536" y="0"/>
                </a:lnTo>
                <a:lnTo>
                  <a:pt x="2730536" y="3485008"/>
                </a:lnTo>
                <a:lnTo>
                  <a:pt x="0" y="3485008"/>
                </a:lnTo>
                <a:lnTo>
                  <a:pt x="0" y="0"/>
                </a:lnTo>
                <a:close/>
              </a:path>
            </a:pathLst>
          </a:custGeom>
          <a:blipFill>
            <a:blip r:embed="rId8"/>
            <a:stretch>
              <a:fillRect t="-17526"/>
            </a:stretch>
          </a:blipFill>
        </p:spPr>
        <p:txBody>
          <a:bodyPr/>
          <a:lstStyle/>
          <a:p>
            <a:endParaRPr lang="en-US"/>
          </a:p>
        </p:txBody>
      </p:sp>
      <p:sp>
        <p:nvSpPr>
          <p:cNvPr id="9" name="Freeform 9"/>
          <p:cNvSpPr/>
          <p:nvPr/>
        </p:nvSpPr>
        <p:spPr>
          <a:xfrm>
            <a:off x="436546" y="2414242"/>
            <a:ext cx="2829786" cy="4244680"/>
          </a:xfrm>
          <a:custGeom>
            <a:avLst/>
            <a:gdLst/>
            <a:ahLst/>
            <a:cxnLst/>
            <a:rect l="l" t="t" r="r" b="b"/>
            <a:pathLst>
              <a:path w="2829786" h="4244680">
                <a:moveTo>
                  <a:pt x="0" y="0"/>
                </a:moveTo>
                <a:lnTo>
                  <a:pt x="2829787" y="0"/>
                </a:lnTo>
                <a:lnTo>
                  <a:pt x="2829787" y="4244679"/>
                </a:lnTo>
                <a:lnTo>
                  <a:pt x="0" y="4244679"/>
                </a:lnTo>
                <a:lnTo>
                  <a:pt x="0" y="0"/>
                </a:lnTo>
                <a:close/>
              </a:path>
            </a:pathLst>
          </a:custGeom>
          <a:blipFill>
            <a:blip r:embed="rId9"/>
            <a:stretch>
              <a:fillRect/>
            </a:stretch>
          </a:blipFill>
        </p:spPr>
        <p:txBody>
          <a:bodyPr/>
          <a:lstStyle/>
          <a:p>
            <a:endParaRPr lang="en-US"/>
          </a:p>
        </p:txBody>
      </p:sp>
      <p:sp>
        <p:nvSpPr>
          <p:cNvPr id="10" name="Freeform 10"/>
          <p:cNvSpPr/>
          <p:nvPr/>
        </p:nvSpPr>
        <p:spPr>
          <a:xfrm>
            <a:off x="14882768" y="2485870"/>
            <a:ext cx="2045835" cy="3537170"/>
          </a:xfrm>
          <a:custGeom>
            <a:avLst/>
            <a:gdLst/>
            <a:ahLst/>
            <a:cxnLst/>
            <a:rect l="l" t="t" r="r" b="b"/>
            <a:pathLst>
              <a:path w="2045835" h="3537170">
                <a:moveTo>
                  <a:pt x="0" y="0"/>
                </a:moveTo>
                <a:lnTo>
                  <a:pt x="2045835" y="0"/>
                </a:lnTo>
                <a:lnTo>
                  <a:pt x="2045835" y="3537170"/>
                </a:lnTo>
                <a:lnTo>
                  <a:pt x="0" y="3537170"/>
                </a:lnTo>
                <a:lnTo>
                  <a:pt x="0" y="0"/>
                </a:lnTo>
                <a:close/>
              </a:path>
            </a:pathLst>
          </a:custGeom>
          <a:blipFill>
            <a:blip r:embed="rId10"/>
            <a:stretch>
              <a:fillRect/>
            </a:stretch>
          </a:blipFill>
        </p:spPr>
        <p:txBody>
          <a:bodyPr/>
          <a:lstStyle/>
          <a:p>
            <a:endParaRPr lang="en-US"/>
          </a:p>
        </p:txBody>
      </p:sp>
      <p:sp>
        <p:nvSpPr>
          <p:cNvPr id="11" name="Freeform 11"/>
          <p:cNvSpPr/>
          <p:nvPr/>
        </p:nvSpPr>
        <p:spPr>
          <a:xfrm>
            <a:off x="436546" y="6346580"/>
            <a:ext cx="1865428" cy="3395684"/>
          </a:xfrm>
          <a:custGeom>
            <a:avLst/>
            <a:gdLst/>
            <a:ahLst/>
            <a:cxnLst/>
            <a:rect l="l" t="t" r="r" b="b"/>
            <a:pathLst>
              <a:path w="1865428" h="3395684">
                <a:moveTo>
                  <a:pt x="0" y="0"/>
                </a:moveTo>
                <a:lnTo>
                  <a:pt x="1865428" y="0"/>
                </a:lnTo>
                <a:lnTo>
                  <a:pt x="1865428" y="3395684"/>
                </a:lnTo>
                <a:lnTo>
                  <a:pt x="0" y="3395684"/>
                </a:lnTo>
                <a:lnTo>
                  <a:pt x="0" y="0"/>
                </a:lnTo>
                <a:close/>
              </a:path>
            </a:pathLst>
          </a:custGeom>
          <a:blipFill>
            <a:blip r:embed="rId11"/>
            <a:stretch>
              <a:fillRect r="-21354"/>
            </a:stretch>
          </a:blipFill>
        </p:spPr>
        <p:txBody>
          <a:bodyPr/>
          <a:lstStyle/>
          <a:p>
            <a:endParaRPr lang="en-US"/>
          </a:p>
        </p:txBody>
      </p:sp>
      <p:sp>
        <p:nvSpPr>
          <p:cNvPr id="12" name="TextBox 12"/>
          <p:cNvSpPr txBox="1"/>
          <p:nvPr/>
        </p:nvSpPr>
        <p:spPr>
          <a:xfrm>
            <a:off x="5873479" y="644523"/>
            <a:ext cx="5275659" cy="1276354"/>
          </a:xfrm>
          <a:prstGeom prst="rect">
            <a:avLst/>
          </a:prstGeom>
        </p:spPr>
        <p:txBody>
          <a:bodyPr lIns="0" tIns="0" rIns="0" bIns="0" rtlCol="0" anchor="t">
            <a:spAutoFit/>
          </a:bodyPr>
          <a:lstStyle/>
          <a:p>
            <a:pPr algn="ctr">
              <a:lnSpc>
                <a:spcPts val="10499"/>
              </a:lnSpc>
              <a:spcBef>
                <a:spcPct val="0"/>
              </a:spcBef>
            </a:pPr>
            <a:r>
              <a:rPr lang="en-US" sz="7499">
                <a:solidFill>
                  <a:srgbClr val="B49B57"/>
                </a:solidFill>
                <a:latin typeface="Above the Beyond Script"/>
              </a:rPr>
              <a:t>Who I 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sp>
        <p:nvSpPr>
          <p:cNvPr id="3" name="TextBox 3"/>
          <p:cNvSpPr txBox="1"/>
          <p:nvPr/>
        </p:nvSpPr>
        <p:spPr>
          <a:xfrm>
            <a:off x="150737" y="520382"/>
            <a:ext cx="9691241" cy="911861"/>
          </a:xfrm>
          <a:prstGeom prst="rect">
            <a:avLst/>
          </a:prstGeom>
        </p:spPr>
        <p:txBody>
          <a:bodyPr lIns="0" tIns="0" rIns="0" bIns="0" rtlCol="0" anchor="t">
            <a:spAutoFit/>
          </a:bodyPr>
          <a:lstStyle/>
          <a:p>
            <a:pPr algn="ctr">
              <a:lnSpc>
                <a:spcPts val="7489"/>
              </a:lnSpc>
            </a:pPr>
            <a:r>
              <a:rPr lang="en-US" sz="5349">
                <a:solidFill>
                  <a:srgbClr val="FFFFFF"/>
                </a:solidFill>
                <a:latin typeface="Gilroy Bold"/>
              </a:rPr>
              <a:t>The Miss America Opportunity!</a:t>
            </a:r>
          </a:p>
        </p:txBody>
      </p:sp>
      <p:sp>
        <p:nvSpPr>
          <p:cNvPr id="4" name="TextBox 4"/>
          <p:cNvSpPr txBox="1"/>
          <p:nvPr/>
        </p:nvSpPr>
        <p:spPr>
          <a:xfrm>
            <a:off x="9699857" y="3685436"/>
            <a:ext cx="7861720" cy="5128085"/>
          </a:xfrm>
          <a:prstGeom prst="rect">
            <a:avLst/>
          </a:prstGeom>
        </p:spPr>
        <p:txBody>
          <a:bodyPr lIns="0" tIns="0" rIns="0" bIns="0" rtlCol="0" anchor="t">
            <a:spAutoFit/>
          </a:bodyPr>
          <a:lstStyle/>
          <a:p>
            <a:pPr algn="ctr">
              <a:lnSpc>
                <a:spcPts val="4524"/>
              </a:lnSpc>
            </a:pPr>
            <a:r>
              <a:rPr lang="en-US" sz="3231">
                <a:solidFill>
                  <a:srgbClr val="FFFFFF"/>
                </a:solidFill>
                <a:latin typeface="Konnect"/>
              </a:rPr>
              <a:t>The Miss America Opportunity is the largest scholarship provider for women in the United States today. This is an organization that prides itself on service, style, scholarship, and success. The women that compete in this organization are change makers, leaders, and advocates for a number of different causes.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Freeform 2"/>
          <p:cNvSpPr/>
          <p:nvPr/>
        </p:nvSpPr>
        <p:spPr>
          <a:xfrm>
            <a:off x="15590417" y="3552793"/>
            <a:ext cx="2697583" cy="6734207"/>
          </a:xfrm>
          <a:custGeom>
            <a:avLst/>
            <a:gdLst/>
            <a:ahLst/>
            <a:cxnLst/>
            <a:rect l="l" t="t" r="r" b="b"/>
            <a:pathLst>
              <a:path w="2697583" h="6734207">
                <a:moveTo>
                  <a:pt x="0" y="0"/>
                </a:moveTo>
                <a:lnTo>
                  <a:pt x="2697583" y="0"/>
                </a:lnTo>
                <a:lnTo>
                  <a:pt x="2697583" y="6734207"/>
                </a:lnTo>
                <a:lnTo>
                  <a:pt x="0" y="6734207"/>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9139238" y="4773929"/>
            <a:ext cx="9525" cy="662941"/>
          </a:xfrm>
          <a:prstGeom prst="rect">
            <a:avLst/>
          </a:prstGeom>
        </p:spPr>
        <p:txBody>
          <a:bodyPr lIns="0" tIns="0" rIns="0" bIns="0" rtlCol="0" anchor="t">
            <a:spAutoFit/>
          </a:bodyPr>
          <a:lstStyle/>
          <a:p>
            <a:pPr algn="ctr">
              <a:lnSpc>
                <a:spcPts val="5459"/>
              </a:lnSpc>
              <a:spcBef>
                <a:spcPct val="0"/>
              </a:spcBef>
            </a:pPr>
            <a:endParaRPr/>
          </a:p>
        </p:txBody>
      </p:sp>
      <p:sp>
        <p:nvSpPr>
          <p:cNvPr id="4" name="TextBox 4"/>
          <p:cNvSpPr txBox="1"/>
          <p:nvPr/>
        </p:nvSpPr>
        <p:spPr>
          <a:xfrm>
            <a:off x="5185648" y="895350"/>
            <a:ext cx="7260580" cy="1185547"/>
          </a:xfrm>
          <a:prstGeom prst="rect">
            <a:avLst/>
          </a:prstGeom>
        </p:spPr>
        <p:txBody>
          <a:bodyPr lIns="0" tIns="0" rIns="0" bIns="0" rtlCol="0" anchor="t">
            <a:spAutoFit/>
          </a:bodyPr>
          <a:lstStyle/>
          <a:p>
            <a:pPr algn="ctr">
              <a:lnSpc>
                <a:spcPts val="9729"/>
              </a:lnSpc>
            </a:pPr>
            <a:r>
              <a:rPr lang="en-US" sz="6949">
                <a:solidFill>
                  <a:srgbClr val="B49B57"/>
                </a:solidFill>
                <a:latin typeface="Gilroy Bold"/>
              </a:rPr>
              <a:t>Reducing Barriers</a:t>
            </a:r>
          </a:p>
        </p:txBody>
      </p:sp>
      <p:sp>
        <p:nvSpPr>
          <p:cNvPr id="5" name="TextBox 5"/>
          <p:cNvSpPr txBox="1"/>
          <p:nvPr/>
        </p:nvSpPr>
        <p:spPr>
          <a:xfrm>
            <a:off x="0" y="3335655"/>
            <a:ext cx="18278475" cy="1807845"/>
          </a:xfrm>
          <a:prstGeom prst="rect">
            <a:avLst/>
          </a:prstGeom>
        </p:spPr>
        <p:txBody>
          <a:bodyPr lIns="0" tIns="0" rIns="0" bIns="0" rtlCol="0" anchor="t">
            <a:spAutoFit/>
          </a:bodyPr>
          <a:lstStyle/>
          <a:p>
            <a:pPr algn="ctr">
              <a:lnSpc>
                <a:spcPts val="4829"/>
              </a:lnSpc>
            </a:pPr>
            <a:r>
              <a:rPr lang="en-US" sz="3449">
                <a:solidFill>
                  <a:srgbClr val="FFFFFF"/>
                </a:solidFill>
                <a:latin typeface="Gilroy"/>
              </a:rPr>
              <a:t>As a woman who has faced many challenges to include affording education, physical circumstances, and in the work force. I know first hand what it means to be an advocate for yourself and well being. </a:t>
            </a:r>
          </a:p>
        </p:txBody>
      </p:sp>
      <p:sp>
        <p:nvSpPr>
          <p:cNvPr id="6" name="TextBox 6"/>
          <p:cNvSpPr txBox="1"/>
          <p:nvPr/>
        </p:nvSpPr>
        <p:spPr>
          <a:xfrm>
            <a:off x="3492364" y="5515020"/>
            <a:ext cx="11293748" cy="2653031"/>
          </a:xfrm>
          <a:prstGeom prst="rect">
            <a:avLst/>
          </a:prstGeom>
        </p:spPr>
        <p:txBody>
          <a:bodyPr lIns="0" tIns="0" rIns="0" bIns="0" rtlCol="0" anchor="t">
            <a:spAutoFit/>
          </a:bodyPr>
          <a:lstStyle/>
          <a:p>
            <a:pPr marL="1090285" lvl="1" indent="-545142" algn="ctr">
              <a:lnSpc>
                <a:spcPts val="7069"/>
              </a:lnSpc>
              <a:buFont typeface="Arial"/>
              <a:buChar char="•"/>
            </a:pPr>
            <a:r>
              <a:rPr lang="en-US" sz="5049">
                <a:solidFill>
                  <a:srgbClr val="FFFFFF"/>
                </a:solidFill>
                <a:latin typeface="Gilroy"/>
              </a:rPr>
              <a:t>Paving a way for education</a:t>
            </a:r>
          </a:p>
          <a:p>
            <a:pPr marL="1090285" lvl="1" indent="-545142" algn="ctr">
              <a:lnSpc>
                <a:spcPts val="7069"/>
              </a:lnSpc>
              <a:buFont typeface="Arial"/>
              <a:buChar char="•"/>
            </a:pPr>
            <a:r>
              <a:rPr lang="en-US" sz="5049">
                <a:solidFill>
                  <a:srgbClr val="FFFFFF"/>
                </a:solidFill>
                <a:latin typeface="Gilroy"/>
              </a:rPr>
              <a:t>Physical and Mental well being </a:t>
            </a:r>
          </a:p>
          <a:p>
            <a:pPr marL="1090285" lvl="1" indent="-545142" algn="ctr">
              <a:lnSpc>
                <a:spcPts val="7069"/>
              </a:lnSpc>
              <a:buFont typeface="Arial"/>
              <a:buChar char="•"/>
            </a:pPr>
            <a:r>
              <a:rPr lang="en-US" sz="5049">
                <a:solidFill>
                  <a:srgbClr val="FFFFFF"/>
                </a:solidFill>
                <a:latin typeface="Gilroy"/>
              </a:rPr>
              <a:t> Becoming your biggest advocate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Freeform 2"/>
          <p:cNvSpPr/>
          <p:nvPr/>
        </p:nvSpPr>
        <p:spPr>
          <a:xfrm>
            <a:off x="5322684" y="5873378"/>
            <a:ext cx="7220838" cy="4011538"/>
          </a:xfrm>
          <a:custGeom>
            <a:avLst/>
            <a:gdLst/>
            <a:ahLst/>
            <a:cxnLst/>
            <a:rect l="l" t="t" r="r" b="b"/>
            <a:pathLst>
              <a:path w="7220838" h="4011538">
                <a:moveTo>
                  <a:pt x="0" y="0"/>
                </a:moveTo>
                <a:lnTo>
                  <a:pt x="7220838" y="0"/>
                </a:lnTo>
                <a:lnTo>
                  <a:pt x="7220838" y="4011539"/>
                </a:lnTo>
                <a:lnTo>
                  <a:pt x="0" y="4011539"/>
                </a:lnTo>
                <a:lnTo>
                  <a:pt x="0" y="0"/>
                </a:lnTo>
                <a:close/>
              </a:path>
            </a:pathLst>
          </a:custGeom>
          <a:blipFill>
            <a:blip r:embed="rId2"/>
            <a:stretch>
              <a:fillRect t="-111142" b="-58859"/>
            </a:stretch>
          </a:blipFill>
        </p:spPr>
        <p:txBody>
          <a:bodyPr/>
          <a:lstStyle/>
          <a:p>
            <a:endParaRPr lang="en-US"/>
          </a:p>
        </p:txBody>
      </p:sp>
      <p:sp>
        <p:nvSpPr>
          <p:cNvPr id="3" name="TextBox 3"/>
          <p:cNvSpPr txBox="1"/>
          <p:nvPr/>
        </p:nvSpPr>
        <p:spPr>
          <a:xfrm>
            <a:off x="4672935" y="904875"/>
            <a:ext cx="8520336" cy="1119507"/>
          </a:xfrm>
          <a:prstGeom prst="rect">
            <a:avLst/>
          </a:prstGeom>
        </p:spPr>
        <p:txBody>
          <a:bodyPr lIns="0" tIns="0" rIns="0" bIns="0" rtlCol="0" anchor="t">
            <a:spAutoFit/>
          </a:bodyPr>
          <a:lstStyle/>
          <a:p>
            <a:pPr algn="ctr">
              <a:lnSpc>
                <a:spcPts val="9169"/>
              </a:lnSpc>
              <a:spcBef>
                <a:spcPct val="0"/>
              </a:spcBef>
            </a:pPr>
            <a:r>
              <a:rPr lang="en-US" sz="6549">
                <a:solidFill>
                  <a:srgbClr val="FFFFFF"/>
                </a:solidFill>
                <a:latin typeface="Gilroy Bold"/>
              </a:rPr>
              <a:t>Practical Applications</a:t>
            </a:r>
          </a:p>
        </p:txBody>
      </p:sp>
      <p:sp>
        <p:nvSpPr>
          <p:cNvPr id="4" name="TextBox 4"/>
          <p:cNvSpPr txBox="1"/>
          <p:nvPr/>
        </p:nvSpPr>
        <p:spPr>
          <a:xfrm>
            <a:off x="157646" y="3170139"/>
            <a:ext cx="17972708" cy="1530033"/>
          </a:xfrm>
          <a:prstGeom prst="rect">
            <a:avLst/>
          </a:prstGeom>
        </p:spPr>
        <p:txBody>
          <a:bodyPr lIns="0" tIns="0" rIns="0" bIns="0" rtlCol="0" anchor="t">
            <a:spAutoFit/>
          </a:bodyPr>
          <a:lstStyle/>
          <a:p>
            <a:pPr algn="ctr">
              <a:lnSpc>
                <a:spcPts val="5389"/>
              </a:lnSpc>
            </a:pPr>
            <a:r>
              <a:rPr lang="en-US" sz="3849">
                <a:solidFill>
                  <a:srgbClr val="FFFFFF"/>
                </a:solidFill>
                <a:latin typeface="Gilroy Bold"/>
              </a:rPr>
              <a:t>Advocacy:</a:t>
            </a:r>
            <a:r>
              <a:rPr lang="en-US" sz="3849">
                <a:solidFill>
                  <a:srgbClr val="FFFFFF"/>
                </a:solidFill>
                <a:latin typeface="Gilroy"/>
              </a:rPr>
              <a:t> Remaining strong in your convictions and what you bring to the table</a:t>
            </a:r>
          </a:p>
          <a:p>
            <a:pPr algn="ctr">
              <a:lnSpc>
                <a:spcPts val="7069"/>
              </a:lnSpc>
              <a:spcBef>
                <a:spcPct val="0"/>
              </a:spcBef>
            </a:pPr>
            <a:endParaRPr lang="en-US" sz="3849">
              <a:solidFill>
                <a:srgbClr val="FFFFFF"/>
              </a:solidFill>
              <a:latin typeface="Gilroy"/>
            </a:endParaRPr>
          </a:p>
        </p:txBody>
      </p:sp>
      <p:sp>
        <p:nvSpPr>
          <p:cNvPr id="5" name="TextBox 5"/>
          <p:cNvSpPr txBox="1"/>
          <p:nvPr/>
        </p:nvSpPr>
        <p:spPr>
          <a:xfrm>
            <a:off x="110207" y="4024214"/>
            <a:ext cx="15562213" cy="671196"/>
          </a:xfrm>
          <a:prstGeom prst="rect">
            <a:avLst/>
          </a:prstGeom>
        </p:spPr>
        <p:txBody>
          <a:bodyPr lIns="0" tIns="0" rIns="0" bIns="0" rtlCol="0" anchor="t">
            <a:spAutoFit/>
          </a:bodyPr>
          <a:lstStyle/>
          <a:p>
            <a:pPr algn="ctr">
              <a:lnSpc>
                <a:spcPts val="5529"/>
              </a:lnSpc>
              <a:spcBef>
                <a:spcPct val="0"/>
              </a:spcBef>
            </a:pPr>
            <a:r>
              <a:rPr lang="en-US" sz="3949">
                <a:solidFill>
                  <a:srgbClr val="FFFFFF"/>
                </a:solidFill>
                <a:latin typeface="Gilroy Bold"/>
              </a:rPr>
              <a:t>Affirmations:</a:t>
            </a:r>
            <a:r>
              <a:rPr lang="en-US" sz="3949">
                <a:solidFill>
                  <a:srgbClr val="FFFFFF"/>
                </a:solidFill>
                <a:latin typeface="Gilroy"/>
              </a:rPr>
              <a:t> Reminding yourself of your worth and your capabilities</a:t>
            </a:r>
          </a:p>
        </p:txBody>
      </p:sp>
      <p:sp>
        <p:nvSpPr>
          <p:cNvPr id="6" name="TextBox 6"/>
          <p:cNvSpPr txBox="1"/>
          <p:nvPr/>
        </p:nvSpPr>
        <p:spPr>
          <a:xfrm>
            <a:off x="-164031" y="4928180"/>
            <a:ext cx="19404977" cy="649923"/>
          </a:xfrm>
          <a:prstGeom prst="rect">
            <a:avLst/>
          </a:prstGeom>
        </p:spPr>
        <p:txBody>
          <a:bodyPr lIns="0" tIns="0" rIns="0" bIns="0" rtlCol="0" anchor="t">
            <a:spAutoFit/>
          </a:bodyPr>
          <a:lstStyle/>
          <a:p>
            <a:pPr algn="ctr">
              <a:lnSpc>
                <a:spcPts val="5389"/>
              </a:lnSpc>
            </a:pPr>
            <a:r>
              <a:rPr lang="en-US" sz="3849">
                <a:solidFill>
                  <a:srgbClr val="FFFFFF"/>
                </a:solidFill>
                <a:latin typeface="Gilroy Bold"/>
              </a:rPr>
              <a:t>Resilience:</a:t>
            </a:r>
            <a:r>
              <a:rPr lang="en-US" sz="3849">
                <a:solidFill>
                  <a:srgbClr val="FFFFFF"/>
                </a:solidFill>
                <a:latin typeface="Gilroy"/>
              </a:rPr>
              <a:t> When you lose you learn, get knocked down ten times get up eleven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Freeform 2"/>
          <p:cNvSpPr/>
          <p:nvPr/>
        </p:nvSpPr>
        <p:spPr>
          <a:xfrm>
            <a:off x="11013081" y="2413235"/>
            <a:ext cx="7319101" cy="7335170"/>
          </a:xfrm>
          <a:custGeom>
            <a:avLst/>
            <a:gdLst/>
            <a:ahLst/>
            <a:cxnLst/>
            <a:rect l="l" t="t" r="r" b="b"/>
            <a:pathLst>
              <a:path w="7319101" h="7335170">
                <a:moveTo>
                  <a:pt x="0" y="0"/>
                </a:moveTo>
                <a:lnTo>
                  <a:pt x="7319100" y="0"/>
                </a:lnTo>
                <a:lnTo>
                  <a:pt x="7319100" y="7335171"/>
                </a:lnTo>
                <a:lnTo>
                  <a:pt x="0" y="7335171"/>
                </a:lnTo>
                <a:lnTo>
                  <a:pt x="0" y="0"/>
                </a:lnTo>
                <a:close/>
              </a:path>
            </a:pathLst>
          </a:custGeom>
          <a:blipFill>
            <a:blip r:embed="rId2"/>
            <a:stretch>
              <a:fillRect l="-50265"/>
            </a:stretch>
          </a:blipFill>
        </p:spPr>
        <p:txBody>
          <a:bodyPr/>
          <a:lstStyle/>
          <a:p>
            <a:endParaRPr lang="en-US"/>
          </a:p>
        </p:txBody>
      </p:sp>
      <p:sp>
        <p:nvSpPr>
          <p:cNvPr id="3" name="TextBox 3"/>
          <p:cNvSpPr txBox="1"/>
          <p:nvPr/>
        </p:nvSpPr>
        <p:spPr>
          <a:xfrm>
            <a:off x="4030340" y="914400"/>
            <a:ext cx="10227320" cy="1032194"/>
          </a:xfrm>
          <a:prstGeom prst="rect">
            <a:avLst/>
          </a:prstGeom>
        </p:spPr>
        <p:txBody>
          <a:bodyPr lIns="0" tIns="0" rIns="0" bIns="0" rtlCol="0" anchor="t">
            <a:spAutoFit/>
          </a:bodyPr>
          <a:lstStyle/>
          <a:p>
            <a:pPr algn="ctr">
              <a:lnSpc>
                <a:spcPts val="8469"/>
              </a:lnSpc>
            </a:pPr>
            <a:r>
              <a:rPr lang="en-US" sz="6049">
                <a:solidFill>
                  <a:srgbClr val="FFFFFF"/>
                </a:solidFill>
                <a:latin typeface="Gilroy Bold"/>
              </a:rPr>
              <a:t>Practical Applications Cont..</a:t>
            </a:r>
          </a:p>
        </p:txBody>
      </p:sp>
      <p:sp>
        <p:nvSpPr>
          <p:cNvPr id="4" name="TextBox 4"/>
          <p:cNvSpPr txBox="1"/>
          <p:nvPr/>
        </p:nvSpPr>
        <p:spPr>
          <a:xfrm>
            <a:off x="415700" y="2872232"/>
            <a:ext cx="8260333" cy="682943"/>
          </a:xfrm>
          <a:prstGeom prst="rect">
            <a:avLst/>
          </a:prstGeom>
        </p:spPr>
        <p:txBody>
          <a:bodyPr lIns="0" tIns="0" rIns="0" bIns="0" rtlCol="0" anchor="t">
            <a:spAutoFit/>
          </a:bodyPr>
          <a:lstStyle/>
          <a:p>
            <a:pPr algn="ctr">
              <a:lnSpc>
                <a:spcPts val="5669"/>
              </a:lnSpc>
            </a:pPr>
            <a:r>
              <a:rPr lang="en-US" sz="4049">
                <a:solidFill>
                  <a:srgbClr val="FFFFFF"/>
                </a:solidFill>
                <a:latin typeface="Gilroy Bold"/>
              </a:rPr>
              <a:t>Belief in Yourself: </a:t>
            </a:r>
            <a:r>
              <a:rPr lang="en-US" sz="4049">
                <a:solidFill>
                  <a:srgbClr val="FFFFFF"/>
                </a:solidFill>
                <a:latin typeface="Gilroy"/>
              </a:rPr>
              <a:t>Go with your gut </a:t>
            </a:r>
          </a:p>
        </p:txBody>
      </p:sp>
      <p:sp>
        <p:nvSpPr>
          <p:cNvPr id="5" name="TextBox 5"/>
          <p:cNvSpPr txBox="1"/>
          <p:nvPr/>
        </p:nvSpPr>
        <p:spPr>
          <a:xfrm>
            <a:off x="415700" y="3812127"/>
            <a:ext cx="10597381" cy="708978"/>
          </a:xfrm>
          <a:prstGeom prst="rect">
            <a:avLst/>
          </a:prstGeom>
        </p:spPr>
        <p:txBody>
          <a:bodyPr lIns="0" tIns="0" rIns="0" bIns="0" rtlCol="0" anchor="t">
            <a:spAutoFit/>
          </a:bodyPr>
          <a:lstStyle/>
          <a:p>
            <a:pPr algn="ctr">
              <a:lnSpc>
                <a:spcPts val="5809"/>
              </a:lnSpc>
              <a:spcBef>
                <a:spcPct val="0"/>
              </a:spcBef>
            </a:pPr>
            <a:r>
              <a:rPr lang="en-US" sz="4149">
                <a:solidFill>
                  <a:srgbClr val="FFFFFF"/>
                </a:solidFill>
                <a:latin typeface="Gilroy Bold"/>
              </a:rPr>
              <a:t>Take the Leap:</a:t>
            </a:r>
            <a:r>
              <a:rPr lang="en-US" sz="4149">
                <a:solidFill>
                  <a:srgbClr val="FFFFFF"/>
                </a:solidFill>
                <a:latin typeface="Gilroy"/>
              </a:rPr>
              <a:t> Don’t be afraid to take risks </a:t>
            </a:r>
          </a:p>
        </p:txBody>
      </p:sp>
      <p:sp>
        <p:nvSpPr>
          <p:cNvPr id="6" name="TextBox 6"/>
          <p:cNvSpPr txBox="1"/>
          <p:nvPr/>
        </p:nvSpPr>
        <p:spPr>
          <a:xfrm>
            <a:off x="-677905" y="4787582"/>
            <a:ext cx="12591249" cy="649923"/>
          </a:xfrm>
          <a:prstGeom prst="rect">
            <a:avLst/>
          </a:prstGeom>
        </p:spPr>
        <p:txBody>
          <a:bodyPr lIns="0" tIns="0" rIns="0" bIns="0" rtlCol="0" anchor="t">
            <a:spAutoFit/>
          </a:bodyPr>
          <a:lstStyle/>
          <a:p>
            <a:pPr algn="ctr">
              <a:lnSpc>
                <a:spcPts val="5389"/>
              </a:lnSpc>
            </a:pPr>
            <a:r>
              <a:rPr lang="en-US" sz="3849">
                <a:solidFill>
                  <a:srgbClr val="FFFFFF"/>
                </a:solidFill>
                <a:latin typeface="Gilroy Bold"/>
              </a:rPr>
              <a:t>Network: </a:t>
            </a:r>
            <a:r>
              <a:rPr lang="en-US" sz="3849">
                <a:solidFill>
                  <a:srgbClr val="FFFFFF"/>
                </a:solidFill>
                <a:latin typeface="Gilroy"/>
              </a:rPr>
              <a:t>Connect with anyone and EVERYONE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p:cNvGrpSpPr/>
        <p:nvPr/>
      </p:nvGrpSpPr>
      <p:grpSpPr>
        <a:xfrm>
          <a:off x="0" y="0"/>
          <a:ext cx="0" cy="0"/>
          <a:chOff x="0" y="0"/>
          <a:chExt cx="0" cy="0"/>
        </a:xfrm>
      </p:grpSpPr>
      <p:sp>
        <p:nvSpPr>
          <p:cNvPr id="2" name="TextBox 2"/>
          <p:cNvSpPr txBox="1"/>
          <p:nvPr/>
        </p:nvSpPr>
        <p:spPr>
          <a:xfrm>
            <a:off x="979252" y="4023993"/>
            <a:ext cx="16329496" cy="1119507"/>
          </a:xfrm>
          <a:prstGeom prst="rect">
            <a:avLst/>
          </a:prstGeom>
        </p:spPr>
        <p:txBody>
          <a:bodyPr lIns="0" tIns="0" rIns="0" bIns="0" rtlCol="0" anchor="t">
            <a:spAutoFit/>
          </a:bodyPr>
          <a:lstStyle/>
          <a:p>
            <a:pPr algn="ctr">
              <a:lnSpc>
                <a:spcPts val="9169"/>
              </a:lnSpc>
            </a:pPr>
            <a:r>
              <a:rPr lang="en-US" sz="6549">
                <a:solidFill>
                  <a:srgbClr val="B49B57"/>
                </a:solidFill>
                <a:latin typeface="Gilroy"/>
              </a:rPr>
              <a:t>YOU ARE YOUR OWN BEST THING. OWN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C48B4DD34ABF4FBF6557DB0480DCA3" ma:contentTypeVersion="13" ma:contentTypeDescription="Create a new document." ma:contentTypeScope="" ma:versionID="1788b325ee55dd3a6ec2a05472d93729">
  <xsd:schema xmlns:xsd="http://www.w3.org/2001/XMLSchema" xmlns:xs="http://www.w3.org/2001/XMLSchema" xmlns:p="http://schemas.microsoft.com/office/2006/metadata/properties" xmlns:ns2="52d5dce2-ba7c-4965-aafc-c611fecf4884" xmlns:ns3="a77abd9b-171a-456b-9935-271ecc8f9dda" targetNamespace="http://schemas.microsoft.com/office/2006/metadata/properties" ma:root="true" ma:fieldsID="0e6ddb3ea54754c0396f824c65f78d96" ns2:_="" ns3:_="">
    <xsd:import namespace="52d5dce2-ba7c-4965-aafc-c611fecf4884"/>
    <xsd:import namespace="a77abd9b-171a-456b-9935-271ecc8f9d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d5dce2-ba7c-4965-aafc-c611fecf48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c0c6b6e-f958-49b9-bf32-0cb066ff426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7abd9b-171a-456b-9935-271ecc8f9dd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8feda86-8f50-4d84-8de5-e97c1832d012}" ma:internalName="TaxCatchAll" ma:showField="CatchAllData" ma:web="a77abd9b-171a-456b-9935-271ecc8f9dd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2d5dce2-ba7c-4965-aafc-c611fecf4884">
      <Terms xmlns="http://schemas.microsoft.com/office/infopath/2007/PartnerControls"/>
    </lcf76f155ced4ddcb4097134ff3c332f>
    <TaxCatchAll xmlns="a77abd9b-171a-456b-9935-271ecc8f9dda" xsi:nil="true"/>
  </documentManagement>
</p:properties>
</file>

<file path=customXml/itemProps1.xml><?xml version="1.0" encoding="utf-8"?>
<ds:datastoreItem xmlns:ds="http://schemas.openxmlformats.org/officeDocument/2006/customXml" ds:itemID="{AA2F4B1E-0FF3-4D79-9B9E-41C9790C8590}"/>
</file>

<file path=customXml/itemProps2.xml><?xml version="1.0" encoding="utf-8"?>
<ds:datastoreItem xmlns:ds="http://schemas.openxmlformats.org/officeDocument/2006/customXml" ds:itemID="{838D27CF-7103-4399-8CC2-7394F43715D6}"/>
</file>

<file path=customXml/itemProps3.xml><?xml version="1.0" encoding="utf-8"?>
<ds:datastoreItem xmlns:ds="http://schemas.openxmlformats.org/officeDocument/2006/customXml" ds:itemID="{95DADDCC-BBC1-44E9-AEAB-8805772E68E3}"/>
</file>

<file path=docProps/app.xml><?xml version="1.0" encoding="utf-8"?>
<Properties xmlns="http://schemas.openxmlformats.org/officeDocument/2006/extended-properties" xmlns:vt="http://schemas.openxmlformats.org/officeDocument/2006/docPropsVTypes">
  <TotalTime>59</TotalTime>
  <Words>203</Words>
  <Application>Microsoft Macintosh PowerPoint</Application>
  <PresentationFormat>Custom</PresentationFormat>
  <Paragraphs>18</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Gilroy Bold</vt:lpstr>
      <vt:lpstr>Arial</vt:lpstr>
      <vt:lpstr>Above the Beyond Script</vt:lpstr>
      <vt:lpstr>Gilroy</vt:lpstr>
      <vt:lpstr>Konnect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Year in Review</dc:title>
  <cp:lastModifiedBy>Paige Lee</cp:lastModifiedBy>
  <cp:revision>2</cp:revision>
  <dcterms:created xsi:type="dcterms:W3CDTF">2006-08-16T00:00:00Z</dcterms:created>
  <dcterms:modified xsi:type="dcterms:W3CDTF">2024-05-15T19:18:58Z</dcterms:modified>
  <dc:identifier>DAGD1Ee9tmo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0x010100FFC48B4DD34ABF4FBF6557DB0480DCA3</vt:lpwstr>
  </property>
</Properties>
</file>