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7" r:id="rId2"/>
    <p:sldId id="390" r:id="rId3"/>
    <p:sldId id="370" r:id="rId4"/>
    <p:sldId id="378" r:id="rId5"/>
    <p:sldId id="374" r:id="rId6"/>
    <p:sldId id="392" r:id="rId7"/>
    <p:sldId id="393" r:id="rId8"/>
    <p:sldId id="394" r:id="rId9"/>
    <p:sldId id="396" r:id="rId10"/>
    <p:sldId id="388" r:id="rId11"/>
    <p:sldId id="398" r:id="rId12"/>
    <p:sldId id="397" r:id="rId13"/>
    <p:sldId id="4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26"/>
    <a:srgbClr val="005020"/>
    <a:srgbClr val="C0C0C0"/>
    <a:srgbClr val="CC6600"/>
    <a:srgbClr val="7DC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0F6315-EFA6-5044-A6FA-779A2D0D7C42}" v="303" dt="2026-05-05T11:16:28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–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 autoAdjust="0"/>
    <p:restoredTop sz="96026" autoAdjust="0"/>
  </p:normalViewPr>
  <p:slideViewPr>
    <p:cSldViewPr snapToGrid="0">
      <p:cViewPr varScale="1">
        <p:scale>
          <a:sx n="115" d="100"/>
          <a:sy n="115" d="100"/>
        </p:scale>
        <p:origin x="8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Ogbonna" userId="259ece27f492ade7" providerId="LiveId" clId="{CAE626C1-FDD0-5E14-A54A-80DD44FD72A5}"/>
    <pc:docChg chg="custSel modSld sldOrd">
      <pc:chgData name="Daniel Ogbonna" userId="259ece27f492ade7" providerId="LiveId" clId="{CAE626C1-FDD0-5E14-A54A-80DD44FD72A5}" dt="2026-05-09T11:50:37.434" v="8" actId="33524"/>
      <pc:docMkLst>
        <pc:docMk/>
      </pc:docMkLst>
      <pc:sldChg chg="modSp mod">
        <pc:chgData name="Daniel Ogbonna" userId="259ece27f492ade7" providerId="LiveId" clId="{CAE626C1-FDD0-5E14-A54A-80DD44FD72A5}" dt="2026-05-09T11:50:37.434" v="8" actId="33524"/>
        <pc:sldMkLst>
          <pc:docMk/>
          <pc:sldMk cId="395822835" sldId="393"/>
        </pc:sldMkLst>
        <pc:spChg chg="mod">
          <ac:chgData name="Daniel Ogbonna" userId="259ece27f492ade7" providerId="LiveId" clId="{CAE626C1-FDD0-5E14-A54A-80DD44FD72A5}" dt="2026-05-09T11:50:37.434" v="8" actId="33524"/>
          <ac:spMkLst>
            <pc:docMk/>
            <pc:sldMk cId="395822835" sldId="393"/>
            <ac:spMk id="8" creationId="{7C3196B5-72C3-2AAA-98CF-9842291F5DBB}"/>
          </ac:spMkLst>
        </pc:spChg>
      </pc:sldChg>
      <pc:sldChg chg="mod modShow">
        <pc:chgData name="Daniel Ogbonna" userId="259ece27f492ade7" providerId="LiveId" clId="{CAE626C1-FDD0-5E14-A54A-80DD44FD72A5}" dt="2026-05-08T12:51:52.373" v="4" actId="34476"/>
        <pc:sldMkLst>
          <pc:docMk/>
          <pc:sldMk cId="3157498379" sldId="394"/>
        </pc:sldMkLst>
      </pc:sldChg>
      <pc:sldChg chg="ord">
        <pc:chgData name="Daniel Ogbonna" userId="259ece27f492ade7" providerId="LiveId" clId="{CAE626C1-FDD0-5E14-A54A-80DD44FD72A5}" dt="2026-05-08T12:50:57.076" v="2" actId="20578"/>
        <pc:sldMkLst>
          <pc:docMk/>
          <pc:sldMk cId="1199406839" sldId="396"/>
        </pc:sldMkLst>
      </pc:sldChg>
      <pc:sldChg chg="modSp mod">
        <pc:chgData name="Daniel Ogbonna" userId="259ece27f492ade7" providerId="LiveId" clId="{CAE626C1-FDD0-5E14-A54A-80DD44FD72A5}" dt="2026-05-08T20:21:30.278" v="7" actId="20577"/>
        <pc:sldMkLst>
          <pc:docMk/>
          <pc:sldMk cId="3018539138" sldId="397"/>
        </pc:sldMkLst>
        <pc:spChg chg="mod">
          <ac:chgData name="Daniel Ogbonna" userId="259ece27f492ade7" providerId="LiveId" clId="{CAE626C1-FDD0-5E14-A54A-80DD44FD72A5}" dt="2026-05-08T20:21:30.278" v="7" actId="20577"/>
          <ac:spMkLst>
            <pc:docMk/>
            <pc:sldMk cId="3018539138" sldId="397"/>
            <ac:spMk id="25" creationId="{C48DDDE1-000B-7789-DEDD-F553A9CEF364}"/>
          </ac:spMkLst>
        </pc:spChg>
      </pc:sldChg>
      <pc:sldChg chg="mod modShow">
        <pc:chgData name="Daniel Ogbonna" userId="259ece27f492ade7" providerId="LiveId" clId="{CAE626C1-FDD0-5E14-A54A-80DD44FD72A5}" dt="2026-05-08T12:51:52.373" v="4" actId="34476"/>
        <pc:sldMkLst>
          <pc:docMk/>
          <pc:sldMk cId="325560058" sldId="3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D89A7-F5FB-41C7-B242-A26B2688E45E}" type="datetimeFigureOut">
              <a:rPr lang="en-ID" smtClean="0"/>
              <a:t>10/05/26</a:t>
            </a:fld>
            <a:endParaRPr lang="en-ID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652A6-6CB5-4817-8CE3-AA174457C5D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A15B9-656F-41ED-B956-CBB6AE426578}" type="datetimeFigureOut">
              <a:rPr lang="en-US" smtClean="0"/>
              <a:t>5/10/26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23EC7-C886-42A3-A6C5-F6AA1D1E8D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4B087-AAFF-83D8-53E6-FAA89348A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219B8-C077-F084-E2F0-EA8D4D4AD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5E4AF-9B32-31DF-3F4A-26773D14A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7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49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4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426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EditPoints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448174"/>
            <a:ext cx="40386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icture Placeholder 5"/>
          <p:cNvSpPr>
            <a:spLocks noGrp="1" noEditPoints="1"/>
          </p:cNvSpPr>
          <p:nvPr>
            <p:ph type="pic" sz="quarter" idx="10"/>
          </p:nvPr>
        </p:nvSpPr>
        <p:spPr>
          <a:xfrm>
            <a:off x="4038600" y="3429001"/>
            <a:ext cx="81534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endParaRPr lang="en-ID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EditPoints="1"/>
          </p:cNvSpPr>
          <p:nvPr>
            <p:ph type="pic" sz="quarter" idx="10"/>
          </p:nvPr>
        </p:nvSpPr>
        <p:spPr>
          <a:xfrm>
            <a:off x="638175" y="933450"/>
            <a:ext cx="2809875" cy="3905250"/>
          </a:xfrm>
          <a:custGeom>
            <a:avLst/>
            <a:gdLst/>
            <a:ahLst/>
            <a:cxnLst/>
            <a:rect l="l" t="t" r="r" b="b"/>
            <a:pathLst>
              <a:path w="2809875" h="3905250">
                <a:moveTo>
                  <a:pt x="258761" y="0"/>
                </a:moveTo>
                <a:lnTo>
                  <a:pt x="2551114" y="0"/>
                </a:lnTo>
                <a:cubicBezTo>
                  <a:pt x="2694024" y="0"/>
                  <a:pt x="2809875" y="115851"/>
                  <a:pt x="2809875" y="258761"/>
                </a:cubicBezTo>
                <a:lnTo>
                  <a:pt x="2809875" y="3646489"/>
                </a:lnTo>
                <a:cubicBezTo>
                  <a:pt x="2809875" y="3789399"/>
                  <a:pt x="2694024" y="3905250"/>
                  <a:pt x="2551114" y="3905250"/>
                </a:cubicBezTo>
                <a:lnTo>
                  <a:pt x="258761" y="3905250"/>
                </a:lnTo>
                <a:cubicBezTo>
                  <a:pt x="115851" y="3905250"/>
                  <a:pt x="0" y="3789399"/>
                  <a:pt x="0" y="3646489"/>
                </a:cubicBezTo>
                <a:lnTo>
                  <a:pt x="0" y="258761"/>
                </a:lnTo>
                <a:cubicBezTo>
                  <a:pt x="0" y="115851"/>
                  <a:pt x="115851" y="0"/>
                  <a:pt x="2587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/>
          </a:p>
        </p:txBody>
      </p:sp>
      <p:sp>
        <p:nvSpPr>
          <p:cNvPr id="8" name="Picture Placeholder 7"/>
          <p:cNvSpPr>
            <a:spLocks noGrp="1" noEditPoints="1"/>
          </p:cNvSpPr>
          <p:nvPr>
            <p:ph type="pic" sz="quarter" idx="11"/>
          </p:nvPr>
        </p:nvSpPr>
        <p:spPr>
          <a:xfrm>
            <a:off x="2638425" y="2410793"/>
            <a:ext cx="2343150" cy="3256581"/>
          </a:xfrm>
          <a:custGeom>
            <a:avLst/>
            <a:gdLst/>
            <a:ahLst/>
            <a:cxnLst/>
            <a:rect l="l" t="t" r="r" b="b"/>
            <a:pathLst>
              <a:path w="2809875" h="3905250">
                <a:moveTo>
                  <a:pt x="258761" y="0"/>
                </a:moveTo>
                <a:lnTo>
                  <a:pt x="2551114" y="0"/>
                </a:lnTo>
                <a:cubicBezTo>
                  <a:pt x="2694024" y="0"/>
                  <a:pt x="2809875" y="115851"/>
                  <a:pt x="2809875" y="258761"/>
                </a:cubicBezTo>
                <a:lnTo>
                  <a:pt x="2809875" y="3646489"/>
                </a:lnTo>
                <a:cubicBezTo>
                  <a:pt x="2809875" y="3789399"/>
                  <a:pt x="2694024" y="3905250"/>
                  <a:pt x="2551114" y="3905250"/>
                </a:cubicBezTo>
                <a:lnTo>
                  <a:pt x="258761" y="3905250"/>
                </a:lnTo>
                <a:cubicBezTo>
                  <a:pt x="115851" y="3905250"/>
                  <a:pt x="0" y="3789399"/>
                  <a:pt x="0" y="3646489"/>
                </a:cubicBezTo>
                <a:lnTo>
                  <a:pt x="0" y="258761"/>
                </a:lnTo>
                <a:cubicBezTo>
                  <a:pt x="0" y="115851"/>
                  <a:pt x="115851" y="0"/>
                  <a:pt x="2587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endParaRPr lang="en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EditPoints="1"/>
          </p:cNvSpPr>
          <p:nvPr>
            <p:ph type="pic" sz="quarter" idx="10"/>
          </p:nvPr>
        </p:nvSpPr>
        <p:spPr>
          <a:xfrm rot="20328778">
            <a:off x="8874435" y="-777924"/>
            <a:ext cx="2809875" cy="2866906"/>
          </a:xfrm>
          <a:custGeom>
            <a:avLst/>
            <a:gdLst/>
            <a:ahLst/>
            <a:cxnLst/>
            <a:rect l="l" t="t" r="r" b="b"/>
            <a:pathLst>
              <a:path w="2809875" h="3905250">
                <a:moveTo>
                  <a:pt x="258761" y="0"/>
                </a:moveTo>
                <a:lnTo>
                  <a:pt x="2551114" y="0"/>
                </a:lnTo>
                <a:cubicBezTo>
                  <a:pt x="2694024" y="0"/>
                  <a:pt x="2809875" y="115851"/>
                  <a:pt x="2809875" y="258761"/>
                </a:cubicBezTo>
                <a:lnTo>
                  <a:pt x="2809875" y="3646489"/>
                </a:lnTo>
                <a:cubicBezTo>
                  <a:pt x="2809875" y="3789399"/>
                  <a:pt x="2694024" y="3905250"/>
                  <a:pt x="2551114" y="3905250"/>
                </a:cubicBezTo>
                <a:lnTo>
                  <a:pt x="258761" y="3905250"/>
                </a:lnTo>
                <a:cubicBezTo>
                  <a:pt x="115851" y="3905250"/>
                  <a:pt x="0" y="3789399"/>
                  <a:pt x="0" y="3646489"/>
                </a:cubicBezTo>
                <a:lnTo>
                  <a:pt x="0" y="258761"/>
                </a:lnTo>
                <a:cubicBezTo>
                  <a:pt x="0" y="115851"/>
                  <a:pt x="115851" y="0"/>
                  <a:pt x="2587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/>
          </a:p>
        </p:txBody>
      </p:sp>
      <p:sp>
        <p:nvSpPr>
          <p:cNvPr id="4" name="Picture Placeholder 6"/>
          <p:cNvSpPr>
            <a:spLocks noGrp="1" noEditPoints="1"/>
          </p:cNvSpPr>
          <p:nvPr>
            <p:ph type="pic" sz="quarter" idx="11"/>
          </p:nvPr>
        </p:nvSpPr>
        <p:spPr>
          <a:xfrm rot="20328778">
            <a:off x="10432181" y="1924307"/>
            <a:ext cx="2809875" cy="5024907"/>
          </a:xfrm>
          <a:custGeom>
            <a:avLst/>
            <a:gdLst/>
            <a:ahLst/>
            <a:cxnLst/>
            <a:rect l="l" t="t" r="r" b="b"/>
            <a:pathLst>
              <a:path w="2809875" h="3905250">
                <a:moveTo>
                  <a:pt x="258761" y="0"/>
                </a:moveTo>
                <a:lnTo>
                  <a:pt x="2551114" y="0"/>
                </a:lnTo>
                <a:cubicBezTo>
                  <a:pt x="2694024" y="0"/>
                  <a:pt x="2809875" y="115851"/>
                  <a:pt x="2809875" y="258761"/>
                </a:cubicBezTo>
                <a:lnTo>
                  <a:pt x="2809875" y="3646489"/>
                </a:lnTo>
                <a:cubicBezTo>
                  <a:pt x="2809875" y="3789399"/>
                  <a:pt x="2694024" y="3905250"/>
                  <a:pt x="2551114" y="3905250"/>
                </a:cubicBezTo>
                <a:lnTo>
                  <a:pt x="258761" y="3905250"/>
                </a:lnTo>
                <a:cubicBezTo>
                  <a:pt x="115851" y="3905250"/>
                  <a:pt x="0" y="3789399"/>
                  <a:pt x="0" y="3646489"/>
                </a:cubicBezTo>
                <a:lnTo>
                  <a:pt x="0" y="258761"/>
                </a:lnTo>
                <a:cubicBezTo>
                  <a:pt x="0" y="115851"/>
                  <a:pt x="115851" y="0"/>
                  <a:pt x="2587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/>
          </a:p>
        </p:txBody>
      </p:sp>
      <p:sp>
        <p:nvSpPr>
          <p:cNvPr id="5" name="Picture Placeholder 6"/>
          <p:cNvSpPr>
            <a:spLocks noGrp="1" noEditPoints="1"/>
          </p:cNvSpPr>
          <p:nvPr>
            <p:ph type="pic" sz="quarter" idx="12"/>
          </p:nvPr>
        </p:nvSpPr>
        <p:spPr>
          <a:xfrm rot="20328778">
            <a:off x="7677152" y="3638548"/>
            <a:ext cx="2809875" cy="3905250"/>
          </a:xfrm>
          <a:custGeom>
            <a:avLst/>
            <a:gdLst/>
            <a:ahLst/>
            <a:cxnLst/>
            <a:rect l="l" t="t" r="r" b="b"/>
            <a:pathLst>
              <a:path w="2809875" h="3905250">
                <a:moveTo>
                  <a:pt x="258761" y="0"/>
                </a:moveTo>
                <a:lnTo>
                  <a:pt x="2551114" y="0"/>
                </a:lnTo>
                <a:cubicBezTo>
                  <a:pt x="2694024" y="0"/>
                  <a:pt x="2809875" y="115851"/>
                  <a:pt x="2809875" y="258761"/>
                </a:cubicBezTo>
                <a:lnTo>
                  <a:pt x="2809875" y="3646489"/>
                </a:lnTo>
                <a:cubicBezTo>
                  <a:pt x="2809875" y="3789399"/>
                  <a:pt x="2694024" y="3905250"/>
                  <a:pt x="2551114" y="3905250"/>
                </a:cubicBezTo>
                <a:lnTo>
                  <a:pt x="258761" y="3905250"/>
                </a:lnTo>
                <a:cubicBezTo>
                  <a:pt x="115851" y="3905250"/>
                  <a:pt x="0" y="3789399"/>
                  <a:pt x="0" y="3646489"/>
                </a:cubicBezTo>
                <a:lnTo>
                  <a:pt x="0" y="258761"/>
                </a:lnTo>
                <a:cubicBezTo>
                  <a:pt x="0" y="115851"/>
                  <a:pt x="115851" y="0"/>
                  <a:pt x="2587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/>
          </a:p>
        </p:txBody>
      </p:sp>
      <p:sp>
        <p:nvSpPr>
          <p:cNvPr id="6" name="Picture Placeholder 6"/>
          <p:cNvSpPr>
            <a:spLocks noGrp="1" noEditPoints="1"/>
          </p:cNvSpPr>
          <p:nvPr>
            <p:ph type="pic" sz="quarter" idx="13"/>
          </p:nvPr>
        </p:nvSpPr>
        <p:spPr>
          <a:xfrm rot="20328778">
            <a:off x="6009530" y="-908478"/>
            <a:ext cx="2809875" cy="4594598"/>
          </a:xfrm>
          <a:custGeom>
            <a:avLst/>
            <a:gdLst/>
            <a:ahLst/>
            <a:cxnLst/>
            <a:rect l="l" t="t" r="r" b="b"/>
            <a:pathLst>
              <a:path w="2809875" h="3905250">
                <a:moveTo>
                  <a:pt x="258761" y="0"/>
                </a:moveTo>
                <a:lnTo>
                  <a:pt x="2551114" y="0"/>
                </a:lnTo>
                <a:cubicBezTo>
                  <a:pt x="2694024" y="0"/>
                  <a:pt x="2809875" y="115851"/>
                  <a:pt x="2809875" y="258761"/>
                </a:cubicBezTo>
                <a:lnTo>
                  <a:pt x="2809875" y="3646489"/>
                </a:lnTo>
                <a:cubicBezTo>
                  <a:pt x="2809875" y="3789399"/>
                  <a:pt x="2694024" y="3905250"/>
                  <a:pt x="2551114" y="3905250"/>
                </a:cubicBezTo>
                <a:lnTo>
                  <a:pt x="258761" y="3905250"/>
                </a:lnTo>
                <a:cubicBezTo>
                  <a:pt x="115851" y="3905250"/>
                  <a:pt x="0" y="3789399"/>
                  <a:pt x="0" y="3646489"/>
                </a:cubicBezTo>
                <a:lnTo>
                  <a:pt x="0" y="258761"/>
                </a:lnTo>
                <a:cubicBezTo>
                  <a:pt x="0" y="115851"/>
                  <a:pt x="115851" y="0"/>
                  <a:pt x="2587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 noEditPoints="1"/>
          </p:cNvSpPr>
          <p:nvPr>
            <p:ph type="pic" sz="quarter" idx="13"/>
          </p:nvPr>
        </p:nvSpPr>
        <p:spPr>
          <a:xfrm rot="887778">
            <a:off x="-76740" y="-649576"/>
            <a:ext cx="3043891" cy="4551978"/>
          </a:xfrm>
          <a:custGeom>
            <a:avLst/>
            <a:gdLst/>
            <a:ahLst/>
            <a:cxnLst/>
            <a:rect l="l" t="t" r="r" b="b"/>
            <a:pathLst>
              <a:path w="2809875" h="3905250">
                <a:moveTo>
                  <a:pt x="258761" y="0"/>
                </a:moveTo>
                <a:lnTo>
                  <a:pt x="2551114" y="0"/>
                </a:lnTo>
                <a:cubicBezTo>
                  <a:pt x="2694024" y="0"/>
                  <a:pt x="2809875" y="115851"/>
                  <a:pt x="2809875" y="258761"/>
                </a:cubicBezTo>
                <a:lnTo>
                  <a:pt x="2809875" y="3646489"/>
                </a:lnTo>
                <a:cubicBezTo>
                  <a:pt x="2809875" y="3789399"/>
                  <a:pt x="2694024" y="3905250"/>
                  <a:pt x="2551114" y="3905250"/>
                </a:cubicBezTo>
                <a:lnTo>
                  <a:pt x="258761" y="3905250"/>
                </a:lnTo>
                <a:cubicBezTo>
                  <a:pt x="115851" y="3905250"/>
                  <a:pt x="0" y="3789399"/>
                  <a:pt x="0" y="3646489"/>
                </a:cubicBezTo>
                <a:lnTo>
                  <a:pt x="0" y="258761"/>
                </a:lnTo>
                <a:cubicBezTo>
                  <a:pt x="0" y="115851"/>
                  <a:pt x="115851" y="0"/>
                  <a:pt x="2587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/>
          </a:p>
        </p:txBody>
      </p:sp>
      <p:sp>
        <p:nvSpPr>
          <p:cNvPr id="2" name="Picture Placeholder 6"/>
          <p:cNvSpPr>
            <a:spLocks noGrp="1" noEditPoints="1"/>
          </p:cNvSpPr>
          <p:nvPr>
            <p:ph type="pic" sz="quarter" idx="14"/>
          </p:nvPr>
        </p:nvSpPr>
        <p:spPr>
          <a:xfrm rot="887778">
            <a:off x="2337816" y="3051090"/>
            <a:ext cx="3156984" cy="4361702"/>
          </a:xfrm>
          <a:custGeom>
            <a:avLst/>
            <a:gdLst/>
            <a:ahLst/>
            <a:cxnLst/>
            <a:rect l="l" t="t" r="r" b="b"/>
            <a:pathLst>
              <a:path w="2809875" h="3905250">
                <a:moveTo>
                  <a:pt x="258761" y="0"/>
                </a:moveTo>
                <a:lnTo>
                  <a:pt x="2551114" y="0"/>
                </a:lnTo>
                <a:cubicBezTo>
                  <a:pt x="2694024" y="0"/>
                  <a:pt x="2809875" y="115851"/>
                  <a:pt x="2809875" y="258761"/>
                </a:cubicBezTo>
                <a:lnTo>
                  <a:pt x="2809875" y="3646489"/>
                </a:lnTo>
                <a:cubicBezTo>
                  <a:pt x="2809875" y="3789399"/>
                  <a:pt x="2694024" y="3905250"/>
                  <a:pt x="2551114" y="3905250"/>
                </a:cubicBezTo>
                <a:lnTo>
                  <a:pt x="258761" y="3905250"/>
                </a:lnTo>
                <a:cubicBezTo>
                  <a:pt x="115851" y="3905250"/>
                  <a:pt x="0" y="3789399"/>
                  <a:pt x="0" y="3646489"/>
                </a:cubicBezTo>
                <a:lnTo>
                  <a:pt x="0" y="258761"/>
                </a:lnTo>
                <a:cubicBezTo>
                  <a:pt x="0" y="115851"/>
                  <a:pt x="115851" y="0"/>
                  <a:pt x="2587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EditPoints="1"/>
          </p:cNvSpPr>
          <p:nvPr>
            <p:ph type="pic" sz="quarter" idx="10"/>
          </p:nvPr>
        </p:nvSpPr>
        <p:spPr>
          <a:xfrm>
            <a:off x="377330" y="1252730"/>
            <a:ext cx="3829921" cy="4352539"/>
          </a:xfrm>
          <a:custGeom>
            <a:avLst/>
            <a:gdLst/>
            <a:ahLst/>
            <a:cxnLst/>
            <a:rect l="l" t="t" r="r" b="b"/>
            <a:pathLst>
              <a:path w="3829921" h="4352539">
                <a:moveTo>
                  <a:pt x="1169536" y="953"/>
                </a:moveTo>
                <a:cubicBezTo>
                  <a:pt x="1402395" y="-17507"/>
                  <a:pt x="1765704" y="232298"/>
                  <a:pt x="2259463" y="750370"/>
                </a:cubicBezTo>
                <a:cubicBezTo>
                  <a:pt x="3068936" y="633133"/>
                  <a:pt x="3528020" y="686279"/>
                  <a:pt x="3636716" y="909809"/>
                </a:cubicBezTo>
                <a:cubicBezTo>
                  <a:pt x="3896812" y="1444690"/>
                  <a:pt x="3885304" y="2041207"/>
                  <a:pt x="3656209" y="2543076"/>
                </a:cubicBezTo>
                <a:lnTo>
                  <a:pt x="3619118" y="2615003"/>
                </a:lnTo>
                <a:lnTo>
                  <a:pt x="3641874" y="2695666"/>
                </a:lnTo>
                <a:cubicBezTo>
                  <a:pt x="3690921" y="2908330"/>
                  <a:pt x="3689114" y="3135924"/>
                  <a:pt x="3626591" y="3360995"/>
                </a:cubicBezTo>
                <a:lnTo>
                  <a:pt x="3626590" y="3360995"/>
                </a:lnTo>
                <a:cubicBezTo>
                  <a:pt x="3426515" y="4081222"/>
                  <a:pt x="2680462" y="4502889"/>
                  <a:pt x="1960235" y="4302813"/>
                </a:cubicBezTo>
                <a:cubicBezTo>
                  <a:pt x="1833256" y="4267539"/>
                  <a:pt x="1747747" y="4082983"/>
                  <a:pt x="1703708" y="3749145"/>
                </a:cubicBezTo>
                <a:lnTo>
                  <a:pt x="1693159" y="3647220"/>
                </a:lnTo>
                <a:lnTo>
                  <a:pt x="1646561" y="3642859"/>
                </a:lnTo>
                <a:cubicBezTo>
                  <a:pt x="1038113" y="3556153"/>
                  <a:pt x="482201" y="3178593"/>
                  <a:pt x="193206" y="2584282"/>
                </a:cubicBezTo>
                <a:cubicBezTo>
                  <a:pt x="-269187" y="1633382"/>
                  <a:pt x="126826" y="487682"/>
                  <a:pt x="1077725" y="25290"/>
                </a:cubicBezTo>
                <a:cubicBezTo>
                  <a:pt x="1105666" y="11703"/>
                  <a:pt x="1136270" y="3591"/>
                  <a:pt x="1169536" y="9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EditPoints="1"/>
          </p:cNvSpPr>
          <p:nvPr>
            <p:ph type="pic" sz="quarter" idx="10"/>
          </p:nvPr>
        </p:nvSpPr>
        <p:spPr>
          <a:xfrm>
            <a:off x="8000129" y="1252730"/>
            <a:ext cx="3829921" cy="4352539"/>
          </a:xfrm>
          <a:custGeom>
            <a:avLst/>
            <a:gdLst/>
            <a:ahLst/>
            <a:cxnLst/>
            <a:rect l="l" t="t" r="r" b="b"/>
            <a:pathLst>
              <a:path w="3829921" h="4352539">
                <a:moveTo>
                  <a:pt x="1169536" y="953"/>
                </a:moveTo>
                <a:cubicBezTo>
                  <a:pt x="1402395" y="-17507"/>
                  <a:pt x="1765704" y="232298"/>
                  <a:pt x="2259463" y="750370"/>
                </a:cubicBezTo>
                <a:cubicBezTo>
                  <a:pt x="3068936" y="633133"/>
                  <a:pt x="3528020" y="686279"/>
                  <a:pt x="3636716" y="909809"/>
                </a:cubicBezTo>
                <a:cubicBezTo>
                  <a:pt x="3896812" y="1444690"/>
                  <a:pt x="3885304" y="2041207"/>
                  <a:pt x="3656209" y="2543076"/>
                </a:cubicBezTo>
                <a:lnTo>
                  <a:pt x="3619118" y="2615003"/>
                </a:lnTo>
                <a:lnTo>
                  <a:pt x="3641874" y="2695666"/>
                </a:lnTo>
                <a:cubicBezTo>
                  <a:pt x="3690921" y="2908330"/>
                  <a:pt x="3689114" y="3135924"/>
                  <a:pt x="3626591" y="3360995"/>
                </a:cubicBezTo>
                <a:lnTo>
                  <a:pt x="3626590" y="3360995"/>
                </a:lnTo>
                <a:cubicBezTo>
                  <a:pt x="3426515" y="4081222"/>
                  <a:pt x="2680462" y="4502889"/>
                  <a:pt x="1960235" y="4302813"/>
                </a:cubicBezTo>
                <a:cubicBezTo>
                  <a:pt x="1833256" y="4267539"/>
                  <a:pt x="1747747" y="4082983"/>
                  <a:pt x="1703708" y="3749145"/>
                </a:cubicBezTo>
                <a:lnTo>
                  <a:pt x="1693159" y="3647220"/>
                </a:lnTo>
                <a:lnTo>
                  <a:pt x="1646561" y="3642859"/>
                </a:lnTo>
                <a:cubicBezTo>
                  <a:pt x="1038113" y="3556153"/>
                  <a:pt x="482201" y="3178593"/>
                  <a:pt x="193206" y="2584282"/>
                </a:cubicBezTo>
                <a:cubicBezTo>
                  <a:pt x="-269187" y="1633382"/>
                  <a:pt x="126826" y="487682"/>
                  <a:pt x="1077725" y="25290"/>
                </a:cubicBezTo>
                <a:cubicBezTo>
                  <a:pt x="1105666" y="11703"/>
                  <a:pt x="1136270" y="3591"/>
                  <a:pt x="1169536" y="9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/>
          <p:nvPr userDrawn="1"/>
        </p:nvSpPr>
        <p:spPr>
          <a:xfrm>
            <a:off x="0" y="0"/>
            <a:ext cx="4965020" cy="4257675"/>
          </a:xfrm>
          <a:custGeom>
            <a:avLst/>
            <a:gdLst/>
            <a:ahLst/>
            <a:cxnLst/>
            <a:rect l="l" t="t" r="r" b="b"/>
            <a:pathLst>
              <a:path w="3476625" h="2981325">
                <a:moveTo>
                  <a:pt x="0" y="0"/>
                </a:moveTo>
                <a:lnTo>
                  <a:pt x="3463158" y="0"/>
                </a:lnTo>
                <a:lnTo>
                  <a:pt x="3476625" y="266700"/>
                </a:lnTo>
                <a:cubicBezTo>
                  <a:pt x="3476625" y="1765946"/>
                  <a:pt x="2261246" y="2981325"/>
                  <a:pt x="762000" y="2981325"/>
                </a:cubicBezTo>
                <a:cubicBezTo>
                  <a:pt x="574594" y="2981325"/>
                  <a:pt x="391624" y="2962335"/>
                  <a:pt x="214908" y="2926173"/>
                </a:cubicBezTo>
                <a:lnTo>
                  <a:pt x="0" y="287091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 rot="21052484">
            <a:off x="893397" y="1171562"/>
            <a:ext cx="3437478" cy="4825771"/>
          </a:xfrm>
          <a:prstGeom prst="rect">
            <a:avLst/>
          </a:prstGeom>
        </p:spPr>
      </p:pic>
      <p:sp>
        <p:nvSpPr>
          <p:cNvPr id="14" name="Picture Placeholder 5"/>
          <p:cNvSpPr>
            <a:spLocks noGrp="1" noEditPoints="1"/>
          </p:cNvSpPr>
          <p:nvPr>
            <p:ph type="pic" sz="quarter" idx="10"/>
          </p:nvPr>
        </p:nvSpPr>
        <p:spPr>
          <a:xfrm rot="21052484">
            <a:off x="1197865" y="1663700"/>
            <a:ext cx="2852927" cy="37766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en-ID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/>
          <p:nvPr userDrawn="1"/>
        </p:nvSpPr>
        <p:spPr>
          <a:xfrm flipH="1" flipV="1">
            <a:off x="7226980" y="2600325"/>
            <a:ext cx="4965020" cy="4257675"/>
          </a:xfrm>
          <a:custGeom>
            <a:avLst/>
            <a:gdLst/>
            <a:ahLst/>
            <a:cxnLst/>
            <a:rect l="l" t="t" r="r" b="b"/>
            <a:pathLst>
              <a:path w="3476625" h="2981325">
                <a:moveTo>
                  <a:pt x="0" y="0"/>
                </a:moveTo>
                <a:lnTo>
                  <a:pt x="3463158" y="0"/>
                </a:lnTo>
                <a:lnTo>
                  <a:pt x="3476625" y="266700"/>
                </a:lnTo>
                <a:cubicBezTo>
                  <a:pt x="3476625" y="1765946"/>
                  <a:pt x="2261246" y="2981325"/>
                  <a:pt x="762000" y="2981325"/>
                </a:cubicBezTo>
                <a:cubicBezTo>
                  <a:pt x="574594" y="2981325"/>
                  <a:pt x="391624" y="2962335"/>
                  <a:pt x="214908" y="2926173"/>
                </a:cubicBezTo>
                <a:lnTo>
                  <a:pt x="0" y="287091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200650" y="2779172"/>
            <a:ext cx="6559649" cy="343557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 noEditPoints="1"/>
          </p:cNvSpPr>
          <p:nvPr>
            <p:ph type="pic" sz="quarter" idx="10"/>
          </p:nvPr>
        </p:nvSpPr>
        <p:spPr>
          <a:xfrm>
            <a:off x="6448425" y="2962274"/>
            <a:ext cx="4124325" cy="25622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endParaRPr lang="en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/>
          <p:nvPr userDrawn="1"/>
        </p:nvSpPr>
        <p:spPr>
          <a:xfrm flipH="1">
            <a:off x="9846109" y="1"/>
            <a:ext cx="2345889" cy="2011680"/>
          </a:xfrm>
          <a:custGeom>
            <a:avLst/>
            <a:gdLst/>
            <a:ahLst/>
            <a:cxnLst/>
            <a:rect l="l" t="t" r="r" b="b"/>
            <a:pathLst>
              <a:path w="3476625" h="2981325">
                <a:moveTo>
                  <a:pt x="0" y="0"/>
                </a:moveTo>
                <a:lnTo>
                  <a:pt x="3463158" y="0"/>
                </a:lnTo>
                <a:lnTo>
                  <a:pt x="3476625" y="266700"/>
                </a:lnTo>
                <a:cubicBezTo>
                  <a:pt x="3476625" y="1765946"/>
                  <a:pt x="2261246" y="2981325"/>
                  <a:pt x="762000" y="2981325"/>
                </a:cubicBezTo>
                <a:cubicBezTo>
                  <a:pt x="574594" y="2981325"/>
                  <a:pt x="391624" y="2962335"/>
                  <a:pt x="214908" y="2926173"/>
                </a:cubicBezTo>
                <a:lnTo>
                  <a:pt x="0" y="287091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7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3759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Picture Placeholder 4"/>
          <p:cNvSpPr>
            <a:spLocks noGrp="1" noEditPoints="1"/>
          </p:cNvSpPr>
          <p:nvPr>
            <p:ph type="pic" sz="quarter" idx="10"/>
          </p:nvPr>
        </p:nvSpPr>
        <p:spPr>
          <a:xfrm>
            <a:off x="304800" y="1306286"/>
            <a:ext cx="4373880" cy="4373880"/>
          </a:xfrm>
          <a:custGeom>
            <a:avLst/>
            <a:gdLst/>
            <a:ahLst/>
            <a:cxnLst/>
            <a:rect l="l" t="t" r="r" b="b"/>
            <a:pathLst>
              <a:path w="4032070" h="4032070">
                <a:moveTo>
                  <a:pt x="2016036" y="0"/>
                </a:moveTo>
                <a:lnTo>
                  <a:pt x="4032070" y="0"/>
                </a:lnTo>
                <a:lnTo>
                  <a:pt x="4032070" y="2016035"/>
                </a:lnTo>
                <a:cubicBezTo>
                  <a:pt x="4032070" y="3129460"/>
                  <a:pt x="3129460" y="4032070"/>
                  <a:pt x="2016035" y="4032070"/>
                </a:cubicBezTo>
                <a:cubicBezTo>
                  <a:pt x="902610" y="4032070"/>
                  <a:pt x="0" y="3129460"/>
                  <a:pt x="0" y="2016035"/>
                </a:cubicBezTo>
                <a:lnTo>
                  <a:pt x="1" y="2016035"/>
                </a:lnTo>
                <a:cubicBezTo>
                  <a:pt x="1" y="902610"/>
                  <a:pt x="902611" y="0"/>
                  <a:pt x="20160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06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382">
          <p15:clr>
            <a:srgbClr val="FBAE40"/>
          </p15:clr>
        </p15:guide>
        <p15:guide id="4" pos="7294">
          <p15:clr>
            <a:srgbClr val="FBAE40"/>
          </p15:clr>
        </p15:guide>
        <p15:guide id="5" pos="471">
          <p15:clr>
            <a:srgbClr val="FBAE40"/>
          </p15:clr>
        </p15:guide>
        <p15:guide id="6" orient="horz" pos="621">
          <p15:clr>
            <a:srgbClr val="FBAE40"/>
          </p15:clr>
        </p15:guide>
        <p15:guide id="7" orient="horz" pos="40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EditPoints="1"/>
          </p:cNvSpPr>
          <p:nvPr>
            <p:ph type="pic" sz="quarter" idx="10"/>
          </p:nvPr>
        </p:nvSpPr>
        <p:spPr>
          <a:xfrm>
            <a:off x="8471139" y="0"/>
            <a:ext cx="372086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EditPoints="1"/>
          </p:cNvSpPr>
          <p:nvPr>
            <p:ph type="pic" sz="quarter" idx="10"/>
          </p:nvPr>
        </p:nvSpPr>
        <p:spPr>
          <a:xfrm>
            <a:off x="1" y="0"/>
            <a:ext cx="12192000" cy="34004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EditPoints="1"/>
          </p:cNvSpPr>
          <p:nvPr>
            <p:ph type="pic" sz="quarter" idx="10"/>
          </p:nvPr>
        </p:nvSpPr>
        <p:spPr>
          <a:xfrm>
            <a:off x="1" y="0"/>
            <a:ext cx="4324349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EditPoints="1"/>
          </p:cNvSpPr>
          <p:nvPr>
            <p:ph type="pic" sz="quarter" idx="10"/>
          </p:nvPr>
        </p:nvSpPr>
        <p:spPr>
          <a:xfrm>
            <a:off x="7791449" y="504825"/>
            <a:ext cx="4333875" cy="5753100"/>
          </a:xfrm>
          <a:custGeom>
            <a:avLst/>
            <a:gdLst/>
            <a:ahLst/>
            <a:cxnLst/>
            <a:rect l="l" t="t" r="r" b="b"/>
            <a:pathLst>
              <a:path w="5524500" h="5753100">
                <a:moveTo>
                  <a:pt x="988219" y="0"/>
                </a:moveTo>
                <a:lnTo>
                  <a:pt x="3952875" y="0"/>
                </a:lnTo>
                <a:lnTo>
                  <a:pt x="3761481" y="933450"/>
                </a:lnTo>
                <a:lnTo>
                  <a:pt x="5524500" y="933450"/>
                </a:lnTo>
                <a:lnTo>
                  <a:pt x="4536281" y="5753100"/>
                </a:lnTo>
                <a:lnTo>
                  <a:pt x="1571625" y="5753100"/>
                </a:lnTo>
                <a:lnTo>
                  <a:pt x="1763020" y="4819650"/>
                </a:lnTo>
                <a:lnTo>
                  <a:pt x="0" y="4819650"/>
                </a:lnTo>
                <a:lnTo>
                  <a:pt x="98821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EditPoints="1"/>
          </p:cNvSpPr>
          <p:nvPr>
            <p:ph type="pic" sz="quarter" idx="10"/>
          </p:nvPr>
        </p:nvSpPr>
        <p:spPr>
          <a:xfrm>
            <a:off x="-228601" y="0"/>
            <a:ext cx="4371976" cy="6858000"/>
          </a:xfrm>
          <a:custGeom>
            <a:avLst/>
            <a:gdLst/>
            <a:ahLst/>
            <a:cxnLst/>
            <a:rect l="l" t="t" r="r" b="b"/>
            <a:pathLst>
              <a:path w="2762250" h="4600575">
                <a:moveTo>
                  <a:pt x="690563" y="0"/>
                </a:moveTo>
                <a:lnTo>
                  <a:pt x="2762250" y="0"/>
                </a:lnTo>
                <a:lnTo>
                  <a:pt x="2071688" y="4600575"/>
                </a:lnTo>
                <a:lnTo>
                  <a:pt x="0" y="4600575"/>
                </a:lnTo>
                <a:lnTo>
                  <a:pt x="69056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57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6"/>
          <p:cNvSpPr>
            <a:spLocks noGrp="1" noEditPoints="1"/>
          </p:cNvSpPr>
          <p:nvPr>
            <p:ph type="pic" sz="quarter" idx="10"/>
          </p:nvPr>
        </p:nvSpPr>
        <p:spPr>
          <a:xfrm>
            <a:off x="5229225" y="1771650"/>
            <a:ext cx="1733550" cy="1733550"/>
          </a:xfrm>
          <a:custGeom>
            <a:avLst/>
            <a:gdLst/>
            <a:ahLst/>
            <a:cxnLst/>
            <a:rect l="l" t="t" r="r" b="b"/>
            <a:pathLst>
              <a:path w="1704976" h="1704976">
                <a:moveTo>
                  <a:pt x="852488" y="0"/>
                </a:moveTo>
                <a:cubicBezTo>
                  <a:pt x="1323304" y="0"/>
                  <a:pt x="1704976" y="381672"/>
                  <a:pt x="1704976" y="852488"/>
                </a:cubicBezTo>
                <a:cubicBezTo>
                  <a:pt x="1704976" y="1323304"/>
                  <a:pt x="1323304" y="1704976"/>
                  <a:pt x="852488" y="1704976"/>
                </a:cubicBezTo>
                <a:cubicBezTo>
                  <a:pt x="381672" y="1704976"/>
                  <a:pt x="0" y="1323304"/>
                  <a:pt x="0" y="852488"/>
                </a:cubicBezTo>
                <a:cubicBezTo>
                  <a:pt x="0" y="381672"/>
                  <a:pt x="381672" y="0"/>
                  <a:pt x="8524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 dirty="0"/>
          </a:p>
        </p:txBody>
      </p:sp>
      <p:sp>
        <p:nvSpPr>
          <p:cNvPr id="11" name="Picture Placeholder 10"/>
          <p:cNvSpPr>
            <a:spLocks noGrp="1" noEditPoints="1"/>
          </p:cNvSpPr>
          <p:nvPr>
            <p:ph type="pic" sz="quarter" idx="11"/>
          </p:nvPr>
        </p:nvSpPr>
        <p:spPr>
          <a:xfrm>
            <a:off x="8705850" y="1771650"/>
            <a:ext cx="1733550" cy="1733550"/>
          </a:xfrm>
          <a:custGeom>
            <a:avLst/>
            <a:gdLst/>
            <a:ahLst/>
            <a:cxnLst/>
            <a:rect l="l" t="t" r="r" b="b"/>
            <a:pathLst>
              <a:path w="1704976" h="1704976">
                <a:moveTo>
                  <a:pt x="852488" y="0"/>
                </a:moveTo>
                <a:cubicBezTo>
                  <a:pt x="1323304" y="0"/>
                  <a:pt x="1704976" y="381672"/>
                  <a:pt x="1704976" y="852488"/>
                </a:cubicBezTo>
                <a:cubicBezTo>
                  <a:pt x="1704976" y="1323304"/>
                  <a:pt x="1323304" y="1704976"/>
                  <a:pt x="852488" y="1704976"/>
                </a:cubicBezTo>
                <a:cubicBezTo>
                  <a:pt x="381672" y="1704976"/>
                  <a:pt x="0" y="1323304"/>
                  <a:pt x="0" y="852488"/>
                </a:cubicBezTo>
                <a:cubicBezTo>
                  <a:pt x="0" y="381672"/>
                  <a:pt x="381672" y="0"/>
                  <a:pt x="8524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 dirty="0"/>
          </a:p>
        </p:txBody>
      </p:sp>
      <p:sp>
        <p:nvSpPr>
          <p:cNvPr id="12" name="Picture Placeholder 11"/>
          <p:cNvSpPr>
            <a:spLocks noGrp="1" noEditPoints="1"/>
          </p:cNvSpPr>
          <p:nvPr>
            <p:ph type="pic" sz="quarter" idx="12"/>
          </p:nvPr>
        </p:nvSpPr>
        <p:spPr>
          <a:xfrm>
            <a:off x="1752600" y="1771650"/>
            <a:ext cx="1733550" cy="1733550"/>
          </a:xfrm>
          <a:custGeom>
            <a:avLst/>
            <a:gdLst/>
            <a:ahLst/>
            <a:cxnLst/>
            <a:rect l="l" t="t" r="r" b="b"/>
            <a:pathLst>
              <a:path w="1704976" h="1704976">
                <a:moveTo>
                  <a:pt x="852488" y="0"/>
                </a:moveTo>
                <a:cubicBezTo>
                  <a:pt x="1323304" y="0"/>
                  <a:pt x="1704976" y="381672"/>
                  <a:pt x="1704976" y="852488"/>
                </a:cubicBezTo>
                <a:cubicBezTo>
                  <a:pt x="1704976" y="1323304"/>
                  <a:pt x="1323304" y="1704976"/>
                  <a:pt x="852488" y="1704976"/>
                </a:cubicBezTo>
                <a:cubicBezTo>
                  <a:pt x="381672" y="1704976"/>
                  <a:pt x="0" y="1323304"/>
                  <a:pt x="0" y="852488"/>
                </a:cubicBezTo>
                <a:cubicBezTo>
                  <a:pt x="0" y="381672"/>
                  <a:pt x="381672" y="0"/>
                  <a:pt x="8524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57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Picture Placeholder 3"/>
          <p:cNvSpPr>
            <a:spLocks noGrp="1" noEditPoints="1"/>
          </p:cNvSpPr>
          <p:nvPr>
            <p:ph type="pic" sz="quarter" idx="10"/>
          </p:nvPr>
        </p:nvSpPr>
        <p:spPr>
          <a:xfrm>
            <a:off x="647699" y="457200"/>
            <a:ext cx="4676775" cy="304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endParaRPr lang="en-ID"/>
          </a:p>
        </p:txBody>
      </p:sp>
      <p:sp>
        <p:nvSpPr>
          <p:cNvPr id="5" name="Picture Placeholder 3"/>
          <p:cNvSpPr>
            <a:spLocks noGrp="1" noEditPoints="1"/>
          </p:cNvSpPr>
          <p:nvPr>
            <p:ph type="pic" sz="quarter" idx="11"/>
          </p:nvPr>
        </p:nvSpPr>
        <p:spPr>
          <a:xfrm>
            <a:off x="647699" y="3505200"/>
            <a:ext cx="4676775" cy="304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D7A22-F8E0-4EC7-8F69-99F6D68E5C30}" type="slidenum">
              <a:rPr lang="en-ID" smtClean="0"/>
              <a:t>‹#›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F2C13-2E46-E457-0E71-DD46DA1F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EC20654-04D9-AB10-87C9-D4D52AB23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27" y="1306286"/>
            <a:ext cx="4373879" cy="2641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C730D5-6FA6-0C83-D858-658E64C89185}"/>
              </a:ext>
            </a:extLst>
          </p:cNvPr>
          <p:cNvSpPr txBox="1"/>
          <p:nvPr/>
        </p:nvSpPr>
        <p:spPr>
          <a:xfrm>
            <a:off x="4950990" y="4583951"/>
            <a:ext cx="6848151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+mj-lt"/>
              </a:rPr>
              <a:t>Turning high saline wastewater into valuable resources for a circular, sustainable future</a:t>
            </a:r>
            <a:endParaRPr lang="en-ID" sz="20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E49E303-F3A4-674D-4ED1-1D78B638AC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534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84959-9B63-56B7-0CEA-1DD080A3C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89765D62-15E9-F3D0-77B3-7C25679FC26D}"/>
              </a:ext>
            </a:extLst>
          </p:cNvPr>
          <p:cNvGrpSpPr/>
          <p:nvPr/>
        </p:nvGrpSpPr>
        <p:grpSpPr>
          <a:xfrm>
            <a:off x="836406" y="2373542"/>
            <a:ext cx="2239200" cy="3560052"/>
            <a:chOff x="3104369" y="2373542"/>
            <a:chExt cx="2239200" cy="3560052"/>
          </a:xfrm>
        </p:grpSpPr>
        <p:pic>
          <p:nvPicPr>
            <p:cNvPr id="49" name="Picture Placeholder 14">
              <a:extLst>
                <a:ext uri="{FF2B5EF4-FFF2-40B4-BE49-F238E27FC236}">
                  <a16:creationId xmlns:a16="http://schemas.microsoft.com/office/drawing/2014/main" id="{AECD04A4-6700-2597-48EB-0AA85568F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6670" r="16670"/>
            <a:stretch/>
          </p:blipFill>
          <p:spPr>
            <a:xfrm>
              <a:off x="3575969" y="2373542"/>
              <a:ext cx="1296000" cy="1296000"/>
            </a:xfrm>
            <a:custGeom>
              <a:avLst/>
              <a:gdLst/>
              <a:ahLst/>
              <a:cxnLst/>
              <a:rect l="l" t="t" r="r" b="b"/>
              <a:pathLst>
                <a:path w="1704976" h="1704976">
                  <a:moveTo>
                    <a:pt x="852488" y="0"/>
                  </a:moveTo>
                  <a:cubicBezTo>
                    <a:pt x="1323304" y="0"/>
                    <a:pt x="1704976" y="381672"/>
                    <a:pt x="1704976" y="852488"/>
                  </a:cubicBezTo>
                  <a:cubicBezTo>
                    <a:pt x="1704976" y="1323304"/>
                    <a:pt x="1323304" y="1704976"/>
                    <a:pt x="852488" y="1704976"/>
                  </a:cubicBezTo>
                  <a:cubicBezTo>
                    <a:pt x="381672" y="1704976"/>
                    <a:pt x="0" y="1323304"/>
                    <a:pt x="0" y="852488"/>
                  </a:cubicBezTo>
                  <a:cubicBezTo>
                    <a:pt x="0" y="381672"/>
                    <a:pt x="381672" y="0"/>
                    <a:pt x="852488" y="0"/>
                  </a:cubicBezTo>
                  <a:close/>
                </a:path>
              </a:pathLst>
            </a:cu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64C2E2B-24E8-A291-D11B-E102E0BFBE32}"/>
                </a:ext>
              </a:extLst>
            </p:cNvPr>
            <p:cNvSpPr txBox="1"/>
            <p:nvPr/>
          </p:nvSpPr>
          <p:spPr>
            <a:xfrm>
              <a:off x="3104369" y="3779158"/>
              <a:ext cx="2239200" cy="2154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600" b="1" noProof="0" dirty="0">
                  <a:solidFill>
                    <a:schemeClr val="accent1"/>
                  </a:solidFill>
                  <a:latin typeface="+mj-lt"/>
                </a:rPr>
                <a:t>Essley </a:t>
              </a:r>
              <a:r>
                <a:rPr lang="en-US" sz="1600" b="1" noProof="0" dirty="0" err="1">
                  <a:solidFill>
                    <a:schemeClr val="accent1"/>
                  </a:solidFill>
                  <a:latin typeface="+mj-lt"/>
                </a:rPr>
                <a:t>Kalola</a:t>
              </a:r>
              <a:endParaRPr lang="en-US" sz="1600" b="1" noProof="0" dirty="0">
                <a:solidFill>
                  <a:schemeClr val="accent1"/>
                </a:solidFill>
                <a:latin typeface="+mj-lt"/>
              </a:endParaRPr>
            </a:p>
            <a:p>
              <a:pPr algn="ctr">
                <a:spcAft>
                  <a:spcPts val="400"/>
                </a:spcAft>
              </a:pPr>
              <a:r>
                <a:rPr lang="en-US" sz="1200" b="1" noProof="0" dirty="0"/>
                <a:t>Project Director</a:t>
              </a:r>
            </a:p>
            <a:p>
              <a:pPr algn="ctr"/>
              <a:r>
                <a:rPr lang="en-US" sz="1200" noProof="0" dirty="0"/>
                <a:t>3 years leading technology &amp; infrastructure design, </a:t>
              </a:r>
              <a:r>
                <a:rPr lang="en-US" sz="1200" dirty="0"/>
                <a:t>R</a:t>
              </a:r>
              <a:r>
                <a:rPr lang="en-US" sz="1200" noProof="0" dirty="0"/>
                <a:t>&amp;D and project development</a:t>
              </a:r>
            </a:p>
            <a:p>
              <a:pPr algn="ctr"/>
              <a:endParaRPr lang="en-US" sz="1200" noProof="0" dirty="0"/>
            </a:p>
            <a:p>
              <a:pPr algn="ctr"/>
              <a:r>
                <a:rPr lang="en-US" sz="1200" noProof="0" dirty="0"/>
                <a:t>BSc Chemistry, MSc Renewable Energy University of Namibia (UNAM)</a:t>
              </a:r>
            </a:p>
          </p:txBody>
        </p:sp>
      </p:grpSp>
      <p:sp>
        <p:nvSpPr>
          <p:cNvPr id="62" name="Title 1">
            <a:extLst>
              <a:ext uri="{FF2B5EF4-FFF2-40B4-BE49-F238E27FC236}">
                <a16:creationId xmlns:a16="http://schemas.microsoft.com/office/drawing/2014/main" id="{C8A61147-30CB-D86A-7C8E-FB91388B8FD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Team (1/2)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D830D0C-807B-5CEF-F5D4-1C555B858271}"/>
              </a:ext>
            </a:extLst>
          </p:cNvPr>
          <p:cNvSpPr txBox="1"/>
          <p:nvPr/>
        </p:nvSpPr>
        <p:spPr>
          <a:xfrm>
            <a:off x="838200" y="1422400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a high caliber team primarily consisting of local Namibian talent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0A56282-AD6F-78C1-596E-7707D39156BF}"/>
              </a:ext>
            </a:extLst>
          </p:cNvPr>
          <p:cNvGrpSpPr/>
          <p:nvPr/>
        </p:nvGrpSpPr>
        <p:grpSpPr>
          <a:xfrm>
            <a:off x="6356398" y="2373542"/>
            <a:ext cx="2239200" cy="3190720"/>
            <a:chOff x="445565" y="2373542"/>
            <a:chExt cx="2239200" cy="31907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AD3908F-333D-53C5-1C62-84A1FE7C3D0F}"/>
                </a:ext>
              </a:extLst>
            </p:cNvPr>
            <p:cNvSpPr txBox="1"/>
            <p:nvPr/>
          </p:nvSpPr>
          <p:spPr>
            <a:xfrm>
              <a:off x="445565" y="3779158"/>
              <a:ext cx="2239200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ID" sz="1600" b="1" dirty="0">
                  <a:solidFill>
                    <a:schemeClr val="accent1"/>
                  </a:solidFill>
                  <a:latin typeface="+mj-lt"/>
                </a:rPr>
                <a:t>Wayne Rukero</a:t>
              </a:r>
              <a:endParaRPr lang="en-ID" sz="1600" dirty="0">
                <a:solidFill>
                  <a:schemeClr val="accent1"/>
                </a:solidFill>
                <a:latin typeface="+mj-lt"/>
              </a:endParaRPr>
            </a:p>
            <a:p>
              <a:pPr algn="ctr">
                <a:spcAft>
                  <a:spcPts val="400"/>
                </a:spcAft>
              </a:pPr>
              <a:r>
                <a:rPr lang="en-ID" sz="1200" b="1" dirty="0"/>
                <a:t>Head of Legal</a:t>
              </a:r>
            </a:p>
            <a:p>
              <a:pPr algn="ctr"/>
              <a:r>
                <a:rPr lang="en-ID" sz="1200" dirty="0"/>
                <a:t>5+ years in corporate law at top Southern African law firms (Bowmans, ENS)</a:t>
              </a:r>
            </a:p>
            <a:p>
              <a:pPr algn="ctr"/>
              <a:endParaRPr lang="en-ID" sz="1200" dirty="0"/>
            </a:p>
            <a:p>
              <a:pPr algn="ctr"/>
              <a:r>
                <a:rPr lang="en-ID" sz="1200" dirty="0"/>
                <a:t>LLB UNAM, LLM Loyola University New Orleans</a:t>
              </a:r>
            </a:p>
          </p:txBody>
        </p:sp>
        <p:pic>
          <p:nvPicPr>
            <p:cNvPr id="47" name="Picture Placeholder 7">
              <a:extLst>
                <a:ext uri="{FF2B5EF4-FFF2-40B4-BE49-F238E27FC236}">
                  <a16:creationId xmlns:a16="http://schemas.microsoft.com/office/drawing/2014/main" id="{B05859F2-1BDA-A108-7BE1-0E13F26FF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64" r="9964"/>
            <a:stretch/>
          </p:blipFill>
          <p:spPr>
            <a:xfrm>
              <a:off x="917165" y="2373542"/>
              <a:ext cx="1296000" cy="1296000"/>
            </a:xfrm>
            <a:custGeom>
              <a:avLst/>
              <a:gdLst/>
              <a:ahLst/>
              <a:cxnLst/>
              <a:rect l="l" t="t" r="r" b="b"/>
              <a:pathLst>
                <a:path w="1704976" h="1704976">
                  <a:moveTo>
                    <a:pt x="852488" y="0"/>
                  </a:moveTo>
                  <a:cubicBezTo>
                    <a:pt x="1323304" y="0"/>
                    <a:pt x="1704976" y="381672"/>
                    <a:pt x="1704976" y="852488"/>
                  </a:cubicBezTo>
                  <a:cubicBezTo>
                    <a:pt x="1704976" y="1323304"/>
                    <a:pt x="1323304" y="1704976"/>
                    <a:pt x="852488" y="1704976"/>
                  </a:cubicBezTo>
                  <a:cubicBezTo>
                    <a:pt x="381672" y="1704976"/>
                    <a:pt x="0" y="1323304"/>
                    <a:pt x="0" y="852488"/>
                  </a:cubicBezTo>
                  <a:cubicBezTo>
                    <a:pt x="0" y="381672"/>
                    <a:pt x="381672" y="0"/>
                    <a:pt x="852488" y="0"/>
                  </a:cubicBezTo>
                  <a:close/>
                </a:path>
              </a:pathLst>
            </a:cu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B14DA8D-35C2-7F89-8354-192106C8DD0A}"/>
              </a:ext>
            </a:extLst>
          </p:cNvPr>
          <p:cNvGrpSpPr/>
          <p:nvPr/>
        </p:nvGrpSpPr>
        <p:grpSpPr>
          <a:xfrm>
            <a:off x="3596402" y="2373542"/>
            <a:ext cx="2239200" cy="3006054"/>
            <a:chOff x="5900414" y="2373542"/>
            <a:chExt cx="2239200" cy="3006054"/>
          </a:xfrm>
        </p:grpSpPr>
        <p:pic>
          <p:nvPicPr>
            <p:cNvPr id="48" name="Picture Placeholder 11">
              <a:extLst>
                <a:ext uri="{FF2B5EF4-FFF2-40B4-BE49-F238E27FC236}">
                  <a16:creationId xmlns:a16="http://schemas.microsoft.com/office/drawing/2014/main" id="{B0C145C9-7BB1-74D7-45FF-3C4C8FFD6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014" y="2373542"/>
              <a:ext cx="1296000" cy="1296000"/>
            </a:xfrm>
            <a:custGeom>
              <a:avLst/>
              <a:gdLst/>
              <a:ahLst/>
              <a:cxnLst/>
              <a:rect l="l" t="t" r="r" b="b"/>
              <a:pathLst>
                <a:path w="1704976" h="1704976">
                  <a:moveTo>
                    <a:pt x="852488" y="0"/>
                  </a:moveTo>
                  <a:cubicBezTo>
                    <a:pt x="1323304" y="0"/>
                    <a:pt x="1704976" y="381672"/>
                    <a:pt x="1704976" y="852488"/>
                  </a:cubicBezTo>
                  <a:cubicBezTo>
                    <a:pt x="1704976" y="1323304"/>
                    <a:pt x="1323304" y="1704976"/>
                    <a:pt x="852488" y="1704976"/>
                  </a:cubicBezTo>
                  <a:cubicBezTo>
                    <a:pt x="381672" y="1704976"/>
                    <a:pt x="0" y="1323304"/>
                    <a:pt x="0" y="852488"/>
                  </a:cubicBezTo>
                  <a:cubicBezTo>
                    <a:pt x="0" y="381672"/>
                    <a:pt x="381672" y="0"/>
                    <a:pt x="852488" y="0"/>
                  </a:cubicBezTo>
                  <a:close/>
                </a:path>
              </a:pathLst>
            </a:cu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6A4F23-21DB-FB95-66A9-B62362E62080}"/>
                </a:ext>
              </a:extLst>
            </p:cNvPr>
            <p:cNvSpPr txBox="1"/>
            <p:nvPr/>
          </p:nvSpPr>
          <p:spPr>
            <a:xfrm>
              <a:off x="5900414" y="3779158"/>
              <a:ext cx="2239200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600" b="1" noProof="0" dirty="0">
                  <a:solidFill>
                    <a:schemeClr val="accent1"/>
                  </a:solidFill>
                  <a:latin typeface="+mj-lt"/>
                </a:rPr>
                <a:t>Martin </a:t>
              </a:r>
              <a:r>
                <a:rPr lang="en-US" sz="1600" b="1" noProof="0" dirty="0" err="1">
                  <a:solidFill>
                    <a:schemeClr val="accent1"/>
                  </a:solidFill>
                  <a:latin typeface="+mj-lt"/>
                </a:rPr>
                <a:t>Itamalo</a:t>
              </a:r>
              <a:endParaRPr lang="en-US" sz="1600" b="1" noProof="0" dirty="0">
                <a:solidFill>
                  <a:schemeClr val="accent1"/>
                </a:solidFill>
                <a:latin typeface="+mj-lt"/>
              </a:endParaRPr>
            </a:p>
            <a:p>
              <a:pPr algn="ctr">
                <a:spcAft>
                  <a:spcPts val="400"/>
                </a:spcAft>
              </a:pPr>
              <a:r>
                <a:rPr lang="en-US" sz="1200" b="1" noProof="0" dirty="0"/>
                <a:t>Project Manager</a:t>
              </a:r>
            </a:p>
            <a:p>
              <a:pPr algn="ctr"/>
              <a:r>
                <a:rPr lang="en-US" sz="1200" noProof="0" dirty="0"/>
                <a:t>3 years </a:t>
              </a:r>
              <a:r>
                <a:rPr lang="en-US" sz="1200" dirty="0"/>
                <a:t>of </a:t>
              </a:r>
              <a:r>
                <a:rPr lang="en-US" sz="1200" noProof="0" dirty="0"/>
                <a:t>business dev, </a:t>
              </a:r>
              <a:r>
                <a:rPr lang="en-US" sz="1200" dirty="0"/>
                <a:t>project management &amp; </a:t>
              </a:r>
              <a:r>
                <a:rPr lang="en-US" sz="1200" noProof="0" dirty="0"/>
                <a:t>stakeholder engagement</a:t>
              </a:r>
            </a:p>
            <a:p>
              <a:pPr algn="ctr"/>
              <a:endParaRPr lang="en-US" sz="1200" noProof="0" dirty="0"/>
            </a:p>
            <a:p>
              <a:pPr algn="ctr"/>
              <a:r>
                <a:rPr lang="en-US" sz="1200" noProof="0" dirty="0"/>
                <a:t>BSc Chemistry UNAM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6DFEB38-6016-E517-280B-129D0122670F}"/>
              </a:ext>
            </a:extLst>
          </p:cNvPr>
          <p:cNvGrpSpPr/>
          <p:nvPr/>
        </p:nvGrpSpPr>
        <p:grpSpPr>
          <a:xfrm>
            <a:off x="9116395" y="2355212"/>
            <a:ext cx="2239200" cy="3209050"/>
            <a:chOff x="9116395" y="2355212"/>
            <a:chExt cx="2239200" cy="3209050"/>
          </a:xfrm>
        </p:grpSpPr>
        <p:sp>
          <p:nvSpPr>
            <p:cNvPr id="51" name="Ellipse 35">
              <a:extLst>
                <a:ext uri="{FF2B5EF4-FFF2-40B4-BE49-F238E27FC236}">
                  <a16:creationId xmlns:a16="http://schemas.microsoft.com/office/drawing/2014/main" id="{EDDA20CB-D3D2-2166-8D51-36A1287FC1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7097" y="2355212"/>
              <a:ext cx="1296000" cy="12960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A3BBE8C-5D15-D1C4-A70E-C914605FEA41}"/>
                </a:ext>
              </a:extLst>
            </p:cNvPr>
            <p:cNvSpPr txBox="1"/>
            <p:nvPr/>
          </p:nvSpPr>
          <p:spPr>
            <a:xfrm>
              <a:off x="9116395" y="3779158"/>
              <a:ext cx="2239200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ID" sz="1600" b="1" dirty="0">
                  <a:solidFill>
                    <a:schemeClr val="accent1"/>
                  </a:solidFill>
                  <a:latin typeface="+mj-lt"/>
                </a:rPr>
                <a:t>Daniel Ogbonna</a:t>
              </a:r>
            </a:p>
            <a:p>
              <a:pPr algn="ctr">
                <a:spcAft>
                  <a:spcPts val="400"/>
                </a:spcAft>
              </a:pPr>
              <a:r>
                <a:rPr lang="en-ID" sz="1200" b="1" dirty="0"/>
                <a:t>Strategy &amp; Investment Lead</a:t>
              </a:r>
            </a:p>
            <a:p>
              <a:pPr algn="ctr"/>
              <a:r>
                <a:rPr lang="en-ID" sz="1200" dirty="0"/>
                <a:t>5+ years in climate strategy &amp; investment at Accenture UK &amp; Macquarie Group UK</a:t>
              </a:r>
            </a:p>
            <a:p>
              <a:pPr algn="ctr"/>
              <a:endParaRPr lang="en-ID" sz="1200" dirty="0"/>
            </a:p>
            <a:p>
              <a:pPr algn="ctr"/>
              <a:r>
                <a:rPr lang="en-ID" sz="1200" dirty="0"/>
                <a:t>MEng Chemical Engineering Imperial College London</a:t>
              </a:r>
            </a:p>
          </p:txBody>
        </p:sp>
      </p:grp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id="{81553C1B-F002-212F-64D0-6511B625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4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C40DF-8090-787E-EE97-66BBD5F41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41D223-309D-029D-5292-4B68F3D048F2}"/>
              </a:ext>
            </a:extLst>
          </p:cNvPr>
          <p:cNvGrpSpPr/>
          <p:nvPr/>
        </p:nvGrpSpPr>
        <p:grpSpPr>
          <a:xfrm>
            <a:off x="838200" y="2370396"/>
            <a:ext cx="2322000" cy="3378532"/>
            <a:chOff x="838200" y="2370396"/>
            <a:chExt cx="2322000" cy="3378532"/>
          </a:xfrm>
        </p:grpSpPr>
        <p:pic>
          <p:nvPicPr>
            <p:cNvPr id="49" name="Picture Placeholder 14">
              <a:extLst>
                <a:ext uri="{FF2B5EF4-FFF2-40B4-BE49-F238E27FC236}">
                  <a16:creationId xmlns:a16="http://schemas.microsoft.com/office/drawing/2014/main" id="{B041A677-E91C-21B2-0D65-638054A22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" b="485"/>
            <a:stretch/>
          </p:blipFill>
          <p:spPr>
            <a:xfrm>
              <a:off x="1351200" y="2370396"/>
              <a:ext cx="1296000" cy="1296000"/>
            </a:xfrm>
            <a:custGeom>
              <a:avLst/>
              <a:gdLst/>
              <a:ahLst/>
              <a:cxnLst/>
              <a:rect l="l" t="t" r="r" b="b"/>
              <a:pathLst>
                <a:path w="1704976" h="1704976">
                  <a:moveTo>
                    <a:pt x="852488" y="0"/>
                  </a:moveTo>
                  <a:cubicBezTo>
                    <a:pt x="1323304" y="0"/>
                    <a:pt x="1704976" y="381672"/>
                    <a:pt x="1704976" y="852488"/>
                  </a:cubicBezTo>
                  <a:cubicBezTo>
                    <a:pt x="1704976" y="1323304"/>
                    <a:pt x="1323304" y="1704976"/>
                    <a:pt x="852488" y="1704976"/>
                  </a:cubicBezTo>
                  <a:cubicBezTo>
                    <a:pt x="381672" y="1704976"/>
                    <a:pt x="0" y="1323304"/>
                    <a:pt x="0" y="852488"/>
                  </a:cubicBezTo>
                  <a:cubicBezTo>
                    <a:pt x="0" y="381672"/>
                    <a:pt x="381672" y="0"/>
                    <a:pt x="852488" y="0"/>
                  </a:cubicBezTo>
                  <a:close/>
                </a:path>
              </a:pathLst>
            </a:cu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CD54C9-5803-65CD-41FA-27784C05E662}"/>
                </a:ext>
              </a:extLst>
            </p:cNvPr>
            <p:cNvSpPr txBox="1"/>
            <p:nvPr/>
          </p:nvSpPr>
          <p:spPr>
            <a:xfrm>
              <a:off x="838200" y="3779158"/>
              <a:ext cx="2322000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600" b="1" noProof="0" dirty="0">
                  <a:solidFill>
                    <a:schemeClr val="accent1"/>
                  </a:solidFill>
                  <a:latin typeface="+mj-lt"/>
                </a:rPr>
                <a:t>Leonard </a:t>
              </a:r>
              <a:r>
                <a:rPr lang="en-US" sz="1600" b="1" noProof="0" dirty="0" err="1">
                  <a:solidFill>
                    <a:schemeClr val="accent1"/>
                  </a:solidFill>
                  <a:latin typeface="+mj-lt"/>
                </a:rPr>
                <a:t>Shihepo</a:t>
              </a:r>
              <a:endParaRPr lang="en-US" sz="1600" b="1" noProof="0" dirty="0">
                <a:solidFill>
                  <a:schemeClr val="accent1"/>
                </a:solidFill>
                <a:latin typeface="+mj-lt"/>
              </a:endParaRPr>
            </a:p>
            <a:p>
              <a:pPr algn="ctr">
                <a:spcAft>
                  <a:spcPts val="400"/>
                </a:spcAft>
              </a:pPr>
              <a:r>
                <a:rPr lang="en-US" sz="1200" b="1" dirty="0"/>
                <a:t>Lead Accountant</a:t>
              </a:r>
              <a:endParaRPr lang="en-US" sz="1200" b="1" noProof="0" dirty="0"/>
            </a:p>
            <a:p>
              <a:pPr algn="ctr"/>
              <a:r>
                <a:rPr lang="en-GB" sz="1200" dirty="0"/>
                <a:t>BMC Certified Accountant leading financial modelling, analysis &amp; optimisation</a:t>
              </a:r>
            </a:p>
            <a:p>
              <a:pPr algn="ctr"/>
              <a:endParaRPr lang="en-US" sz="1200" noProof="0" dirty="0"/>
            </a:p>
            <a:p>
              <a:pPr algn="ctr"/>
              <a:r>
                <a:rPr lang="en-GB" sz="1200" dirty="0"/>
                <a:t>BSc Hons, Accounting &amp; Finance Namibia University of Science &amp; Technology (NUST)</a:t>
              </a:r>
              <a:endParaRPr lang="en-ID" sz="1200" dirty="0"/>
            </a:p>
          </p:txBody>
        </p:sp>
      </p:grpSp>
      <p:sp>
        <p:nvSpPr>
          <p:cNvPr id="62" name="Title 1">
            <a:extLst>
              <a:ext uri="{FF2B5EF4-FFF2-40B4-BE49-F238E27FC236}">
                <a16:creationId xmlns:a16="http://schemas.microsoft.com/office/drawing/2014/main" id="{DF808A13-36DA-245C-D285-D851A1F74F3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Team (2/2)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32EB57-7303-B4F6-ED11-4C7CD884DF59}"/>
              </a:ext>
            </a:extLst>
          </p:cNvPr>
          <p:cNvSpPr txBox="1"/>
          <p:nvPr/>
        </p:nvSpPr>
        <p:spPr>
          <a:xfrm>
            <a:off x="838200" y="1422400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a high caliber team primarily consisting of local Namibian talent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83B651-5A7E-1A20-4BA4-3CF381EACC9D}"/>
              </a:ext>
            </a:extLst>
          </p:cNvPr>
          <p:cNvGrpSpPr/>
          <p:nvPr/>
        </p:nvGrpSpPr>
        <p:grpSpPr>
          <a:xfrm>
            <a:off x="6356398" y="2370396"/>
            <a:ext cx="2322000" cy="3193866"/>
            <a:chOff x="6356398" y="2370396"/>
            <a:chExt cx="2322000" cy="31938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AE4EA8-531C-43BB-96A1-424597FA9260}"/>
                </a:ext>
              </a:extLst>
            </p:cNvPr>
            <p:cNvSpPr txBox="1"/>
            <p:nvPr/>
          </p:nvSpPr>
          <p:spPr>
            <a:xfrm>
              <a:off x="6356398" y="3779158"/>
              <a:ext cx="2322000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ID" sz="1600" b="1" dirty="0">
                  <a:solidFill>
                    <a:schemeClr val="accent1"/>
                  </a:solidFill>
                  <a:latin typeface="+mj-lt"/>
                </a:rPr>
                <a:t>Benita Strauss</a:t>
              </a:r>
            </a:p>
            <a:p>
              <a:pPr algn="ctr">
                <a:spcAft>
                  <a:spcPts val="400"/>
                </a:spcAft>
              </a:pPr>
              <a:r>
                <a:rPr lang="en-ID" sz="1200" b="1" dirty="0"/>
                <a:t>Tax &amp; Regulatory Advisor</a:t>
              </a:r>
            </a:p>
            <a:p>
              <a:pPr algn="ctr"/>
              <a:r>
                <a:rPr lang="en-ID" sz="1200" dirty="0"/>
                <a:t>Specialist in Namibian Revenue Agency compliance (VAT, PAYE, tax registration)</a:t>
              </a:r>
            </a:p>
            <a:p>
              <a:pPr algn="ctr"/>
              <a:endParaRPr lang="en-ID" sz="1200" dirty="0"/>
            </a:p>
            <a:p>
              <a:pPr algn="ctr"/>
              <a:r>
                <a:rPr lang="en-ID" sz="1200" dirty="0"/>
                <a:t>BSc Accounting UNAM</a:t>
              </a:r>
            </a:p>
            <a:p>
              <a:pPr algn="ctr"/>
              <a:endParaRPr lang="en-ID" sz="1200" dirty="0"/>
            </a:p>
          </p:txBody>
        </p:sp>
        <p:pic>
          <p:nvPicPr>
            <p:cNvPr id="47" name="Picture Placeholder 7">
              <a:extLst>
                <a:ext uri="{FF2B5EF4-FFF2-40B4-BE49-F238E27FC236}">
                  <a16:creationId xmlns:a16="http://schemas.microsoft.com/office/drawing/2014/main" id="{5C253FE6-B105-F1B6-A9B8-695D37E8B0B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869398" y="2370396"/>
              <a:ext cx="1296000" cy="1296000"/>
            </a:xfrm>
            <a:custGeom>
              <a:avLst/>
              <a:gdLst/>
              <a:ahLst/>
              <a:cxnLst/>
              <a:rect l="l" t="t" r="r" b="b"/>
              <a:pathLst>
                <a:path w="1704976" h="1704976">
                  <a:moveTo>
                    <a:pt x="852488" y="0"/>
                  </a:moveTo>
                  <a:cubicBezTo>
                    <a:pt x="1323304" y="0"/>
                    <a:pt x="1704976" y="381672"/>
                    <a:pt x="1704976" y="852488"/>
                  </a:cubicBezTo>
                  <a:cubicBezTo>
                    <a:pt x="1704976" y="1323304"/>
                    <a:pt x="1323304" y="1704976"/>
                    <a:pt x="852488" y="1704976"/>
                  </a:cubicBezTo>
                  <a:cubicBezTo>
                    <a:pt x="381672" y="1704976"/>
                    <a:pt x="0" y="1323304"/>
                    <a:pt x="0" y="852488"/>
                  </a:cubicBezTo>
                  <a:cubicBezTo>
                    <a:pt x="0" y="381672"/>
                    <a:pt x="381672" y="0"/>
                    <a:pt x="852488" y="0"/>
                  </a:cubicBezTo>
                  <a:close/>
                </a:path>
              </a:pathLst>
            </a:cu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03745C1-AEF8-5D59-8E32-AB7D132A7341}"/>
              </a:ext>
            </a:extLst>
          </p:cNvPr>
          <p:cNvGrpSpPr/>
          <p:nvPr/>
        </p:nvGrpSpPr>
        <p:grpSpPr>
          <a:xfrm>
            <a:off x="3555285" y="2376688"/>
            <a:ext cx="2322000" cy="3002908"/>
            <a:chOff x="3555285" y="2376688"/>
            <a:chExt cx="2322000" cy="3002908"/>
          </a:xfrm>
        </p:grpSpPr>
        <p:pic>
          <p:nvPicPr>
            <p:cNvPr id="48" name="Picture Placeholder 11">
              <a:extLst>
                <a:ext uri="{FF2B5EF4-FFF2-40B4-BE49-F238E27FC236}">
                  <a16:creationId xmlns:a16="http://schemas.microsoft.com/office/drawing/2014/main" id="{B703A34F-F3BC-9D0B-D0C8-9219AEDF7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68285" y="2376688"/>
              <a:ext cx="1296000" cy="1283417"/>
            </a:xfrm>
            <a:custGeom>
              <a:avLst/>
              <a:gdLst/>
              <a:ahLst/>
              <a:cxnLst/>
              <a:rect l="l" t="t" r="r" b="b"/>
              <a:pathLst>
                <a:path w="1704976" h="1704976">
                  <a:moveTo>
                    <a:pt x="852488" y="0"/>
                  </a:moveTo>
                  <a:cubicBezTo>
                    <a:pt x="1323304" y="0"/>
                    <a:pt x="1704976" y="381672"/>
                    <a:pt x="1704976" y="852488"/>
                  </a:cubicBezTo>
                  <a:cubicBezTo>
                    <a:pt x="1704976" y="1323304"/>
                    <a:pt x="1323304" y="1704976"/>
                    <a:pt x="852488" y="1704976"/>
                  </a:cubicBezTo>
                  <a:cubicBezTo>
                    <a:pt x="381672" y="1704976"/>
                    <a:pt x="0" y="1323304"/>
                    <a:pt x="0" y="852488"/>
                  </a:cubicBezTo>
                  <a:cubicBezTo>
                    <a:pt x="0" y="381672"/>
                    <a:pt x="381672" y="0"/>
                    <a:pt x="852488" y="0"/>
                  </a:cubicBezTo>
                  <a:close/>
                </a:path>
              </a:pathLst>
            </a:cu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7C73E81-1333-C712-FBD2-48B5F07CC940}"/>
                </a:ext>
              </a:extLst>
            </p:cNvPr>
            <p:cNvSpPr txBox="1"/>
            <p:nvPr/>
          </p:nvSpPr>
          <p:spPr>
            <a:xfrm>
              <a:off x="3555285" y="3779158"/>
              <a:ext cx="2322000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600" b="1" noProof="0" dirty="0">
                  <a:solidFill>
                    <a:schemeClr val="accent1"/>
                  </a:solidFill>
                  <a:latin typeface="+mj-lt"/>
                </a:rPr>
                <a:t>Fadzai </a:t>
              </a:r>
              <a:r>
                <a:rPr lang="en-US" sz="1600" b="1" noProof="0" dirty="0" err="1">
                  <a:solidFill>
                    <a:schemeClr val="accent1"/>
                  </a:solidFill>
                  <a:latin typeface="+mj-lt"/>
                </a:rPr>
                <a:t>Nyamarebvu</a:t>
              </a:r>
              <a:endParaRPr lang="en-US" sz="1600" b="1" noProof="0" dirty="0">
                <a:solidFill>
                  <a:schemeClr val="accent1"/>
                </a:solidFill>
                <a:latin typeface="+mj-lt"/>
              </a:endParaRPr>
            </a:p>
            <a:p>
              <a:pPr algn="ctr">
                <a:spcAft>
                  <a:spcPts val="400"/>
                </a:spcAft>
              </a:pPr>
              <a:r>
                <a:rPr lang="en-US" sz="1200" b="1" noProof="0" dirty="0"/>
                <a:t>Legal Advisor</a:t>
              </a:r>
            </a:p>
            <a:p>
              <a:pPr algn="ctr"/>
              <a:r>
                <a:rPr lang="en-US" sz="1200" dirty="0"/>
                <a:t>3 </a:t>
              </a:r>
              <a:r>
                <a:rPr lang="en-US" sz="1200" noProof="0" dirty="0"/>
                <a:t>years of</a:t>
              </a:r>
              <a:r>
                <a:rPr lang="en-US" sz="1200" dirty="0"/>
                <a:t> international law &amp; project management in Southern Africa &amp; Europe</a:t>
              </a:r>
              <a:endParaRPr lang="en-US" sz="1200" noProof="0" dirty="0"/>
            </a:p>
            <a:p>
              <a:pPr algn="ctr"/>
              <a:endParaRPr lang="en-US" sz="1200" noProof="0" dirty="0"/>
            </a:p>
            <a:p>
              <a:pPr algn="ctr"/>
              <a:r>
                <a:rPr lang="en-US" sz="1200" noProof="0" dirty="0"/>
                <a:t>LLB UNAM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680ADB1-1252-7F4A-C207-61AFF71234EA}"/>
              </a:ext>
            </a:extLst>
          </p:cNvPr>
          <p:cNvGrpSpPr/>
          <p:nvPr/>
        </p:nvGrpSpPr>
        <p:grpSpPr>
          <a:xfrm>
            <a:off x="9116395" y="2370396"/>
            <a:ext cx="2322000" cy="3009200"/>
            <a:chOff x="9116395" y="2370396"/>
            <a:chExt cx="2322000" cy="300920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0087904-480A-D489-6486-B8FC8F9A6B99}"/>
                </a:ext>
              </a:extLst>
            </p:cNvPr>
            <p:cNvSpPr txBox="1"/>
            <p:nvPr/>
          </p:nvSpPr>
          <p:spPr>
            <a:xfrm>
              <a:off x="9116395" y="3779158"/>
              <a:ext cx="2322000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ID" sz="1600" b="1" dirty="0">
                  <a:solidFill>
                    <a:schemeClr val="accent1"/>
                  </a:solidFill>
                  <a:latin typeface="+mj-lt"/>
                </a:rPr>
                <a:t>Werner Muzanima </a:t>
              </a:r>
            </a:p>
            <a:p>
              <a:pPr algn="ctr">
                <a:spcAft>
                  <a:spcPts val="400"/>
                </a:spcAft>
              </a:pPr>
              <a:r>
                <a:rPr lang="en-ID" sz="1200" b="1" dirty="0"/>
                <a:t>Financial Administrator </a:t>
              </a:r>
            </a:p>
            <a:p>
              <a:pPr algn="ctr"/>
              <a:r>
                <a:rPr lang="en-ID" sz="1200" dirty="0"/>
                <a:t>Manages financial operations (recording, filing, regulatory compliance)</a:t>
              </a:r>
            </a:p>
            <a:p>
              <a:pPr algn="ctr"/>
              <a:r>
                <a:rPr lang="en-ID" sz="1200" dirty="0"/>
                <a:t>  </a:t>
              </a:r>
            </a:p>
            <a:p>
              <a:pPr algn="ctr"/>
              <a:r>
                <a:rPr lang="en-ID" sz="1200" dirty="0"/>
                <a:t>BSc Accounting NUST </a:t>
              </a:r>
            </a:p>
          </p:txBody>
        </p:sp>
        <p:pic>
          <p:nvPicPr>
            <p:cNvPr id="5" name="Picture Placeholder 7">
              <a:extLst>
                <a:ext uri="{FF2B5EF4-FFF2-40B4-BE49-F238E27FC236}">
                  <a16:creationId xmlns:a16="http://schemas.microsoft.com/office/drawing/2014/main" id="{236EDFE8-DEF3-D263-BF60-BFA8DFEB4AF4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29395" y="2370396"/>
              <a:ext cx="1296000" cy="1296000"/>
            </a:xfrm>
            <a:custGeom>
              <a:avLst/>
              <a:gdLst/>
              <a:ahLst/>
              <a:cxnLst/>
              <a:rect l="l" t="t" r="r" b="b"/>
              <a:pathLst>
                <a:path w="1704976" h="1704976">
                  <a:moveTo>
                    <a:pt x="852488" y="0"/>
                  </a:moveTo>
                  <a:cubicBezTo>
                    <a:pt x="1323304" y="0"/>
                    <a:pt x="1704976" y="381672"/>
                    <a:pt x="1704976" y="852488"/>
                  </a:cubicBezTo>
                  <a:cubicBezTo>
                    <a:pt x="1704976" y="1323304"/>
                    <a:pt x="1323304" y="1704976"/>
                    <a:pt x="852488" y="1704976"/>
                  </a:cubicBezTo>
                  <a:cubicBezTo>
                    <a:pt x="381672" y="1704976"/>
                    <a:pt x="0" y="1323304"/>
                    <a:pt x="0" y="852488"/>
                  </a:cubicBezTo>
                  <a:cubicBezTo>
                    <a:pt x="0" y="381672"/>
                    <a:pt x="381672" y="0"/>
                    <a:pt x="852488" y="0"/>
                  </a:cubicBezTo>
                  <a:close/>
                </a:path>
              </a:pathLst>
            </a:cu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4A6BA8-F6C3-FB57-FD07-2F72BA88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FBBCC-2FC8-B437-CD00-86AEE0656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89CDDF9-DA18-2F92-3F94-E0E43607415F}"/>
              </a:ext>
            </a:extLst>
          </p:cNvPr>
          <p:cNvSpPr/>
          <p:nvPr/>
        </p:nvSpPr>
        <p:spPr>
          <a:xfrm>
            <a:off x="7175225" y="2229410"/>
            <a:ext cx="3214926" cy="8309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6F23EE68-78B0-E0F2-CAB5-3B0F10FBA70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Ask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3ACF1C-4EC9-C33C-ED9A-381AADCEC02A}"/>
              </a:ext>
            </a:extLst>
          </p:cNvPr>
          <p:cNvSpPr txBox="1"/>
          <p:nvPr/>
        </p:nvSpPr>
        <p:spPr>
          <a:xfrm>
            <a:off x="838200" y="14224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asking for a funds to enable further project development &amp; breaking ground by Q3 2027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F19579-B7ED-61FE-E649-96FE2E00F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056127"/>
              </p:ext>
            </p:extLst>
          </p:nvPr>
        </p:nvGraphicFramePr>
        <p:xfrm>
          <a:off x="5869171" y="3619522"/>
          <a:ext cx="5827034" cy="213258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60833">
                  <a:extLst>
                    <a:ext uri="{9D8B030D-6E8A-4147-A177-3AD203B41FA5}">
                      <a16:colId xmlns:a16="http://schemas.microsoft.com/office/drawing/2014/main" val="946764193"/>
                    </a:ext>
                  </a:extLst>
                </a:gridCol>
                <a:gridCol w="866201">
                  <a:extLst>
                    <a:ext uri="{9D8B030D-6E8A-4147-A177-3AD203B41FA5}">
                      <a16:colId xmlns:a16="http://schemas.microsoft.com/office/drawing/2014/main" val="205811679"/>
                    </a:ext>
                  </a:extLst>
                </a:gridCol>
              </a:tblGrid>
              <a:tr h="355431">
                <a:tc>
                  <a:txBody>
                    <a:bodyPr/>
                    <a:lstStyle/>
                    <a:p>
                      <a:r>
                        <a:rPr lang="en-US" sz="1200" b="0" dirty="0"/>
                        <a:t>Land sale sub-division &amp; rezoning applications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5,900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735899"/>
                  </a:ext>
                </a:extLst>
              </a:tr>
              <a:tr h="355431">
                <a:tc>
                  <a:txBody>
                    <a:bodyPr/>
                    <a:lstStyle/>
                    <a:p>
                      <a:r>
                        <a:rPr lang="en-US" sz="1200" dirty="0"/>
                        <a:t>Environmental Impact Assessment (EIA)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7,100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71681912"/>
                  </a:ext>
                </a:extLst>
              </a:tr>
              <a:tr h="355431">
                <a:tc>
                  <a:txBody>
                    <a:bodyPr/>
                    <a:lstStyle/>
                    <a:p>
                      <a:r>
                        <a:rPr lang="en-US" sz="1200" dirty="0"/>
                        <a:t>Basic &amp; detailed plant engineering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1809254"/>
                  </a:ext>
                </a:extLst>
              </a:tr>
              <a:tr h="355431">
                <a:tc>
                  <a:txBody>
                    <a:bodyPr/>
                    <a:lstStyle/>
                    <a:p>
                      <a:r>
                        <a:rPr lang="en-US" sz="1200" dirty="0"/>
                        <a:t>Site establishment (clearing &amp; access, roadworks, fencing)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272,000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7879818"/>
                  </a:ext>
                </a:extLst>
              </a:tr>
              <a:tr h="355431">
                <a:tc>
                  <a:txBody>
                    <a:bodyPr/>
                    <a:lstStyle/>
                    <a:p>
                      <a:r>
                        <a:rPr lang="en-US" sz="1200" dirty="0"/>
                        <a:t>9 months working capital (rentals, salary, IT, partner site visits)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110,000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42928"/>
                  </a:ext>
                </a:extLst>
              </a:tr>
              <a:tr h="355431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835,000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3660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7929AA9-7EBF-AFC8-DB4E-39F2FE6E0F4E}"/>
              </a:ext>
            </a:extLst>
          </p:cNvPr>
          <p:cNvSpPr txBox="1"/>
          <p:nvPr/>
        </p:nvSpPr>
        <p:spPr>
          <a:xfrm>
            <a:off x="7175225" y="2229410"/>
            <a:ext cx="3214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  <a:latin typeface="+mj-lt"/>
              </a:rPr>
              <a:t>EUR 835k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98750-935A-8884-F718-7D6A327E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AD4E2-60BC-24E3-1AAA-2009C8BD65F2}"/>
              </a:ext>
            </a:extLst>
          </p:cNvPr>
          <p:cNvSpPr txBox="1"/>
          <p:nvPr/>
        </p:nvSpPr>
        <p:spPr>
          <a:xfrm>
            <a:off x="5869171" y="3186076"/>
            <a:ext cx="5827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Project development funds, with estimated total cost of EUR 53m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D5E19E-E8CC-AF06-9303-17B11F28D1BE}"/>
              </a:ext>
            </a:extLst>
          </p:cNvPr>
          <p:cNvSpPr txBox="1"/>
          <p:nvPr/>
        </p:nvSpPr>
        <p:spPr>
          <a:xfrm>
            <a:off x="5821325" y="5826536"/>
            <a:ext cx="592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Open to blended structures with debt, grants &amp; equity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D855933-D054-58AF-75B4-B9ACCF4E8E72}"/>
              </a:ext>
            </a:extLst>
          </p:cNvPr>
          <p:cNvGrpSpPr/>
          <p:nvPr/>
        </p:nvGrpSpPr>
        <p:grpSpPr>
          <a:xfrm>
            <a:off x="1003179" y="3396908"/>
            <a:ext cx="4000520" cy="984885"/>
            <a:chOff x="838197" y="3184449"/>
            <a:chExt cx="4000520" cy="9848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B18C92-7341-7663-A7CC-AA902A53ECD9}"/>
                </a:ext>
              </a:extLst>
            </p:cNvPr>
            <p:cNvSpPr txBox="1"/>
            <p:nvPr/>
          </p:nvSpPr>
          <p:spPr>
            <a:xfrm>
              <a:off x="838198" y="3184449"/>
              <a:ext cx="19318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accent1"/>
                  </a:solidFill>
                  <a:latin typeface="Poppins SemiBold"/>
                </a:rPr>
                <a:t>EUR 68.5m</a:t>
              </a:r>
              <a:endPara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 SemiBold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3B00E5-DBAC-F733-73DE-D3A15507A9FB}"/>
                </a:ext>
              </a:extLst>
            </p:cNvPr>
            <p:cNvSpPr txBox="1"/>
            <p:nvPr/>
          </p:nvSpPr>
          <p:spPr>
            <a:xfrm>
              <a:off x="838197" y="3646114"/>
              <a:ext cx="1931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Net Present Value </a:t>
              </a:r>
            </a:p>
            <a:p>
              <a:pPr algn="ctr"/>
              <a:r>
                <a:rPr lang="en-US" sz="1400" dirty="0"/>
                <a:t>(11.95% discount rate)</a:t>
              </a:r>
              <a:endParaRPr lang="en-US" sz="1400" baseline="30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6439A5-3A97-0D9D-076D-A89F89CA3271}"/>
                </a:ext>
              </a:extLst>
            </p:cNvPr>
            <p:cNvSpPr txBox="1"/>
            <p:nvPr/>
          </p:nvSpPr>
          <p:spPr>
            <a:xfrm>
              <a:off x="2906862" y="3184449"/>
              <a:ext cx="19318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en-US" sz="2000" b="1" dirty="0">
                  <a:solidFill>
                    <a:schemeClr val="accent1"/>
                  </a:solidFill>
                  <a:latin typeface="Poppins SemiBold"/>
                </a:rPr>
                <a:t>EUR 10.4m</a:t>
              </a:r>
              <a:endParaRPr lang="en-US" sz="2000" b="1" baseline="30000" dirty="0">
                <a:solidFill>
                  <a:schemeClr val="accent1"/>
                </a:solidFill>
                <a:latin typeface="Poppins SemiBold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154D85-52B5-59FE-6F27-F0DB8B435D07}"/>
                </a:ext>
              </a:extLst>
            </p:cNvPr>
            <p:cNvSpPr txBox="1"/>
            <p:nvPr/>
          </p:nvSpPr>
          <p:spPr>
            <a:xfrm>
              <a:off x="2906861" y="3646114"/>
              <a:ext cx="1931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Net profit in fifth year of operation</a:t>
              </a:r>
              <a:endParaRPr lang="en-US" sz="1400" baseline="300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60A8E0-CF31-D78A-C045-13AF6F5FFAD8}"/>
              </a:ext>
            </a:extLst>
          </p:cNvPr>
          <p:cNvGrpSpPr/>
          <p:nvPr/>
        </p:nvGrpSpPr>
        <p:grpSpPr>
          <a:xfrm>
            <a:off x="1003179" y="4841651"/>
            <a:ext cx="4000520" cy="984885"/>
            <a:chOff x="838196" y="4745957"/>
            <a:chExt cx="4000520" cy="9848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1B0A5B-1DB9-1DA7-F2EB-537E1386505D}"/>
                </a:ext>
              </a:extLst>
            </p:cNvPr>
            <p:cNvSpPr txBox="1"/>
            <p:nvPr/>
          </p:nvSpPr>
          <p:spPr>
            <a:xfrm>
              <a:off x="838197" y="4745957"/>
              <a:ext cx="19318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accent1"/>
                  </a:solidFill>
                  <a:latin typeface="Poppins SemiBold"/>
                </a:rPr>
                <a:t>Year 4</a:t>
              </a:r>
              <a:endPara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 SemiBold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011C4-E461-12D2-7FA5-AFB08A308E04}"/>
                </a:ext>
              </a:extLst>
            </p:cNvPr>
            <p:cNvSpPr txBox="1"/>
            <p:nvPr/>
          </p:nvSpPr>
          <p:spPr>
            <a:xfrm>
              <a:off x="838196" y="5207622"/>
              <a:ext cx="1931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Estimated project break even timeline</a:t>
              </a:r>
              <a:endParaRPr lang="en-US" sz="1400" baseline="30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893327-B7D5-6A06-61C7-E61A899DFB25}"/>
                </a:ext>
              </a:extLst>
            </p:cNvPr>
            <p:cNvSpPr txBox="1"/>
            <p:nvPr/>
          </p:nvSpPr>
          <p:spPr>
            <a:xfrm>
              <a:off x="2906861" y="4745957"/>
              <a:ext cx="19318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chemeClr val="accent1"/>
                  </a:solidFill>
                  <a:latin typeface="Poppins SemiBold"/>
                </a:rPr>
                <a:t>EUR 53m</a:t>
              </a:r>
              <a:endPara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 SemiBold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8DDDE1-000B-7789-DEDD-F553A9CEF364}"/>
                </a:ext>
              </a:extLst>
            </p:cNvPr>
            <p:cNvSpPr txBox="1"/>
            <p:nvPr/>
          </p:nvSpPr>
          <p:spPr>
            <a:xfrm>
              <a:off x="2906860" y="5207622"/>
              <a:ext cx="19318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Total project cost</a:t>
              </a:r>
              <a:endParaRPr lang="en-US" sz="1400" baseline="300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62D8DB-1D23-4D81-A3DD-864C7115D360}"/>
              </a:ext>
            </a:extLst>
          </p:cNvPr>
          <p:cNvGrpSpPr/>
          <p:nvPr/>
        </p:nvGrpSpPr>
        <p:grpSpPr>
          <a:xfrm>
            <a:off x="695287" y="2069423"/>
            <a:ext cx="4616304" cy="867626"/>
            <a:chOff x="695287" y="2069423"/>
            <a:chExt cx="4616304" cy="867626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98A3503D-EC92-2991-A807-FFC1EA7EDFD8}"/>
                </a:ext>
              </a:extLst>
            </p:cNvPr>
            <p:cNvSpPr txBox="1">
              <a:spLocks/>
            </p:cNvSpPr>
            <p:nvPr/>
          </p:nvSpPr>
          <p:spPr>
            <a:xfrm>
              <a:off x="695287" y="2069423"/>
              <a:ext cx="4616304" cy="6060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30000"/>
                </a:lnSpc>
                <a:spcAft>
                  <a:spcPts val="1000"/>
                </a:spcAft>
              </a:pPr>
              <a:r>
                <a:rPr lang="en-US" sz="2000" b="1" dirty="0">
                  <a:solidFill>
                    <a:schemeClr val="accent1"/>
                  </a:solidFill>
                </a:rPr>
                <a:t>Provisional financial projections*</a:t>
              </a:r>
            </a:p>
          </p:txBody>
        </p: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73F119D9-33A0-8A9F-580D-D6F4A03B9E2F}"/>
                </a:ext>
              </a:extLst>
            </p:cNvPr>
            <p:cNvSpPr txBox="1">
              <a:spLocks/>
            </p:cNvSpPr>
            <p:nvPr/>
          </p:nvSpPr>
          <p:spPr>
            <a:xfrm>
              <a:off x="838195" y="2536939"/>
              <a:ext cx="4330487" cy="4001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30000"/>
                </a:lnSpc>
                <a:spcAft>
                  <a:spcPts val="1000"/>
                </a:spcAft>
              </a:pPr>
              <a:r>
                <a:rPr lang="en-US" sz="1400" dirty="0">
                  <a:latin typeface="+mn-lt"/>
                </a:rPr>
                <a:t>Currently in discussion with OEMs &amp; EPCs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9A6FFC2-4A69-8488-F321-DE04F3D6DB23}"/>
              </a:ext>
            </a:extLst>
          </p:cNvPr>
          <p:cNvSpPr txBox="1"/>
          <p:nvPr/>
        </p:nvSpPr>
        <p:spPr>
          <a:xfrm>
            <a:off x="838199" y="6380849"/>
            <a:ext cx="970198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sz="1100" dirty="0"/>
              <a:t>Note: Financial projections are subject to change following the outcome of discussions with technology partners on lowest cost process option</a:t>
            </a:r>
          </a:p>
        </p:txBody>
      </p:sp>
    </p:spTree>
    <p:extLst>
      <p:ext uri="{BB962C8B-B14F-4D97-AF65-F5344CB8AC3E}">
        <p14:creationId xmlns:p14="http://schemas.microsoft.com/office/powerpoint/2010/main" val="301853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62030C-92DC-BDF4-A2BB-CB5C8B98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5E6F5-F653-E355-B918-7C6819EC6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60" y="1522595"/>
            <a:ext cx="4373879" cy="2641080"/>
          </a:xfrm>
          <a:prstGeom prst="rect">
            <a:avLst/>
          </a:prstGeom>
        </p:spPr>
      </p:pic>
      <p:sp>
        <p:nvSpPr>
          <p:cNvPr id="4" name="Arrow: Pentagon 14">
            <a:extLst>
              <a:ext uri="{FF2B5EF4-FFF2-40B4-BE49-F238E27FC236}">
                <a16:creationId xmlns:a16="http://schemas.microsoft.com/office/drawing/2014/main" id="{B901AE99-A7F7-26F9-E14A-3C629049BCA2}"/>
              </a:ext>
            </a:extLst>
          </p:cNvPr>
          <p:cNvSpPr/>
          <p:nvPr/>
        </p:nvSpPr>
        <p:spPr>
          <a:xfrm>
            <a:off x="0" y="5456903"/>
            <a:ext cx="12192000" cy="1401097"/>
          </a:xfrm>
          <a:prstGeom prst="homePlat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                                                                  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F9763-3DE1-8B19-EFE2-6804539C7B46}"/>
              </a:ext>
            </a:extLst>
          </p:cNvPr>
          <p:cNvSpPr/>
          <p:nvPr/>
        </p:nvSpPr>
        <p:spPr>
          <a:xfrm>
            <a:off x="5945542" y="5538512"/>
            <a:ext cx="4702216" cy="1237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+264817465885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+264813813396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3259A-AA0D-494A-1647-D19DCCA7B4E5}"/>
              </a:ext>
            </a:extLst>
          </p:cNvPr>
          <p:cNvSpPr/>
          <p:nvPr/>
        </p:nvSpPr>
        <p:spPr>
          <a:xfrm>
            <a:off x="-1" y="5538512"/>
            <a:ext cx="5680925" cy="1237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info@greenbrinetechnologies.com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www.greenbrinetechnologies.com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BE8A84-15E2-8709-12FD-12837AAD5D36}"/>
              </a:ext>
            </a:extLst>
          </p:cNvPr>
          <p:cNvCxnSpPr/>
          <p:nvPr/>
        </p:nvCxnSpPr>
        <p:spPr>
          <a:xfrm>
            <a:off x="5321631" y="5571179"/>
            <a:ext cx="0" cy="1205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4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456DBD1-1048-5A22-C973-3E5FA83F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984B8-1632-42F3-4E17-4DDEB0EC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10" y="2141779"/>
            <a:ext cx="9148790" cy="257444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Namibia’s industrial development depends on importing chemicals it currently dumps into the ocean as waste. We want to solve this.</a:t>
            </a:r>
          </a:p>
        </p:txBody>
      </p:sp>
      <p:sp>
        <p:nvSpPr>
          <p:cNvPr id="5" name="Slide Number Placeholder 95">
            <a:extLst>
              <a:ext uri="{FF2B5EF4-FFF2-40B4-BE49-F238E27FC236}">
                <a16:creationId xmlns:a16="http://schemas.microsoft.com/office/drawing/2014/main" id="{58B9566C-7527-41A8-5DAB-F721E1F9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0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8EDF-6C06-2007-9FE1-62295C2836F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Problem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B12A489-E1F1-5E80-99C4-48EB6A724B1D}"/>
              </a:ext>
            </a:extLst>
          </p:cNvPr>
          <p:cNvSpPr txBox="1"/>
          <p:nvPr/>
        </p:nvSpPr>
        <p:spPr>
          <a:xfrm>
            <a:off x="838200" y="1422400"/>
            <a:ext cx="1043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Namibia’s industrial development comes with growing environmental and economic risks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FB3218F-F201-0FB9-55E2-885AE5902010}"/>
              </a:ext>
            </a:extLst>
          </p:cNvPr>
          <p:cNvGrpSpPr/>
          <p:nvPr/>
        </p:nvGrpSpPr>
        <p:grpSpPr>
          <a:xfrm>
            <a:off x="838200" y="1965577"/>
            <a:ext cx="10515600" cy="2531149"/>
            <a:chOff x="838200" y="2163425"/>
            <a:chExt cx="10515600" cy="2531149"/>
          </a:xfrm>
        </p:grpSpPr>
        <p:sp>
          <p:nvSpPr>
            <p:cNvPr id="70" name="Title 1">
              <a:extLst>
                <a:ext uri="{FF2B5EF4-FFF2-40B4-BE49-F238E27FC236}">
                  <a16:creationId xmlns:a16="http://schemas.microsoft.com/office/drawing/2014/main" id="{280A94E1-E490-B300-39E3-C557637587C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163425"/>
              <a:ext cx="3975100" cy="253114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sz="2000" b="1" dirty="0">
                  <a:solidFill>
                    <a:schemeClr val="accent1"/>
                  </a:solidFill>
                </a:rPr>
                <a:t>Desalination is crucial to Namibia meeting its growing industrial &amp; domestic water demand but brings major environmental challenges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0D339DF-0339-CCFE-1944-6B99B229A214}"/>
                </a:ext>
              </a:extLst>
            </p:cNvPr>
            <p:cNvGrpSpPr/>
            <p:nvPr/>
          </p:nvGrpSpPr>
          <p:grpSpPr>
            <a:xfrm>
              <a:off x="5308600" y="2242215"/>
              <a:ext cx="6045200" cy="2373569"/>
              <a:chOff x="5308600" y="2163426"/>
              <a:chExt cx="6045200" cy="237356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EF9A08E-6BE5-5035-8BA0-4831394A0736}"/>
                  </a:ext>
                </a:extLst>
              </p:cNvPr>
              <p:cNvGrpSpPr/>
              <p:nvPr/>
            </p:nvGrpSpPr>
            <p:grpSpPr>
              <a:xfrm>
                <a:off x="5308600" y="2163426"/>
                <a:ext cx="6045200" cy="1107995"/>
                <a:chOff x="5156200" y="2541587"/>
                <a:chExt cx="6045200" cy="1107995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488D801C-8AAB-FAB2-A4C8-2B4E1BBC1000}"/>
                    </a:ext>
                  </a:extLst>
                </p:cNvPr>
                <p:cNvGrpSpPr/>
                <p:nvPr/>
              </p:nvGrpSpPr>
              <p:grpSpPr>
                <a:xfrm>
                  <a:off x="5156200" y="2541587"/>
                  <a:ext cx="2819400" cy="1107995"/>
                  <a:chOff x="5156200" y="2141537"/>
                  <a:chExt cx="2819400" cy="1107995"/>
                </a:xfrm>
              </p:grpSpPr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99E546D3-4839-13B2-E20F-C6D7E568AB55}"/>
                      </a:ext>
                    </a:extLst>
                  </p:cNvPr>
                  <p:cNvSpPr txBox="1"/>
                  <p:nvPr/>
                </p:nvSpPr>
                <p:spPr>
                  <a:xfrm>
                    <a:off x="5156200" y="2141537"/>
                    <a:ext cx="28194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>
                        <a:solidFill>
                          <a:schemeClr val="accent2"/>
                        </a:solidFill>
                        <a:latin typeface="+mj-lt"/>
                      </a:rPr>
                      <a:t>2.6 million m</a:t>
                    </a:r>
                    <a:r>
                      <a:rPr lang="en-US" sz="2800" b="1" baseline="30000" dirty="0">
                        <a:solidFill>
                          <a:schemeClr val="accent2"/>
                        </a:solidFill>
                        <a:latin typeface="+mj-lt"/>
                      </a:rPr>
                      <a:t>3</a:t>
                    </a: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4EEA6165-2213-EED7-6E0A-E178E5386B94}"/>
                      </a:ext>
                    </a:extLst>
                  </p:cNvPr>
                  <p:cNvSpPr txBox="1"/>
                  <p:nvPr/>
                </p:nvSpPr>
                <p:spPr>
                  <a:xfrm>
                    <a:off x="5200650" y="2664757"/>
                    <a:ext cx="27305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Volume of brine pumped into ocean monthly</a:t>
                    </a:r>
                    <a:endParaRPr lang="en-US" sz="1600" baseline="30000" dirty="0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E06BCFD3-0339-1326-7EC7-470A7B31E277}"/>
                    </a:ext>
                  </a:extLst>
                </p:cNvPr>
                <p:cNvGrpSpPr/>
                <p:nvPr/>
              </p:nvGrpSpPr>
              <p:grpSpPr>
                <a:xfrm>
                  <a:off x="8470900" y="2541587"/>
                  <a:ext cx="2730500" cy="1107995"/>
                  <a:chOff x="8470900" y="2141537"/>
                  <a:chExt cx="2730500" cy="1107995"/>
                </a:xfrm>
              </p:grpSpPr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43A67476-BEC9-0E4C-C4B0-F50721D62598}"/>
                      </a:ext>
                    </a:extLst>
                  </p:cNvPr>
                  <p:cNvSpPr txBox="1"/>
                  <p:nvPr/>
                </p:nvSpPr>
                <p:spPr>
                  <a:xfrm>
                    <a:off x="8693150" y="2141537"/>
                    <a:ext cx="2286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>
                        <a:solidFill>
                          <a:schemeClr val="accent2"/>
                        </a:solidFill>
                        <a:latin typeface="+mj-lt"/>
                      </a:rPr>
                      <a:t>+67%</a:t>
                    </a:r>
                    <a:endParaRPr lang="en-US" sz="2800" b="1" baseline="30000" dirty="0">
                      <a:solidFill>
                        <a:schemeClr val="accent2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7DF1DEE6-991F-3BCC-CF4D-4FADA58492CC}"/>
                      </a:ext>
                    </a:extLst>
                  </p:cNvPr>
                  <p:cNvSpPr txBox="1"/>
                  <p:nvPr/>
                </p:nvSpPr>
                <p:spPr>
                  <a:xfrm>
                    <a:off x="8470900" y="2664757"/>
                    <a:ext cx="27305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Salinity of brine compared to ocean water</a:t>
                    </a:r>
                    <a:endParaRPr lang="en-US" sz="1600" baseline="30000" dirty="0"/>
                  </a:p>
                </p:txBody>
              </p:sp>
            </p:grp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535B2FCD-7EFB-3BA6-F481-14C35738E360}"/>
                  </a:ext>
                </a:extLst>
              </p:cNvPr>
              <p:cNvGrpSpPr/>
              <p:nvPr/>
            </p:nvGrpSpPr>
            <p:grpSpPr>
              <a:xfrm>
                <a:off x="5308600" y="3429000"/>
                <a:ext cx="6045200" cy="1107995"/>
                <a:chOff x="5156200" y="4500481"/>
                <a:chExt cx="6045200" cy="1107995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87C13646-FB97-CB6A-43D0-62A3D1FA81BB}"/>
                    </a:ext>
                  </a:extLst>
                </p:cNvPr>
                <p:cNvGrpSpPr/>
                <p:nvPr/>
              </p:nvGrpSpPr>
              <p:grpSpPr>
                <a:xfrm>
                  <a:off x="5156200" y="4500481"/>
                  <a:ext cx="2819400" cy="1107995"/>
                  <a:chOff x="5156200" y="3586081"/>
                  <a:chExt cx="2819400" cy="1107995"/>
                </a:xfrm>
              </p:grpSpPr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3F78A624-D6DB-9863-C462-AB26F077CAA7}"/>
                      </a:ext>
                    </a:extLst>
                  </p:cNvPr>
                  <p:cNvSpPr txBox="1"/>
                  <p:nvPr/>
                </p:nvSpPr>
                <p:spPr>
                  <a:xfrm>
                    <a:off x="5156200" y="3586081"/>
                    <a:ext cx="28194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>
                        <a:solidFill>
                          <a:schemeClr val="accent2"/>
                        </a:solidFill>
                        <a:latin typeface="+mj-lt"/>
                      </a:rPr>
                      <a:t>2x</a:t>
                    </a:r>
                    <a:endParaRPr lang="en-US" sz="2800" b="1" baseline="30000" dirty="0">
                      <a:solidFill>
                        <a:schemeClr val="accent2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002A2E5B-B4D5-03F6-61B0-EA954FD2D479}"/>
                      </a:ext>
                    </a:extLst>
                  </p:cNvPr>
                  <p:cNvSpPr txBox="1"/>
                  <p:nvPr/>
                </p:nvSpPr>
                <p:spPr>
                  <a:xfrm>
                    <a:off x="5200650" y="4109301"/>
                    <a:ext cx="27305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Increase in sulfur plumes due to brine deposition </a:t>
                    </a:r>
                    <a:endParaRPr lang="en-US" sz="1600" baseline="30000" dirty="0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72955CAF-A547-5105-4D5A-EBCE2114CE71}"/>
                    </a:ext>
                  </a:extLst>
                </p:cNvPr>
                <p:cNvGrpSpPr/>
                <p:nvPr/>
              </p:nvGrpSpPr>
              <p:grpSpPr>
                <a:xfrm>
                  <a:off x="8470900" y="4500481"/>
                  <a:ext cx="2730500" cy="1107995"/>
                  <a:chOff x="8470900" y="3586081"/>
                  <a:chExt cx="2730500" cy="1107995"/>
                </a:xfrm>
              </p:grpSpPr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12E209EE-CB85-3296-3DEB-B95198192D3F}"/>
                      </a:ext>
                    </a:extLst>
                  </p:cNvPr>
                  <p:cNvSpPr txBox="1"/>
                  <p:nvPr/>
                </p:nvSpPr>
                <p:spPr>
                  <a:xfrm>
                    <a:off x="8693150" y="3586081"/>
                    <a:ext cx="2286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b="1" dirty="0">
                        <a:solidFill>
                          <a:schemeClr val="accent2"/>
                        </a:solidFill>
                        <a:latin typeface="+mj-lt"/>
                      </a:rPr>
                      <a:t>20 km</a:t>
                    </a:r>
                    <a:r>
                      <a:rPr lang="en-US" sz="2800" b="1" baseline="30000" dirty="0">
                        <a:solidFill>
                          <a:schemeClr val="accent2"/>
                        </a:solidFill>
                        <a:latin typeface="+mj-lt"/>
                      </a:rPr>
                      <a:t>2</a:t>
                    </a:r>
                  </a:p>
                </p:txBody>
              </p:sp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90ADA9A-8B25-577E-47F7-7D0C5AE99403}"/>
                      </a:ext>
                    </a:extLst>
                  </p:cNvPr>
                  <p:cNvSpPr txBox="1"/>
                  <p:nvPr/>
                </p:nvSpPr>
                <p:spPr>
                  <a:xfrm>
                    <a:off x="8470900" y="4109301"/>
                    <a:ext cx="27305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Marine habitat threatened by one desalination plant</a:t>
                    </a:r>
                    <a:endParaRPr lang="en-US" sz="1600" baseline="30000" dirty="0"/>
                  </a:p>
                </p:txBody>
              </p:sp>
            </p:grpSp>
          </p:grpSp>
        </p:grp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6322E17-3BD0-D47A-4B25-76A1A77B4E7A}"/>
              </a:ext>
            </a:extLst>
          </p:cNvPr>
          <p:cNvCxnSpPr>
            <a:cxnSpLocks/>
          </p:cNvCxnSpPr>
          <p:nvPr/>
        </p:nvCxnSpPr>
        <p:spPr>
          <a:xfrm>
            <a:off x="660400" y="4906135"/>
            <a:ext cx="108712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34C216-861A-6FD3-CC75-85061B4F5DB1}"/>
              </a:ext>
            </a:extLst>
          </p:cNvPr>
          <p:cNvGrpSpPr/>
          <p:nvPr/>
        </p:nvGrpSpPr>
        <p:grpSpPr>
          <a:xfrm>
            <a:off x="838200" y="4840440"/>
            <a:ext cx="10515600" cy="1578994"/>
            <a:chOff x="838200" y="4803650"/>
            <a:chExt cx="10515600" cy="157899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688A980-5DBA-7247-FF72-118F07027C83}"/>
                </a:ext>
              </a:extLst>
            </p:cNvPr>
            <p:cNvGrpSpPr/>
            <p:nvPr/>
          </p:nvGrpSpPr>
          <p:grpSpPr>
            <a:xfrm>
              <a:off x="5308600" y="5110064"/>
              <a:ext cx="6045200" cy="1107995"/>
              <a:chOff x="5156200" y="5030625"/>
              <a:chExt cx="6045200" cy="1107995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25A0B8A-9328-176A-CBE7-0F22336AAE90}"/>
                  </a:ext>
                </a:extLst>
              </p:cNvPr>
              <p:cNvSpPr txBox="1"/>
              <p:nvPr/>
            </p:nvSpPr>
            <p:spPr>
              <a:xfrm>
                <a:off x="5156200" y="5030625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2"/>
                    </a:solidFill>
                    <a:latin typeface="+mj-lt"/>
                  </a:rPr>
                  <a:t>2140</a:t>
                </a:r>
                <a:endParaRPr lang="en-US" sz="2800" b="1" baseline="30000" dirty="0">
                  <a:solidFill>
                    <a:schemeClr val="accent2"/>
                  </a:solidFill>
                  <a:latin typeface="+mj-lt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ADEA2D9-C722-A366-0E2F-46887A9137C6}"/>
                  </a:ext>
                </a:extLst>
              </p:cNvPr>
              <p:cNvSpPr txBox="1"/>
              <p:nvPr/>
            </p:nvSpPr>
            <p:spPr>
              <a:xfrm>
                <a:off x="5200650" y="5553845"/>
                <a:ext cx="2730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Trucks of imported chlor-alkali chemicals (annually)</a:t>
                </a:r>
                <a:r>
                  <a:rPr lang="en-US" sz="1600" baseline="30000" dirty="0"/>
                  <a:t>1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5805DA7-A245-9860-AC3E-7B1E22D1ACCC}"/>
                  </a:ext>
                </a:extLst>
              </p:cNvPr>
              <p:cNvSpPr txBox="1"/>
              <p:nvPr/>
            </p:nvSpPr>
            <p:spPr>
              <a:xfrm>
                <a:off x="8693150" y="5030625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2"/>
                    </a:solidFill>
                    <a:latin typeface="+mj-lt"/>
                  </a:rPr>
                  <a:t>US$28m</a:t>
                </a:r>
                <a:endParaRPr lang="en-US" sz="2800" b="1" baseline="30000" dirty="0">
                  <a:solidFill>
                    <a:schemeClr val="accent2"/>
                  </a:solidFill>
                  <a:latin typeface="+mj-lt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2677084-0B4C-7B67-B41D-1B0ED9D9879E}"/>
                  </a:ext>
                </a:extLst>
              </p:cNvPr>
              <p:cNvSpPr txBox="1"/>
              <p:nvPr/>
            </p:nvSpPr>
            <p:spPr>
              <a:xfrm>
                <a:off x="8470900" y="5553845"/>
                <a:ext cx="2730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Spent importing chlor-alkali chemicals (annually)</a:t>
                </a:r>
                <a:r>
                  <a:rPr lang="en-US" sz="1600" baseline="30000" dirty="0"/>
                  <a:t>2</a:t>
                </a:r>
              </a:p>
            </p:txBody>
          </p:sp>
        </p:grpSp>
        <p:sp>
          <p:nvSpPr>
            <p:cNvPr id="89" name="Title 1">
              <a:extLst>
                <a:ext uri="{FF2B5EF4-FFF2-40B4-BE49-F238E27FC236}">
                  <a16:creationId xmlns:a16="http://schemas.microsoft.com/office/drawing/2014/main" id="{27FB1A3A-5BA5-4000-EF07-A8029E79802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4803650"/>
              <a:ext cx="3975100" cy="15789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sz="2000" b="1" dirty="0">
                  <a:solidFill>
                    <a:schemeClr val="accent1"/>
                  </a:solidFill>
                </a:rPr>
                <a:t>Namibia depends on imports  of key chemicals present in desalination waste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2B14F64-581F-2C4B-7B5F-BD0131B0FACE}"/>
              </a:ext>
            </a:extLst>
          </p:cNvPr>
          <p:cNvSpPr txBox="1"/>
          <p:nvPr/>
        </p:nvSpPr>
        <p:spPr>
          <a:xfrm>
            <a:off x="5429250" y="4535921"/>
            <a:ext cx="5760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Source: Erongo Desalination Plant 2023 Data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EDB3110-ECC3-6E5B-B5D1-1B2B43FF02B4}"/>
              </a:ext>
            </a:extLst>
          </p:cNvPr>
          <p:cNvSpPr txBox="1"/>
          <p:nvPr/>
        </p:nvSpPr>
        <p:spPr>
          <a:xfrm>
            <a:off x="5429250" y="6356046"/>
            <a:ext cx="5760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Source: (1) Namibian Statistics Agency (NSA); (2) GCIP Impact Report Tool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6F06E1BC-5691-1E4F-BA75-0ACDEA30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3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F3BE3-C954-897D-BAAD-42001146B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2841-8F74-6084-63BF-051977E053D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Opportunity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56BA62-584F-E8DD-2D06-78FE255F7DC2}"/>
              </a:ext>
            </a:extLst>
          </p:cNvPr>
          <p:cNvSpPr txBox="1"/>
          <p:nvPr/>
        </p:nvSpPr>
        <p:spPr>
          <a:xfrm>
            <a:off x="838200" y="1422400"/>
            <a:ext cx="1090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Chlor-alkali chemicals are key inputs for industries like mining, desalination &amp; manufacturing </a:t>
            </a:r>
          </a:p>
        </p:txBody>
      </p:sp>
      <p:sp>
        <p:nvSpPr>
          <p:cNvPr id="5" name="Rectangle: Rounded Corners 63">
            <a:extLst>
              <a:ext uri="{FF2B5EF4-FFF2-40B4-BE49-F238E27FC236}">
                <a16:creationId xmlns:a16="http://schemas.microsoft.com/office/drawing/2014/main" id="{D43755D7-8A27-ABAB-6645-E678F812AA50}"/>
              </a:ext>
            </a:extLst>
          </p:cNvPr>
          <p:cNvSpPr/>
          <p:nvPr/>
        </p:nvSpPr>
        <p:spPr>
          <a:xfrm>
            <a:off x="5557324" y="4953726"/>
            <a:ext cx="6184423" cy="97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: Rounded Corners 50">
            <a:extLst>
              <a:ext uri="{FF2B5EF4-FFF2-40B4-BE49-F238E27FC236}">
                <a16:creationId xmlns:a16="http://schemas.microsoft.com/office/drawing/2014/main" id="{B16483DD-20BD-C604-C3C2-A75E539F767B}"/>
              </a:ext>
            </a:extLst>
          </p:cNvPr>
          <p:cNvSpPr/>
          <p:nvPr/>
        </p:nvSpPr>
        <p:spPr>
          <a:xfrm>
            <a:off x="5557324" y="3619991"/>
            <a:ext cx="6184423" cy="97200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: Rounded Corners 66">
            <a:extLst>
              <a:ext uri="{FF2B5EF4-FFF2-40B4-BE49-F238E27FC236}">
                <a16:creationId xmlns:a16="http://schemas.microsoft.com/office/drawing/2014/main" id="{0314E207-2A47-F3B2-EC73-F33AE340B2DD}"/>
              </a:ext>
            </a:extLst>
          </p:cNvPr>
          <p:cNvSpPr/>
          <p:nvPr/>
        </p:nvSpPr>
        <p:spPr>
          <a:xfrm>
            <a:off x="5557323" y="2286318"/>
            <a:ext cx="6184423" cy="9720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9260EC-DE89-18DC-C8A2-D2DE08729371}"/>
              </a:ext>
            </a:extLst>
          </p:cNvPr>
          <p:cNvSpPr/>
          <p:nvPr/>
        </p:nvSpPr>
        <p:spPr>
          <a:xfrm flipV="1">
            <a:off x="5623835" y="2406955"/>
            <a:ext cx="730728" cy="730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BFE4BC-0E0D-50B3-F464-1F27EC2358B4}"/>
              </a:ext>
            </a:extLst>
          </p:cNvPr>
          <p:cNvSpPr/>
          <p:nvPr/>
        </p:nvSpPr>
        <p:spPr>
          <a:xfrm flipV="1">
            <a:off x="5623835" y="3740628"/>
            <a:ext cx="730728" cy="730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657ED4-536E-D26F-D8D1-2CF1B4C0A3A3}"/>
              </a:ext>
            </a:extLst>
          </p:cNvPr>
          <p:cNvSpPr/>
          <p:nvPr/>
        </p:nvSpPr>
        <p:spPr>
          <a:xfrm flipV="1">
            <a:off x="5623835" y="5074363"/>
            <a:ext cx="730728" cy="730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3B30EF-AFEF-697B-2F55-E0291613129F}"/>
              </a:ext>
            </a:extLst>
          </p:cNvPr>
          <p:cNvSpPr txBox="1"/>
          <p:nvPr/>
        </p:nvSpPr>
        <p:spPr>
          <a:xfrm>
            <a:off x="5720536" y="5208894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8987"/>
            <a:r>
              <a:rPr lang="en-IN" sz="2800" b="1" dirty="0">
                <a:latin typeface="+mj-lt"/>
              </a:rPr>
              <a:t>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222D6-0943-56C7-E864-7E9D2ECDA5F9}"/>
              </a:ext>
            </a:extLst>
          </p:cNvPr>
          <p:cNvSpPr txBox="1"/>
          <p:nvPr/>
        </p:nvSpPr>
        <p:spPr>
          <a:xfrm>
            <a:off x="5720536" y="3875159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8987"/>
            <a:r>
              <a:rPr lang="en-IN" sz="2800" b="1" dirty="0">
                <a:latin typeface="+mj-lt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1F4D59-41D6-622E-5CAD-CEAF92F94F48}"/>
              </a:ext>
            </a:extLst>
          </p:cNvPr>
          <p:cNvSpPr txBox="1"/>
          <p:nvPr/>
        </p:nvSpPr>
        <p:spPr>
          <a:xfrm>
            <a:off x="5720536" y="2541486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8987"/>
            <a:r>
              <a:rPr lang="en-IN" sz="2800" b="1" dirty="0">
                <a:latin typeface="+mj-lt"/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E02BA5-473A-365E-33E8-42602666CF44}"/>
              </a:ext>
            </a:extLst>
          </p:cNvPr>
          <p:cNvSpPr txBox="1"/>
          <p:nvPr/>
        </p:nvSpPr>
        <p:spPr>
          <a:xfrm>
            <a:off x="6511747" y="5208894"/>
            <a:ext cx="792000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IN" sz="2000" b="1" dirty="0">
                <a:latin typeface="+mj-lt"/>
              </a:rPr>
              <a:t>TAM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00EA6-935E-1378-5724-106DBC12659A}"/>
              </a:ext>
            </a:extLst>
          </p:cNvPr>
          <p:cNvSpPr txBox="1"/>
          <p:nvPr/>
        </p:nvSpPr>
        <p:spPr>
          <a:xfrm>
            <a:off x="6511747" y="3875159"/>
            <a:ext cx="792000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IN" sz="2000" b="1" dirty="0">
                <a:latin typeface="+mj-lt"/>
              </a:rPr>
              <a:t>SAM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D80C5B-6F66-21E7-9C89-BB53291F8C33}"/>
              </a:ext>
            </a:extLst>
          </p:cNvPr>
          <p:cNvSpPr txBox="1"/>
          <p:nvPr/>
        </p:nvSpPr>
        <p:spPr>
          <a:xfrm>
            <a:off x="6511747" y="2541486"/>
            <a:ext cx="792000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IN" sz="2000" b="1" dirty="0">
                <a:latin typeface="+mj-lt"/>
              </a:rPr>
              <a:t>SOM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AC279B-0358-F545-62C2-79E79BA7E626}"/>
              </a:ext>
            </a:extLst>
          </p:cNvPr>
          <p:cNvSpPr txBox="1"/>
          <p:nvPr/>
        </p:nvSpPr>
        <p:spPr>
          <a:xfrm>
            <a:off x="7460931" y="5093674"/>
            <a:ext cx="3969069" cy="69210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IN" sz="1600" dirty="0">
                <a:ea typeface="Open Sans" panose="020B0606030504020204" pitchFamily="34" charset="0"/>
                <a:cs typeface="Open Sans" panose="020B0606030504020204" pitchFamily="34" charset="0"/>
              </a:rPr>
              <a:t>The wider market beyond SSA is not currently a priority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50C0F2-C662-E7A3-9D98-0AFB18E690D6}"/>
              </a:ext>
            </a:extLst>
          </p:cNvPr>
          <p:cNvSpPr txBox="1"/>
          <p:nvPr/>
        </p:nvSpPr>
        <p:spPr>
          <a:xfrm>
            <a:off x="7460931" y="3850163"/>
            <a:ext cx="3969069" cy="5116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IN" sz="1600" dirty="0">
                <a:ea typeface="Open Sans" panose="020B0606030504020204" pitchFamily="34" charset="0"/>
                <a:cs typeface="Open Sans" panose="020B0606030504020204" pitchFamily="34" charset="0"/>
              </a:rPr>
              <a:t>SSA has growing demand but contributes only ~3% of global production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A176E1-43CA-EEC1-2F31-88F8101EEF79}"/>
              </a:ext>
            </a:extLst>
          </p:cNvPr>
          <p:cNvSpPr txBox="1"/>
          <p:nvPr/>
        </p:nvSpPr>
        <p:spPr>
          <a:xfrm>
            <a:off x="7460931" y="2516490"/>
            <a:ext cx="3969069" cy="5116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IN" sz="1600" dirty="0">
                <a:ea typeface="Open Sans" panose="020B0606030504020204" pitchFamily="34" charset="0"/>
                <a:cs typeface="Open Sans" panose="020B0606030504020204" pitchFamily="34" charset="0"/>
              </a:rPr>
              <a:t>Namibia has a growing demand for chlor-alkali chemicals &amp; no local manufacturing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087721B6-9551-C861-8506-1C879888F0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286318"/>
            <a:ext cx="3960000" cy="3960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CB43B67-AC74-5CE9-75D9-D7D49B95C84A}"/>
              </a:ext>
            </a:extLst>
          </p:cNvPr>
          <p:cNvSpPr txBox="1"/>
          <p:nvPr/>
        </p:nvSpPr>
        <p:spPr>
          <a:xfrm>
            <a:off x="720242" y="1922220"/>
            <a:ext cx="41959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j-lt"/>
              </a:rPr>
              <a:t>Size of Caustic Soda market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3E3225-B5F0-B00C-D649-3F808AD33C43}"/>
              </a:ext>
            </a:extLst>
          </p:cNvPr>
          <p:cNvSpPr txBox="1"/>
          <p:nvPr/>
        </p:nvSpPr>
        <p:spPr>
          <a:xfrm>
            <a:off x="838199" y="6380849"/>
            <a:ext cx="1043940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Source: World Bank (2023). Namibia trade statistics: Imports of product 281512 (Sodium hydroxide in aqueous solution); Coherent Market Insights 2021 report 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5BD4B27A-4177-1400-B45B-C44A86C0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6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3DC05-1A1F-4445-C499-E62545990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21B5F-91D1-3AF5-42DD-DDD9DB70FDE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The Solution: Brine Valorization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1F5379-8C86-837B-D9F9-999ED70DDC20}"/>
              </a:ext>
            </a:extLst>
          </p:cNvPr>
          <p:cNvSpPr txBox="1"/>
          <p:nvPr/>
        </p:nvSpPr>
        <p:spPr>
          <a:xfrm>
            <a:off x="838200" y="1422400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Utilizing desalination waste for local, sustainable chlor-alkali chemicals production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A6BD11A-D289-1CE6-6EB9-D37168B6F9D0}"/>
              </a:ext>
            </a:extLst>
          </p:cNvPr>
          <p:cNvGrpSpPr/>
          <p:nvPr/>
        </p:nvGrpSpPr>
        <p:grpSpPr>
          <a:xfrm>
            <a:off x="838200" y="2165350"/>
            <a:ext cx="8030497" cy="1153411"/>
            <a:chOff x="838200" y="2165350"/>
            <a:chExt cx="8030497" cy="1153411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EE9780C-17F2-8B11-3AFB-73522036C9EF}"/>
                </a:ext>
              </a:extLst>
            </p:cNvPr>
            <p:cNvSpPr txBox="1"/>
            <p:nvPr>
              <p:extLst>
                <p:ext uri="{E7BDC344-281C-4309-B0C6-D0EE65EED2A8}">
                  <p202:designPr xmlns:p202="http://schemas.microsoft.com/office/powerpoint/2020/02/main">
                    <p202:designTagLst>
                      <p202:designTag name="ARCH:1:CLS" val="InformationBlock"/>
                      <p202:designTag name="ARCH:1:VSVAR" val="TitledTextBox"/>
                    </p202:designTagLst>
                  </p202:designPr>
                </p:ext>
              </p:extLst>
            </p:nvPr>
          </p:nvSpPr>
          <p:spPr>
            <a:xfrm>
              <a:off x="1861821" y="2165350"/>
              <a:ext cx="7006876" cy="1153411"/>
            </a:xfrm>
            <a:prstGeom prst="rect">
              <a:avLst/>
            </a:prstGeom>
          </p:spPr>
          <p:txBody>
            <a:bodyPr anchor="ctr">
              <a:normAutofit/>
            </a:bodyPr>
            <a:lstStyle/>
            <a:p>
              <a:pPr marL="0" indent="0">
                <a:spcBef>
                  <a:spcPts val="25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sz="2000" b="1" dirty="0">
                  <a:solidFill>
                    <a:schemeClr val="accent1"/>
                  </a:solidFill>
                  <a:latin typeface="+mj-lt"/>
                </a:rPr>
                <a:t>Treat</a:t>
              </a:r>
              <a:r>
                <a:rPr lang="en-US" sz="2000" b="1" noProof="0" dirty="0">
                  <a:solidFill>
                    <a:schemeClr val="accent1"/>
                  </a:solidFill>
                  <a:latin typeface="+mj-lt"/>
                </a:rPr>
                <a:t> desalination brine waste stream</a:t>
              </a:r>
              <a:br>
                <a:rPr lang="en-US" sz="2000" b="1" noProof="0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600" noProof="0" dirty="0"/>
                <a:t>Concentrate brine waste stream to reach sodium chloride purity level for chlor-alkali process</a:t>
              </a:r>
              <a:r>
                <a:rPr lang="en-US" sz="1600" dirty="0"/>
                <a:t>. Potential to stockpile &amp; sell by-products</a:t>
              </a:r>
              <a:endParaRPr lang="en-US" sz="1600" noProof="0" dirty="0"/>
            </a:p>
          </p:txBody>
        </p:sp>
        <p:pic>
          <p:nvPicPr>
            <p:cNvPr id="110" name="Graphic 109">
              <a:extLst>
                <a:ext uri="{FF2B5EF4-FFF2-40B4-BE49-F238E27FC236}">
                  <a16:creationId xmlns:a16="http://schemas.microsoft.com/office/drawing/2014/main" id="{5A6B87A8-79AC-84DE-8AEF-06D2B63E9BB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8200" y="2334067"/>
              <a:ext cx="812800" cy="812800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0D15ED4-93E1-E5A6-A62A-E16E1E7CB938}"/>
              </a:ext>
            </a:extLst>
          </p:cNvPr>
          <p:cNvGrpSpPr/>
          <p:nvPr/>
        </p:nvGrpSpPr>
        <p:grpSpPr>
          <a:xfrm>
            <a:off x="837400" y="3528310"/>
            <a:ext cx="8031297" cy="1263650"/>
            <a:chOff x="837400" y="3528310"/>
            <a:chExt cx="8031297" cy="1263650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6D420B1-7238-A9E9-7F5E-BAA260956534}"/>
                </a:ext>
              </a:extLst>
            </p:cNvPr>
            <p:cNvSpPr txBox="1"/>
            <p:nvPr>
              <p:extLst>
                <p:ext uri="{E7BDC344-281C-4309-B0C6-D0EE65EED2A8}">
                  <p202:designPr xmlns:p202="http://schemas.microsoft.com/office/powerpoint/2020/02/main">
                    <p202:designTagLst>
                      <p202:designTag name="ARCH:1:CLS" val="InformationBlock"/>
                      <p202:designTag name="ARCH:1:VSVAR" val="TitledTextBox"/>
                    </p202:designTagLst>
                  </p202:designPr>
                </p:ext>
              </p:extLst>
            </p:nvPr>
          </p:nvSpPr>
          <p:spPr>
            <a:xfrm>
              <a:off x="1861821" y="3528310"/>
              <a:ext cx="7006876" cy="1263650"/>
            </a:xfrm>
            <a:prstGeom prst="rect">
              <a:avLst/>
            </a:prstGeom>
          </p:spPr>
          <p:txBody>
            <a:bodyPr anchor="ctr">
              <a:normAutofit/>
            </a:bodyPr>
            <a:lstStyle/>
            <a:p>
              <a:pPr marL="0" indent="0">
                <a:spcBef>
                  <a:spcPts val="25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sz="2000" b="1" noProof="0" dirty="0">
                  <a:solidFill>
                    <a:schemeClr val="accent1"/>
                  </a:solidFill>
                  <a:latin typeface="+mj-lt"/>
                </a:rPr>
                <a:t>Produce chlor-alkali chemicals from treated brine</a:t>
              </a:r>
            </a:p>
            <a:p>
              <a:pPr marL="0" lvl="1">
                <a:spcAft>
                  <a:spcPts val="600"/>
                </a:spcAft>
              </a:pPr>
              <a:r>
                <a:rPr lang="en-US" sz="1600" dirty="0"/>
                <a:t>Use </a:t>
              </a:r>
              <a:r>
                <a:rPr lang="en-US" sz="1600" noProof="0" dirty="0"/>
                <a:t>chlor-alkali process to produce </a:t>
              </a:r>
              <a:r>
                <a:rPr lang="en-US" sz="1600" noProof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caustic soda, chlorine, hydrogen &amp; derivatives from brine for industry (mining, desalination, manufacturing)</a:t>
              </a:r>
              <a:endParaRPr lang="en-US" sz="1600" b="1" noProof="0" dirty="0"/>
            </a:p>
          </p:txBody>
        </p:sp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FDD46457-CF02-8888-3DEE-B68F62430DE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7400" y="3753335"/>
              <a:ext cx="813600" cy="813600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0F9AAAA-BF00-53F4-22CA-2153440F8128}"/>
              </a:ext>
            </a:extLst>
          </p:cNvPr>
          <p:cNvGrpSpPr/>
          <p:nvPr/>
        </p:nvGrpSpPr>
        <p:grpSpPr>
          <a:xfrm>
            <a:off x="837400" y="5001510"/>
            <a:ext cx="8031297" cy="1153411"/>
            <a:chOff x="837400" y="5001510"/>
            <a:chExt cx="8031297" cy="115341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0E28F2E-AC62-0DEE-BE87-7F8A982CD4EF}"/>
                </a:ext>
              </a:extLst>
            </p:cNvPr>
            <p:cNvSpPr txBox="1"/>
            <p:nvPr>
              <p:extLst>
                <p:ext uri="{E7BDC344-281C-4309-B0C6-D0EE65EED2A8}">
                  <p202:designPr xmlns:p202="http://schemas.microsoft.com/office/powerpoint/2020/02/main">
                    <p202:designTagLst>
                      <p202:designTag name="ARCH:1:CLS" val="InformationBlock"/>
                      <p202:designTag name="ARCH:1:VSVAR" val="TitledTextBox"/>
                    </p202:designTagLst>
                  </p202:designPr>
                </p:ext>
              </p:extLst>
            </p:nvPr>
          </p:nvSpPr>
          <p:spPr>
            <a:xfrm>
              <a:off x="1861821" y="5001510"/>
              <a:ext cx="7006876" cy="1153411"/>
            </a:xfrm>
            <a:prstGeom prst="rect">
              <a:avLst/>
            </a:prstGeom>
          </p:spPr>
          <p:txBody>
            <a:bodyPr anchor="ctr">
              <a:normAutofit/>
            </a:bodyPr>
            <a:lstStyle/>
            <a:p>
              <a:pPr marL="0" indent="0">
                <a:spcBef>
                  <a:spcPts val="25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sz="2000" b="1" dirty="0">
                  <a:solidFill>
                    <a:schemeClr val="accent1"/>
                  </a:solidFill>
                  <a:latin typeface="+mj-lt"/>
                </a:rPr>
                <a:t>Reduce </a:t>
              </a:r>
              <a:r>
                <a:rPr lang="en-US" sz="2000" b="1" noProof="0" dirty="0">
                  <a:solidFill>
                    <a:schemeClr val="accent1"/>
                  </a:solidFill>
                  <a:latin typeface="+mj-lt"/>
                </a:rPr>
                <a:t>environmental impact &amp; import dependency</a:t>
              </a:r>
            </a:p>
            <a:p>
              <a:pPr marL="0" lvl="1" indent="0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sz="1600" noProof="0" dirty="0"/>
                <a:t>Aiming for capacity to utilize all Namibia’s desalination waste </a:t>
              </a:r>
              <a:r>
                <a:rPr lang="en-US" sz="1600" dirty="0"/>
                <a:t>&amp; supply all Namibia’s </a:t>
              </a:r>
              <a:r>
                <a:rPr lang="en-US" sz="1600" noProof="0" dirty="0"/>
                <a:t>industrial demand for chlor-alkali chemicals</a:t>
              </a:r>
            </a:p>
          </p:txBody>
        </p:sp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C6DCEE69-7FD4-4020-114A-97408A93569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7400" y="5171415"/>
              <a:ext cx="813600" cy="813600"/>
            </a:xfrm>
            <a:prstGeom prst="rect">
              <a:avLst/>
            </a:prstGeom>
          </p:spPr>
        </p:pic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907C9F81-0839-B270-3307-36CF49310BB0}"/>
              </a:ext>
            </a:extLst>
          </p:cNvPr>
          <p:cNvSpPr txBox="1"/>
          <p:nvPr/>
        </p:nvSpPr>
        <p:spPr>
          <a:xfrm>
            <a:off x="9337162" y="2884909"/>
            <a:ext cx="2412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  <a:latin typeface="+mj-lt"/>
              </a:rPr>
              <a:t>60 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+mj-lt"/>
              </a:rPr>
              <a:t>tons/day</a:t>
            </a:r>
            <a:endParaRPr lang="en-US" sz="2400" b="1" baseline="30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EB841B3-2B80-909E-AF1A-9D5871B33032}"/>
              </a:ext>
            </a:extLst>
          </p:cNvPr>
          <p:cNvSpPr txBox="1"/>
          <p:nvPr/>
        </p:nvSpPr>
        <p:spPr>
          <a:xfrm>
            <a:off x="9337162" y="4217308"/>
            <a:ext cx="2412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Caustic soda production capacity plant to be built in Wlotzkabaken in the Erongo region of Namibia</a:t>
            </a:r>
            <a:endParaRPr lang="en-US" sz="1400" baseline="30000" dirty="0"/>
          </a:p>
        </p:txBody>
      </p:sp>
      <p:sp>
        <p:nvSpPr>
          <p:cNvPr id="136" name="Slide Number Placeholder 135">
            <a:extLst>
              <a:ext uri="{FF2B5EF4-FFF2-40B4-BE49-F238E27FC236}">
                <a16:creationId xmlns:a16="http://schemas.microsoft.com/office/drawing/2014/main" id="{01E620CE-7959-9B4C-092A-D57F48CF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3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2CD3F-E33C-4049-5C4D-634DBDE18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C55A3E1-2D4A-5194-8559-DE64BEB91A75}"/>
              </a:ext>
            </a:extLst>
          </p:cNvPr>
          <p:cNvSpPr/>
          <p:nvPr/>
        </p:nvSpPr>
        <p:spPr>
          <a:xfrm>
            <a:off x="3273274" y="2231922"/>
            <a:ext cx="2419603" cy="3897159"/>
          </a:xfrm>
          <a:prstGeom prst="roundRect">
            <a:avLst>
              <a:gd name="adj" fmla="val 1204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B96BBC-6034-7649-8DAC-510B304B35A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Business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9EB23-54DA-7C21-C1CB-0EE59774E290}"/>
              </a:ext>
            </a:extLst>
          </p:cNvPr>
          <p:cNvSpPr txBox="1"/>
          <p:nvPr/>
        </p:nvSpPr>
        <p:spPr>
          <a:xfrm>
            <a:off x="838200" y="1422400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engaging partners up- &amp; downstream of us and have secured commitments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B03B33-ED34-0F56-77B4-1F5B7571848F}"/>
              </a:ext>
            </a:extLst>
          </p:cNvPr>
          <p:cNvGrpSpPr/>
          <p:nvPr/>
        </p:nvGrpSpPr>
        <p:grpSpPr>
          <a:xfrm>
            <a:off x="1223621" y="2912149"/>
            <a:ext cx="1080000" cy="1419330"/>
            <a:chOff x="933166" y="2747963"/>
            <a:chExt cx="1080000" cy="1419330"/>
          </a:xfrm>
        </p:grpSpPr>
        <p:pic>
          <p:nvPicPr>
            <p:cNvPr id="13" name="Picture 2" descr="Namibia Water Corporation Ltd">
              <a:extLst>
                <a:ext uri="{FF2B5EF4-FFF2-40B4-BE49-F238E27FC236}">
                  <a16:creationId xmlns:a16="http://schemas.microsoft.com/office/drawing/2014/main" id="{97FA933E-B011-D77A-E6EC-D0829243F7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89" b="15565"/>
            <a:stretch/>
          </p:blipFill>
          <p:spPr bwMode="auto">
            <a:xfrm>
              <a:off x="933166" y="2747963"/>
              <a:ext cx="1080000" cy="75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Orano Mining | EITI">
              <a:extLst>
                <a:ext uri="{FF2B5EF4-FFF2-40B4-BE49-F238E27FC236}">
                  <a16:creationId xmlns:a16="http://schemas.microsoft.com/office/drawing/2014/main" id="{9EDA4EC7-3FB9-A9AE-C76C-4F87FD775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166" y="3830633"/>
              <a:ext cx="1080000" cy="336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5C434F8-A2C1-77B2-F2FD-F35277C16AF7}"/>
              </a:ext>
            </a:extLst>
          </p:cNvPr>
          <p:cNvSpPr txBox="1"/>
          <p:nvPr/>
        </p:nvSpPr>
        <p:spPr>
          <a:xfrm>
            <a:off x="795592" y="2372188"/>
            <a:ext cx="193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+mj-lt"/>
              </a:rPr>
              <a:t>Suppliers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7434B4-8CBC-7A9B-9BAD-4150E44C2F46}"/>
              </a:ext>
            </a:extLst>
          </p:cNvPr>
          <p:cNvSpPr txBox="1"/>
          <p:nvPr/>
        </p:nvSpPr>
        <p:spPr>
          <a:xfrm>
            <a:off x="685721" y="4654783"/>
            <a:ext cx="215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Our facility will be located near existing desalination facilities with waste brine supplied via pipeline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E6B0EE-45DF-40A4-F7E2-8AC60D04B9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47" y="3411770"/>
            <a:ext cx="1800000" cy="42008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671C7E2-76AC-003C-635F-159EA1A725A0}"/>
              </a:ext>
            </a:extLst>
          </p:cNvPr>
          <p:cNvSpPr txBox="1"/>
          <p:nvPr/>
        </p:nvSpPr>
        <p:spPr>
          <a:xfrm>
            <a:off x="3458402" y="2372188"/>
            <a:ext cx="2005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+mj-lt"/>
              </a:rPr>
              <a:t>Manufacturer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4178B8-21B6-147C-8FF5-4AE1779F0484}"/>
              </a:ext>
            </a:extLst>
          </p:cNvPr>
          <p:cNvSpPr txBox="1"/>
          <p:nvPr/>
        </p:nvSpPr>
        <p:spPr>
          <a:xfrm>
            <a:off x="3383147" y="4654783"/>
            <a:ext cx="215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 will concentrate the brine and utilize the chlor-alkali process to produce industrial reagents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DC53EE-CB49-35FF-4D5E-6AA5AE7FD3E6}"/>
              </a:ext>
            </a:extLst>
          </p:cNvPr>
          <p:cNvSpPr txBox="1"/>
          <p:nvPr/>
        </p:nvSpPr>
        <p:spPr>
          <a:xfrm>
            <a:off x="6190444" y="2372188"/>
            <a:ext cx="193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+mj-lt"/>
              </a:rPr>
              <a:t>Distributors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D65904F-CB80-E9DF-4C8D-08E42E16A154}"/>
              </a:ext>
            </a:extLst>
          </p:cNvPr>
          <p:cNvGrpSpPr/>
          <p:nvPr/>
        </p:nvGrpSpPr>
        <p:grpSpPr>
          <a:xfrm>
            <a:off x="6438473" y="2985909"/>
            <a:ext cx="1440000" cy="1271810"/>
            <a:chOff x="4965566" y="2582356"/>
            <a:chExt cx="1440000" cy="12718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A80495-5BF2-74B3-39A8-9B1FDD7D72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566" y="2582356"/>
              <a:ext cx="144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5F7E9A69-91A9-95FF-F7AF-53275C24A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566" y="3240292"/>
              <a:ext cx="1440000" cy="61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5E19329-8A1E-0C77-0BDC-097C7E2C6D19}"/>
              </a:ext>
            </a:extLst>
          </p:cNvPr>
          <p:cNvSpPr txBox="1"/>
          <p:nvPr/>
        </p:nvSpPr>
        <p:spPr>
          <a:xfrm>
            <a:off x="6080573" y="4654783"/>
            <a:ext cx="215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 will sell our products to local chemical distributors who currently supply the market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09D747-9197-0F6C-E37B-D04E7A8A6B93}"/>
              </a:ext>
            </a:extLst>
          </p:cNvPr>
          <p:cNvGrpSpPr/>
          <p:nvPr/>
        </p:nvGrpSpPr>
        <p:grpSpPr>
          <a:xfrm>
            <a:off x="8778000" y="2912149"/>
            <a:ext cx="2510330" cy="1419330"/>
            <a:chOff x="8748504" y="2781365"/>
            <a:chExt cx="2510330" cy="1419330"/>
          </a:xfrm>
        </p:grpSpPr>
        <p:pic>
          <p:nvPicPr>
            <p:cNvPr id="9" name="Picture 2" descr="Namibia Water Corporation Ltd">
              <a:extLst>
                <a:ext uri="{FF2B5EF4-FFF2-40B4-BE49-F238E27FC236}">
                  <a16:creationId xmlns:a16="http://schemas.microsoft.com/office/drawing/2014/main" id="{B56BEB38-3F5A-E641-CC38-1CF77250A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89" b="15565"/>
            <a:stretch/>
          </p:blipFill>
          <p:spPr bwMode="auto">
            <a:xfrm>
              <a:off x="8748504" y="2781365"/>
              <a:ext cx="1080000" cy="75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Langer Heinrich Uranium (Pty) Ltd ...">
              <a:extLst>
                <a:ext uri="{FF2B5EF4-FFF2-40B4-BE49-F238E27FC236}">
                  <a16:creationId xmlns:a16="http://schemas.microsoft.com/office/drawing/2014/main" id="{8FB98119-DFFF-1357-EC45-35085B68A7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67" b="14637"/>
            <a:stretch/>
          </p:blipFill>
          <p:spPr bwMode="auto">
            <a:xfrm>
              <a:off x="10178834" y="2787035"/>
              <a:ext cx="1080000" cy="748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Orano Mining | EITI">
              <a:extLst>
                <a:ext uri="{FF2B5EF4-FFF2-40B4-BE49-F238E27FC236}">
                  <a16:creationId xmlns:a16="http://schemas.microsoft.com/office/drawing/2014/main" id="{39AA82B4-8521-50D6-2DDD-B9892A23AD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504" y="3864035"/>
              <a:ext cx="1080000" cy="336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F3C01A4B-4633-46C5-4BFC-F8CC97D590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3" t="17599" r="4605" b="25210"/>
            <a:stretch/>
          </p:blipFill>
          <p:spPr bwMode="auto">
            <a:xfrm>
              <a:off x="10178834" y="3892370"/>
              <a:ext cx="1080000" cy="279990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F8D9392-C895-F768-4A37-17E0B34F6863}"/>
              </a:ext>
            </a:extLst>
          </p:cNvPr>
          <p:cNvSpPr txBox="1"/>
          <p:nvPr/>
        </p:nvSpPr>
        <p:spPr>
          <a:xfrm>
            <a:off x="9065136" y="2372188"/>
            <a:ext cx="193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+mj-lt"/>
              </a:rPr>
              <a:t>End users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E8E9D9-D6C4-667E-D3A5-D8B995A2CC24}"/>
              </a:ext>
            </a:extLst>
          </p:cNvPr>
          <p:cNvSpPr txBox="1"/>
          <p:nvPr/>
        </p:nvSpPr>
        <p:spPr>
          <a:xfrm>
            <a:off x="8894685" y="4654783"/>
            <a:ext cx="2276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End users purchase our locally produced chemicals with no need to alter existing supply agreements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657E79F5-02BA-0A84-A880-7334B85F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68E53-A5B8-9F1E-10D7-234D75594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854C46C-1181-EEA3-64E1-38C7B4F70A8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Strategic Advantage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84088-1A79-345C-6AE6-8224DA024698}"/>
              </a:ext>
            </a:extLst>
          </p:cNvPr>
          <p:cNvSpPr txBox="1"/>
          <p:nvPr/>
        </p:nvSpPr>
        <p:spPr>
          <a:xfrm>
            <a:off x="838200" y="1422400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well-positioned to displace incumbent chlor-alkali chemical suppliers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FF155-2BDC-4157-68EB-B97EE1525C20}"/>
              </a:ext>
            </a:extLst>
          </p:cNvPr>
          <p:cNvSpPr txBox="1">
            <a:spLocks/>
          </p:cNvSpPr>
          <p:nvPr/>
        </p:nvSpPr>
        <p:spPr>
          <a:xfrm>
            <a:off x="838200" y="2288070"/>
            <a:ext cx="4109720" cy="35206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Most of Namibia’s chlor-alkali chemicals are supplied by South Africa based producers like Protea Chemicals, Strata Chemicals, Mondi Group &amp; Sasol Polymers.</a:t>
            </a:r>
          </a:p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Green Brine has significant competitive advantage over the current suppliers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196B5-72C3-2AAA-98CF-9842291F5DBB}"/>
              </a:ext>
            </a:extLst>
          </p:cNvPr>
          <p:cNvSpPr txBox="1"/>
          <p:nvPr/>
        </p:nvSpPr>
        <p:spPr>
          <a:xfrm>
            <a:off x="6223819" y="2287035"/>
            <a:ext cx="512998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  <a:latin typeface="+mj-lt"/>
              </a:rPr>
              <a:t>Local production</a:t>
            </a:r>
          </a:p>
          <a:p>
            <a:r>
              <a:rPr lang="en-US" sz="1600" dirty="0"/>
              <a:t>Producing near end users cuts costs, risks &amp; time associated with delivery logistics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62B92-7AF6-40A3-1E4A-1CBB5ED7F078}"/>
              </a:ext>
            </a:extLst>
          </p:cNvPr>
          <p:cNvSpPr txBox="1"/>
          <p:nvPr/>
        </p:nvSpPr>
        <p:spPr>
          <a:xfrm>
            <a:off x="6223819" y="3560891"/>
            <a:ext cx="512998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oppins SemiBold"/>
                <a:ea typeface="+mn-ea"/>
                <a:cs typeface="+mn-cs"/>
              </a:rPr>
              <a:t>Trade protection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/>
              <a:t>Access to infant industry protection from Namibian Ministry of Trade &amp; Industry as a local producer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C51BA-EA2E-E7F6-C415-FC63DF112642}"/>
              </a:ext>
            </a:extLst>
          </p:cNvPr>
          <p:cNvSpPr txBox="1"/>
          <p:nvPr/>
        </p:nvSpPr>
        <p:spPr>
          <a:xfrm>
            <a:off x="6223818" y="4834747"/>
            <a:ext cx="512998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oppins SemiBold"/>
                <a:ea typeface="+mn-ea"/>
                <a:cs typeface="+mn-cs"/>
              </a:rPr>
              <a:t>Sustainability certification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/>
              <a:t>Using waste stream as input &amp; clean power enables cost-competitive, sustainability certified products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23C405D-070C-D528-E3E1-8FD6D406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F416A-A91F-F80C-3E07-B8DDC3F48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2ED7F7-35B5-8FB8-21EA-8139035D64D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Impact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1AF45-CD41-F22C-EFC9-3A981338025C}"/>
              </a:ext>
            </a:extLst>
          </p:cNvPr>
          <p:cNvSpPr txBox="1"/>
          <p:nvPr/>
        </p:nvSpPr>
        <p:spPr>
          <a:xfrm>
            <a:off x="838200" y="14224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project is a boon for the environment, the economy and local communities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70B09D-AEDF-0B2C-F14F-3FD684207207}"/>
              </a:ext>
            </a:extLst>
          </p:cNvPr>
          <p:cNvGrpSpPr/>
          <p:nvPr/>
        </p:nvGrpSpPr>
        <p:grpSpPr>
          <a:xfrm>
            <a:off x="8241072" y="2053105"/>
            <a:ext cx="2944167" cy="4310743"/>
            <a:chOff x="8241072" y="2053105"/>
            <a:chExt cx="2944167" cy="4310743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E50E45C-8116-6E23-4CA8-F0F759099758}"/>
                </a:ext>
              </a:extLst>
            </p:cNvPr>
            <p:cNvSpPr/>
            <p:nvPr/>
          </p:nvSpPr>
          <p:spPr>
            <a:xfrm>
              <a:off x="8241072" y="2053105"/>
              <a:ext cx="2944167" cy="431074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293CFA9-6FDE-9772-C720-CB09F222F6E6}"/>
                </a:ext>
              </a:extLst>
            </p:cNvPr>
            <p:cNvGrpSpPr/>
            <p:nvPr/>
          </p:nvGrpSpPr>
          <p:grpSpPr>
            <a:xfrm>
              <a:off x="8353310" y="2289023"/>
              <a:ext cx="2730500" cy="3838907"/>
              <a:chOff x="8171016" y="2284216"/>
              <a:chExt cx="2730500" cy="383890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7550E27-7958-7F72-44EF-DCB65750292B}"/>
                  </a:ext>
                </a:extLst>
              </p:cNvPr>
              <p:cNvGrpSpPr/>
              <p:nvPr/>
            </p:nvGrpSpPr>
            <p:grpSpPr>
              <a:xfrm>
                <a:off x="8171016" y="2284216"/>
                <a:ext cx="2730500" cy="1107995"/>
                <a:chOff x="8623300" y="2113397"/>
                <a:chExt cx="2730500" cy="1107995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A122BDD-34F9-4C4E-593D-6DEA9FEB09ED}"/>
                    </a:ext>
                  </a:extLst>
                </p:cNvPr>
                <p:cNvSpPr txBox="1"/>
                <p:nvPr/>
              </p:nvSpPr>
              <p:spPr>
                <a:xfrm>
                  <a:off x="8678862" y="2113397"/>
                  <a:ext cx="2619375" cy="5232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chemeClr val="accent2"/>
                      </a:solidFill>
                      <a:latin typeface="+mj-lt"/>
                    </a:rPr>
                    <a:t>2.6 million m</a:t>
                  </a:r>
                  <a:r>
                    <a:rPr lang="en-US" sz="2800" b="1" baseline="30000" dirty="0">
                      <a:solidFill>
                        <a:schemeClr val="accent2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F215F04-EB6D-351D-38D1-195C6B4F3A60}"/>
                    </a:ext>
                  </a:extLst>
                </p:cNvPr>
                <p:cNvSpPr txBox="1"/>
                <p:nvPr/>
              </p:nvSpPr>
              <p:spPr>
                <a:xfrm>
                  <a:off x="8623300" y="2636617"/>
                  <a:ext cx="27305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/>
                    <a:t>Brine disposal mitigated monthly</a:t>
                  </a:r>
                  <a:r>
                    <a:rPr lang="en-US" sz="1600" baseline="30000" dirty="0"/>
                    <a:t>1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6E9304E-04B1-8358-CCCC-D0E2D8B72869}"/>
                  </a:ext>
                </a:extLst>
              </p:cNvPr>
              <p:cNvGrpSpPr/>
              <p:nvPr/>
            </p:nvGrpSpPr>
            <p:grpSpPr>
              <a:xfrm>
                <a:off x="8171016" y="3647676"/>
                <a:ext cx="2730500" cy="1109991"/>
                <a:chOff x="8623300" y="3376975"/>
                <a:chExt cx="2730500" cy="1109991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2B72364-E2EE-24C7-DAE1-096250FA9D98}"/>
                    </a:ext>
                  </a:extLst>
                </p:cNvPr>
                <p:cNvSpPr txBox="1"/>
                <p:nvPr/>
              </p:nvSpPr>
              <p:spPr>
                <a:xfrm>
                  <a:off x="8756801" y="3376975"/>
                  <a:ext cx="2452688" cy="5232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chemeClr val="accent2"/>
                      </a:solidFill>
                      <a:latin typeface="+mj-lt"/>
                    </a:rPr>
                    <a:t>60 tons/day</a:t>
                  </a:r>
                  <a:endParaRPr lang="en-US" sz="2800" b="1" baseline="30000" dirty="0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8769CC9-C4E7-7A01-F078-73283774AB91}"/>
                    </a:ext>
                  </a:extLst>
                </p:cNvPr>
                <p:cNvSpPr txBox="1"/>
                <p:nvPr/>
              </p:nvSpPr>
              <p:spPr>
                <a:xfrm>
                  <a:off x="8623300" y="3902191"/>
                  <a:ext cx="27305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/>
                    <a:t>Production of chlor-alkali chemicals</a:t>
                  </a:r>
                  <a:endParaRPr lang="en-US" sz="1600" baseline="30000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1224AE4-2977-D0E6-7277-EBADAD0769B6}"/>
                  </a:ext>
                </a:extLst>
              </p:cNvPr>
              <p:cNvGrpSpPr/>
              <p:nvPr/>
            </p:nvGrpSpPr>
            <p:grpSpPr>
              <a:xfrm>
                <a:off x="8171016" y="5015128"/>
                <a:ext cx="2730500" cy="1107995"/>
                <a:chOff x="8623300" y="5216090"/>
                <a:chExt cx="2730500" cy="1107995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5B39B56-8B58-7722-06F5-43D5F7756F59}"/>
                    </a:ext>
                  </a:extLst>
                </p:cNvPr>
                <p:cNvSpPr txBox="1"/>
                <p:nvPr/>
              </p:nvSpPr>
              <p:spPr>
                <a:xfrm>
                  <a:off x="8845550" y="5216090"/>
                  <a:ext cx="2286000" cy="5232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59AF"/>
                      </a:solidFill>
                      <a:effectLst/>
                      <a:uLnTx/>
                      <a:uFillTx/>
                      <a:latin typeface="Poppins SemiBold"/>
                      <a:ea typeface="+mn-ea"/>
                      <a:cs typeface="+mn-cs"/>
                    </a:rPr>
                    <a:t>&gt;8000tCO</a:t>
                  </a:r>
                  <a:r>
                    <a:rPr kumimoji="0" lang="en-US" sz="2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59AF"/>
                      </a:solidFill>
                      <a:effectLst/>
                      <a:uLnTx/>
                      <a:uFillTx/>
                      <a:latin typeface="Poppins SemiBold"/>
                      <a:ea typeface="+mn-ea"/>
                      <a:cs typeface="+mn-cs"/>
                    </a:rPr>
                    <a:t>2</a:t>
                  </a:r>
                  <a:endParaRPr kumimoji="0" lang="en-US" sz="2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59AF"/>
                    </a:solidFill>
                    <a:effectLst/>
                    <a:uLnTx/>
                    <a:uFillTx/>
                    <a:latin typeface="Poppins SemiBold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517C993-12E7-8B5D-CC36-25C100DB799B}"/>
                    </a:ext>
                  </a:extLst>
                </p:cNvPr>
                <p:cNvSpPr txBox="1"/>
                <p:nvPr/>
              </p:nvSpPr>
              <p:spPr>
                <a:xfrm>
                  <a:off x="8623300" y="5739310"/>
                  <a:ext cx="27305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/>
                    <a:t>Emissions mitigated annually</a:t>
                  </a:r>
                  <a:r>
                    <a:rPr lang="en-US" sz="1600" baseline="30000" dirty="0"/>
                    <a:t>2</a:t>
                  </a:r>
                </a:p>
              </p:txBody>
            </p:sp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E302D0-34AE-5045-3ED6-059C6A258170}"/>
              </a:ext>
            </a:extLst>
          </p:cNvPr>
          <p:cNvGrpSpPr/>
          <p:nvPr/>
        </p:nvGrpSpPr>
        <p:grpSpPr>
          <a:xfrm>
            <a:off x="838200" y="2031047"/>
            <a:ext cx="6120000" cy="1233030"/>
            <a:chOff x="838200" y="2087421"/>
            <a:chExt cx="6120000" cy="12330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E5228E-4588-5E6A-7EBC-479593F49861}"/>
                </a:ext>
              </a:extLst>
            </p:cNvPr>
            <p:cNvSpPr txBox="1"/>
            <p:nvPr/>
          </p:nvSpPr>
          <p:spPr>
            <a:xfrm>
              <a:off x="838200" y="2735676"/>
              <a:ext cx="61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Providing a scalable solution to reduce environmental impact of growing desalination industry and protect aquatic life</a:t>
              </a:r>
            </a:p>
          </p:txBody>
        </p:sp>
        <p:pic>
          <p:nvPicPr>
            <p:cNvPr id="25" name="Graphic 24" descr="Open hand with plant outline">
              <a:extLst>
                <a:ext uri="{FF2B5EF4-FFF2-40B4-BE49-F238E27FC236}">
                  <a16:creationId xmlns:a16="http://schemas.microsoft.com/office/drawing/2014/main" id="{56B55CA5-F277-C5AD-2BC6-95C6645FC57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574200" y="2087421"/>
              <a:ext cx="648000" cy="6480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C87CD7-E646-2E59-3B75-6D8A8129D50C}"/>
              </a:ext>
            </a:extLst>
          </p:cNvPr>
          <p:cNvGrpSpPr/>
          <p:nvPr/>
        </p:nvGrpSpPr>
        <p:grpSpPr>
          <a:xfrm>
            <a:off x="838200" y="4921615"/>
            <a:ext cx="6120000" cy="1243080"/>
            <a:chOff x="838200" y="5002835"/>
            <a:chExt cx="6120000" cy="124308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CEAFA4-DA4B-ACBC-4260-BFDDCE9BF075}"/>
                </a:ext>
              </a:extLst>
            </p:cNvPr>
            <p:cNvSpPr txBox="1"/>
            <p:nvPr/>
          </p:nvSpPr>
          <p:spPr>
            <a:xfrm>
              <a:off x="838200" y="5661140"/>
              <a:ext cx="61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Supporting Namibia’s industrialization and providing local communities with employment and upskilling opportunities </a:t>
              </a:r>
            </a:p>
          </p:txBody>
        </p:sp>
        <p:pic>
          <p:nvPicPr>
            <p:cNvPr id="27" name="Graphic 26" descr="Business Growth outline">
              <a:extLst>
                <a:ext uri="{FF2B5EF4-FFF2-40B4-BE49-F238E27FC236}">
                  <a16:creationId xmlns:a16="http://schemas.microsoft.com/office/drawing/2014/main" id="{1F6F1C96-5413-F554-3B29-D1E36B04756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74200" y="5002835"/>
              <a:ext cx="648000" cy="648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3E65118-DE3D-90B1-85C9-88CBD87701D6}"/>
              </a:ext>
            </a:extLst>
          </p:cNvPr>
          <p:cNvGrpSpPr/>
          <p:nvPr/>
        </p:nvGrpSpPr>
        <p:grpSpPr>
          <a:xfrm>
            <a:off x="838200" y="3476332"/>
            <a:ext cx="6120000" cy="1233029"/>
            <a:chOff x="838200" y="3550155"/>
            <a:chExt cx="6120000" cy="123302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3B6A5B-C955-AB4D-8916-516B515C468A}"/>
                </a:ext>
              </a:extLst>
            </p:cNvPr>
            <p:cNvSpPr txBox="1"/>
            <p:nvPr/>
          </p:nvSpPr>
          <p:spPr>
            <a:xfrm>
              <a:off x="838200" y="4198409"/>
              <a:ext cx="61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Reducing Namibia’s chemicals import dependency and forex exposure and increasing supply chain resilience</a:t>
              </a:r>
            </a:p>
          </p:txBody>
        </p:sp>
        <p:pic>
          <p:nvPicPr>
            <p:cNvPr id="29" name="Graphic 28" descr="Bank outline">
              <a:extLst>
                <a:ext uri="{FF2B5EF4-FFF2-40B4-BE49-F238E27FC236}">
                  <a16:creationId xmlns:a16="http://schemas.microsoft.com/office/drawing/2014/main" id="{471AD582-4505-4806-57AE-3F5332C81DD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74200" y="3550155"/>
              <a:ext cx="648000" cy="648000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921A5C4-1A2F-4E49-CBC8-728AE60D97ED}"/>
              </a:ext>
            </a:extLst>
          </p:cNvPr>
          <p:cNvSpPr txBox="1"/>
          <p:nvPr/>
        </p:nvSpPr>
        <p:spPr>
          <a:xfrm>
            <a:off x="838199" y="6380849"/>
            <a:ext cx="970198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Source: (1) Erongo Desalination Plant 2023 Data; (2) GCIP Impact Report Tool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08F9BDB1-EE76-AAF1-DB54-4090BEDE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D7007-D9D0-32EC-070B-0AB355D6B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3AA210C4-D387-8C68-2BE4-D77F82158E4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Our Traction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5EC0A5-9400-C3EE-4E4C-A84F68BFD139}"/>
              </a:ext>
            </a:extLst>
          </p:cNvPr>
          <p:cNvSpPr txBox="1"/>
          <p:nvPr/>
        </p:nvSpPr>
        <p:spPr>
          <a:xfrm>
            <a:off x="838200" y="1422400"/>
            <a:ext cx="1060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project is still being developed but has received national &amp; international recognition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D7C9BF-F1C5-19BC-B951-992F97506553}"/>
              </a:ext>
            </a:extLst>
          </p:cNvPr>
          <p:cNvGrpSpPr/>
          <p:nvPr/>
        </p:nvGrpSpPr>
        <p:grpSpPr>
          <a:xfrm>
            <a:off x="8225905" y="2124042"/>
            <a:ext cx="3215149" cy="4122630"/>
            <a:chOff x="8225905" y="2124042"/>
            <a:chExt cx="3215149" cy="412263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B1DCBC-5A67-7280-6ADF-A972BCFD26DA}"/>
                </a:ext>
              </a:extLst>
            </p:cNvPr>
            <p:cNvGrpSpPr/>
            <p:nvPr/>
          </p:nvGrpSpPr>
          <p:grpSpPr>
            <a:xfrm>
              <a:off x="8225905" y="4369560"/>
              <a:ext cx="3215149" cy="1877112"/>
              <a:chOff x="4488425" y="2126937"/>
              <a:chExt cx="3215149" cy="1877112"/>
            </a:xfrm>
          </p:grpSpPr>
          <p:pic>
            <p:nvPicPr>
              <p:cNvPr id="13314" name="Picture 2">
                <a:extLst>
                  <a:ext uri="{FF2B5EF4-FFF2-40B4-BE49-F238E27FC236}">
                    <a16:creationId xmlns:a16="http://schemas.microsoft.com/office/drawing/2014/main" id="{69BA33F7-EEF1-CE11-5784-914BDD6D71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7999" y="2126937"/>
                <a:ext cx="2556000" cy="930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B672E9-5070-5BB8-DAB9-D102021B4B3D}"/>
                  </a:ext>
                </a:extLst>
              </p:cNvPr>
              <p:cNvSpPr txBox="1"/>
              <p:nvPr/>
            </p:nvSpPr>
            <p:spPr>
              <a:xfrm>
                <a:off x="4488425" y="3265385"/>
                <a:ext cx="321514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Finalist in UNIDO-sponsored Global Cleantech Innovation Programme (May 2026)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B910B5-7BB6-7C20-D89A-753A38E23BD0}"/>
                </a:ext>
              </a:extLst>
            </p:cNvPr>
            <p:cNvGrpSpPr/>
            <p:nvPr/>
          </p:nvGrpSpPr>
          <p:grpSpPr>
            <a:xfrm>
              <a:off x="8225905" y="2124042"/>
              <a:ext cx="3215149" cy="1860748"/>
              <a:chOff x="8313158" y="2124042"/>
              <a:chExt cx="3215149" cy="1860748"/>
            </a:xfrm>
          </p:grpSpPr>
          <p:pic>
            <p:nvPicPr>
              <p:cNvPr id="13316" name="Picture 4">
                <a:extLst>
                  <a:ext uri="{FF2B5EF4-FFF2-40B4-BE49-F238E27FC236}">
                    <a16:creationId xmlns:a16="http://schemas.microsoft.com/office/drawing/2014/main" id="{AF21DDCE-5BFC-5C35-9A74-509EF2B797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51" r="65005" b="45950"/>
              <a:stretch>
                <a:fillRect/>
              </a:stretch>
            </p:blipFill>
            <p:spPr bwMode="auto">
              <a:xfrm>
                <a:off x="9306858" y="2124042"/>
                <a:ext cx="1227748" cy="93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71D642-8900-D201-ACF2-04C917EB1A2A}"/>
                  </a:ext>
                </a:extLst>
              </p:cNvPr>
              <p:cNvSpPr txBox="1"/>
              <p:nvPr/>
            </p:nvSpPr>
            <p:spPr>
              <a:xfrm>
                <a:off x="8313158" y="3246126"/>
                <a:ext cx="321514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Finalist in BlueInvest Africa Summit organised by European Commission Global Gateway (Nov 2026)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304962-8F84-54B0-5C65-F485704BE591}"/>
              </a:ext>
            </a:extLst>
          </p:cNvPr>
          <p:cNvGrpSpPr/>
          <p:nvPr/>
        </p:nvGrpSpPr>
        <p:grpSpPr>
          <a:xfrm>
            <a:off x="4533678" y="1973325"/>
            <a:ext cx="3215149" cy="4273347"/>
            <a:chOff x="4500550" y="1973325"/>
            <a:chExt cx="3215149" cy="427334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93F8ECA-8213-D985-B8DA-56C3B3147C02}"/>
                </a:ext>
              </a:extLst>
            </p:cNvPr>
            <p:cNvGrpSpPr/>
            <p:nvPr/>
          </p:nvGrpSpPr>
          <p:grpSpPr>
            <a:xfrm>
              <a:off x="4500550" y="1973325"/>
              <a:ext cx="3215149" cy="2011465"/>
              <a:chOff x="712191" y="1973325"/>
              <a:chExt cx="3215149" cy="20114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C13D970-67E0-5A89-DBC5-A58A4CB3FDB2}"/>
                  </a:ext>
                </a:extLst>
              </p:cNvPr>
              <p:cNvGrpSpPr/>
              <p:nvPr/>
            </p:nvGrpSpPr>
            <p:grpSpPr>
              <a:xfrm>
                <a:off x="1034360" y="1973325"/>
                <a:ext cx="2570811" cy="1237434"/>
                <a:chOff x="8104951" y="1932550"/>
                <a:chExt cx="2570811" cy="1237434"/>
              </a:xfrm>
            </p:grpSpPr>
            <p:pic>
              <p:nvPicPr>
                <p:cNvPr id="13318" name="Picture 6">
                  <a:extLst>
                    <a:ext uri="{FF2B5EF4-FFF2-40B4-BE49-F238E27FC236}">
                      <a16:creationId xmlns:a16="http://schemas.microsoft.com/office/drawing/2014/main" id="{B97C2C21-6234-3060-BE6A-49914CE22F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03311" y="2216188"/>
                  <a:ext cx="1272451" cy="6701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320" name="Picture 8">
                  <a:extLst>
                    <a:ext uri="{FF2B5EF4-FFF2-40B4-BE49-F238E27FC236}">
                      <a16:creationId xmlns:a16="http://schemas.microsoft.com/office/drawing/2014/main" id="{2F49FBBE-2A0A-01FE-37AF-97101B00C8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316" t="8655" r="9387" b="17065"/>
                <a:stretch>
                  <a:fillRect/>
                </a:stretch>
              </p:blipFill>
              <p:spPr bwMode="auto">
                <a:xfrm>
                  <a:off x="8104951" y="1932550"/>
                  <a:ext cx="1237692" cy="12374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149939-3F04-A238-DAEB-3B2F9B7C6168}"/>
                  </a:ext>
                </a:extLst>
              </p:cNvPr>
              <p:cNvSpPr txBox="1"/>
              <p:nvPr/>
            </p:nvSpPr>
            <p:spPr>
              <a:xfrm>
                <a:off x="712191" y="3246126"/>
                <a:ext cx="321514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Selected as eligible for concessional capital in </a:t>
                </a:r>
                <a:r>
                  <a:rPr lang="en-GB" sz="1400" dirty="0"/>
                  <a:t>Namibia–CIF Industrial Decarbonisation Programme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CD99378-E3C6-408D-F4AD-3F8AA6D39DE3}"/>
                </a:ext>
              </a:extLst>
            </p:cNvPr>
            <p:cNvGrpSpPr/>
            <p:nvPr/>
          </p:nvGrpSpPr>
          <p:grpSpPr>
            <a:xfrm>
              <a:off x="4500550" y="4369560"/>
              <a:ext cx="3215149" cy="1877112"/>
              <a:chOff x="4488425" y="4369560"/>
              <a:chExt cx="3215149" cy="1877112"/>
            </a:xfrm>
          </p:grpSpPr>
          <p:pic>
            <p:nvPicPr>
              <p:cNvPr id="13322" name="Picture 10">
                <a:extLst>
                  <a:ext uri="{FF2B5EF4-FFF2-40B4-BE49-F238E27FC236}">
                    <a16:creationId xmlns:a16="http://schemas.microsoft.com/office/drawing/2014/main" id="{6134758C-D912-135E-F93B-EC59252BA9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7999" y="4369560"/>
                <a:ext cx="2556000" cy="949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A81D47-2065-CC8A-01B9-7DBEEA15F2A1}"/>
                  </a:ext>
                </a:extLst>
              </p:cNvPr>
              <p:cNvSpPr txBox="1"/>
              <p:nvPr/>
            </p:nvSpPr>
            <p:spPr>
              <a:xfrm>
                <a:off x="4488425" y="5508008"/>
                <a:ext cx="321514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Accepted into the Ocean Hub Africa Accelerator for promising Blue Economy startups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EE63BE-BBEF-99E8-7FA0-748AC84AEA32}"/>
              </a:ext>
            </a:extLst>
          </p:cNvPr>
          <p:cNvGrpSpPr/>
          <p:nvPr/>
        </p:nvGrpSpPr>
        <p:grpSpPr>
          <a:xfrm>
            <a:off x="838200" y="2363954"/>
            <a:ext cx="3218400" cy="3890125"/>
            <a:chOff x="838200" y="2363954"/>
            <a:chExt cx="3218400" cy="3890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2F056E7-9742-86E5-9CD4-AE191EEFE483}"/>
                </a:ext>
              </a:extLst>
            </p:cNvPr>
            <p:cNvGrpSpPr/>
            <p:nvPr/>
          </p:nvGrpSpPr>
          <p:grpSpPr>
            <a:xfrm>
              <a:off x="839826" y="4543796"/>
              <a:ext cx="3215149" cy="1710283"/>
              <a:chOff x="712191" y="4536389"/>
              <a:chExt cx="3215149" cy="1710283"/>
            </a:xfrm>
          </p:grpSpPr>
          <p:pic>
            <p:nvPicPr>
              <p:cNvPr id="13326" name="Picture 14">
                <a:extLst>
                  <a:ext uri="{FF2B5EF4-FFF2-40B4-BE49-F238E27FC236}">
                    <a16:creationId xmlns:a16="http://schemas.microsoft.com/office/drawing/2014/main" id="{B40FD2C9-7AF8-4483-3614-99C02B1BCB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148" y="4536389"/>
                <a:ext cx="2355235" cy="615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186AD8-3290-D48E-7B6F-65510699CCD1}"/>
                  </a:ext>
                </a:extLst>
              </p:cNvPr>
              <p:cNvSpPr txBox="1"/>
              <p:nvPr/>
            </p:nvSpPr>
            <p:spPr>
              <a:xfrm>
                <a:off x="712191" y="5508008"/>
                <a:ext cx="321514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noProof="0" dirty="0"/>
                  <a:t>Listed on the investment catalog of Namibia Investment Promotion &amp; Development Board (NIPDB)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3B655C-29AB-1B12-6C24-16A5941EF61E}"/>
                </a:ext>
              </a:extLst>
            </p:cNvPr>
            <p:cNvGrpSpPr/>
            <p:nvPr/>
          </p:nvGrpSpPr>
          <p:grpSpPr>
            <a:xfrm>
              <a:off x="838200" y="2363954"/>
              <a:ext cx="3218400" cy="1620836"/>
              <a:chOff x="712191" y="2356547"/>
              <a:chExt cx="3218400" cy="162083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821B64-CBED-2E25-D396-B1AE9B83A80D}"/>
                  </a:ext>
                </a:extLst>
              </p:cNvPr>
              <p:cNvSpPr txBox="1"/>
              <p:nvPr/>
            </p:nvSpPr>
            <p:spPr>
              <a:xfrm>
                <a:off x="1102994" y="2356547"/>
                <a:ext cx="24367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/>
                    </a:solidFill>
                    <a:latin typeface="+mj-lt"/>
                  </a:rPr>
                  <a:t>US$13.4m</a:t>
                </a:r>
                <a:endParaRPr lang="en-US" sz="3600" b="1" baseline="300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356B6-01E4-F4C9-26E6-881CCB580125}"/>
                  </a:ext>
                </a:extLst>
              </p:cNvPr>
              <p:cNvSpPr txBox="1"/>
              <p:nvPr/>
            </p:nvSpPr>
            <p:spPr>
              <a:xfrm>
                <a:off x="712191" y="3238719"/>
                <a:ext cx="32184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Value of Letters of Intent (LOIs) signed with industrial offtakers in the Erongo region</a:t>
                </a:r>
                <a:endParaRPr lang="en-US" sz="1400" baseline="30000" dirty="0"/>
              </a:p>
            </p:txBody>
          </p:sp>
        </p:grpSp>
      </p:grp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AC50BBB7-350F-2E6F-15EF-06C95F3B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6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8221F"/>
      </a:dk2>
      <a:lt2>
        <a:srgbClr val="E7E6E6"/>
      </a:lt2>
      <a:accent1>
        <a:srgbClr val="00A126"/>
      </a:accent1>
      <a:accent2>
        <a:srgbClr val="0059AF"/>
      </a:accent2>
      <a:accent3>
        <a:srgbClr val="425F57"/>
      </a:accent3>
      <a:accent4>
        <a:srgbClr val="CFFF8D"/>
      </a:accent4>
      <a:accent5>
        <a:srgbClr val="689689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">
      <a:majorFont>
        <a:latin typeface="Poppins Semi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23E369E3242B409E443FD81DD975BF" ma:contentTypeVersion="16" ma:contentTypeDescription="Create a new document." ma:contentTypeScope="" ma:versionID="53c637258a4b80b7b04da10d27ef941b">
  <xsd:schema xmlns:xsd="http://www.w3.org/2001/XMLSchema" xmlns:xs="http://www.w3.org/2001/XMLSchema" xmlns:p="http://schemas.microsoft.com/office/2006/metadata/properties" xmlns:ns2="9c54dadc-e41a-4023-9f3e-12f9fb753530" xmlns:ns3="c4cfcbd2-aa72-42eb-b1e5-ec7c30118317" targetNamespace="http://schemas.microsoft.com/office/2006/metadata/properties" ma:root="true" ma:fieldsID="3ef0b5e3833f02ec5aa0b975fcec9152" ns2:_="" ns3:_="">
    <xsd:import namespace="9c54dadc-e41a-4023-9f3e-12f9fb753530"/>
    <xsd:import namespace="c4cfcbd2-aa72-42eb-b1e5-ec7c301183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4dadc-e41a-4023-9f3e-12f9fb7535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9ca6d51-c096-4061-9084-e896c51eaf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fcbd2-aa72-42eb-b1e5-ec7c3011831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54c16c8-b558-41a0-999e-fe706924a4f2}" ma:internalName="TaxCatchAll" ma:showField="CatchAllData" ma:web="c4cfcbd2-aa72-42eb-b1e5-ec7c301183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54dadc-e41a-4023-9f3e-12f9fb753530">
      <Terms xmlns="http://schemas.microsoft.com/office/infopath/2007/PartnerControls"/>
    </lcf76f155ced4ddcb4097134ff3c332f>
    <TaxCatchAll xmlns="c4cfcbd2-aa72-42eb-b1e5-ec7c30118317" xsi:nil="true"/>
  </documentManagement>
</p:properties>
</file>

<file path=customXml/itemProps1.xml><?xml version="1.0" encoding="utf-8"?>
<ds:datastoreItem xmlns:ds="http://schemas.openxmlformats.org/officeDocument/2006/customXml" ds:itemID="{5F60CF44-76A2-4D64-8647-E685329CD270}"/>
</file>

<file path=customXml/itemProps2.xml><?xml version="1.0" encoding="utf-8"?>
<ds:datastoreItem xmlns:ds="http://schemas.openxmlformats.org/officeDocument/2006/customXml" ds:itemID="{3BCF105B-4334-40D5-B63D-FB4251517B57}"/>
</file>

<file path=customXml/itemProps3.xml><?xml version="1.0" encoding="utf-8"?>
<ds:datastoreItem xmlns:ds="http://schemas.openxmlformats.org/officeDocument/2006/customXml" ds:itemID="{97589C90-3A68-4BD9-B6C4-E1D50C61F9E2}"/>
</file>

<file path=docProps/app.xml><?xml version="1.0" encoding="utf-8"?>
<Properties xmlns="http://schemas.openxmlformats.org/officeDocument/2006/extended-properties" xmlns:vt="http://schemas.openxmlformats.org/officeDocument/2006/docPropsVTypes">
  <TotalTime>40744</TotalTime>
  <Words>1149</Words>
  <Application>Microsoft Macintosh PowerPoint</Application>
  <PresentationFormat>Widescreen</PresentationFormat>
  <Paragraphs>179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Poppins SemiBold</vt:lpstr>
      <vt:lpstr>Raleway</vt:lpstr>
      <vt:lpstr>Office Theme</vt:lpstr>
      <vt:lpstr>PowerPoint Presentation</vt:lpstr>
      <vt:lpstr>Namibia’s industrial development depends on importing chemicals it currently dumps into the ocean as waste. We want to solve this.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Firdaus</dc:creator>
  <cp:lastModifiedBy>Daniel Ogbonna</cp:lastModifiedBy>
  <cp:revision>483</cp:revision>
  <dcterms:created xsi:type="dcterms:W3CDTF">2023-08-08T03:13:53Z</dcterms:created>
  <dcterms:modified xsi:type="dcterms:W3CDTF">2026-05-11T00:33:39Z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0x0101005023E369E3242B409E443FD81DD975BF</vt:lpwstr>
  </property>
</Properties>
</file>