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4344" r:id="rId3"/>
    <p:sldId id="4345" r:id="rId4"/>
    <p:sldId id="4349" r:id="rId5"/>
    <p:sldId id="4333" r:id="rId6"/>
    <p:sldId id="4325" r:id="rId7"/>
    <p:sldId id="258" r:id="rId8"/>
    <p:sldId id="4342" r:id="rId9"/>
    <p:sldId id="4327" r:id="rId10"/>
    <p:sldId id="261" r:id="rId11"/>
    <p:sldId id="4338" r:id="rId12"/>
    <p:sldId id="4341" r:id="rId13"/>
    <p:sldId id="4343" r:id="rId14"/>
    <p:sldId id="4340" r:id="rId15"/>
    <p:sldId id="4348" r:id="rId16"/>
    <p:sldId id="259" r:id="rId17"/>
    <p:sldId id="7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700"/>
    <a:srgbClr val="FFFFFF"/>
    <a:srgbClr val="213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ijl, gemiddeld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9" autoAdjust="0"/>
    <p:restoredTop sz="77245" autoAdjust="0"/>
  </p:normalViewPr>
  <p:slideViewPr>
    <p:cSldViewPr snapToGrid="0">
      <p:cViewPr varScale="1">
        <p:scale>
          <a:sx n="74" d="100"/>
          <a:sy n="74" d="100"/>
        </p:scale>
        <p:origin x="759" y="27"/>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7D5A7-25E1-4676-9D88-EEC5CCE67D64}" type="doc">
      <dgm:prSet loTypeId="urn:microsoft.com/office/officeart/2005/8/layout/venn2" loCatId="relationship" qsTypeId="urn:microsoft.com/office/officeart/2005/8/quickstyle/simple1" qsCatId="simple" csTypeId="urn:microsoft.com/office/officeart/2005/8/colors/accent6_3" csCatId="accent6" phldr="1"/>
      <dgm:spPr/>
      <dgm:t>
        <a:bodyPr/>
        <a:lstStyle/>
        <a:p>
          <a:endParaRPr lang="nl-NL"/>
        </a:p>
      </dgm:t>
    </dgm:pt>
    <dgm:pt modelId="{CC93CEB8-B48B-4AC3-A7A7-375EBF542CE6}">
      <dgm:prSet phldrT="[Tekst]" custT="1"/>
      <dgm:spPr>
        <a:ln w="57150">
          <a:solidFill>
            <a:schemeClr val="bg1"/>
          </a:solidFill>
        </a:ln>
      </dgm:spPr>
      <dgm:t>
        <a:bodyPr/>
        <a:lstStyle/>
        <a:p>
          <a:r>
            <a:rPr lang="en-US" sz="2000"/>
            <a:t>AI</a:t>
          </a:r>
          <a:endParaRPr lang="nl-NL" sz="2000"/>
        </a:p>
      </dgm:t>
    </dgm:pt>
    <dgm:pt modelId="{9D4FFB72-05D5-412E-B4AE-18573694FD60}" type="parTrans" cxnId="{8FD14966-875D-4F21-8EEB-A28749ECADA6}">
      <dgm:prSet/>
      <dgm:spPr/>
      <dgm:t>
        <a:bodyPr/>
        <a:lstStyle/>
        <a:p>
          <a:endParaRPr lang="nl-NL" sz="2000"/>
        </a:p>
      </dgm:t>
    </dgm:pt>
    <dgm:pt modelId="{F036001A-8A88-46FE-8630-833293220762}" type="sibTrans" cxnId="{8FD14966-875D-4F21-8EEB-A28749ECADA6}">
      <dgm:prSet/>
      <dgm:spPr/>
      <dgm:t>
        <a:bodyPr/>
        <a:lstStyle/>
        <a:p>
          <a:endParaRPr lang="nl-NL" sz="2000"/>
        </a:p>
      </dgm:t>
    </dgm:pt>
    <dgm:pt modelId="{61C81C95-3939-458F-AFC8-888DE743C4D5}">
      <dgm:prSet phldrT="[Tekst]" custT="1"/>
      <dgm:spPr>
        <a:ln w="57150">
          <a:solidFill>
            <a:schemeClr val="bg1"/>
          </a:solidFill>
        </a:ln>
      </dgm:spPr>
      <dgm:t>
        <a:bodyPr/>
        <a:lstStyle/>
        <a:p>
          <a:r>
            <a:rPr lang="en-US" sz="2000"/>
            <a:t>Machine Learning (Shallow AI)</a:t>
          </a:r>
          <a:endParaRPr lang="nl-NL" sz="2000"/>
        </a:p>
      </dgm:t>
    </dgm:pt>
    <dgm:pt modelId="{223D76F5-7FAB-44A6-9910-7235232E9EFC}" type="parTrans" cxnId="{1C661D77-9D4D-4159-A32D-5333948FA7D0}">
      <dgm:prSet/>
      <dgm:spPr/>
      <dgm:t>
        <a:bodyPr/>
        <a:lstStyle/>
        <a:p>
          <a:endParaRPr lang="nl-NL" sz="2000"/>
        </a:p>
      </dgm:t>
    </dgm:pt>
    <dgm:pt modelId="{C66ECA43-E374-4DD3-A6DE-3D968B8566D0}" type="sibTrans" cxnId="{1C661D77-9D4D-4159-A32D-5333948FA7D0}">
      <dgm:prSet/>
      <dgm:spPr/>
      <dgm:t>
        <a:bodyPr/>
        <a:lstStyle/>
        <a:p>
          <a:endParaRPr lang="nl-NL" sz="2000"/>
        </a:p>
      </dgm:t>
    </dgm:pt>
    <dgm:pt modelId="{4C8A1402-B99F-45A4-99DA-B78B2E939700}">
      <dgm:prSet phldrT="[Tekst]" custT="1"/>
      <dgm:spPr>
        <a:ln w="57150">
          <a:solidFill>
            <a:schemeClr val="bg1"/>
          </a:solidFill>
        </a:ln>
      </dgm:spPr>
      <dgm:t>
        <a:bodyPr/>
        <a:lstStyle/>
        <a:p>
          <a:r>
            <a:rPr lang="en-US" sz="2000"/>
            <a:t>Deep Learning</a:t>
          </a:r>
          <a:endParaRPr lang="nl-NL" sz="2000"/>
        </a:p>
      </dgm:t>
    </dgm:pt>
    <dgm:pt modelId="{AD34B259-A140-432B-A6A6-1E14F587A6D5}" type="parTrans" cxnId="{386D3A82-8642-406D-9840-0E3F00078715}">
      <dgm:prSet/>
      <dgm:spPr/>
      <dgm:t>
        <a:bodyPr/>
        <a:lstStyle/>
        <a:p>
          <a:endParaRPr lang="nl-NL" sz="2000"/>
        </a:p>
      </dgm:t>
    </dgm:pt>
    <dgm:pt modelId="{98FA108C-F075-49C2-860C-9E5076DFACBA}" type="sibTrans" cxnId="{386D3A82-8642-406D-9840-0E3F00078715}">
      <dgm:prSet/>
      <dgm:spPr/>
      <dgm:t>
        <a:bodyPr/>
        <a:lstStyle/>
        <a:p>
          <a:endParaRPr lang="nl-NL" sz="2000"/>
        </a:p>
      </dgm:t>
    </dgm:pt>
    <dgm:pt modelId="{41CC881B-EBE4-4457-BE29-2AFC37CFA812}">
      <dgm:prSet phldrT="[Tekst]" custT="1"/>
      <dgm:spPr>
        <a:ln w="57150">
          <a:solidFill>
            <a:schemeClr val="bg1"/>
          </a:solidFill>
        </a:ln>
      </dgm:spPr>
      <dgm:t>
        <a:bodyPr/>
        <a:lstStyle/>
        <a:p>
          <a:r>
            <a:rPr lang="en-US" sz="2000" dirty="0"/>
            <a:t>Generative AI</a:t>
          </a:r>
          <a:endParaRPr lang="nl-NL" sz="2000" dirty="0"/>
        </a:p>
      </dgm:t>
    </dgm:pt>
    <dgm:pt modelId="{529E342C-0C2C-4D99-8A84-88BC3EDCB337}" type="parTrans" cxnId="{F27A2E3A-8EB8-4A30-96F6-902B5820DEAF}">
      <dgm:prSet/>
      <dgm:spPr/>
      <dgm:t>
        <a:bodyPr/>
        <a:lstStyle/>
        <a:p>
          <a:endParaRPr lang="nl-NL" sz="2000"/>
        </a:p>
      </dgm:t>
    </dgm:pt>
    <dgm:pt modelId="{A4D00A27-53D7-4CCB-A26E-18B45603138B}" type="sibTrans" cxnId="{F27A2E3A-8EB8-4A30-96F6-902B5820DEAF}">
      <dgm:prSet/>
      <dgm:spPr/>
      <dgm:t>
        <a:bodyPr/>
        <a:lstStyle/>
        <a:p>
          <a:endParaRPr lang="nl-NL" sz="2000"/>
        </a:p>
      </dgm:t>
    </dgm:pt>
    <dgm:pt modelId="{25250949-9B3A-4345-8FBC-493761AF4D8C}" type="pres">
      <dgm:prSet presAssocID="{8697D5A7-25E1-4676-9D88-EEC5CCE67D64}" presName="Name0" presStyleCnt="0">
        <dgm:presLayoutVars>
          <dgm:chMax val="7"/>
          <dgm:resizeHandles val="exact"/>
        </dgm:presLayoutVars>
      </dgm:prSet>
      <dgm:spPr/>
    </dgm:pt>
    <dgm:pt modelId="{B6DD81B8-E237-4F94-A81A-B1DEF15E79EA}" type="pres">
      <dgm:prSet presAssocID="{8697D5A7-25E1-4676-9D88-EEC5CCE67D64}" presName="comp1" presStyleCnt="0"/>
      <dgm:spPr/>
    </dgm:pt>
    <dgm:pt modelId="{ECC78EED-DD4B-485A-809A-6DCE1C4AC8D6}" type="pres">
      <dgm:prSet presAssocID="{8697D5A7-25E1-4676-9D88-EEC5CCE67D64}" presName="circle1" presStyleLbl="node1" presStyleIdx="0" presStyleCnt="4" custLinFactNeighborY="22362"/>
      <dgm:spPr/>
    </dgm:pt>
    <dgm:pt modelId="{64D957FE-C553-43CE-A778-8DA09344BE24}" type="pres">
      <dgm:prSet presAssocID="{8697D5A7-25E1-4676-9D88-EEC5CCE67D64}" presName="c1text" presStyleLbl="node1" presStyleIdx="0" presStyleCnt="4">
        <dgm:presLayoutVars>
          <dgm:bulletEnabled val="1"/>
        </dgm:presLayoutVars>
      </dgm:prSet>
      <dgm:spPr/>
    </dgm:pt>
    <dgm:pt modelId="{B0ED643C-D050-457B-941B-8C9B0DA07EDD}" type="pres">
      <dgm:prSet presAssocID="{8697D5A7-25E1-4676-9D88-EEC5CCE67D64}" presName="comp2" presStyleCnt="0"/>
      <dgm:spPr/>
    </dgm:pt>
    <dgm:pt modelId="{62997CB6-E1CD-4E0D-ABE9-41481F34E269}" type="pres">
      <dgm:prSet presAssocID="{8697D5A7-25E1-4676-9D88-EEC5CCE67D64}" presName="circle2" presStyleLbl="node1" presStyleIdx="1" presStyleCnt="4" custLinFactNeighborY="27952"/>
      <dgm:spPr/>
    </dgm:pt>
    <dgm:pt modelId="{083FF525-7506-43C6-B97E-8588ADB7B954}" type="pres">
      <dgm:prSet presAssocID="{8697D5A7-25E1-4676-9D88-EEC5CCE67D64}" presName="c2text" presStyleLbl="node1" presStyleIdx="1" presStyleCnt="4">
        <dgm:presLayoutVars>
          <dgm:bulletEnabled val="1"/>
        </dgm:presLayoutVars>
      </dgm:prSet>
      <dgm:spPr/>
    </dgm:pt>
    <dgm:pt modelId="{37FAA130-2838-4F48-9DB9-FB1A09E03DD0}" type="pres">
      <dgm:prSet presAssocID="{8697D5A7-25E1-4676-9D88-EEC5CCE67D64}" presName="comp3" presStyleCnt="0"/>
      <dgm:spPr/>
    </dgm:pt>
    <dgm:pt modelId="{C7E68E8F-E5A6-40B5-9B34-5450E7EF58F5}" type="pres">
      <dgm:prSet presAssocID="{8697D5A7-25E1-4676-9D88-EEC5CCE67D64}" presName="circle3" presStyleLbl="node1" presStyleIdx="2" presStyleCnt="4" custLinFactNeighborY="37270"/>
      <dgm:spPr/>
    </dgm:pt>
    <dgm:pt modelId="{F09F476A-EA39-4DF8-8F13-5B36C4713C9D}" type="pres">
      <dgm:prSet presAssocID="{8697D5A7-25E1-4676-9D88-EEC5CCE67D64}" presName="c3text" presStyleLbl="node1" presStyleIdx="2" presStyleCnt="4">
        <dgm:presLayoutVars>
          <dgm:bulletEnabled val="1"/>
        </dgm:presLayoutVars>
      </dgm:prSet>
      <dgm:spPr/>
    </dgm:pt>
    <dgm:pt modelId="{CC1EF66E-7A8D-47A7-8B62-435294C558A6}" type="pres">
      <dgm:prSet presAssocID="{8697D5A7-25E1-4676-9D88-EEC5CCE67D64}" presName="comp4" presStyleCnt="0"/>
      <dgm:spPr/>
    </dgm:pt>
    <dgm:pt modelId="{6990E6D5-445B-408E-80A7-C701C45C8179}" type="pres">
      <dgm:prSet presAssocID="{8697D5A7-25E1-4676-9D88-EEC5CCE67D64}" presName="circle4" presStyleLbl="node1" presStyleIdx="3" presStyleCnt="4"/>
      <dgm:spPr/>
    </dgm:pt>
    <dgm:pt modelId="{8703CDA8-5F3C-4840-8389-589359F73C5C}" type="pres">
      <dgm:prSet presAssocID="{8697D5A7-25E1-4676-9D88-EEC5CCE67D64}" presName="c4text" presStyleLbl="node1" presStyleIdx="3" presStyleCnt="4">
        <dgm:presLayoutVars>
          <dgm:bulletEnabled val="1"/>
        </dgm:presLayoutVars>
      </dgm:prSet>
      <dgm:spPr/>
    </dgm:pt>
  </dgm:ptLst>
  <dgm:cxnLst>
    <dgm:cxn modelId="{BE20042B-46DD-4A68-986C-C6F0C2BB1030}" type="presOf" srcId="{41CC881B-EBE4-4457-BE29-2AFC37CFA812}" destId="{8703CDA8-5F3C-4840-8389-589359F73C5C}" srcOrd="1" destOrd="0" presId="urn:microsoft.com/office/officeart/2005/8/layout/venn2"/>
    <dgm:cxn modelId="{F27A2E3A-8EB8-4A30-96F6-902B5820DEAF}" srcId="{8697D5A7-25E1-4676-9D88-EEC5CCE67D64}" destId="{41CC881B-EBE4-4457-BE29-2AFC37CFA812}" srcOrd="3" destOrd="0" parTransId="{529E342C-0C2C-4D99-8A84-88BC3EDCB337}" sibTransId="{A4D00A27-53D7-4CCB-A26E-18B45603138B}"/>
    <dgm:cxn modelId="{0C244141-BA42-4019-A14C-2A93FD80601F}" type="presOf" srcId="{4C8A1402-B99F-45A4-99DA-B78B2E939700}" destId="{F09F476A-EA39-4DF8-8F13-5B36C4713C9D}" srcOrd="1" destOrd="0" presId="urn:microsoft.com/office/officeart/2005/8/layout/venn2"/>
    <dgm:cxn modelId="{8FD14966-875D-4F21-8EEB-A28749ECADA6}" srcId="{8697D5A7-25E1-4676-9D88-EEC5CCE67D64}" destId="{CC93CEB8-B48B-4AC3-A7A7-375EBF542CE6}" srcOrd="0" destOrd="0" parTransId="{9D4FFB72-05D5-412E-B4AE-18573694FD60}" sibTransId="{F036001A-8A88-46FE-8630-833293220762}"/>
    <dgm:cxn modelId="{1C661D77-9D4D-4159-A32D-5333948FA7D0}" srcId="{8697D5A7-25E1-4676-9D88-EEC5CCE67D64}" destId="{61C81C95-3939-458F-AFC8-888DE743C4D5}" srcOrd="1" destOrd="0" parTransId="{223D76F5-7FAB-44A6-9910-7235232E9EFC}" sibTransId="{C66ECA43-E374-4DD3-A6DE-3D968B8566D0}"/>
    <dgm:cxn modelId="{DB9CAC79-EBE6-4B31-B68B-F52E09B56AF8}" type="presOf" srcId="{8697D5A7-25E1-4676-9D88-EEC5CCE67D64}" destId="{25250949-9B3A-4345-8FBC-493761AF4D8C}" srcOrd="0" destOrd="0" presId="urn:microsoft.com/office/officeart/2005/8/layout/venn2"/>
    <dgm:cxn modelId="{386D3A82-8642-406D-9840-0E3F00078715}" srcId="{8697D5A7-25E1-4676-9D88-EEC5CCE67D64}" destId="{4C8A1402-B99F-45A4-99DA-B78B2E939700}" srcOrd="2" destOrd="0" parTransId="{AD34B259-A140-432B-A6A6-1E14F587A6D5}" sibTransId="{98FA108C-F075-49C2-860C-9E5076DFACBA}"/>
    <dgm:cxn modelId="{F83D2394-40F0-4918-94C3-6DDE4ACF3E2D}" type="presOf" srcId="{41CC881B-EBE4-4457-BE29-2AFC37CFA812}" destId="{6990E6D5-445B-408E-80A7-C701C45C8179}" srcOrd="0" destOrd="0" presId="urn:microsoft.com/office/officeart/2005/8/layout/venn2"/>
    <dgm:cxn modelId="{32E66D9E-4AF2-42DD-A928-E32056075F3D}" type="presOf" srcId="{CC93CEB8-B48B-4AC3-A7A7-375EBF542CE6}" destId="{64D957FE-C553-43CE-A778-8DA09344BE24}" srcOrd="1" destOrd="0" presId="urn:microsoft.com/office/officeart/2005/8/layout/venn2"/>
    <dgm:cxn modelId="{737211D2-5B3D-48F9-ACA2-A9EE5D26CAFE}" type="presOf" srcId="{61C81C95-3939-458F-AFC8-888DE743C4D5}" destId="{083FF525-7506-43C6-B97E-8588ADB7B954}" srcOrd="1" destOrd="0" presId="urn:microsoft.com/office/officeart/2005/8/layout/venn2"/>
    <dgm:cxn modelId="{117CEAD9-68ED-4EAA-A1CA-DED4CD68AAA4}" type="presOf" srcId="{4C8A1402-B99F-45A4-99DA-B78B2E939700}" destId="{C7E68E8F-E5A6-40B5-9B34-5450E7EF58F5}" srcOrd="0" destOrd="0" presId="urn:microsoft.com/office/officeart/2005/8/layout/venn2"/>
    <dgm:cxn modelId="{E9D3F5DE-73F8-4FAD-8033-96AFB0800009}" type="presOf" srcId="{61C81C95-3939-458F-AFC8-888DE743C4D5}" destId="{62997CB6-E1CD-4E0D-ABE9-41481F34E269}" srcOrd="0" destOrd="0" presId="urn:microsoft.com/office/officeart/2005/8/layout/venn2"/>
    <dgm:cxn modelId="{B3B389FE-D3B7-43C7-A4FD-3FBC9C2B890D}" type="presOf" srcId="{CC93CEB8-B48B-4AC3-A7A7-375EBF542CE6}" destId="{ECC78EED-DD4B-485A-809A-6DCE1C4AC8D6}" srcOrd="0" destOrd="0" presId="urn:microsoft.com/office/officeart/2005/8/layout/venn2"/>
    <dgm:cxn modelId="{DF10BAF9-8A04-4359-87AA-56040C8214AA}" type="presParOf" srcId="{25250949-9B3A-4345-8FBC-493761AF4D8C}" destId="{B6DD81B8-E237-4F94-A81A-B1DEF15E79EA}" srcOrd="0" destOrd="0" presId="urn:microsoft.com/office/officeart/2005/8/layout/venn2"/>
    <dgm:cxn modelId="{2D2D0BAC-910E-4ADA-962E-03BF24691C04}" type="presParOf" srcId="{B6DD81B8-E237-4F94-A81A-B1DEF15E79EA}" destId="{ECC78EED-DD4B-485A-809A-6DCE1C4AC8D6}" srcOrd="0" destOrd="0" presId="urn:microsoft.com/office/officeart/2005/8/layout/venn2"/>
    <dgm:cxn modelId="{7C7B18BD-D636-4F17-887F-63E5B8643702}" type="presParOf" srcId="{B6DD81B8-E237-4F94-A81A-B1DEF15E79EA}" destId="{64D957FE-C553-43CE-A778-8DA09344BE24}" srcOrd="1" destOrd="0" presId="urn:microsoft.com/office/officeart/2005/8/layout/venn2"/>
    <dgm:cxn modelId="{DC428D17-CF58-4674-BEA7-FA1304D212E5}" type="presParOf" srcId="{25250949-9B3A-4345-8FBC-493761AF4D8C}" destId="{B0ED643C-D050-457B-941B-8C9B0DA07EDD}" srcOrd="1" destOrd="0" presId="urn:microsoft.com/office/officeart/2005/8/layout/venn2"/>
    <dgm:cxn modelId="{886C94D5-1C1E-4975-98D6-C74966859A2C}" type="presParOf" srcId="{B0ED643C-D050-457B-941B-8C9B0DA07EDD}" destId="{62997CB6-E1CD-4E0D-ABE9-41481F34E269}" srcOrd="0" destOrd="0" presId="urn:microsoft.com/office/officeart/2005/8/layout/venn2"/>
    <dgm:cxn modelId="{3B634B20-6082-4773-B832-1F64AA54A81D}" type="presParOf" srcId="{B0ED643C-D050-457B-941B-8C9B0DA07EDD}" destId="{083FF525-7506-43C6-B97E-8588ADB7B954}" srcOrd="1" destOrd="0" presId="urn:microsoft.com/office/officeart/2005/8/layout/venn2"/>
    <dgm:cxn modelId="{5E3B9558-A29E-461E-AD34-2A9D6B915A11}" type="presParOf" srcId="{25250949-9B3A-4345-8FBC-493761AF4D8C}" destId="{37FAA130-2838-4F48-9DB9-FB1A09E03DD0}" srcOrd="2" destOrd="0" presId="urn:microsoft.com/office/officeart/2005/8/layout/venn2"/>
    <dgm:cxn modelId="{C0F67899-E8C9-4560-ACBC-5CFAA16E9EF6}" type="presParOf" srcId="{37FAA130-2838-4F48-9DB9-FB1A09E03DD0}" destId="{C7E68E8F-E5A6-40B5-9B34-5450E7EF58F5}" srcOrd="0" destOrd="0" presId="urn:microsoft.com/office/officeart/2005/8/layout/venn2"/>
    <dgm:cxn modelId="{6818FAED-6A73-46DC-B1A6-CA2A47D0A9DF}" type="presParOf" srcId="{37FAA130-2838-4F48-9DB9-FB1A09E03DD0}" destId="{F09F476A-EA39-4DF8-8F13-5B36C4713C9D}" srcOrd="1" destOrd="0" presId="urn:microsoft.com/office/officeart/2005/8/layout/venn2"/>
    <dgm:cxn modelId="{A3144F2B-354A-4A3E-A9AF-574CA2D4CE36}" type="presParOf" srcId="{25250949-9B3A-4345-8FBC-493761AF4D8C}" destId="{CC1EF66E-7A8D-47A7-8B62-435294C558A6}" srcOrd="3" destOrd="0" presId="urn:microsoft.com/office/officeart/2005/8/layout/venn2"/>
    <dgm:cxn modelId="{29D5FECE-CF9E-495B-B98D-6C73CB2EE648}" type="presParOf" srcId="{CC1EF66E-7A8D-47A7-8B62-435294C558A6}" destId="{6990E6D5-445B-408E-80A7-C701C45C8179}" srcOrd="0" destOrd="0" presId="urn:microsoft.com/office/officeart/2005/8/layout/venn2"/>
    <dgm:cxn modelId="{9DEDD321-E899-4A94-9493-EC5756B55AAA}" type="presParOf" srcId="{CC1EF66E-7A8D-47A7-8B62-435294C558A6}" destId="{8703CDA8-5F3C-4840-8389-589359F73C5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78EED-DD4B-485A-809A-6DCE1C4AC8D6}">
      <dsp:nvSpPr>
        <dsp:cNvPr id="0" name=""/>
        <dsp:cNvSpPr/>
      </dsp:nvSpPr>
      <dsp:spPr>
        <a:xfrm>
          <a:off x="1367672" y="0"/>
          <a:ext cx="6678892" cy="6678892"/>
        </a:xfrm>
        <a:prstGeom prst="ellipse">
          <a:avLst/>
        </a:prstGeom>
        <a:solidFill>
          <a:schemeClr val="accent6">
            <a:shade val="80000"/>
            <a:hueOff val="0"/>
            <a:satOff val="0"/>
            <a:lumOff val="0"/>
            <a:alphaOff val="0"/>
          </a:schemeClr>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AI</a:t>
          </a:r>
          <a:endParaRPr lang="nl-NL" sz="2000" kern="1200"/>
        </a:p>
      </dsp:txBody>
      <dsp:txXfrm>
        <a:off x="3773408" y="333944"/>
        <a:ext cx="1867418" cy="1001833"/>
      </dsp:txXfrm>
    </dsp:sp>
    <dsp:sp modelId="{62997CB6-E1CD-4E0D-ABE9-41481F34E269}">
      <dsp:nvSpPr>
        <dsp:cNvPr id="0" name=""/>
        <dsp:cNvSpPr/>
      </dsp:nvSpPr>
      <dsp:spPr>
        <a:xfrm>
          <a:off x="2035561" y="1335778"/>
          <a:ext cx="5343113" cy="5343113"/>
        </a:xfrm>
        <a:prstGeom prst="ellipse">
          <a:avLst/>
        </a:prstGeom>
        <a:solidFill>
          <a:schemeClr val="accent6">
            <a:shade val="80000"/>
            <a:hueOff val="102914"/>
            <a:satOff val="-10625"/>
            <a:lumOff val="14384"/>
            <a:alphaOff val="0"/>
          </a:schemeClr>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Machine Learning (Shallow AI)</a:t>
          </a:r>
          <a:endParaRPr lang="nl-NL" sz="2000" kern="1200"/>
        </a:p>
      </dsp:txBody>
      <dsp:txXfrm>
        <a:off x="3773408" y="1656365"/>
        <a:ext cx="1867418" cy="961760"/>
      </dsp:txXfrm>
    </dsp:sp>
    <dsp:sp modelId="{C7E68E8F-E5A6-40B5-9B34-5450E7EF58F5}">
      <dsp:nvSpPr>
        <dsp:cNvPr id="0" name=""/>
        <dsp:cNvSpPr/>
      </dsp:nvSpPr>
      <dsp:spPr>
        <a:xfrm>
          <a:off x="2703450" y="2671556"/>
          <a:ext cx="4007335" cy="4007335"/>
        </a:xfrm>
        <a:prstGeom prst="ellipse">
          <a:avLst/>
        </a:prstGeom>
        <a:solidFill>
          <a:schemeClr val="accent6">
            <a:shade val="80000"/>
            <a:hueOff val="205827"/>
            <a:satOff val="-21249"/>
            <a:lumOff val="28769"/>
            <a:alphaOff val="0"/>
          </a:schemeClr>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Deep Learning</a:t>
          </a:r>
          <a:endParaRPr lang="nl-NL" sz="2000" kern="1200"/>
        </a:p>
      </dsp:txBody>
      <dsp:txXfrm>
        <a:off x="3773408" y="2972106"/>
        <a:ext cx="1867418" cy="901650"/>
      </dsp:txXfrm>
    </dsp:sp>
    <dsp:sp modelId="{6990E6D5-445B-408E-80A7-C701C45C8179}">
      <dsp:nvSpPr>
        <dsp:cNvPr id="0" name=""/>
        <dsp:cNvSpPr/>
      </dsp:nvSpPr>
      <dsp:spPr>
        <a:xfrm>
          <a:off x="3371339" y="4007335"/>
          <a:ext cx="2671556" cy="2671556"/>
        </a:xfrm>
        <a:prstGeom prst="ellipse">
          <a:avLst/>
        </a:prstGeom>
        <a:solidFill>
          <a:schemeClr val="accent6">
            <a:shade val="80000"/>
            <a:hueOff val="308741"/>
            <a:satOff val="-31874"/>
            <a:lumOff val="43153"/>
            <a:alphaOff val="0"/>
          </a:schemeClr>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Generative AI</a:t>
          </a:r>
          <a:endParaRPr lang="nl-NL" sz="2000" kern="1200" dirty="0"/>
        </a:p>
      </dsp:txBody>
      <dsp:txXfrm>
        <a:off x="3762580" y="4675224"/>
        <a:ext cx="1889075" cy="133577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7A713-991F-4381-BBED-659EDD298140}" type="datetimeFigureOut">
              <a:rPr lang="nl-NL" smtClean="0"/>
              <a:t>27-11-2024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E62B1-760A-4DDC-A477-F77FFCCE1DBC}" type="slidenum">
              <a:rPr lang="nl-NL" smtClean="0"/>
              <a:t>‹nr.›</a:t>
            </a:fld>
            <a:endParaRPr lang="nl-NL"/>
          </a:p>
        </p:txBody>
      </p:sp>
    </p:spTree>
    <p:extLst>
      <p:ext uri="{BB962C8B-B14F-4D97-AF65-F5344CB8AC3E}">
        <p14:creationId xmlns:p14="http://schemas.microsoft.com/office/powerpoint/2010/main" val="70195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waP5vkMaYj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_nsmkydnul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_nsmkydnul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min (inclusief vertraagd starten)</a:t>
            </a:r>
            <a:br>
              <a:rPr lang="nl-NL" dirty="0"/>
            </a:br>
            <a:br>
              <a:rPr lang="nl-NL" dirty="0"/>
            </a:br>
            <a:r>
              <a:rPr lang="nl-NL" dirty="0"/>
              <a:t>Voorstellen </a:t>
            </a:r>
            <a:r>
              <a:rPr lang="nl-NL" dirty="0" err="1"/>
              <a:t>estel</a:t>
            </a:r>
            <a:r>
              <a:rPr lang="nl-NL" dirty="0"/>
              <a:t> en </a:t>
            </a:r>
            <a:r>
              <a:rPr lang="nl-NL" dirty="0" err="1"/>
              <a:t>abboy</a:t>
            </a:r>
            <a:br>
              <a:rPr lang="nl-NL" dirty="0"/>
            </a:br>
            <a:br>
              <a:rPr lang="nl-NL" dirty="0"/>
            </a:br>
            <a:r>
              <a:rPr lang="nl-NL" dirty="0"/>
              <a:t>Even EU AI Act en GDPR context parkeren (</a:t>
            </a:r>
            <a:r>
              <a:rPr lang="nl-NL" dirty="0" err="1"/>
              <a:t>needs</a:t>
            </a:r>
            <a:r>
              <a:rPr lang="nl-NL" dirty="0"/>
              <a:t> </a:t>
            </a:r>
            <a:r>
              <a:rPr lang="nl-NL" dirty="0" err="1"/>
              <a:t>to</a:t>
            </a:r>
            <a:r>
              <a:rPr lang="nl-NL" dirty="0"/>
              <a:t> </a:t>
            </a:r>
            <a:r>
              <a:rPr lang="nl-NL" dirty="0" err="1"/>
              <a:t>be</a:t>
            </a:r>
            <a:r>
              <a:rPr lang="nl-NL" dirty="0"/>
              <a:t> </a:t>
            </a:r>
            <a:r>
              <a:rPr lang="nl-NL" dirty="0" err="1"/>
              <a:t>addressed</a:t>
            </a:r>
            <a:r>
              <a:rPr lang="nl-NL" dirty="0"/>
              <a:t>, but </a:t>
            </a:r>
            <a:r>
              <a:rPr lang="nl-NL" dirty="0" err="1"/>
              <a:t>not</a:t>
            </a:r>
            <a:r>
              <a:rPr lang="nl-NL" dirty="0"/>
              <a:t> </a:t>
            </a:r>
            <a:r>
              <a:rPr lang="nl-NL" dirty="0" err="1"/>
              <a:t>during</a:t>
            </a:r>
            <a:r>
              <a:rPr lang="nl-NL" dirty="0"/>
              <a:t> </a:t>
            </a:r>
            <a:r>
              <a:rPr lang="nl-NL" dirty="0" err="1"/>
              <a:t>this</a:t>
            </a:r>
            <a:r>
              <a:rPr lang="nl-NL" dirty="0"/>
              <a:t> </a:t>
            </a:r>
            <a:r>
              <a:rPr lang="nl-NL" dirty="0" err="1"/>
              <a:t>session</a:t>
            </a:r>
            <a:r>
              <a:rPr lang="nl-NL" dirty="0"/>
              <a:t>!)</a:t>
            </a:r>
          </a:p>
          <a:p>
            <a:endParaRPr lang="nl-NL" dirty="0"/>
          </a:p>
          <a:p>
            <a:endParaRPr lang="nl-NL" dirty="0"/>
          </a:p>
          <a:p>
            <a:endParaRPr lang="nl-NL" dirty="0"/>
          </a:p>
          <a:p>
            <a:endParaRPr lang="nl-NL" dirty="0"/>
          </a:p>
          <a:p>
            <a:r>
              <a:rPr lang="nl-NL" dirty="0"/>
              <a:t>Mee</a:t>
            </a:r>
          </a:p>
          <a:p>
            <a:r>
              <a:rPr lang="nl-NL" dirty="0" err="1"/>
              <a:t>Estel</a:t>
            </a:r>
            <a:r>
              <a:rPr lang="nl-NL" dirty="0"/>
              <a:t>:</a:t>
            </a:r>
          </a:p>
          <a:p>
            <a:pPr marL="171450" indent="-171450">
              <a:buFont typeface="Arial" panose="020B0604020202020204" pitchFamily="34" charset="0"/>
              <a:buChar char="•"/>
            </a:pPr>
            <a:r>
              <a:rPr lang="nl-NL" dirty="0"/>
              <a:t>Laptop</a:t>
            </a:r>
          </a:p>
          <a:p>
            <a:pPr marL="171450" indent="-171450">
              <a:buFont typeface="Arial" panose="020B0604020202020204" pitchFamily="34" charset="0"/>
              <a:buChar char="•"/>
            </a:pPr>
            <a:r>
              <a:rPr lang="nl-NL" dirty="0"/>
              <a:t>Pointer</a:t>
            </a:r>
          </a:p>
          <a:p>
            <a:endParaRPr lang="nl-NL" dirty="0"/>
          </a:p>
          <a:p>
            <a:endParaRPr lang="nl-NL" dirty="0"/>
          </a:p>
          <a:p>
            <a:r>
              <a:rPr lang="nl-NL" dirty="0"/>
              <a:t>SHARED MAP:</a:t>
            </a:r>
          </a:p>
          <a:p>
            <a:endParaRPr lang="nl-NL" dirty="0"/>
          </a:p>
          <a:p>
            <a:r>
              <a:rPr lang="nl-NL" dirty="0"/>
              <a:t>TODO:</a:t>
            </a:r>
          </a:p>
          <a:p>
            <a:r>
              <a:rPr lang="nl-NL" dirty="0"/>
              <a:t>Bot bouwen (welke kennisbronnen, </a:t>
            </a:r>
            <a:r>
              <a:rPr lang="nl-NL" dirty="0" err="1"/>
              <a:t>Prepare</a:t>
            </a:r>
            <a:r>
              <a:rPr lang="nl-NL" dirty="0"/>
              <a:t> </a:t>
            </a:r>
            <a:r>
              <a:rPr lang="nl-NL" dirty="0" err="1"/>
              <a:t>framework</a:t>
            </a:r>
            <a:r>
              <a:rPr lang="nl-NL" dirty="0"/>
              <a:t>, LSD,   </a:t>
            </a:r>
            <a:r>
              <a:rPr lang="nl-NL" dirty="0">
                <a:sym typeface="Wingdings" panose="05000000000000000000" pitchFamily="2" charset="2"/>
              </a:rPr>
              <a:t></a:t>
            </a:r>
            <a:r>
              <a:rPr lang="nl-NL" dirty="0"/>
              <a:t>Abboy</a:t>
            </a:r>
          </a:p>
          <a:p>
            <a:r>
              <a:rPr lang="nl-NL" dirty="0"/>
              <a:t>Bot testen </a:t>
            </a:r>
            <a:r>
              <a:rPr lang="nl-NL" dirty="0">
                <a:sym typeface="Wingdings" panose="05000000000000000000" pitchFamily="2" charset="2"/>
              </a:rPr>
              <a:t> </a:t>
            </a:r>
            <a:r>
              <a:rPr lang="nl-NL" dirty="0" err="1">
                <a:sym typeface="Wingdings" panose="05000000000000000000" pitchFamily="2" charset="2"/>
              </a:rPr>
              <a:t>Estel</a:t>
            </a:r>
            <a:r>
              <a:rPr lang="nl-NL" dirty="0">
                <a:sym typeface="Wingdings" panose="05000000000000000000" pitchFamily="2" charset="2"/>
              </a:rPr>
              <a:t> en Abboy</a:t>
            </a:r>
            <a:endParaRPr lang="nl-NL" dirty="0"/>
          </a:p>
          <a:p>
            <a:r>
              <a:rPr lang="nl-NL" dirty="0" err="1"/>
              <a:t>Wooclap</a:t>
            </a:r>
            <a:r>
              <a:rPr lang="nl-NL" dirty="0"/>
              <a:t> bouwen </a:t>
            </a:r>
            <a:r>
              <a:rPr lang="nl-NL" dirty="0">
                <a:sym typeface="Wingdings" panose="05000000000000000000" pitchFamily="2" charset="2"/>
              </a:rPr>
              <a:t> </a:t>
            </a:r>
            <a:r>
              <a:rPr lang="nl-NL" dirty="0" err="1">
                <a:sym typeface="Wingdings" panose="05000000000000000000" pitchFamily="2" charset="2"/>
              </a:rPr>
              <a:t>Estel</a:t>
            </a:r>
            <a:endParaRPr lang="nl-NL" dirty="0"/>
          </a:p>
          <a:p>
            <a:r>
              <a:rPr lang="nl-NL" dirty="0"/>
              <a:t>Framework kiezen: </a:t>
            </a:r>
            <a:r>
              <a:rPr lang="nl-NL" dirty="0" err="1"/>
              <a:t>Prepared</a:t>
            </a:r>
            <a:r>
              <a:rPr lang="nl-NL" dirty="0"/>
              <a:t> Framework – Hier ook pdf van maken om te </a:t>
            </a:r>
            <a:r>
              <a:rPr lang="nl-NL" dirty="0" err="1"/>
              <a:t>downlaoden</a:t>
            </a:r>
            <a:r>
              <a:rPr lang="nl-NL" dirty="0"/>
              <a:t> als </a:t>
            </a:r>
            <a:r>
              <a:rPr lang="nl-NL" dirty="0" err="1"/>
              <a:t>framework</a:t>
            </a:r>
            <a:r>
              <a:rPr lang="nl-NL" dirty="0"/>
              <a:t> invul ding </a:t>
            </a:r>
            <a:r>
              <a:rPr lang="nl-NL" dirty="0">
                <a:sym typeface="Wingdings" panose="05000000000000000000" pitchFamily="2" charset="2"/>
              </a:rPr>
              <a:t> </a:t>
            </a:r>
            <a:r>
              <a:rPr lang="nl-NL" dirty="0" err="1">
                <a:sym typeface="Wingdings" panose="05000000000000000000" pitchFamily="2" charset="2"/>
              </a:rPr>
              <a:t>Estel</a:t>
            </a:r>
            <a:r>
              <a:rPr lang="nl-NL" dirty="0">
                <a:sym typeface="Wingdings" panose="05000000000000000000" pitchFamily="2" charset="2"/>
              </a:rPr>
              <a:t> Moet meer passen </a:t>
            </a:r>
            <a:r>
              <a:rPr lang="nl-NL" dirty="0" err="1">
                <a:sym typeface="Wingdings" panose="05000000000000000000" pitchFamily="2" charset="2"/>
              </a:rPr>
              <a:t>mbt</a:t>
            </a:r>
            <a:r>
              <a:rPr lang="nl-NL" dirty="0">
                <a:sym typeface="Wingdings" panose="05000000000000000000" pitchFamily="2" charset="2"/>
              </a:rPr>
              <a:t> de rollen.  Check door Abboy.</a:t>
            </a:r>
            <a:endParaRPr lang="nl-NL" dirty="0"/>
          </a:p>
          <a:p>
            <a:r>
              <a:rPr lang="nl-NL" dirty="0"/>
              <a:t>PPT mooi maken </a:t>
            </a:r>
            <a:r>
              <a:rPr lang="nl-NL" dirty="0">
                <a:sym typeface="Wingdings" panose="05000000000000000000" pitchFamily="2" charset="2"/>
              </a:rPr>
              <a:t> </a:t>
            </a:r>
            <a:r>
              <a:rPr lang="nl-NL" dirty="0" err="1">
                <a:sym typeface="Wingdings" panose="05000000000000000000" pitchFamily="2" charset="2"/>
              </a:rPr>
              <a:t>Estel</a:t>
            </a:r>
            <a:endParaRPr lang="nl-NL" dirty="0"/>
          </a:p>
          <a:p>
            <a:r>
              <a:rPr lang="nl-NL" dirty="0"/>
              <a:t>Flipovers meenemen. </a:t>
            </a:r>
            <a:r>
              <a:rPr lang="nl-NL" dirty="0">
                <a:sym typeface="Wingdings" panose="05000000000000000000" pitchFamily="2" charset="2"/>
              </a:rPr>
              <a:t> </a:t>
            </a:r>
            <a:r>
              <a:rPr lang="nl-NL" dirty="0" err="1">
                <a:sym typeface="Wingdings" panose="05000000000000000000" pitchFamily="2" charset="2"/>
              </a:rPr>
              <a:t>abboy</a:t>
            </a:r>
            <a:endParaRPr lang="nl-NL" dirty="0"/>
          </a:p>
          <a:p>
            <a:r>
              <a:rPr lang="nl-NL" dirty="0"/>
              <a:t>Plek maken om prompt te plaatsten aan het eind </a:t>
            </a:r>
            <a:r>
              <a:rPr lang="nl-NL" dirty="0">
                <a:sym typeface="Wingdings" panose="05000000000000000000" pitchFamily="2" charset="2"/>
              </a:rPr>
              <a:t> </a:t>
            </a:r>
            <a:r>
              <a:rPr lang="nl-NL" dirty="0" err="1">
                <a:sym typeface="Wingdings" panose="05000000000000000000" pitchFamily="2" charset="2"/>
              </a:rPr>
              <a:t>Estel</a:t>
            </a:r>
            <a:endParaRPr lang="nl-NL" dirty="0"/>
          </a:p>
          <a:p>
            <a:endParaRPr lang="nl-NL" dirty="0"/>
          </a:p>
          <a:p>
            <a:r>
              <a:rPr lang="nl-NL" dirty="0"/>
              <a:t>MEENMEEN:</a:t>
            </a:r>
          </a:p>
          <a:p>
            <a:r>
              <a:rPr lang="nl-NL" dirty="0" err="1"/>
              <a:t>Posterbuddies</a:t>
            </a:r>
            <a:r>
              <a:rPr lang="nl-NL" dirty="0"/>
              <a:t>/ </a:t>
            </a:r>
            <a:r>
              <a:rPr lang="nl-NL" dirty="0" err="1"/>
              <a:t>schilderstape</a:t>
            </a:r>
            <a:r>
              <a:rPr lang="nl-NL" dirty="0"/>
              <a:t>: Neemt </a:t>
            </a:r>
            <a:r>
              <a:rPr lang="nl-NL" dirty="0" err="1"/>
              <a:t>Estel</a:t>
            </a:r>
            <a:r>
              <a:rPr lang="nl-NL" dirty="0"/>
              <a:t> mee</a:t>
            </a:r>
          </a:p>
          <a:p>
            <a:r>
              <a:rPr lang="nl-NL" dirty="0"/>
              <a:t>Sharpies: Neemt </a:t>
            </a:r>
            <a:r>
              <a:rPr lang="nl-NL" dirty="0" err="1"/>
              <a:t>Estel</a:t>
            </a:r>
            <a:r>
              <a:rPr lang="nl-NL" dirty="0"/>
              <a:t> mee</a:t>
            </a:r>
          </a:p>
          <a:p>
            <a:r>
              <a:rPr lang="nl-NL" dirty="0" err="1"/>
              <a:t>Postits</a:t>
            </a:r>
            <a:r>
              <a:rPr lang="nl-NL" dirty="0"/>
              <a:t> (klein format) neemt Abboy mee</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00E62B1-760A-4DDC-A477-F77FFCCE1DBC}" type="slidenum">
              <a:rPr lang="nl-NL" smtClean="0"/>
              <a:t>1</a:t>
            </a:fld>
            <a:endParaRPr lang="nl-NL"/>
          </a:p>
        </p:txBody>
      </p:sp>
    </p:spTree>
    <p:extLst>
      <p:ext uri="{BB962C8B-B14F-4D97-AF65-F5344CB8AC3E}">
        <p14:creationId xmlns:p14="http://schemas.microsoft.com/office/powerpoint/2010/main" val="409768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C46D2-FF3F-61AE-3981-BA6CC814684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EC57A0-E9FE-10D5-8B4C-0B496FC4BC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CDEA69-A986-074A-8908-D83D8CFA61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min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Abboy</a:t>
            </a:r>
            <a:br>
              <a:rPr lang="nl-NL" dirty="0"/>
            </a:br>
            <a:br>
              <a:rPr lang="nl-NL" dirty="0"/>
            </a:br>
            <a:r>
              <a:rPr lang="nl-NL" dirty="0" err="1"/>
              <a:t>just</a:t>
            </a:r>
            <a:r>
              <a:rPr lang="nl-NL" dirty="0"/>
              <a:t> </a:t>
            </a:r>
            <a:r>
              <a:rPr lang="nl-NL" dirty="0" err="1"/>
              <a:t>showing</a:t>
            </a:r>
            <a:r>
              <a:rPr lang="nl-NL" dirty="0"/>
              <a:t> </a:t>
            </a:r>
            <a:r>
              <a:rPr lang="nl-NL" dirty="0" err="1"/>
              <a:t>the</a:t>
            </a:r>
            <a:r>
              <a:rPr lang="nl-NL" dirty="0"/>
              <a:t> PERPARED4ED Prompt, </a:t>
            </a:r>
            <a:r>
              <a:rPr lang="nl-NL" dirty="0" err="1"/>
              <a:t>roughly</a:t>
            </a:r>
            <a:r>
              <a:rPr lang="nl-NL" dirty="0"/>
              <a:t> A4</a:t>
            </a:r>
          </a:p>
        </p:txBody>
      </p:sp>
      <p:sp>
        <p:nvSpPr>
          <p:cNvPr id="4" name="Tijdelijke aanduiding voor dianummer 3">
            <a:extLst>
              <a:ext uri="{FF2B5EF4-FFF2-40B4-BE49-F238E27FC236}">
                <a16:creationId xmlns:a16="http://schemas.microsoft.com/office/drawing/2014/main" id="{A8E7EBE8-1274-A2D7-28AF-8CCA7ACB3148}"/>
              </a:ext>
            </a:extLst>
          </p:cNvPr>
          <p:cNvSpPr>
            <a:spLocks noGrp="1"/>
          </p:cNvSpPr>
          <p:nvPr>
            <p:ph type="sldNum" sz="quarter" idx="5"/>
          </p:nvPr>
        </p:nvSpPr>
        <p:spPr/>
        <p:txBody>
          <a:bodyPr/>
          <a:lstStyle/>
          <a:p>
            <a:fld id="{100E62B1-760A-4DDC-A477-F77FFCCE1DBC}" type="slidenum">
              <a:rPr lang="nl-NL" smtClean="0"/>
              <a:t>13</a:t>
            </a:fld>
            <a:endParaRPr lang="nl-NL"/>
          </a:p>
        </p:txBody>
      </p:sp>
    </p:spTree>
    <p:extLst>
      <p:ext uri="{BB962C8B-B14F-4D97-AF65-F5344CB8AC3E}">
        <p14:creationId xmlns:p14="http://schemas.microsoft.com/office/powerpoint/2010/main" val="2222407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D7F01-B675-41CF-3E1A-3A6DC4CC83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F729629-FFC6-00F8-1D83-163576F1FB7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529FCA4-FA96-489B-2E83-79223CD4AF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25 min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Abboy (URL checken net voor aanvang sessie!!!)</a:t>
            </a:r>
            <a:br>
              <a:rPr lang="nl-NL" dirty="0"/>
            </a:br>
            <a:br>
              <a:rPr lang="nl-NL" dirty="0"/>
            </a:br>
            <a:r>
              <a:rPr lang="nl-NL" dirty="0"/>
              <a:t>in max drietallen aan het werk</a:t>
            </a:r>
            <a:br>
              <a:rPr lang="nl-NL" dirty="0"/>
            </a:br>
            <a:br>
              <a:rPr lang="nl-NL" dirty="0"/>
            </a:br>
            <a:r>
              <a:rPr lang="nl-NL" dirty="0"/>
              <a:t>Wij assisteren</a:t>
            </a:r>
            <a:br>
              <a:rPr lang="nl-NL" dirty="0"/>
            </a:br>
            <a:br>
              <a:rPr lang="nl-NL" dirty="0"/>
            </a:br>
            <a:r>
              <a:rPr lang="nl-NL" dirty="0"/>
              <a:t>Na 20 minuten stap 7 &amp; 8 5 minuten evalueren</a:t>
            </a:r>
          </a:p>
        </p:txBody>
      </p:sp>
      <p:sp>
        <p:nvSpPr>
          <p:cNvPr id="4" name="Tijdelijke aanduiding voor dianummer 3">
            <a:extLst>
              <a:ext uri="{FF2B5EF4-FFF2-40B4-BE49-F238E27FC236}">
                <a16:creationId xmlns:a16="http://schemas.microsoft.com/office/drawing/2014/main" id="{6E5FC8A0-2E39-4A41-FA32-F4171690E8EE}"/>
              </a:ext>
            </a:extLst>
          </p:cNvPr>
          <p:cNvSpPr>
            <a:spLocks noGrp="1"/>
          </p:cNvSpPr>
          <p:nvPr>
            <p:ph type="sldNum" sz="quarter" idx="5"/>
          </p:nvPr>
        </p:nvSpPr>
        <p:spPr/>
        <p:txBody>
          <a:bodyPr/>
          <a:lstStyle/>
          <a:p>
            <a:fld id="{100E62B1-760A-4DDC-A477-F77FFCCE1DBC}" type="slidenum">
              <a:rPr lang="nl-NL" smtClean="0"/>
              <a:t>14</a:t>
            </a:fld>
            <a:endParaRPr lang="nl-NL"/>
          </a:p>
        </p:txBody>
      </p:sp>
    </p:spTree>
    <p:extLst>
      <p:ext uri="{BB962C8B-B14F-4D97-AF65-F5344CB8AC3E}">
        <p14:creationId xmlns:p14="http://schemas.microsoft.com/office/powerpoint/2010/main" val="39064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Tx/>
              <a:buNone/>
            </a:pPr>
            <a:r>
              <a:rPr lang="en-US" dirty="0"/>
              <a:t>5 min</a:t>
            </a:r>
            <a:br>
              <a:rPr lang="en-US" dirty="0">
                <a:cs typeface="+mn-lt"/>
              </a:rPr>
            </a:br>
            <a:r>
              <a:rPr lang="en-US" dirty="0"/>
              <a:t>Estel</a:t>
            </a:r>
          </a:p>
          <a:p>
            <a:pPr>
              <a:buFontTx/>
              <a:buChar char="-"/>
            </a:pPr>
            <a:r>
              <a:rPr lang="en-US" dirty="0" err="1"/>
              <a:t>Pedigotical</a:t>
            </a:r>
            <a:r>
              <a:rPr lang="en-US" dirty="0"/>
              <a:t> </a:t>
            </a:r>
          </a:p>
          <a:p>
            <a:pPr>
              <a:buFontTx/>
              <a:buChar char="-"/>
            </a:pPr>
            <a:endParaRPr lang="en-US" dirty="0"/>
          </a:p>
          <a:p>
            <a:pPr>
              <a:buFontTx/>
              <a:buChar char="-"/>
            </a:pPr>
            <a:r>
              <a:rPr lang="en-US" dirty="0"/>
              <a:t>If you're a subject matter expert, there's minimal risk of AI replacing you; instead, collaborating with AI increases your potential to excel.</a:t>
            </a:r>
          </a:p>
          <a:p>
            <a:pPr>
              <a:buFontTx/>
              <a:buChar char="-"/>
            </a:pPr>
            <a:r>
              <a:rPr lang="en-US" dirty="0"/>
              <a:t>Embedding educational and contextual expertise in your prompt results in better AI personas and a clearer understanding of your learning goals.</a:t>
            </a:r>
          </a:p>
          <a:p>
            <a:pPr>
              <a:buFontTx/>
              <a:buChar char="-"/>
            </a:pPr>
            <a:r>
              <a:rPr lang="en-US" dirty="0"/>
              <a:t>Interacting with AI enhances your understanding of educational objectives.</a:t>
            </a:r>
          </a:p>
          <a:p>
            <a:pPr>
              <a:buFontTx/>
              <a:buChar char="-"/>
            </a:pPr>
            <a:r>
              <a:rPr lang="en-US" dirty="0"/>
              <a:t>AI personas that collaborate with users foster an effective learning process rather than merely offloading tasks.</a:t>
            </a:r>
            <a:endParaRPr lang="nl-NL" dirty="0"/>
          </a:p>
          <a:p>
            <a:endParaRPr lang="nl-NL" dirty="0"/>
          </a:p>
          <a:p>
            <a:endParaRPr lang="nl-NL" dirty="0"/>
          </a:p>
          <a:p>
            <a:endParaRPr lang="nl-NL" dirty="0"/>
          </a:p>
          <a:p>
            <a:r>
              <a:rPr lang="nl-NL" dirty="0"/>
              <a:t>Wat viel je op?</a:t>
            </a:r>
          </a:p>
          <a:p>
            <a:r>
              <a:rPr lang="nl-NL" dirty="0"/>
              <a:t>Wat werkte er niet meteen? Hoe komt dat? </a:t>
            </a:r>
          </a:p>
          <a:p>
            <a:r>
              <a:rPr lang="nl-NL" dirty="0"/>
              <a:t>Welke aanpassing heeft gezorgd dat de persona doet wat jij wilt dat hij doet?</a:t>
            </a:r>
          </a:p>
          <a:p>
            <a:r>
              <a:rPr lang="nl-NL" dirty="0"/>
              <a:t>Wat neem je hiervan mee bij het ontwikkelen van andere </a:t>
            </a:r>
            <a:r>
              <a:rPr lang="nl-NL" dirty="0" err="1"/>
              <a:t>personas</a:t>
            </a:r>
            <a:r>
              <a:rPr lang="nl-NL" dirty="0"/>
              <a:t> of prompts? </a:t>
            </a:r>
          </a:p>
          <a:p>
            <a:endParaRPr lang="nl-NL" dirty="0"/>
          </a:p>
          <a:p>
            <a:r>
              <a:rPr lang="nl-NL" dirty="0"/>
              <a:t>EG: waar zie jij </a:t>
            </a:r>
            <a:r>
              <a:rPr lang="nl-NL" dirty="0" err="1"/>
              <a:t>mogelijkheiden</a:t>
            </a:r>
            <a:r>
              <a:rPr lang="nl-NL" dirty="0"/>
              <a:t> in jouw werk </a:t>
            </a:r>
            <a:r>
              <a:rPr lang="nl-NL" dirty="0" err="1"/>
              <a:t>o'm`AI</a:t>
            </a:r>
            <a:r>
              <a:rPr lang="nl-NL" dirty="0"/>
              <a:t> </a:t>
            </a:r>
            <a:r>
              <a:rPr lang="nl-NL" dirty="0" err="1"/>
              <a:t>personas</a:t>
            </a:r>
            <a:r>
              <a:rPr lang="nl-NL" dirty="0"/>
              <a:t> in te zetten? </a:t>
            </a:r>
          </a:p>
        </p:txBody>
      </p:sp>
      <p:sp>
        <p:nvSpPr>
          <p:cNvPr id="4" name="Tijdelijke aanduiding voor dianummer 3"/>
          <p:cNvSpPr>
            <a:spLocks noGrp="1"/>
          </p:cNvSpPr>
          <p:nvPr>
            <p:ph type="sldNum" sz="quarter" idx="5"/>
          </p:nvPr>
        </p:nvSpPr>
        <p:spPr/>
        <p:txBody>
          <a:bodyPr/>
          <a:lstStyle/>
          <a:p>
            <a:fld id="{100E62B1-760A-4DDC-A477-F77FFCCE1DBC}" type="slidenum">
              <a:rPr lang="nl-NL" smtClean="0"/>
              <a:t>16</a:t>
            </a:fld>
            <a:endParaRPr lang="nl-NL"/>
          </a:p>
        </p:txBody>
      </p:sp>
    </p:spTree>
    <p:extLst>
      <p:ext uri="{BB962C8B-B14F-4D97-AF65-F5344CB8AC3E}">
        <p14:creationId xmlns:p14="http://schemas.microsoft.com/office/powerpoint/2010/main" val="1334098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min</a:t>
            </a:r>
            <a:br>
              <a:rPr lang="nl-NL" dirty="0"/>
            </a:br>
            <a:br>
              <a:rPr lang="nl-NL" dirty="0"/>
            </a:br>
            <a:r>
              <a:rPr lang="nl-NL" dirty="0" err="1"/>
              <a:t>Estel</a:t>
            </a:r>
            <a:r>
              <a:rPr lang="nl-NL" dirty="0"/>
              <a:t> &amp; Abboy</a:t>
            </a:r>
          </a:p>
        </p:txBody>
      </p:sp>
      <p:sp>
        <p:nvSpPr>
          <p:cNvPr id="4" name="Tijdelijke aanduiding voor dianummer 3"/>
          <p:cNvSpPr>
            <a:spLocks noGrp="1"/>
          </p:cNvSpPr>
          <p:nvPr>
            <p:ph type="sldNum" sz="quarter" idx="5"/>
          </p:nvPr>
        </p:nvSpPr>
        <p:spPr/>
        <p:txBody>
          <a:bodyPr/>
          <a:lstStyle/>
          <a:p>
            <a:fld id="{100E62B1-760A-4DDC-A477-F77FFCCE1DBC}" type="slidenum">
              <a:rPr lang="nl-NL" smtClean="0"/>
              <a:t>17</a:t>
            </a:fld>
            <a:endParaRPr lang="nl-NL"/>
          </a:p>
        </p:txBody>
      </p:sp>
    </p:spTree>
    <p:extLst>
      <p:ext uri="{BB962C8B-B14F-4D97-AF65-F5344CB8AC3E}">
        <p14:creationId xmlns:p14="http://schemas.microsoft.com/office/powerpoint/2010/main" val="426564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min</a:t>
            </a:r>
            <a:br>
              <a:rPr lang="nl-NL" dirty="0"/>
            </a:br>
            <a:br>
              <a:rPr lang="nl-NL" dirty="0"/>
            </a:br>
            <a:r>
              <a:rPr lang="nl-NL" dirty="0"/>
              <a:t>Abboy</a:t>
            </a:r>
            <a:br>
              <a:rPr lang="nl-NL" dirty="0"/>
            </a:br>
            <a:br>
              <a:rPr lang="nl-NL" dirty="0"/>
            </a:br>
            <a:r>
              <a:rPr lang="nl-NL" dirty="0"/>
              <a:t>Quick </a:t>
            </a:r>
            <a:r>
              <a:rPr lang="nl-NL" dirty="0" err="1"/>
              <a:t>overview</a:t>
            </a:r>
            <a:r>
              <a:rPr lang="nl-NL" dirty="0"/>
              <a:t> </a:t>
            </a:r>
            <a:r>
              <a:rPr lang="nl-NL" dirty="0" err="1"/>
              <a:t>to</a:t>
            </a:r>
            <a:r>
              <a:rPr lang="nl-NL" dirty="0"/>
              <a:t> </a:t>
            </a:r>
            <a:r>
              <a:rPr lang="nl-NL" dirty="0" err="1"/>
              <a:t>narrow</a:t>
            </a:r>
            <a:r>
              <a:rPr lang="nl-NL" dirty="0"/>
              <a:t> down </a:t>
            </a:r>
            <a:r>
              <a:rPr lang="nl-NL" dirty="0" err="1"/>
              <a:t>what</a:t>
            </a:r>
            <a:r>
              <a:rPr lang="nl-NL" dirty="0"/>
              <a:t> we are busy </a:t>
            </a:r>
            <a:r>
              <a:rPr lang="nl-NL" dirty="0" err="1"/>
              <a:t>with</a:t>
            </a:r>
            <a:endParaRPr lang="nl-NL" dirty="0"/>
          </a:p>
        </p:txBody>
      </p:sp>
      <p:sp>
        <p:nvSpPr>
          <p:cNvPr id="4" name="Tijdelijke aanduiding voor dianummer 3"/>
          <p:cNvSpPr>
            <a:spLocks noGrp="1"/>
          </p:cNvSpPr>
          <p:nvPr>
            <p:ph type="sldNum" sz="quarter" idx="5"/>
          </p:nvPr>
        </p:nvSpPr>
        <p:spPr/>
        <p:txBody>
          <a:bodyPr/>
          <a:lstStyle/>
          <a:p>
            <a:fld id="{100E62B1-760A-4DDC-A477-F77FFCCE1DBC}" type="slidenum">
              <a:rPr lang="nl-NL" smtClean="0"/>
              <a:t>5</a:t>
            </a:fld>
            <a:endParaRPr lang="nl-NL"/>
          </a:p>
        </p:txBody>
      </p:sp>
    </p:spTree>
    <p:extLst>
      <p:ext uri="{BB962C8B-B14F-4D97-AF65-F5344CB8AC3E}">
        <p14:creationId xmlns:p14="http://schemas.microsoft.com/office/powerpoint/2010/main" val="179460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effectLst/>
                <a:latin typeface="YouTube Noto"/>
                <a:hlinkClick r:id="rId3" tooltip="Link delen"/>
              </a:rPr>
              <a:t>2 min</a:t>
            </a:r>
            <a:br>
              <a:rPr lang="nl-NL" b="0" i="0" u="none" strike="noStrike" dirty="0">
                <a:effectLst/>
                <a:latin typeface="YouTube Noto"/>
                <a:hlinkClick r:id="rId3" tooltip="Link delen"/>
              </a:rPr>
            </a:br>
            <a:endParaRPr lang="nl-NL" b="0" i="0" u="none" strike="noStrike" dirty="0">
              <a:effectLst/>
              <a:latin typeface="YouTube Noto"/>
              <a:hlinkClick r:id="rId3" tooltip="Link delen"/>
            </a:endParaRPr>
          </a:p>
          <a:p>
            <a:r>
              <a:rPr lang="nl-NL" b="0" i="0" u="none" strike="noStrike" dirty="0" err="1">
                <a:effectLst/>
                <a:latin typeface="YouTube Noto"/>
                <a:hlinkClick r:id="rId3" tooltip="Link delen"/>
              </a:rPr>
              <a:t>Estel</a:t>
            </a:r>
            <a:endParaRPr lang="nl-NL" b="0" i="0" u="none" strike="noStrike" dirty="0">
              <a:effectLst/>
              <a:latin typeface="YouTube Noto"/>
              <a:hlinkClick r:id="rId3" tooltip="Link delen"/>
            </a:endParaRPr>
          </a:p>
          <a:p>
            <a:endParaRPr lang="nl-NL" b="0" i="0" u="none" strike="noStrike" dirty="0">
              <a:effectLst/>
              <a:latin typeface="YouTube Noto"/>
              <a:hlinkClick r:id="rId3" tooltip="Link delen"/>
            </a:endParaRPr>
          </a:p>
          <a:p>
            <a:r>
              <a:rPr lang="nl-NL" b="0" i="0" u="none" strike="noStrike" dirty="0">
                <a:effectLst/>
                <a:latin typeface="YouTube Noto"/>
                <a:hlinkClick r:id="rId3" tooltip="Link delen"/>
              </a:rPr>
              <a:t>https://youtu.be/waP5vkMaYjg</a:t>
            </a:r>
            <a:endParaRPr lang="nl-NL" b="0" i="0" u="none" strike="noStrike" dirty="0">
              <a:effectLst/>
              <a:latin typeface="YouTube Noto"/>
            </a:endParaRPr>
          </a:p>
          <a:p>
            <a:endParaRPr lang="nl-NL" b="0" i="0" u="none" strike="noStrike" dirty="0">
              <a:effectLst/>
              <a:latin typeface="YouTube Noto"/>
            </a:endParaRPr>
          </a:p>
          <a:p>
            <a:r>
              <a:rPr lang="nl-NL" b="0" i="0" u="none" strike="noStrike" dirty="0">
                <a:effectLst/>
                <a:latin typeface="YouTube Noto"/>
              </a:rPr>
              <a:t>45 sec. </a:t>
            </a:r>
          </a:p>
          <a:p>
            <a:endParaRPr lang="nl-NL" b="0" i="0" u="none" strike="noStrike" dirty="0">
              <a:effectLst/>
              <a:latin typeface="YouTube Noto"/>
            </a:endParaRPr>
          </a:p>
          <a:p>
            <a:r>
              <a:rPr lang="en-US" dirty="0"/>
              <a:t>"A clear instruction is essential—not only for our students but also for guiding AI to achieve the desired outcomes. Ultimately, it's all about effective communication. The more we practice prompting, the better we become at communicating across different areas."</a:t>
            </a:r>
            <a:endParaRPr lang="nl-NL" dirty="0"/>
          </a:p>
        </p:txBody>
      </p:sp>
      <p:sp>
        <p:nvSpPr>
          <p:cNvPr id="4" name="Tijdelijke aanduiding voor dianummer 3"/>
          <p:cNvSpPr>
            <a:spLocks noGrp="1"/>
          </p:cNvSpPr>
          <p:nvPr>
            <p:ph type="sldNum" sz="quarter" idx="5"/>
          </p:nvPr>
        </p:nvSpPr>
        <p:spPr/>
        <p:txBody>
          <a:bodyPr/>
          <a:lstStyle/>
          <a:p>
            <a:fld id="{19FB8FCC-6B7D-4433-846A-CEED08CC600B}" type="slidenum">
              <a:rPr lang="nl-NL" smtClean="0"/>
              <a:t>6</a:t>
            </a:fld>
            <a:endParaRPr lang="nl-NL"/>
          </a:p>
        </p:txBody>
      </p:sp>
    </p:spTree>
    <p:extLst>
      <p:ext uri="{BB962C8B-B14F-4D97-AF65-F5344CB8AC3E}">
        <p14:creationId xmlns:p14="http://schemas.microsoft.com/office/powerpoint/2010/main" val="296985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effectLst/>
                <a:latin typeface="YouTube Noto"/>
                <a:hlinkClick r:id="rId3" tooltip="Link delen"/>
              </a:rPr>
              <a:t>2 min</a:t>
            </a:r>
            <a:br>
              <a:rPr lang="nl-NL" b="0" i="0" u="none" strike="noStrike" dirty="0">
                <a:effectLst/>
                <a:latin typeface="YouTube Noto"/>
                <a:hlinkClick r:id="rId3" tooltip="Link delen"/>
              </a:rPr>
            </a:br>
            <a:endParaRPr lang="nl-NL" b="0" i="0" u="none" strike="noStrike" dirty="0">
              <a:effectLst/>
              <a:latin typeface="YouTube Noto"/>
              <a:hlinkClick r:id="rId3" tooltip="Link delen"/>
            </a:endParaRPr>
          </a:p>
          <a:p>
            <a:r>
              <a:rPr lang="nl-NL" b="0" i="0" u="none" strike="noStrike" dirty="0" err="1">
                <a:effectLst/>
                <a:latin typeface="YouTube Noto"/>
                <a:hlinkClick r:id="rId3" tooltip="Link delen"/>
              </a:rPr>
              <a:t>Estel</a:t>
            </a:r>
            <a:endParaRPr lang="nl-NL" b="0" i="0" u="none" strike="noStrike" dirty="0">
              <a:effectLst/>
              <a:latin typeface="YouTube Noto"/>
            </a:endParaRPr>
          </a:p>
          <a:p>
            <a:endParaRPr lang="nl-NL" b="0" i="0" u="none" strike="noStrike" dirty="0">
              <a:effectLst/>
              <a:latin typeface="YouTube Noto"/>
            </a:endParaRPr>
          </a:p>
          <a:p>
            <a:r>
              <a:rPr lang="nl-NL" b="0" i="0" u="none" strike="noStrike" dirty="0">
                <a:effectLst/>
                <a:latin typeface="YouTube Noto"/>
              </a:rPr>
              <a:t>https://youtu.be/_nSmkyDNulk?si=hf7SigzFY3HLZEvA </a:t>
            </a:r>
          </a:p>
          <a:p>
            <a:endParaRPr lang="nl-NL" b="0" i="0" u="none" strike="noStrike" dirty="0">
              <a:effectLst/>
              <a:latin typeface="YouTube Noto"/>
            </a:endParaRPr>
          </a:p>
          <a:p>
            <a:r>
              <a:rPr lang="nl-NL" dirty="0"/>
              <a:t>Klassikaal gesprek, elementen ophalen</a:t>
            </a:r>
          </a:p>
        </p:txBody>
      </p:sp>
      <p:sp>
        <p:nvSpPr>
          <p:cNvPr id="4" name="Tijdelijke aanduiding voor dianummer 3"/>
          <p:cNvSpPr>
            <a:spLocks noGrp="1"/>
          </p:cNvSpPr>
          <p:nvPr>
            <p:ph type="sldNum" sz="quarter" idx="5"/>
          </p:nvPr>
        </p:nvSpPr>
        <p:spPr/>
        <p:txBody>
          <a:bodyPr/>
          <a:lstStyle/>
          <a:p>
            <a:fld id="{100E62B1-760A-4DDC-A477-F77FFCCE1DBC}" type="slidenum">
              <a:rPr lang="nl-NL" smtClean="0"/>
              <a:t>7</a:t>
            </a:fld>
            <a:endParaRPr lang="nl-NL"/>
          </a:p>
        </p:txBody>
      </p:sp>
    </p:spTree>
    <p:extLst>
      <p:ext uri="{BB962C8B-B14F-4D97-AF65-F5344CB8AC3E}">
        <p14:creationId xmlns:p14="http://schemas.microsoft.com/office/powerpoint/2010/main" val="139929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effectLst/>
                <a:latin typeface="YouTube Noto"/>
                <a:hlinkClick r:id="rId3" tooltip="Link delen"/>
              </a:rPr>
              <a:t>3 min </a:t>
            </a:r>
          </a:p>
          <a:p>
            <a:endParaRPr lang="nl-NL" b="0" i="0" u="none" strike="noStrike" dirty="0">
              <a:effectLst/>
              <a:latin typeface="YouTube Noto"/>
              <a:hlinkClick r:id="rId3" tooltip="Link delen"/>
            </a:endParaRPr>
          </a:p>
          <a:p>
            <a:r>
              <a:rPr lang="nl-NL" b="0" i="0" u="none" strike="noStrike" dirty="0" err="1">
                <a:effectLst/>
                <a:latin typeface="YouTube Noto"/>
                <a:hlinkClick r:id="rId3" tooltip="Link delen"/>
              </a:rPr>
              <a:t>Estel</a:t>
            </a:r>
            <a:endParaRPr lang="nl-NL" b="0" i="0" u="none" strike="noStrike" dirty="0">
              <a:effectLst/>
              <a:latin typeface="YouTube Noto"/>
            </a:endParaRPr>
          </a:p>
          <a:p>
            <a:r>
              <a:rPr lang="nl-NL" b="0" i="0" u="none" strike="noStrike" dirty="0">
                <a:effectLst/>
                <a:latin typeface="YouTube Noto"/>
              </a:rPr>
              <a:t>https://youtu.be/_nSmkyDNulk?si=hf7SigzFY3HLZEvA </a:t>
            </a:r>
          </a:p>
          <a:p>
            <a:endParaRPr lang="nl-NL" b="0" i="0" u="none" strike="noStrike" dirty="0">
              <a:effectLst/>
              <a:latin typeface="YouTube Noto"/>
            </a:endParaRPr>
          </a:p>
          <a:p>
            <a:r>
              <a:rPr lang="nl-NL" dirty="0"/>
              <a:t>Klassikaal gesprek, elementen ophalen</a:t>
            </a:r>
          </a:p>
          <a:p>
            <a:endParaRPr lang="nl-NL" dirty="0"/>
          </a:p>
        </p:txBody>
      </p:sp>
      <p:sp>
        <p:nvSpPr>
          <p:cNvPr id="4" name="Tijdelijke aanduiding voor dianummer 3"/>
          <p:cNvSpPr>
            <a:spLocks noGrp="1"/>
          </p:cNvSpPr>
          <p:nvPr>
            <p:ph type="sldNum" sz="quarter" idx="5"/>
          </p:nvPr>
        </p:nvSpPr>
        <p:spPr/>
        <p:txBody>
          <a:bodyPr/>
          <a:lstStyle/>
          <a:p>
            <a:fld id="{100E62B1-760A-4DDC-A477-F77FFCCE1DBC}" type="slidenum">
              <a:rPr lang="nl-NL" smtClean="0"/>
              <a:t>8</a:t>
            </a:fld>
            <a:endParaRPr lang="nl-NL"/>
          </a:p>
        </p:txBody>
      </p:sp>
    </p:spTree>
    <p:extLst>
      <p:ext uri="{BB962C8B-B14F-4D97-AF65-F5344CB8AC3E}">
        <p14:creationId xmlns:p14="http://schemas.microsoft.com/office/powerpoint/2010/main" val="128710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CBC0F-E461-FD7A-3899-6C0542C19D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7FCA78A-011B-73AA-7B06-1452DC612B4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ED117DF-BA8A-C25D-27BB-F1B2DB9BE1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5 min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Estel</a:t>
            </a:r>
            <a:br>
              <a:rPr lang="nl-NL" dirty="0"/>
            </a:br>
            <a:br>
              <a:rPr lang="nl-NL" dirty="0"/>
            </a:br>
            <a:r>
              <a:rPr lang="nl-NL" dirty="0"/>
              <a:t>We assisteren door deelnemers </a:t>
            </a:r>
            <a:r>
              <a:rPr lang="nl-NL" dirty="0" err="1"/>
              <a:t>to</a:t>
            </a:r>
            <a:r>
              <a:rPr lang="nl-NL" dirty="0"/>
              <a:t> </a:t>
            </a:r>
            <a:r>
              <a:rPr lang="nl-NL" dirty="0" err="1"/>
              <a:t>prompten</a:t>
            </a:r>
            <a:r>
              <a:rPr lang="nl-NL" dirty="0"/>
              <a:t> met bv R.I.C.E of P.R.E.P.A.R.E., bv </a:t>
            </a:r>
            <a:r>
              <a:rPr lang="nl-NL" dirty="0" err="1"/>
              <a:t>Role</a:t>
            </a:r>
            <a:r>
              <a:rPr lang="nl-NL" dirty="0"/>
              <a:t>, Explicit, Tone of Voice, Output format, Vorm van Interactie, Context</a:t>
            </a:r>
          </a:p>
          <a:p>
            <a:pPr>
              <a:defRPr/>
            </a:pPr>
            <a:endParaRPr lang="nl-NL" dirty="0"/>
          </a:p>
          <a:p>
            <a:pPr>
              <a:defRPr/>
            </a:pPr>
            <a:r>
              <a:rPr lang="nl-NL" dirty="0" err="1"/>
              <a:t>Who</a:t>
            </a:r>
            <a:r>
              <a:rPr lang="nl-NL" dirty="0"/>
              <a:t> </a:t>
            </a:r>
            <a:r>
              <a:rPr lang="nl-NL" dirty="0" err="1"/>
              <a:t>used</a:t>
            </a:r>
            <a:r>
              <a:rPr lang="nl-NL" dirty="0"/>
              <a:t> a </a:t>
            </a:r>
            <a:r>
              <a:rPr lang="nl-NL" dirty="0" err="1"/>
              <a:t>framewor'k</a:t>
            </a:r>
            <a:r>
              <a:rPr lang="nl-NL" dirty="0"/>
              <a:t>`? </a:t>
            </a:r>
            <a:r>
              <a:rPr lang="nl-NL" dirty="0" err="1"/>
              <a:t>Why</a:t>
            </a:r>
            <a:r>
              <a:rPr lang="nl-NL" dirty="0"/>
              <a:t> </a:t>
            </a:r>
            <a:r>
              <a:rPr lang="nl-NL" dirty="0" err="1"/>
              <a:t>hod</a:t>
            </a:r>
            <a:r>
              <a:rPr lang="nl-NL" dirty="0"/>
              <a:t> dit </a:t>
            </a:r>
            <a:r>
              <a:rPr lang="nl-NL" dirty="0" err="1"/>
              <a:t>that</a:t>
            </a:r>
            <a:r>
              <a:rPr lang="nl-NL" dirty="0"/>
              <a:t> help </a:t>
            </a:r>
            <a:r>
              <a:rPr lang="nl-NL" dirty="0" err="1"/>
              <a:t>you</a:t>
            </a:r>
            <a:r>
              <a:rPr lang="nl-NL" dirty="0"/>
              <a:t>?</a:t>
            </a:r>
          </a:p>
        </p:txBody>
      </p:sp>
      <p:sp>
        <p:nvSpPr>
          <p:cNvPr id="4" name="Tijdelijke aanduiding voor dianummer 3">
            <a:extLst>
              <a:ext uri="{FF2B5EF4-FFF2-40B4-BE49-F238E27FC236}">
                <a16:creationId xmlns:a16="http://schemas.microsoft.com/office/drawing/2014/main" id="{0D7FEBDD-F52A-2E7A-F5A0-16646DD05F5C}"/>
              </a:ext>
            </a:extLst>
          </p:cNvPr>
          <p:cNvSpPr>
            <a:spLocks noGrp="1"/>
          </p:cNvSpPr>
          <p:nvPr>
            <p:ph type="sldNum" sz="quarter" idx="5"/>
          </p:nvPr>
        </p:nvSpPr>
        <p:spPr/>
        <p:txBody>
          <a:bodyPr/>
          <a:lstStyle/>
          <a:p>
            <a:fld id="{100E62B1-760A-4DDC-A477-F77FFCCE1DBC}" type="slidenum">
              <a:rPr lang="nl-NL" smtClean="0"/>
              <a:t>9</a:t>
            </a:fld>
            <a:endParaRPr lang="nl-NL"/>
          </a:p>
        </p:txBody>
      </p:sp>
    </p:spTree>
    <p:extLst>
      <p:ext uri="{BB962C8B-B14F-4D97-AF65-F5344CB8AC3E}">
        <p14:creationId xmlns:p14="http://schemas.microsoft.com/office/powerpoint/2010/main" val="80969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 min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Abboy</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Alleen een </a:t>
            </a:r>
            <a:r>
              <a:rPr lang="nl-NL" dirty="0" err="1"/>
              <a:t>overview</a:t>
            </a:r>
            <a:r>
              <a:rPr lang="nl-NL" dirty="0"/>
              <a:t> op hoofdlijnen, geen details, die komen ze later tegen</a:t>
            </a:r>
          </a:p>
        </p:txBody>
      </p:sp>
      <p:sp>
        <p:nvSpPr>
          <p:cNvPr id="4" name="Tijdelijke aanduiding voor dianummer 3"/>
          <p:cNvSpPr>
            <a:spLocks noGrp="1"/>
          </p:cNvSpPr>
          <p:nvPr>
            <p:ph type="sldNum" sz="quarter" idx="5"/>
          </p:nvPr>
        </p:nvSpPr>
        <p:spPr/>
        <p:txBody>
          <a:bodyPr/>
          <a:lstStyle/>
          <a:p>
            <a:fld id="{100E62B1-760A-4DDC-A477-F77FFCCE1DBC}" type="slidenum">
              <a:rPr lang="nl-NL" smtClean="0"/>
              <a:t>10</a:t>
            </a:fld>
            <a:endParaRPr lang="nl-NL"/>
          </a:p>
        </p:txBody>
      </p:sp>
    </p:spTree>
    <p:extLst>
      <p:ext uri="{BB962C8B-B14F-4D97-AF65-F5344CB8AC3E}">
        <p14:creationId xmlns:p14="http://schemas.microsoft.com/office/powerpoint/2010/main" val="376648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35C4B-4377-8359-CE22-38EA4F2548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F75282-37AC-FAAC-6190-13D7488641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B7AE61A-69B7-59B2-C02B-5DF727BDB4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 min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Abboy</a:t>
            </a:r>
            <a:br>
              <a:rPr lang="nl-NL" dirty="0"/>
            </a:br>
            <a:br>
              <a:rPr lang="nl-NL" dirty="0"/>
            </a:br>
            <a:r>
              <a:rPr lang="nl-NL" dirty="0"/>
              <a:t>Korte uitleg over GPT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Korte uitleg over PREPARED4ED GPT</a:t>
            </a:r>
          </a:p>
        </p:txBody>
      </p:sp>
      <p:sp>
        <p:nvSpPr>
          <p:cNvPr id="4" name="Tijdelijke aanduiding voor dianummer 3">
            <a:extLst>
              <a:ext uri="{FF2B5EF4-FFF2-40B4-BE49-F238E27FC236}">
                <a16:creationId xmlns:a16="http://schemas.microsoft.com/office/drawing/2014/main" id="{7D56B0A2-DB53-6901-2C28-2E1E19BF7350}"/>
              </a:ext>
            </a:extLst>
          </p:cNvPr>
          <p:cNvSpPr>
            <a:spLocks noGrp="1"/>
          </p:cNvSpPr>
          <p:nvPr>
            <p:ph type="sldNum" sz="quarter" idx="5"/>
          </p:nvPr>
        </p:nvSpPr>
        <p:spPr/>
        <p:txBody>
          <a:bodyPr/>
          <a:lstStyle/>
          <a:p>
            <a:fld id="{100E62B1-760A-4DDC-A477-F77FFCCE1DBC}" type="slidenum">
              <a:rPr lang="nl-NL" smtClean="0"/>
              <a:t>11</a:t>
            </a:fld>
            <a:endParaRPr lang="nl-NL"/>
          </a:p>
        </p:txBody>
      </p:sp>
    </p:spTree>
    <p:extLst>
      <p:ext uri="{BB962C8B-B14F-4D97-AF65-F5344CB8AC3E}">
        <p14:creationId xmlns:p14="http://schemas.microsoft.com/office/powerpoint/2010/main" val="26101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8F0EA-BEF2-6BB3-3295-A2C8EE4FEB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FF5995B-425A-E83E-A1DC-332AE735FB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3E10D1F-81FC-D3AB-683D-7D4B298693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4 min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Abboy</a:t>
            </a:r>
            <a:br>
              <a:rPr lang="nl-NL" dirty="0"/>
            </a:br>
            <a:br>
              <a:rPr lang="nl-NL" dirty="0"/>
            </a:br>
            <a:r>
              <a:rPr lang="nl-NL" dirty="0"/>
              <a:t>Switchen naar </a:t>
            </a:r>
            <a:r>
              <a:rPr lang="nl-NL" dirty="0" err="1"/>
              <a:t>ChatGPT</a:t>
            </a:r>
            <a:r>
              <a:rPr lang="nl-NL" dirty="0"/>
              <a:t> (al klaar gezet)</a:t>
            </a:r>
            <a:br>
              <a:rPr lang="nl-NL" dirty="0"/>
            </a:br>
            <a:r>
              <a:rPr lang="nl-NL" dirty="0"/>
              <a:t>kopiëren van tekst en afbeelding uit PPT</a:t>
            </a:r>
          </a:p>
        </p:txBody>
      </p:sp>
      <p:sp>
        <p:nvSpPr>
          <p:cNvPr id="4" name="Tijdelijke aanduiding voor dianummer 3">
            <a:extLst>
              <a:ext uri="{FF2B5EF4-FFF2-40B4-BE49-F238E27FC236}">
                <a16:creationId xmlns:a16="http://schemas.microsoft.com/office/drawing/2014/main" id="{A7E1AFFC-375A-D2D2-2B73-5A0FD295C384}"/>
              </a:ext>
            </a:extLst>
          </p:cNvPr>
          <p:cNvSpPr>
            <a:spLocks noGrp="1"/>
          </p:cNvSpPr>
          <p:nvPr>
            <p:ph type="sldNum" sz="quarter" idx="5"/>
          </p:nvPr>
        </p:nvSpPr>
        <p:spPr/>
        <p:txBody>
          <a:bodyPr/>
          <a:lstStyle/>
          <a:p>
            <a:fld id="{100E62B1-760A-4DDC-A477-F77FFCCE1DBC}" type="slidenum">
              <a:rPr lang="nl-NL" smtClean="0"/>
              <a:t>12</a:t>
            </a:fld>
            <a:endParaRPr lang="nl-NL"/>
          </a:p>
        </p:txBody>
      </p:sp>
    </p:spTree>
    <p:extLst>
      <p:ext uri="{BB962C8B-B14F-4D97-AF65-F5344CB8AC3E}">
        <p14:creationId xmlns:p14="http://schemas.microsoft.com/office/powerpoint/2010/main" val="962720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sp>
        <p:nvSpPr>
          <p:cNvPr id="8" name="Tijdelijke aanduiding voor afbeelding 6"/>
          <p:cNvSpPr>
            <a:spLocks noGrp="1"/>
          </p:cNvSpPr>
          <p:nvPr>
            <p:ph type="pic" sz="quarter" idx="12" hasCustomPrompt="1"/>
          </p:nvPr>
        </p:nvSpPr>
        <p:spPr>
          <a:xfrm>
            <a:off x="0" y="0"/>
            <a:ext cx="12192000" cy="6858000"/>
          </a:xfrm>
        </p:spPr>
        <p:txBody>
          <a:bodyPr/>
          <a:lstStyle>
            <a:lvl1pPr algn="l">
              <a:defRPr/>
            </a:lvl1pPr>
          </a:lstStyle>
          <a:p>
            <a:r>
              <a:rPr lang="nl-NL"/>
              <a:t>Klik hier en voeg de afbeelding in, klik vervolgens 'reset' of 'opnieuw instellen' in het menu</a:t>
            </a:r>
          </a:p>
        </p:txBody>
      </p:sp>
      <p:sp>
        <p:nvSpPr>
          <p:cNvPr id="9" name="Tijdelijke aanduiding voor tekst 11"/>
          <p:cNvSpPr>
            <a:spLocks noGrp="1"/>
          </p:cNvSpPr>
          <p:nvPr>
            <p:ph type="body" sz="quarter" idx="11"/>
          </p:nvPr>
        </p:nvSpPr>
        <p:spPr>
          <a:xfrm>
            <a:off x="0" y="0"/>
            <a:ext cx="12192000" cy="6858000"/>
          </a:xfrm>
          <a:blipFill rotWithShape="1">
            <a:blip r:embed="rId2"/>
            <a:stretch>
              <a:fillRect/>
            </a:stretch>
          </a:blipFill>
        </p:spPr>
        <p:txBody>
          <a:bodyPr lIns="0" tIns="0" rIns="0" bIns="0">
            <a:noAutofit/>
          </a:bodyPr>
          <a:lstStyle>
            <a:lvl1pPr marL="0" indent="0">
              <a:buNone/>
              <a:defRPr sz="100">
                <a:solidFill>
                  <a:schemeClr val="bg1"/>
                </a:solidFill>
              </a:defRPr>
            </a:lvl1pPr>
          </a:lstStyle>
          <a:p>
            <a:pPr lvl="0"/>
            <a:r>
              <a:rPr lang="nl-NL"/>
              <a:t>Klikken om de tekststijl van het model te bewerken</a:t>
            </a:r>
          </a:p>
        </p:txBody>
      </p:sp>
      <p:sp>
        <p:nvSpPr>
          <p:cNvPr id="2" name="Titel 1"/>
          <p:cNvSpPr>
            <a:spLocks noGrp="1"/>
          </p:cNvSpPr>
          <p:nvPr>
            <p:ph type="ctrTitle"/>
          </p:nvPr>
        </p:nvSpPr>
        <p:spPr>
          <a:xfrm>
            <a:off x="1206620" y="4484914"/>
            <a:ext cx="5876351" cy="1120798"/>
          </a:xfrm>
        </p:spPr>
        <p:txBody>
          <a:bodyPr tIns="0" anchor="b">
            <a:noAutofit/>
          </a:bodyPr>
          <a:lstStyle>
            <a:lvl1pPr algn="l">
              <a:defRPr lang="nl-NL" sz="2800" b="1" kern="1200" cap="all" spc="-5" baseline="0" smtClean="0">
                <a:solidFill>
                  <a:schemeClr val="tx2"/>
                </a:solidFill>
                <a:latin typeface="+mj-lt"/>
                <a:ea typeface="+mn-ea"/>
                <a:cs typeface="Arial Black"/>
              </a:defRPr>
            </a:lvl1pPr>
          </a:lstStyle>
          <a:p>
            <a:r>
              <a:rPr lang="nl-NL"/>
              <a:t>Klik om stijl te bewerken</a:t>
            </a:r>
          </a:p>
        </p:txBody>
      </p:sp>
      <p:sp>
        <p:nvSpPr>
          <p:cNvPr id="3" name="Ondertitel 2"/>
          <p:cNvSpPr>
            <a:spLocks noGrp="1"/>
          </p:cNvSpPr>
          <p:nvPr>
            <p:ph type="subTitle" idx="1"/>
          </p:nvPr>
        </p:nvSpPr>
        <p:spPr>
          <a:xfrm>
            <a:off x="1206620" y="5654426"/>
            <a:ext cx="5876351" cy="760888"/>
          </a:xfrm>
        </p:spPr>
        <p:txBody>
          <a:bodyPr lIns="0" tIns="0" rIns="0" bIns="0"/>
          <a:lstStyle>
            <a:lvl1pPr marL="0" indent="0" algn="l">
              <a:buNone/>
              <a:defRPr lang="nl-NL" sz="1800" kern="1200" spc="-5" dirty="0" smtClean="0">
                <a:solidFill>
                  <a:srgbClr val="213343"/>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4" name="Tijdelijke aanduiding voor tekst 13"/>
          <p:cNvSpPr>
            <a:spLocks noGrp="1"/>
          </p:cNvSpPr>
          <p:nvPr>
            <p:ph type="body" sz="quarter" idx="13" hasCustomPrompt="1"/>
          </p:nvPr>
        </p:nvSpPr>
        <p:spPr>
          <a:xfrm>
            <a:off x="8522539" y="2260840"/>
            <a:ext cx="2159000" cy="1208074"/>
          </a:xfrm>
        </p:spPr>
        <p:txBody>
          <a:bodyPr lIns="0" tIns="0" rIns="0" bIns="0">
            <a:noAutofit/>
          </a:bodyPr>
          <a:lstStyle>
            <a:lvl1pPr marL="0" indent="0">
              <a:buNone/>
              <a:defRPr lang="nl-NL" sz="1300" kern="1200" dirty="0">
                <a:solidFill>
                  <a:srgbClr val="FFFFFF"/>
                </a:solidFill>
                <a:latin typeface="+mn-lt"/>
                <a:ea typeface="+mn-ea"/>
                <a:cs typeface="Arial"/>
              </a:defRPr>
            </a:lvl1pPr>
          </a:lstStyle>
          <a:p>
            <a:pPr lvl="0"/>
            <a:r>
              <a:rPr lang="nl-NL"/>
              <a:t>Naam</a:t>
            </a:r>
          </a:p>
        </p:txBody>
      </p:sp>
      <p:sp>
        <p:nvSpPr>
          <p:cNvPr id="15" name="Tijdelijke aanduiding voor tekst 13"/>
          <p:cNvSpPr>
            <a:spLocks noGrp="1"/>
          </p:cNvSpPr>
          <p:nvPr>
            <p:ph type="body" sz="quarter" idx="14" hasCustomPrompt="1"/>
          </p:nvPr>
        </p:nvSpPr>
        <p:spPr>
          <a:xfrm>
            <a:off x="8522539" y="1103085"/>
            <a:ext cx="2159000" cy="772229"/>
          </a:xfrm>
        </p:spPr>
        <p:txBody>
          <a:bodyPr lIns="0" tIns="0" rIns="0" bIns="0" anchor="b">
            <a:noAutofit/>
          </a:bodyPr>
          <a:lstStyle>
            <a:lvl1pPr marL="0" indent="0">
              <a:buNone/>
              <a:defRPr lang="nl-NL" sz="1300" i="1" kern="1200" dirty="0">
                <a:solidFill>
                  <a:srgbClr val="213343"/>
                </a:solidFill>
                <a:latin typeface="+mn-lt"/>
                <a:ea typeface="+mn-ea"/>
                <a:cs typeface="Arial"/>
              </a:defRPr>
            </a:lvl1pPr>
          </a:lstStyle>
          <a:p>
            <a:pPr lvl="0"/>
            <a:r>
              <a:rPr lang="nl-NL"/>
              <a:t>Versie/Datum</a:t>
            </a:r>
          </a:p>
        </p:txBody>
      </p:sp>
      <p:pic>
        <p:nvPicPr>
          <p:cNvPr id="4" name="Afbeelding 3">
            <a:extLst>
              <a:ext uri="{FF2B5EF4-FFF2-40B4-BE49-F238E27FC236}">
                <a16:creationId xmlns:a16="http://schemas.microsoft.com/office/drawing/2014/main" id="{2ED18190-8871-9BA8-424A-DC90DA2D30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9914" y="6118185"/>
            <a:ext cx="1848804" cy="594258"/>
          </a:xfrm>
          <a:prstGeom prst="rect">
            <a:avLst/>
          </a:prstGeom>
        </p:spPr>
      </p:pic>
    </p:spTree>
    <p:extLst>
      <p:ext uri="{BB962C8B-B14F-4D97-AF65-F5344CB8AC3E}">
        <p14:creationId xmlns:p14="http://schemas.microsoft.com/office/powerpoint/2010/main" val="252852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ekop">
    <p:spTree>
      <p:nvGrpSpPr>
        <p:cNvPr id="1" name=""/>
        <p:cNvGrpSpPr/>
        <p:nvPr/>
      </p:nvGrpSpPr>
      <p:grpSpPr>
        <a:xfrm>
          <a:off x="0" y="0"/>
          <a:ext cx="0" cy="0"/>
          <a:chOff x="0" y="0"/>
          <a:chExt cx="0" cy="0"/>
        </a:xfrm>
      </p:grpSpPr>
      <p:sp>
        <p:nvSpPr>
          <p:cNvPr id="12"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a:t>Klik hier en voeg de afbeelding in, klik vervolgens 'reset' of 'opnieuw instellen' in het menu</a:t>
            </a:r>
          </a:p>
        </p:txBody>
      </p:sp>
      <p:sp>
        <p:nvSpPr>
          <p:cNvPr id="6" name="Titel 1"/>
          <p:cNvSpPr>
            <a:spLocks noGrp="1"/>
          </p:cNvSpPr>
          <p:nvPr>
            <p:ph type="title"/>
          </p:nvPr>
        </p:nvSpPr>
        <p:spPr>
          <a:xfrm>
            <a:off x="1409838" y="5321860"/>
            <a:ext cx="9970775" cy="428835"/>
          </a:xfrm>
        </p:spPr>
        <p:txBody>
          <a:bodyPr anchor="b"/>
          <a:lstStyle>
            <a:lvl1pPr>
              <a:defRPr lang="nl-NL" sz="2800" b="1" kern="1200" cap="all" spc="-5" baseline="0" smtClean="0">
                <a:solidFill>
                  <a:srgbClr val="FFFFFF"/>
                </a:solidFill>
                <a:latin typeface="+mj-lt"/>
                <a:ea typeface="+mn-ea"/>
                <a:cs typeface="Arial Black"/>
              </a:defRPr>
            </a:lvl1pPr>
          </a:lstStyle>
          <a:p>
            <a:r>
              <a:rPr lang="nl-NL"/>
              <a:t>Klik om stijl te bewerken</a:t>
            </a:r>
          </a:p>
        </p:txBody>
      </p:sp>
      <p:sp>
        <p:nvSpPr>
          <p:cNvPr id="16" name="Tijdelijke aanduiding voor tekst 11"/>
          <p:cNvSpPr>
            <a:spLocks noGrp="1"/>
          </p:cNvSpPr>
          <p:nvPr>
            <p:ph type="body" sz="quarter" idx="11"/>
          </p:nvPr>
        </p:nvSpPr>
        <p:spPr>
          <a:xfrm>
            <a:off x="7923882" y="812880"/>
            <a:ext cx="3456000" cy="3456000"/>
          </a:xfrm>
          <a:blipFill rotWithShape="1">
            <a:blip r:embed="rId2"/>
            <a:stretch>
              <a:fillRect/>
            </a:stretch>
          </a:blipFill>
        </p:spPr>
        <p:txBody>
          <a:bodyPr lIns="0" tIns="0" rIns="0" bIns="0">
            <a:noAutofit/>
          </a:bodyPr>
          <a:lstStyle>
            <a:lvl1pPr marL="0" indent="0" algn="r">
              <a:buNone/>
              <a:defRPr sz="100">
                <a:solidFill>
                  <a:schemeClr val="bg1"/>
                </a:solidFill>
              </a:defRPr>
            </a:lvl1pPr>
          </a:lstStyle>
          <a:p>
            <a:pPr lvl="0"/>
            <a:r>
              <a:rPr lang="nl-NL"/>
              <a:t>Klikken om de tekststijl van het model te bewerken</a:t>
            </a:r>
          </a:p>
        </p:txBody>
      </p:sp>
      <p:sp>
        <p:nvSpPr>
          <p:cNvPr id="3" name="#"/>
          <p:cNvSpPr>
            <a:spLocks noGrp="1"/>
          </p:cNvSpPr>
          <p:nvPr>
            <p:ph type="body" idx="1" hasCustomPrompt="1"/>
          </p:nvPr>
        </p:nvSpPr>
        <p:spPr>
          <a:xfrm>
            <a:off x="8169275" y="1084233"/>
            <a:ext cx="2978150" cy="2103467"/>
          </a:xfrm>
        </p:spPr>
        <p:txBody>
          <a:bodyPr wrap="none" lIns="0" rIns="0">
            <a:noAutofit/>
          </a:bodyPr>
          <a:lstStyle>
            <a:lvl1pPr marL="0" indent="0" algn="ctr">
              <a:buNone/>
              <a:defRPr sz="139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a:t>
            </a:r>
          </a:p>
        </p:txBody>
      </p:sp>
      <p:sp>
        <p:nvSpPr>
          <p:cNvPr id="14" name="#"/>
          <p:cNvSpPr>
            <a:spLocks noGrp="1"/>
          </p:cNvSpPr>
          <p:nvPr>
            <p:ph type="body" idx="15" hasCustomPrompt="1"/>
          </p:nvPr>
        </p:nvSpPr>
        <p:spPr>
          <a:xfrm>
            <a:off x="8153400" y="1198532"/>
            <a:ext cx="2997200" cy="484748"/>
          </a:xfrm>
        </p:spPr>
        <p:txBody>
          <a:bodyPr wrap="square" lIns="0" rIns="0">
            <a:spAutoFit/>
          </a:bodyPr>
          <a:lstStyle>
            <a:lvl1pPr marL="0" indent="0" algn="ctr">
              <a:buNone/>
              <a:defRPr sz="2000" cap="none">
                <a:solidFill>
                  <a:srgbClr val="21334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HOOFDSTUK</a:t>
            </a:r>
          </a:p>
        </p:txBody>
      </p:sp>
    </p:spTree>
    <p:extLst>
      <p:ext uri="{BB962C8B-B14F-4D97-AF65-F5344CB8AC3E}">
        <p14:creationId xmlns:p14="http://schemas.microsoft.com/office/powerpoint/2010/main" val="216353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angepaste indeling">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a:t>Klik hier en voeg de afbeelding in, klik vervolgens 'reset' of 'opnieuw instellen' in het menu</a:t>
            </a:r>
          </a:p>
        </p:txBody>
      </p:sp>
      <p:sp>
        <p:nvSpPr>
          <p:cNvPr id="12" name="Tijdelijke aanduiding voor tekst 11"/>
          <p:cNvSpPr>
            <a:spLocks noGrp="1"/>
          </p:cNvSpPr>
          <p:nvPr>
            <p:ph type="body" sz="quarter" idx="11"/>
          </p:nvPr>
        </p:nvSpPr>
        <p:spPr>
          <a:xfrm>
            <a:off x="1" y="0"/>
            <a:ext cx="12192000" cy="6858000"/>
          </a:xfrm>
          <a:blipFill>
            <a:blip r:embed="rId2"/>
            <a:stretch>
              <a:fillRect/>
            </a:stretch>
          </a:blipFill>
        </p:spPr>
        <p:txBody>
          <a:bodyPr lIns="0" tIns="0" rIns="0" bIns="0">
            <a:noAutofit/>
          </a:bodyPr>
          <a:lstStyle>
            <a:lvl1pPr marL="0" indent="0">
              <a:buNone/>
              <a:defRPr sz="100">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38837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6"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fld id="{26804AD9-D1D9-4056-A4BA-16D329DB16EA}" type="datetimeFigureOut">
              <a:rPr lang="nl-NL" smtClean="0"/>
              <a:t>27-11-2024</a:t>
            </a:fld>
            <a:endParaRPr lang="nl-NL"/>
          </a:p>
        </p:txBody>
      </p:sp>
      <p:sp>
        <p:nvSpPr>
          <p:cNvPr id="8"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endParaRPr lang="nl-NL"/>
          </a:p>
        </p:txBody>
      </p:sp>
      <p:sp>
        <p:nvSpPr>
          <p:cNvPr id="9"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fld id="{BC85831D-D388-4E51-9358-A757CEB3B1C8}" type="slidenum">
              <a:rPr lang="nl-NL" smtClean="0"/>
              <a:t>‹nr.›</a:t>
            </a:fld>
            <a:endParaRPr lang="nl-NL"/>
          </a:p>
        </p:txBody>
      </p:sp>
      <p:pic>
        <p:nvPicPr>
          <p:cNvPr id="10" name="Afbeelding 9" descr="HHS_NL_groen_H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pic>
        <p:nvPicPr>
          <p:cNvPr id="2" name="Afbeelding 1">
            <a:extLst>
              <a:ext uri="{FF2B5EF4-FFF2-40B4-BE49-F238E27FC236}">
                <a16:creationId xmlns:a16="http://schemas.microsoft.com/office/drawing/2014/main" id="{1B5F216C-7BA5-8E92-3A23-7133106F32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2800" y="5929460"/>
            <a:ext cx="2242393" cy="720769"/>
          </a:xfrm>
          <a:prstGeom prst="rect">
            <a:avLst/>
          </a:prstGeom>
        </p:spPr>
      </p:pic>
    </p:spTree>
    <p:extLst>
      <p:ext uri="{BB962C8B-B14F-4D97-AF65-F5344CB8AC3E}">
        <p14:creationId xmlns:p14="http://schemas.microsoft.com/office/powerpoint/2010/main" val="13115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ocaties">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657" y="0"/>
            <a:ext cx="10327343" cy="6858000"/>
          </a:xfrm>
          <a:prstGeom prst="rect">
            <a:avLst/>
          </a:prstGeom>
        </p:spPr>
      </p:pic>
      <p:sp>
        <p:nvSpPr>
          <p:cNvPr id="5" name="object 11"/>
          <p:cNvSpPr txBox="1"/>
          <p:nvPr/>
        </p:nvSpPr>
        <p:spPr>
          <a:xfrm>
            <a:off x="2019300" y="1014830"/>
            <a:ext cx="2490051" cy="635000"/>
          </a:xfrm>
          <a:prstGeom prst="rect">
            <a:avLst/>
          </a:prstGeom>
        </p:spPr>
        <p:txBody>
          <a:bodyPr vert="horz" wrap="square" lIns="0" tIns="33019" rIns="0" bIns="0" rtlCol="0">
            <a:spAutoFit/>
          </a:bodyPr>
          <a:lstStyle/>
          <a:p>
            <a:pPr marL="337820" algn="r">
              <a:lnSpc>
                <a:spcPct val="100000"/>
              </a:lnSpc>
              <a:spcBef>
                <a:spcPts val="259"/>
              </a:spcBef>
            </a:pPr>
            <a:r>
              <a:rPr sz="1200" b="1">
                <a:solidFill>
                  <a:schemeClr val="tx2"/>
                </a:solidFill>
                <a:latin typeface="Arial Black"/>
                <a:cs typeface="Arial Black"/>
              </a:rPr>
              <a:t>HOOF</a:t>
            </a:r>
            <a:r>
              <a:rPr sz="1200" b="1" spc="-45">
                <a:solidFill>
                  <a:schemeClr val="tx2"/>
                </a:solidFill>
                <a:latin typeface="Arial Black"/>
                <a:cs typeface="Arial Black"/>
              </a:rPr>
              <a:t>D</a:t>
            </a:r>
            <a:r>
              <a:rPr sz="1200" b="1">
                <a:solidFill>
                  <a:schemeClr val="tx2"/>
                </a:solidFill>
                <a:latin typeface="Arial Black"/>
                <a:cs typeface="Arial Black"/>
              </a:rPr>
              <a:t>VESTIGING</a:t>
            </a:r>
            <a:endParaRPr sz="1200">
              <a:solidFill>
                <a:schemeClr val="tx2"/>
              </a:solidFill>
              <a:latin typeface="Arial Black"/>
              <a:cs typeface="Arial Black"/>
            </a:endParaRPr>
          </a:p>
          <a:p>
            <a:pPr marL="560070" marR="5080" indent="-548005" algn="r">
              <a:lnSpc>
                <a:spcPct val="111100"/>
              </a:lnSpc>
            </a:pPr>
            <a:r>
              <a:rPr sz="1200">
                <a:solidFill>
                  <a:schemeClr val="tx2"/>
                </a:solidFill>
                <a:latin typeface="Arial"/>
                <a:cs typeface="Arial"/>
              </a:rPr>
              <a:t>Johanna </a:t>
            </a:r>
            <a:r>
              <a:rPr sz="1200" spc="-10">
                <a:solidFill>
                  <a:schemeClr val="tx2"/>
                </a:solidFill>
                <a:latin typeface="Arial"/>
                <a:cs typeface="Arial"/>
              </a:rPr>
              <a:t>Westerdijkplein </a:t>
            </a:r>
            <a:r>
              <a:rPr sz="1200" spc="-5">
                <a:solidFill>
                  <a:schemeClr val="tx2"/>
                </a:solidFill>
                <a:latin typeface="Arial"/>
                <a:cs typeface="Arial"/>
              </a:rPr>
              <a:t>75</a:t>
            </a:r>
            <a:endParaRPr lang="en-US" sz="1200" spc="-5">
              <a:solidFill>
                <a:schemeClr val="tx2"/>
              </a:solidFill>
              <a:latin typeface="Arial"/>
              <a:cs typeface="Arial"/>
            </a:endParaRPr>
          </a:p>
          <a:p>
            <a:pPr marL="560070" marR="5080" indent="-548005" algn="r">
              <a:lnSpc>
                <a:spcPct val="111100"/>
              </a:lnSpc>
            </a:pPr>
            <a:r>
              <a:rPr sz="1200" spc="-5">
                <a:solidFill>
                  <a:schemeClr val="tx2"/>
                </a:solidFill>
                <a:latin typeface="Arial"/>
                <a:cs typeface="Arial"/>
              </a:rPr>
              <a:t>2521 </a:t>
            </a:r>
            <a:r>
              <a:rPr sz="1200">
                <a:solidFill>
                  <a:schemeClr val="tx2"/>
                </a:solidFill>
                <a:latin typeface="Arial"/>
                <a:cs typeface="Arial"/>
              </a:rPr>
              <a:t>EN </a:t>
            </a:r>
            <a:r>
              <a:rPr sz="1200" spc="-5">
                <a:solidFill>
                  <a:schemeClr val="tx2"/>
                </a:solidFill>
                <a:latin typeface="Arial"/>
                <a:cs typeface="Arial"/>
              </a:rPr>
              <a:t>Den</a:t>
            </a:r>
            <a:r>
              <a:rPr sz="1200" spc="-95">
                <a:solidFill>
                  <a:schemeClr val="tx2"/>
                </a:solidFill>
                <a:latin typeface="Arial"/>
                <a:cs typeface="Arial"/>
              </a:rPr>
              <a:t> </a:t>
            </a:r>
            <a:r>
              <a:rPr sz="1200" spc="-5">
                <a:solidFill>
                  <a:schemeClr val="tx2"/>
                </a:solidFill>
                <a:latin typeface="Arial"/>
                <a:cs typeface="Arial"/>
              </a:rPr>
              <a:t>Haag</a:t>
            </a:r>
            <a:endParaRPr sz="1200">
              <a:solidFill>
                <a:schemeClr val="tx2"/>
              </a:solidFill>
              <a:latin typeface="Arial"/>
              <a:cs typeface="Arial"/>
            </a:endParaRPr>
          </a:p>
        </p:txBody>
      </p:sp>
      <p:sp>
        <p:nvSpPr>
          <p:cNvPr id="7" name="object 12"/>
          <p:cNvSpPr txBox="1"/>
          <p:nvPr/>
        </p:nvSpPr>
        <p:spPr>
          <a:xfrm>
            <a:off x="2942413" y="2240499"/>
            <a:ext cx="1567180" cy="635000"/>
          </a:xfrm>
          <a:prstGeom prst="rect">
            <a:avLst/>
          </a:prstGeom>
        </p:spPr>
        <p:txBody>
          <a:bodyPr vert="horz" wrap="square" lIns="0" tIns="33019" rIns="0" bIns="0" rtlCol="0">
            <a:spAutoFit/>
          </a:bodyPr>
          <a:lstStyle/>
          <a:p>
            <a:pPr algn="r">
              <a:lnSpc>
                <a:spcPct val="100000"/>
              </a:lnSpc>
              <a:spcBef>
                <a:spcPts val="259"/>
              </a:spcBef>
            </a:pPr>
            <a:r>
              <a:rPr sz="1200" b="1">
                <a:solidFill>
                  <a:schemeClr val="tx2"/>
                </a:solidFill>
                <a:latin typeface="Arial Black"/>
                <a:cs typeface="Arial Black"/>
              </a:rPr>
              <a:t>VESTIGING</a:t>
            </a:r>
            <a:r>
              <a:rPr sz="1200" b="1" spc="-105">
                <a:solidFill>
                  <a:schemeClr val="tx2"/>
                </a:solidFill>
                <a:latin typeface="Arial Black"/>
                <a:cs typeface="Arial Black"/>
              </a:rPr>
              <a:t> </a:t>
            </a:r>
            <a:r>
              <a:rPr sz="1200" b="1">
                <a:solidFill>
                  <a:schemeClr val="tx2"/>
                </a:solidFill>
                <a:latin typeface="Arial Black"/>
                <a:cs typeface="Arial Black"/>
              </a:rPr>
              <a:t>DELFT</a:t>
            </a:r>
            <a:endParaRPr sz="1200">
              <a:solidFill>
                <a:schemeClr val="tx2"/>
              </a:solidFill>
              <a:latin typeface="Arial Black"/>
              <a:cs typeface="Arial Black"/>
            </a:endParaRPr>
          </a:p>
          <a:p>
            <a:pPr marL="90805" algn="r">
              <a:lnSpc>
                <a:spcPct val="100000"/>
              </a:lnSpc>
              <a:spcBef>
                <a:spcPts val="160"/>
              </a:spcBef>
            </a:pPr>
            <a:r>
              <a:rPr sz="1200" spc="-5">
                <a:solidFill>
                  <a:schemeClr val="tx2"/>
                </a:solidFill>
                <a:latin typeface="Arial"/>
                <a:cs typeface="Arial"/>
              </a:rPr>
              <a:t>Rotterdamseweg</a:t>
            </a:r>
            <a:r>
              <a:rPr sz="1200" spc="-100">
                <a:solidFill>
                  <a:schemeClr val="tx2"/>
                </a:solidFill>
                <a:latin typeface="Arial"/>
                <a:cs typeface="Arial"/>
              </a:rPr>
              <a:t> </a:t>
            </a:r>
            <a:r>
              <a:rPr sz="1200" spc="-5">
                <a:solidFill>
                  <a:schemeClr val="tx2"/>
                </a:solidFill>
                <a:latin typeface="Arial"/>
                <a:cs typeface="Arial"/>
              </a:rPr>
              <a:t>137</a:t>
            </a:r>
            <a:endParaRPr sz="1200">
              <a:solidFill>
                <a:schemeClr val="tx2"/>
              </a:solidFill>
              <a:latin typeface="Arial"/>
              <a:cs typeface="Arial"/>
            </a:endParaRPr>
          </a:p>
          <a:p>
            <a:pPr marL="643890" algn="r">
              <a:lnSpc>
                <a:spcPct val="100000"/>
              </a:lnSpc>
              <a:spcBef>
                <a:spcPts val="160"/>
              </a:spcBef>
            </a:pPr>
            <a:r>
              <a:rPr sz="1200" spc="-5">
                <a:solidFill>
                  <a:schemeClr val="tx2"/>
                </a:solidFill>
                <a:latin typeface="Arial"/>
                <a:cs typeface="Arial"/>
              </a:rPr>
              <a:t>2628 </a:t>
            </a:r>
            <a:r>
              <a:rPr sz="1200">
                <a:solidFill>
                  <a:schemeClr val="tx2"/>
                </a:solidFill>
                <a:latin typeface="Arial"/>
                <a:cs typeface="Arial"/>
              </a:rPr>
              <a:t>AL</a:t>
            </a:r>
            <a:r>
              <a:rPr sz="1200" spc="-204">
                <a:solidFill>
                  <a:schemeClr val="tx2"/>
                </a:solidFill>
                <a:latin typeface="Arial"/>
                <a:cs typeface="Arial"/>
              </a:rPr>
              <a:t> </a:t>
            </a:r>
            <a:r>
              <a:rPr sz="1200" spc="-5">
                <a:solidFill>
                  <a:schemeClr val="tx2"/>
                </a:solidFill>
                <a:latin typeface="Arial"/>
                <a:cs typeface="Arial"/>
              </a:rPr>
              <a:t>Delft</a:t>
            </a:r>
            <a:endParaRPr sz="1200">
              <a:solidFill>
                <a:schemeClr val="tx2"/>
              </a:solidFill>
              <a:latin typeface="Arial"/>
              <a:cs typeface="Arial"/>
            </a:endParaRPr>
          </a:p>
        </p:txBody>
      </p:sp>
      <p:sp>
        <p:nvSpPr>
          <p:cNvPr id="8" name="object 13"/>
          <p:cNvSpPr txBox="1"/>
          <p:nvPr/>
        </p:nvSpPr>
        <p:spPr>
          <a:xfrm>
            <a:off x="1168401" y="3459820"/>
            <a:ext cx="3340846" cy="654025"/>
          </a:xfrm>
          <a:prstGeom prst="rect">
            <a:avLst/>
          </a:prstGeom>
        </p:spPr>
        <p:txBody>
          <a:bodyPr vert="horz" wrap="square" lIns="0" tIns="33020" rIns="0" bIns="0" rtlCol="0">
            <a:spAutoFit/>
          </a:bodyPr>
          <a:lstStyle/>
          <a:p>
            <a:pPr marR="5080" algn="r">
              <a:lnSpc>
                <a:spcPct val="100000"/>
              </a:lnSpc>
              <a:spcBef>
                <a:spcPts val="260"/>
              </a:spcBef>
            </a:pPr>
            <a:r>
              <a:rPr sz="1200" b="1" spc="-10">
                <a:solidFill>
                  <a:schemeClr val="tx2"/>
                </a:solidFill>
                <a:latin typeface="Arial Black"/>
                <a:cs typeface="Arial Black"/>
              </a:rPr>
              <a:t>SPORTCAMPUS</a:t>
            </a:r>
            <a:r>
              <a:rPr sz="1200" b="1" spc="-55">
                <a:solidFill>
                  <a:schemeClr val="tx2"/>
                </a:solidFill>
                <a:latin typeface="Arial Black"/>
                <a:cs typeface="Arial Black"/>
              </a:rPr>
              <a:t> </a:t>
            </a:r>
            <a:r>
              <a:rPr sz="1200" b="1" spc="-15">
                <a:solidFill>
                  <a:schemeClr val="tx2"/>
                </a:solidFill>
                <a:latin typeface="Arial Black"/>
                <a:cs typeface="Arial Black"/>
              </a:rPr>
              <a:t>ZUIDERPARK</a:t>
            </a:r>
            <a:endParaRPr sz="1200">
              <a:solidFill>
                <a:schemeClr val="tx2"/>
              </a:solidFill>
              <a:latin typeface="Arial Black"/>
              <a:cs typeface="Arial Black"/>
            </a:endParaRPr>
          </a:p>
          <a:p>
            <a:pPr marR="5080" algn="r">
              <a:lnSpc>
                <a:spcPct val="100000"/>
              </a:lnSpc>
              <a:spcBef>
                <a:spcPts val="260"/>
              </a:spcBef>
            </a:pPr>
            <a:r>
              <a:rPr lang="nl-NL" sz="1200">
                <a:solidFill>
                  <a:schemeClr val="tx2"/>
                </a:solidFill>
                <a:latin typeface="+mn-lt"/>
                <a:cs typeface="Arial"/>
              </a:rPr>
              <a:t>Meester P. </a:t>
            </a:r>
            <a:r>
              <a:rPr lang="nl-NL" sz="1200" err="1">
                <a:solidFill>
                  <a:schemeClr val="tx2"/>
                </a:solidFill>
                <a:latin typeface="+mn-lt"/>
                <a:cs typeface="Arial"/>
              </a:rPr>
              <a:t>Droogleever</a:t>
            </a:r>
            <a:r>
              <a:rPr lang="nl-NL" sz="1200" baseline="0">
                <a:solidFill>
                  <a:schemeClr val="tx2"/>
                </a:solidFill>
                <a:latin typeface="+mn-lt"/>
                <a:cs typeface="Arial"/>
              </a:rPr>
              <a:t> </a:t>
            </a:r>
            <a:r>
              <a:rPr lang="nl-NL" sz="1200">
                <a:solidFill>
                  <a:schemeClr val="tx2"/>
                </a:solidFill>
                <a:latin typeface="+mn-lt"/>
                <a:cs typeface="Arial"/>
              </a:rPr>
              <a:t>Fortuynweg 22</a:t>
            </a:r>
          </a:p>
          <a:p>
            <a:pPr marR="5080" algn="r">
              <a:lnSpc>
                <a:spcPct val="100000"/>
              </a:lnSpc>
              <a:spcBef>
                <a:spcPts val="260"/>
              </a:spcBef>
            </a:pPr>
            <a:r>
              <a:rPr lang="nl-NL" sz="1200" spc="-5">
                <a:solidFill>
                  <a:schemeClr val="tx2"/>
                </a:solidFill>
                <a:latin typeface="+mn-lt"/>
                <a:cs typeface="Arial"/>
              </a:rPr>
              <a:t>2533 SR Den</a:t>
            </a:r>
            <a:r>
              <a:rPr lang="nl-NL" sz="1200" spc="-100">
                <a:solidFill>
                  <a:schemeClr val="tx2"/>
                </a:solidFill>
                <a:latin typeface="+mn-lt"/>
                <a:cs typeface="Arial"/>
              </a:rPr>
              <a:t> </a:t>
            </a:r>
            <a:r>
              <a:rPr lang="nl-NL" sz="1200" spc="-5">
                <a:solidFill>
                  <a:schemeClr val="tx2"/>
                </a:solidFill>
                <a:latin typeface="+mn-lt"/>
                <a:cs typeface="Arial"/>
              </a:rPr>
              <a:t>Haag</a:t>
            </a:r>
            <a:endParaRPr lang="nl-NL" sz="1200">
              <a:solidFill>
                <a:schemeClr val="tx2"/>
              </a:solidFill>
              <a:latin typeface="+mn-lt"/>
              <a:cs typeface="Arial"/>
            </a:endParaRPr>
          </a:p>
        </p:txBody>
      </p:sp>
      <p:sp>
        <p:nvSpPr>
          <p:cNvPr id="9" name="object 14"/>
          <p:cNvSpPr txBox="1"/>
          <p:nvPr/>
        </p:nvSpPr>
        <p:spPr>
          <a:xfrm>
            <a:off x="2316144" y="4679139"/>
            <a:ext cx="2193290" cy="654025"/>
          </a:xfrm>
          <a:prstGeom prst="rect">
            <a:avLst/>
          </a:prstGeom>
        </p:spPr>
        <p:txBody>
          <a:bodyPr vert="horz" wrap="square" lIns="0" tIns="33020" rIns="0" bIns="0" rtlCol="0">
            <a:spAutoFit/>
          </a:bodyPr>
          <a:lstStyle/>
          <a:p>
            <a:pPr marL="12700">
              <a:lnSpc>
                <a:spcPct val="100000"/>
              </a:lnSpc>
              <a:spcBef>
                <a:spcPts val="260"/>
              </a:spcBef>
            </a:pPr>
            <a:r>
              <a:rPr sz="1200" b="1">
                <a:solidFill>
                  <a:schemeClr val="tx2"/>
                </a:solidFill>
                <a:latin typeface="Arial Black"/>
                <a:cs typeface="Arial Black"/>
              </a:rPr>
              <a:t>VESTIGING</a:t>
            </a:r>
            <a:r>
              <a:rPr sz="1200" b="1" spc="-105">
                <a:solidFill>
                  <a:schemeClr val="tx2"/>
                </a:solidFill>
                <a:latin typeface="Arial Black"/>
                <a:cs typeface="Arial Black"/>
              </a:rPr>
              <a:t> </a:t>
            </a:r>
            <a:r>
              <a:rPr sz="1200" b="1" spc="-5">
                <a:solidFill>
                  <a:schemeClr val="tx2"/>
                </a:solidFill>
                <a:latin typeface="Arial Black"/>
                <a:cs typeface="Arial Black"/>
              </a:rPr>
              <a:t>ZOETERMEER</a:t>
            </a:r>
            <a:endParaRPr sz="1200">
              <a:solidFill>
                <a:schemeClr val="tx2"/>
              </a:solidFill>
              <a:latin typeface="Arial Black"/>
              <a:cs typeface="Arial Black"/>
            </a:endParaRPr>
          </a:p>
          <a:p>
            <a:pPr marL="12700" algn="r">
              <a:lnSpc>
                <a:spcPct val="100000"/>
              </a:lnSpc>
              <a:spcBef>
                <a:spcPts val="260"/>
              </a:spcBef>
            </a:pPr>
            <a:r>
              <a:rPr lang="nl-NL" sz="1200" err="1">
                <a:solidFill>
                  <a:schemeClr val="tx2"/>
                </a:solidFill>
                <a:latin typeface="+mn-lt"/>
                <a:cs typeface="Arial"/>
              </a:rPr>
              <a:t>Bleiswijkseweg</a:t>
            </a:r>
            <a:r>
              <a:rPr lang="nl-NL" sz="1200">
                <a:solidFill>
                  <a:schemeClr val="tx2"/>
                </a:solidFill>
                <a:latin typeface="+mn-lt"/>
                <a:cs typeface="Arial"/>
              </a:rPr>
              <a:t> 37</a:t>
            </a:r>
            <a:endParaRPr lang="nl-NL" sz="1200" spc="-5">
              <a:solidFill>
                <a:schemeClr val="tx2"/>
              </a:solidFill>
              <a:latin typeface="+mn-lt"/>
              <a:cs typeface="Arial"/>
            </a:endParaRPr>
          </a:p>
          <a:p>
            <a:pPr marL="12700" algn="r">
              <a:lnSpc>
                <a:spcPct val="100000"/>
              </a:lnSpc>
              <a:spcBef>
                <a:spcPts val="260"/>
              </a:spcBef>
            </a:pPr>
            <a:r>
              <a:rPr lang="nl-NL" sz="1200" spc="-5">
                <a:solidFill>
                  <a:schemeClr val="tx2"/>
                </a:solidFill>
                <a:latin typeface="+mn-lt"/>
                <a:cs typeface="Arial"/>
              </a:rPr>
              <a:t>2712 BP</a:t>
            </a:r>
            <a:r>
              <a:rPr lang="nl-NL" sz="1200">
                <a:solidFill>
                  <a:schemeClr val="tx2"/>
                </a:solidFill>
                <a:latin typeface="+mn-lt"/>
                <a:cs typeface="Arial"/>
              </a:rPr>
              <a:t> </a:t>
            </a:r>
            <a:r>
              <a:rPr lang="nl-NL" sz="1200" spc="-5">
                <a:solidFill>
                  <a:schemeClr val="tx2"/>
                </a:solidFill>
                <a:latin typeface="+mn-lt"/>
                <a:cs typeface="Arial"/>
              </a:rPr>
              <a:t>Zoetermeer</a:t>
            </a:r>
            <a:endParaRPr lang="nl-NL" sz="1200">
              <a:solidFill>
                <a:schemeClr val="tx2"/>
              </a:solidFill>
              <a:latin typeface="+mn-lt"/>
              <a:cs typeface="Arial"/>
            </a:endParaRPr>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041" y="3035031"/>
            <a:ext cx="3510570" cy="1039129"/>
          </a:xfrm>
          <a:prstGeom prst="rect">
            <a:avLst/>
          </a:prstGeom>
        </p:spPr>
      </p:pic>
    </p:spTree>
    <p:extLst>
      <p:ext uri="{BB962C8B-B14F-4D97-AF65-F5344CB8AC3E}">
        <p14:creationId xmlns:p14="http://schemas.microsoft.com/office/powerpoint/2010/main" val="213651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Animatie">
    <p:spTree>
      <p:nvGrpSpPr>
        <p:cNvPr id="1" name=""/>
        <p:cNvGrpSpPr/>
        <p:nvPr/>
      </p:nvGrpSpPr>
      <p:grpSpPr>
        <a:xfrm>
          <a:off x="0" y="0"/>
          <a:ext cx="0" cy="0"/>
          <a:chOff x="0" y="0"/>
          <a:chExt cx="0" cy="0"/>
        </a:xfrm>
      </p:grpSpPr>
      <p:pic>
        <p:nvPicPr>
          <p:cNvPr id="2" name="Afbeelding 1" descr="lets-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3" name="Afbeelding 2" descr="lets-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4" name="Afbeelding 3" descr="lets-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5" name="Afbeelding 4" descr="lets-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Tree>
    <p:extLst>
      <p:ext uri="{BB962C8B-B14F-4D97-AF65-F5344CB8AC3E}">
        <p14:creationId xmlns:p14="http://schemas.microsoft.com/office/powerpoint/2010/main" val="43589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C1E7A-D67E-FE0F-DCAF-B5D2AFEB29F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C9B777A-EC4C-6F11-D189-09CF653785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383CC28-04BB-161C-BD21-0EDF5FB6EF14}"/>
              </a:ext>
            </a:extLst>
          </p:cNvPr>
          <p:cNvSpPr>
            <a:spLocks noGrp="1"/>
          </p:cNvSpPr>
          <p:nvPr>
            <p:ph type="dt" sz="half" idx="10"/>
          </p:nvPr>
        </p:nvSpPr>
        <p:spPr/>
        <p:txBody>
          <a:bodyPr/>
          <a:lstStyle/>
          <a:p>
            <a:fld id="{26804AD9-D1D9-4056-A4BA-16D329DB16EA}" type="datetimeFigureOut">
              <a:rPr lang="nl-NL" smtClean="0"/>
              <a:t>27-11-2024</a:t>
            </a:fld>
            <a:endParaRPr lang="nl-NL"/>
          </a:p>
        </p:txBody>
      </p:sp>
      <p:sp>
        <p:nvSpPr>
          <p:cNvPr id="5" name="Tijdelijke aanduiding voor voettekst 4">
            <a:extLst>
              <a:ext uri="{FF2B5EF4-FFF2-40B4-BE49-F238E27FC236}">
                <a16:creationId xmlns:a16="http://schemas.microsoft.com/office/drawing/2014/main" id="{FEC77292-8F67-9863-C2E6-07D92AD624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28F5B5-1F15-0F0D-0527-226F90219C91}"/>
              </a:ext>
            </a:extLst>
          </p:cNvPr>
          <p:cNvSpPr>
            <a:spLocks noGrp="1"/>
          </p:cNvSpPr>
          <p:nvPr>
            <p:ph type="sldNum" sz="quarter" idx="12"/>
          </p:nvPr>
        </p:nvSpPr>
        <p:spPr/>
        <p:txBody>
          <a:bodyPr/>
          <a:lstStyle/>
          <a:p>
            <a:fld id="{BC85831D-D388-4E51-9358-A757CEB3B1C8}" type="slidenum">
              <a:rPr lang="nl-NL" smtClean="0"/>
              <a:t>‹nr.›</a:t>
            </a:fld>
            <a:endParaRPr lang="nl-NL"/>
          </a:p>
        </p:txBody>
      </p:sp>
      <p:pic>
        <p:nvPicPr>
          <p:cNvPr id="8" name="Afbeelding 7">
            <a:extLst>
              <a:ext uri="{FF2B5EF4-FFF2-40B4-BE49-F238E27FC236}">
                <a16:creationId xmlns:a16="http://schemas.microsoft.com/office/drawing/2014/main" id="{D6665C84-6637-2519-87AA-7B49E04E8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00" y="5929460"/>
            <a:ext cx="2242393" cy="720769"/>
          </a:xfrm>
          <a:prstGeom prst="rect">
            <a:avLst/>
          </a:prstGeom>
        </p:spPr>
      </p:pic>
    </p:spTree>
    <p:extLst>
      <p:ext uri="{BB962C8B-B14F-4D97-AF65-F5344CB8AC3E}">
        <p14:creationId xmlns:p14="http://schemas.microsoft.com/office/powerpoint/2010/main" val="217125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5C31D-3151-8A33-49CE-F32DAA05160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2D85CA-14D8-74D4-C18C-BC01B21BB3F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B682490-A6AE-1BF5-9ADE-20B49C9CA9D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440DEC5-61F1-6300-2B21-952A2E9E3EF4}"/>
              </a:ext>
            </a:extLst>
          </p:cNvPr>
          <p:cNvSpPr>
            <a:spLocks noGrp="1"/>
          </p:cNvSpPr>
          <p:nvPr>
            <p:ph type="dt" sz="half" idx="10"/>
          </p:nvPr>
        </p:nvSpPr>
        <p:spPr/>
        <p:txBody>
          <a:bodyPr/>
          <a:lstStyle/>
          <a:p>
            <a:fld id="{07AB38B0-76E2-4ECF-BCCD-11B46FBBABC6}" type="datetimeFigureOut">
              <a:rPr lang="nl-NL" smtClean="0"/>
              <a:t>27-11-2024</a:t>
            </a:fld>
            <a:endParaRPr lang="nl-NL"/>
          </a:p>
        </p:txBody>
      </p:sp>
      <p:sp>
        <p:nvSpPr>
          <p:cNvPr id="6" name="Tijdelijke aanduiding voor voettekst 5">
            <a:extLst>
              <a:ext uri="{FF2B5EF4-FFF2-40B4-BE49-F238E27FC236}">
                <a16:creationId xmlns:a16="http://schemas.microsoft.com/office/drawing/2014/main" id="{4ABFEFDB-988D-880A-F123-B1222AFAA3D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E66BBBA-BDB6-4E20-2CD5-4E4124567E86}"/>
              </a:ext>
            </a:extLst>
          </p:cNvPr>
          <p:cNvSpPr>
            <a:spLocks noGrp="1"/>
          </p:cNvSpPr>
          <p:nvPr>
            <p:ph type="sldNum" sz="quarter" idx="12"/>
          </p:nvPr>
        </p:nvSpPr>
        <p:spPr/>
        <p:txBody>
          <a:bodyPr/>
          <a:lstStyle/>
          <a:p>
            <a:fld id="{C331A417-2CFD-4454-A13C-DAE41EE3B160}" type="slidenum">
              <a:rPr lang="nl-NL" smtClean="0"/>
              <a:t>‹nr.›</a:t>
            </a:fld>
            <a:endParaRPr lang="nl-NL"/>
          </a:p>
        </p:txBody>
      </p:sp>
      <p:pic>
        <p:nvPicPr>
          <p:cNvPr id="8" name="Afbeelding 7">
            <a:extLst>
              <a:ext uri="{FF2B5EF4-FFF2-40B4-BE49-F238E27FC236}">
                <a16:creationId xmlns:a16="http://schemas.microsoft.com/office/drawing/2014/main" id="{B291DAA3-3781-4A97-4F46-1E76DEF513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00" y="5929460"/>
            <a:ext cx="2242393" cy="720769"/>
          </a:xfrm>
          <a:prstGeom prst="rect">
            <a:avLst/>
          </a:prstGeom>
        </p:spPr>
      </p:pic>
    </p:spTree>
    <p:extLst>
      <p:ext uri="{BB962C8B-B14F-4D97-AF65-F5344CB8AC3E}">
        <p14:creationId xmlns:p14="http://schemas.microsoft.com/office/powerpoint/2010/main" val="3587146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071C4F88-906B-3140-B902-8594973615D8}"/>
              </a:ext>
            </a:extLst>
          </p:cNvPr>
          <p:cNvSpPr>
            <a:spLocks noGrp="1"/>
          </p:cNvSpPr>
          <p:nvPr>
            <p:ph type="dt" sz="half" idx="10"/>
          </p:nvPr>
        </p:nvSpPr>
        <p:spPr/>
        <p:txBody>
          <a:bodyPr/>
          <a:lstStyle/>
          <a:p>
            <a:fld id="{BA9D38E6-DE1B-5D4D-AD8B-9B0A5BF1F0E8}" type="datetime4">
              <a:rPr lang="nl-NL" noProof="0" smtClean="0"/>
              <a:t>27 november 2024</a:t>
            </a:fld>
            <a:endParaRPr lang="nl-NL" noProof="0"/>
          </a:p>
        </p:txBody>
      </p:sp>
      <p:sp>
        <p:nvSpPr>
          <p:cNvPr id="4" name="Footer Placeholder">
            <a:extLst>
              <a:ext uri="{FF2B5EF4-FFF2-40B4-BE49-F238E27FC236}">
                <a16:creationId xmlns:a16="http://schemas.microsoft.com/office/drawing/2014/main" id="{24B6D757-D052-D643-B0F7-E66EECD19C68}"/>
              </a:ext>
            </a:extLst>
          </p:cNvPr>
          <p:cNvSpPr>
            <a:spLocks noGrp="1"/>
          </p:cNvSpPr>
          <p:nvPr>
            <p:ph type="ftr" sz="quarter" idx="11"/>
          </p:nvPr>
        </p:nvSpPr>
        <p:spPr/>
        <p:txBody>
          <a:bodyPr/>
          <a:lstStyle/>
          <a:p>
            <a:endParaRPr lang="nl-NL" noProof="0"/>
          </a:p>
        </p:txBody>
      </p:sp>
      <p:sp>
        <p:nvSpPr>
          <p:cNvPr id="5" name="Slide Number Placeholder">
            <a:extLst>
              <a:ext uri="{FF2B5EF4-FFF2-40B4-BE49-F238E27FC236}">
                <a16:creationId xmlns:a16="http://schemas.microsoft.com/office/drawing/2014/main" id="{D7EA2676-FF14-D443-AECA-C83EA1B88A0D}"/>
              </a:ext>
            </a:extLst>
          </p:cNvPr>
          <p:cNvSpPr>
            <a:spLocks noGrp="1"/>
          </p:cNvSpPr>
          <p:nvPr>
            <p:ph type="sldNum" sz="quarter" idx="12"/>
          </p:nvPr>
        </p:nvSpPr>
        <p:spPr/>
        <p:txBody>
          <a:bodyPr/>
          <a:lstStyle/>
          <a:p>
            <a:fld id="{C106184F-B7CE-4543-B9D1-673A9FD07611}" type="slidenum">
              <a:rPr lang="nl-NL" noProof="0" smtClean="0"/>
              <a:t>‹nr.›</a:t>
            </a:fld>
            <a:endParaRPr lang="nl-NL" noProof="0"/>
          </a:p>
        </p:txBody>
      </p:sp>
      <p:sp>
        <p:nvSpPr>
          <p:cNvPr id="2" name="Title">
            <a:extLst>
              <a:ext uri="{FF2B5EF4-FFF2-40B4-BE49-F238E27FC236}">
                <a16:creationId xmlns:a16="http://schemas.microsoft.com/office/drawing/2014/main" id="{BD8149AF-8632-C445-A352-414B879B7509}"/>
              </a:ext>
            </a:extLst>
          </p:cNvPr>
          <p:cNvSpPr>
            <a:spLocks noGrp="1"/>
          </p:cNvSpPr>
          <p:nvPr>
            <p:ph type="title"/>
          </p:nvPr>
        </p:nvSpPr>
        <p:spPr/>
        <p:txBody>
          <a:bodyPr/>
          <a:lstStyle/>
          <a:p>
            <a:r>
              <a:rPr lang="en-US" noProof="0"/>
              <a:t>Click to edit Master title style</a:t>
            </a:r>
            <a:endParaRPr lang="nl-NL" noProof="0"/>
          </a:p>
        </p:txBody>
      </p:sp>
      <p:sp>
        <p:nvSpPr>
          <p:cNvPr id="8" name="Subtitle">
            <a:extLst>
              <a:ext uri="{FF2B5EF4-FFF2-40B4-BE49-F238E27FC236}">
                <a16:creationId xmlns:a16="http://schemas.microsoft.com/office/drawing/2014/main" id="{D3E0458D-35D8-5A4F-B9B4-32F229B80379}"/>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noProof="0"/>
              <a:t>Click </a:t>
            </a:r>
            <a:r>
              <a:rPr lang="nl-NL" noProof="0" err="1"/>
              <a:t>to</a:t>
            </a:r>
            <a:r>
              <a:rPr lang="nl-NL" noProof="0"/>
              <a:t> </a:t>
            </a:r>
            <a:r>
              <a:rPr lang="nl-NL" noProof="0" err="1"/>
              <a:t>edit</a:t>
            </a:r>
            <a:r>
              <a:rPr lang="nl-NL" noProof="0"/>
              <a:t> </a:t>
            </a:r>
            <a:r>
              <a:rPr lang="nl-NL" noProof="0" err="1"/>
              <a:t>subtitle</a:t>
            </a:r>
            <a:r>
              <a:rPr lang="nl-NL" noProof="0"/>
              <a:t> </a:t>
            </a:r>
            <a:r>
              <a:rPr lang="nl-NL" noProof="0" err="1"/>
              <a:t>style</a:t>
            </a:r>
            <a:endParaRPr lang="nl-NL" noProof="0"/>
          </a:p>
        </p:txBody>
      </p:sp>
      <p:sp>
        <p:nvSpPr>
          <p:cNvPr id="7" name="Navigator ">
            <a:extLst>
              <a:ext uri="{FF2B5EF4-FFF2-40B4-BE49-F238E27FC236}">
                <a16:creationId xmlns:a16="http://schemas.microsoft.com/office/drawing/2014/main" id="{5C270C5B-ABD4-494A-B3C6-1E5FC2D6641E}"/>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nl-NL" noProof="0"/>
              <a:t>.</a:t>
            </a:r>
          </a:p>
        </p:txBody>
      </p:sp>
      <p:sp>
        <p:nvSpPr>
          <p:cNvPr id="9" name="Navigator Nr">
            <a:extLst>
              <a:ext uri="{FF2B5EF4-FFF2-40B4-BE49-F238E27FC236}">
                <a16:creationId xmlns:a16="http://schemas.microsoft.com/office/drawing/2014/main" id="{D22E03B2-6794-AE4C-9429-24DC0F0C5A43}"/>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nl-NL" noProof="0"/>
              <a:t>#</a:t>
            </a:r>
          </a:p>
        </p:txBody>
      </p:sp>
    </p:spTree>
    <p:extLst>
      <p:ext uri="{BB962C8B-B14F-4D97-AF65-F5344CB8AC3E}">
        <p14:creationId xmlns:p14="http://schemas.microsoft.com/office/powerpoint/2010/main" val="383930008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Pay-off">
    <p:bg>
      <p:bgPr>
        <a:solidFill>
          <a:schemeClr val="accent1"/>
        </a:solidFill>
        <a:effectLst/>
      </p:bgPr>
    </p:bg>
    <p:spTree>
      <p:nvGrpSpPr>
        <p:cNvPr id="1" name=""/>
        <p:cNvGrpSpPr/>
        <p:nvPr/>
      </p:nvGrpSpPr>
      <p:grpSpPr>
        <a:xfrm>
          <a:off x="0" y="0"/>
          <a:ext cx="0" cy="0"/>
          <a:chOff x="0" y="0"/>
          <a:chExt cx="0" cy="0"/>
        </a:xfrm>
      </p:grpSpPr>
      <p:pic>
        <p:nvPicPr>
          <p:cNvPr id="5" name="lets-change">
            <a:extLst>
              <a:ext uri="{FF2B5EF4-FFF2-40B4-BE49-F238E27FC236}">
                <a16:creationId xmlns:a16="http://schemas.microsoft.com/office/drawing/2014/main" id="{26E5A65D-B9C2-7349-9E9F-615051C73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6000" y="2844672"/>
            <a:ext cx="5400000" cy="1168657"/>
          </a:xfrm>
          <a:prstGeom prst="rect">
            <a:avLst/>
          </a:prstGeom>
        </p:spPr>
      </p:pic>
    </p:spTree>
    <p:extLst>
      <p:ext uri="{BB962C8B-B14F-4D97-AF65-F5344CB8AC3E}">
        <p14:creationId xmlns:p14="http://schemas.microsoft.com/office/powerpoint/2010/main" val="16602619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fld id="{26804AD9-D1D9-4056-A4BA-16D329DB16EA}" type="datetimeFigureOut">
              <a:rPr lang="nl-NL" smtClean="0"/>
              <a:t>27-11-2024</a:t>
            </a:fld>
            <a:endParaRPr lang="nl-NL"/>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endParaRPr lang="nl-NL"/>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fld id="{BC85831D-D388-4E51-9358-A757CEB3B1C8}" type="slidenum">
              <a:rPr lang="nl-NL" smtClean="0"/>
              <a:t>‹nr.›</a:t>
            </a:fld>
            <a:endParaRPr lang="nl-NL"/>
          </a:p>
        </p:txBody>
      </p:sp>
      <p:pic>
        <p:nvPicPr>
          <p:cNvPr id="4" name="Afbeelding 3">
            <a:extLst>
              <a:ext uri="{FF2B5EF4-FFF2-40B4-BE49-F238E27FC236}">
                <a16:creationId xmlns:a16="http://schemas.microsoft.com/office/drawing/2014/main" id="{41F299CB-D9C9-E05A-D1AD-0061725C07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01" y="6055971"/>
            <a:ext cx="1848804" cy="594258"/>
          </a:xfrm>
          <a:prstGeom prst="rect">
            <a:avLst/>
          </a:prstGeom>
        </p:spPr>
      </p:pic>
    </p:spTree>
    <p:extLst>
      <p:ext uri="{BB962C8B-B14F-4D97-AF65-F5344CB8AC3E}">
        <p14:creationId xmlns:p14="http://schemas.microsoft.com/office/powerpoint/2010/main" val="421393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fld id="{26804AD9-D1D9-4056-A4BA-16D329DB16EA}" type="datetimeFigureOut">
              <a:rPr lang="nl-NL" smtClean="0"/>
              <a:t>27-11-2024</a:t>
            </a:fld>
            <a:endParaRPr lang="nl-NL"/>
          </a:p>
        </p:txBody>
      </p:sp>
      <p:sp>
        <p:nvSpPr>
          <p:cNvPr id="9"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endParaRPr lang="nl-NL"/>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fld id="{BC85831D-D388-4E51-9358-A757CEB3B1C8}" type="slidenum">
              <a:rPr lang="nl-NL" smtClean="0"/>
              <a:t>‹nr.›</a:t>
            </a:fld>
            <a:endParaRPr lang="nl-NL"/>
          </a:p>
        </p:txBody>
      </p:sp>
      <p:pic>
        <p:nvPicPr>
          <p:cNvPr id="4" name="Afbeelding 3">
            <a:extLst>
              <a:ext uri="{FF2B5EF4-FFF2-40B4-BE49-F238E27FC236}">
                <a16:creationId xmlns:a16="http://schemas.microsoft.com/office/drawing/2014/main" id="{4B0BA51E-082D-9D2A-E61A-F8C21E898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01" y="6055971"/>
            <a:ext cx="1848804" cy="594258"/>
          </a:xfrm>
          <a:prstGeom prst="rect">
            <a:avLst/>
          </a:prstGeom>
        </p:spPr>
      </p:pic>
    </p:spTree>
    <p:extLst>
      <p:ext uri="{BB962C8B-B14F-4D97-AF65-F5344CB8AC3E}">
        <p14:creationId xmlns:p14="http://schemas.microsoft.com/office/powerpoint/2010/main" val="365294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object 2"/>
          <p:cNvSpPr/>
          <p:nvPr/>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sp>
        <p:nvSpPr>
          <p:cNvPr id="9"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fld id="{26804AD9-D1D9-4056-A4BA-16D329DB16EA}" type="datetimeFigureOut">
              <a:rPr lang="nl-NL" smtClean="0"/>
              <a:t>27-11-2024</a:t>
            </a:fld>
            <a:endParaRPr lang="nl-NL"/>
          </a:p>
        </p:txBody>
      </p:sp>
      <p:sp>
        <p:nvSpPr>
          <p:cNvPr id="11"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endParaRPr lang="nl-NL"/>
          </a:p>
        </p:txBody>
      </p:sp>
      <p:sp>
        <p:nvSpPr>
          <p:cNvPr id="12"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fld id="{BC85831D-D388-4E51-9358-A757CEB3B1C8}" type="slidenum">
              <a:rPr lang="nl-NL" smtClean="0"/>
              <a:t>‹nr.›</a:t>
            </a:fld>
            <a:endParaRPr lang="nl-NL"/>
          </a:p>
        </p:txBody>
      </p:sp>
      <p:pic>
        <p:nvPicPr>
          <p:cNvPr id="13" name="Afbeelding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pic>
        <p:nvPicPr>
          <p:cNvPr id="4" name="Afbeelding 3">
            <a:extLst>
              <a:ext uri="{FF2B5EF4-FFF2-40B4-BE49-F238E27FC236}">
                <a16:creationId xmlns:a16="http://schemas.microsoft.com/office/drawing/2014/main" id="{87D8ACF8-3110-3C07-318B-09260655A9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2801" y="6055971"/>
            <a:ext cx="1848804" cy="594258"/>
          </a:xfrm>
          <a:prstGeom prst="rect">
            <a:avLst/>
          </a:prstGeom>
        </p:spPr>
      </p:pic>
    </p:spTree>
    <p:extLst>
      <p:ext uri="{BB962C8B-B14F-4D97-AF65-F5344CB8AC3E}">
        <p14:creationId xmlns:p14="http://schemas.microsoft.com/office/powerpoint/2010/main" val="121303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en object - zonder opsomming">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nl-NL"/>
              <a:t>Klik om stijl te bewerken</a:t>
            </a:r>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object 2"/>
          <p:cNvSpPr/>
          <p:nvPr/>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sp>
        <p:nvSpPr>
          <p:cNvPr id="9"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fld id="{26804AD9-D1D9-4056-A4BA-16D329DB16EA}" type="datetimeFigureOut">
              <a:rPr lang="nl-NL" smtClean="0"/>
              <a:t>27-11-2024</a:t>
            </a:fld>
            <a:endParaRPr lang="nl-NL"/>
          </a:p>
        </p:txBody>
      </p:sp>
      <p:sp>
        <p:nvSpPr>
          <p:cNvPr id="11"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endParaRPr lang="nl-NL"/>
          </a:p>
        </p:txBody>
      </p:sp>
      <p:sp>
        <p:nvSpPr>
          <p:cNvPr id="12"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fld id="{BC85831D-D388-4E51-9358-A757CEB3B1C8}" type="slidenum">
              <a:rPr lang="nl-NL" smtClean="0"/>
              <a:t>‹nr.›</a:t>
            </a:fld>
            <a:endParaRPr lang="nl-NL"/>
          </a:p>
        </p:txBody>
      </p:sp>
      <p:pic>
        <p:nvPicPr>
          <p:cNvPr id="13" name="Afbeelding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pic>
        <p:nvPicPr>
          <p:cNvPr id="4" name="Afbeelding 3">
            <a:extLst>
              <a:ext uri="{FF2B5EF4-FFF2-40B4-BE49-F238E27FC236}">
                <a16:creationId xmlns:a16="http://schemas.microsoft.com/office/drawing/2014/main" id="{0AB1A27D-56ED-3377-7D3F-DA2B25C2A5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2801" y="6055971"/>
            <a:ext cx="1848804" cy="594258"/>
          </a:xfrm>
          <a:prstGeom prst="rect">
            <a:avLst/>
          </a:prstGeom>
        </p:spPr>
      </p:pic>
    </p:spTree>
    <p:extLst>
      <p:ext uri="{BB962C8B-B14F-4D97-AF65-F5344CB8AC3E}">
        <p14:creationId xmlns:p14="http://schemas.microsoft.com/office/powerpoint/2010/main" val="2937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fbeelding links - tekst rechts">
    <p:spTree>
      <p:nvGrpSpPr>
        <p:cNvPr id="1" name=""/>
        <p:cNvGrpSpPr/>
        <p:nvPr/>
      </p:nvGrpSpPr>
      <p:grpSpPr>
        <a:xfrm>
          <a:off x="0" y="0"/>
          <a:ext cx="0" cy="0"/>
          <a:chOff x="0" y="0"/>
          <a:chExt cx="0" cy="0"/>
        </a:xfrm>
      </p:grpSpPr>
      <p:sp>
        <p:nvSpPr>
          <p:cNvPr id="21" name="Tijdelijke aanduiding voor afbeelding 20"/>
          <p:cNvSpPr>
            <a:spLocks noGrp="1"/>
          </p:cNvSpPr>
          <p:nvPr>
            <p:ph type="pic" sz="quarter" idx="12"/>
          </p:nvPr>
        </p:nvSpPr>
        <p:spPr>
          <a:xfrm>
            <a:off x="0" y="0"/>
            <a:ext cx="6096596" cy="5080494"/>
          </a:xfrm>
          <a:custGeom>
            <a:avLst/>
            <a:gdLst>
              <a:gd name="connsiteX0" fmla="*/ 0 w 6096596"/>
              <a:gd name="connsiteY0" fmla="*/ 0 h 5080494"/>
              <a:gd name="connsiteX1" fmla="*/ 6096596 w 6096596"/>
              <a:gd name="connsiteY1" fmla="*/ 0 h 5080494"/>
              <a:gd name="connsiteX2" fmla="*/ 5908637 w 6096596"/>
              <a:gd name="connsiteY2" fmla="*/ 4479966 h 5080494"/>
              <a:gd name="connsiteX3" fmla="*/ 10 w 6096596"/>
              <a:gd name="connsiteY3" fmla="*/ 5080494 h 5080494"/>
              <a:gd name="connsiteX4" fmla="*/ 0 w 6096596"/>
              <a:gd name="connsiteY4" fmla="*/ 5080494 h 508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596" h="5080494">
                <a:moveTo>
                  <a:pt x="0" y="0"/>
                </a:moveTo>
                <a:lnTo>
                  <a:pt x="6096596" y="0"/>
                </a:lnTo>
                <a:lnTo>
                  <a:pt x="5908637" y="4479966"/>
                </a:lnTo>
                <a:lnTo>
                  <a:pt x="10" y="5080494"/>
                </a:lnTo>
                <a:lnTo>
                  <a:pt x="0" y="5080494"/>
                </a:lnTo>
                <a:close/>
              </a:path>
            </a:pathLst>
          </a:custGeom>
          <a:solidFill>
            <a:schemeClr val="bg2"/>
          </a:solidFill>
        </p:spPr>
        <p:txBody>
          <a:bodyPr wrap="square">
            <a:noAutofit/>
          </a:bodyPr>
          <a:lstStyle/>
          <a:p>
            <a:r>
              <a:rPr lang="nl-NL"/>
              <a:t>Klik op het pictogram als u een afbeelding wilt toevoegen</a:t>
            </a:r>
          </a:p>
        </p:txBody>
      </p:sp>
      <p:sp>
        <p:nvSpPr>
          <p:cNvPr id="2" name="Titel 1"/>
          <p:cNvSpPr>
            <a:spLocks noGrp="1"/>
          </p:cNvSpPr>
          <p:nvPr>
            <p:ph type="title"/>
          </p:nvPr>
        </p:nvSpPr>
        <p:spPr>
          <a:xfrm>
            <a:off x="6693558" y="709001"/>
            <a:ext cx="4091304" cy="705834"/>
          </a:xfrm>
        </p:spPr>
        <p:txBody>
          <a:bodyPr/>
          <a:lstStyle>
            <a:lvl1pPr algn="l">
              <a:defRPr sz="2400" b="0">
                <a:solidFill>
                  <a:schemeClr val="accent1"/>
                </a:solidFill>
              </a:defRPr>
            </a:lvl1pPr>
          </a:lstStyle>
          <a:p>
            <a:r>
              <a:rPr lang="nl-NL"/>
              <a:t>Klik om stijl te bewerken</a:t>
            </a:r>
          </a:p>
        </p:txBody>
      </p:sp>
      <p:sp>
        <p:nvSpPr>
          <p:cNvPr id="3" name="Tijdelijke aanduiding voor inhoud 2"/>
          <p:cNvSpPr>
            <a:spLocks noGrp="1"/>
          </p:cNvSpPr>
          <p:nvPr>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object 3"/>
          <p:cNvSpPr/>
          <p:nvPr/>
        </p:nvSpPr>
        <p:spPr>
          <a:xfrm>
            <a:off x="0" y="4674059"/>
            <a:ext cx="6299835" cy="2184400"/>
          </a:xfrm>
          <a:custGeom>
            <a:avLst/>
            <a:gdLst/>
            <a:ahLst/>
            <a:cxnLst/>
            <a:rect l="l" t="t" r="r" b="b"/>
            <a:pathLst>
              <a:path w="6299835" h="2184400">
                <a:moveTo>
                  <a:pt x="5893371" y="0"/>
                </a:moveTo>
                <a:lnTo>
                  <a:pt x="0" y="609663"/>
                </a:lnTo>
                <a:lnTo>
                  <a:pt x="0" y="2183942"/>
                </a:lnTo>
                <a:lnTo>
                  <a:pt x="6299809" y="2183942"/>
                </a:lnTo>
                <a:lnTo>
                  <a:pt x="5893371" y="0"/>
                </a:lnTo>
                <a:close/>
              </a:path>
            </a:pathLst>
          </a:custGeom>
          <a:solidFill>
            <a:schemeClr val="tx2"/>
          </a:solidFill>
        </p:spPr>
        <p:txBody>
          <a:bodyPr wrap="square" lIns="0" tIns="0" rIns="0" bIns="0" rtlCol="0"/>
          <a:lstStyle/>
          <a:p>
            <a:endParaRPr/>
          </a:p>
        </p:txBody>
      </p:sp>
      <p:pic>
        <p:nvPicPr>
          <p:cNvPr id="13" name="Afbeelding 12" descr="HHS_NL_groen_H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270172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Afbeelding links - tekst rechts">
    <p:spTree>
      <p:nvGrpSpPr>
        <p:cNvPr id="1" name=""/>
        <p:cNvGrpSpPr/>
        <p:nvPr/>
      </p:nvGrpSpPr>
      <p:grpSpPr>
        <a:xfrm>
          <a:off x="0" y="0"/>
          <a:ext cx="0" cy="0"/>
          <a:chOff x="0" y="0"/>
          <a:chExt cx="0" cy="0"/>
        </a:xfrm>
      </p:grpSpPr>
      <p:sp>
        <p:nvSpPr>
          <p:cNvPr id="16" name="Tijdelijke aanduiding voor afbeelding 15"/>
          <p:cNvSpPr>
            <a:spLocks noGrp="1"/>
          </p:cNvSpPr>
          <p:nvPr>
            <p:ph type="pic" sz="quarter" idx="12"/>
          </p:nvPr>
        </p:nvSpPr>
        <p:spPr>
          <a:xfrm>
            <a:off x="-7620" y="0"/>
            <a:ext cx="5913120" cy="6858000"/>
          </a:xfrm>
          <a:custGeom>
            <a:avLst/>
            <a:gdLst>
              <a:gd name="connsiteX0" fmla="*/ 0 w 5905500"/>
              <a:gd name="connsiteY0" fmla="*/ 4133849 h 6858000"/>
              <a:gd name="connsiteX1" fmla="*/ 5886450 w 5905500"/>
              <a:gd name="connsiteY1" fmla="*/ 4743449 h 6858000"/>
              <a:gd name="connsiteX2" fmla="*/ 5705475 w 5905500"/>
              <a:gd name="connsiteY2" fmla="*/ 6848474 h 6858000"/>
              <a:gd name="connsiteX3" fmla="*/ 5705474 w 5905500"/>
              <a:gd name="connsiteY3" fmla="*/ 6848474 h 6858000"/>
              <a:gd name="connsiteX4" fmla="*/ 5705474 w 5905500"/>
              <a:gd name="connsiteY4" fmla="*/ 6858000 h 6858000"/>
              <a:gd name="connsiteX5" fmla="*/ 0 w 5905500"/>
              <a:gd name="connsiteY5" fmla="*/ 6858000 h 6858000"/>
              <a:gd name="connsiteX6" fmla="*/ 0 w 5905500"/>
              <a:gd name="connsiteY6" fmla="*/ 6315074 h 6858000"/>
              <a:gd name="connsiteX7" fmla="*/ 0 w 5905500"/>
              <a:gd name="connsiteY7" fmla="*/ 0 h 6858000"/>
              <a:gd name="connsiteX8" fmla="*/ 5410200 w 5905500"/>
              <a:gd name="connsiteY8" fmla="*/ 0 h 6858000"/>
              <a:gd name="connsiteX9" fmla="*/ 5410200 w 5905500"/>
              <a:gd name="connsiteY9" fmla="*/ 3174 h 6858000"/>
              <a:gd name="connsiteX10" fmla="*/ 5419725 w 5905500"/>
              <a:gd name="connsiteY10" fmla="*/ 3179 h 6858000"/>
              <a:gd name="connsiteX11" fmla="*/ 5905500 w 5905500"/>
              <a:gd name="connsiteY11" fmla="*/ 4474988 h 6858000"/>
              <a:gd name="connsiteX12" fmla="*/ 0 w 5905500"/>
              <a:gd name="connsiteY12" fmla="*/ 3802483 h 6858000"/>
              <a:gd name="connsiteX13" fmla="*/ 0 w 5905500"/>
              <a:gd name="connsiteY13" fmla="*/ 542925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32963 h 6858000"/>
              <a:gd name="connsiteX14" fmla="*/ 7620 w 5913120"/>
              <a:gd name="connsiteY14" fmla="*/ 542925 h 6858000"/>
              <a:gd name="connsiteX15" fmla="*/ 7620 w 5913120"/>
              <a:gd name="connsiteY15" fmla="*/ 0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63443 h 6858000"/>
              <a:gd name="connsiteX14" fmla="*/ 7620 w 5913120"/>
              <a:gd name="connsiteY14" fmla="*/ 542925 h 6858000"/>
              <a:gd name="connsiteX15" fmla="*/ 7620 w 5913120"/>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13120" h="6858000">
                <a:moveTo>
                  <a:pt x="7620" y="4133849"/>
                </a:moveTo>
                <a:lnTo>
                  <a:pt x="5894070" y="4743449"/>
                </a:lnTo>
                <a:lnTo>
                  <a:pt x="5713095" y="6848474"/>
                </a:lnTo>
                <a:lnTo>
                  <a:pt x="5713094" y="6848474"/>
                </a:lnTo>
                <a:lnTo>
                  <a:pt x="5713094" y="6858000"/>
                </a:lnTo>
                <a:lnTo>
                  <a:pt x="7620" y="6858000"/>
                </a:lnTo>
                <a:lnTo>
                  <a:pt x="7620" y="6315074"/>
                </a:lnTo>
                <a:lnTo>
                  <a:pt x="7620" y="4133849"/>
                </a:lnTo>
                <a:close/>
                <a:moveTo>
                  <a:pt x="7620" y="0"/>
                </a:moveTo>
                <a:lnTo>
                  <a:pt x="5417820" y="0"/>
                </a:lnTo>
                <a:lnTo>
                  <a:pt x="5417820" y="3174"/>
                </a:lnTo>
                <a:lnTo>
                  <a:pt x="5427345" y="3179"/>
                </a:lnTo>
                <a:lnTo>
                  <a:pt x="5913120" y="4474988"/>
                </a:lnTo>
                <a:lnTo>
                  <a:pt x="0" y="3863443"/>
                </a:lnTo>
                <a:lnTo>
                  <a:pt x="7620" y="542925"/>
                </a:lnTo>
                <a:lnTo>
                  <a:pt x="7620" y="0"/>
                </a:lnTo>
                <a:close/>
              </a:path>
            </a:pathLst>
          </a:custGeom>
          <a:solidFill>
            <a:schemeClr val="bg2"/>
          </a:solidFill>
        </p:spPr>
        <p:txBody>
          <a:bodyPr wrap="square">
            <a:noAutofit/>
          </a:bodyPr>
          <a:lstStyle/>
          <a:p>
            <a:r>
              <a:rPr lang="nl-NL"/>
              <a:t>Klik op het pictogram als u een afbeelding wilt toevoegen</a:t>
            </a:r>
          </a:p>
        </p:txBody>
      </p:sp>
      <p:sp>
        <p:nvSpPr>
          <p:cNvPr id="2" name="Titel 1"/>
          <p:cNvSpPr>
            <a:spLocks noGrp="1"/>
          </p:cNvSpPr>
          <p:nvPr>
            <p:ph type="title"/>
          </p:nvPr>
        </p:nvSpPr>
        <p:spPr>
          <a:xfrm>
            <a:off x="6693558" y="709001"/>
            <a:ext cx="4091304" cy="705834"/>
          </a:xfrm>
        </p:spPr>
        <p:txBody>
          <a:bodyPr/>
          <a:lstStyle>
            <a:lvl1pPr algn="l">
              <a:defRPr sz="2400" b="0">
                <a:solidFill>
                  <a:schemeClr val="accent1"/>
                </a:solidFill>
              </a:defRPr>
            </a:lvl1pPr>
          </a:lstStyle>
          <a:p>
            <a:r>
              <a:rPr lang="nl-NL"/>
              <a:t>Klik om stijl te bewerken</a:t>
            </a:r>
          </a:p>
        </p:txBody>
      </p:sp>
      <p:sp>
        <p:nvSpPr>
          <p:cNvPr id="3" name="Tijdelijke aanduiding voor inhoud 2"/>
          <p:cNvSpPr>
            <a:spLocks noGrp="1"/>
          </p:cNvSpPr>
          <p:nvPr>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descr="HHS_NL_groen_H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302296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Quote - 1">
    <p:spTree>
      <p:nvGrpSpPr>
        <p:cNvPr id="1" name=""/>
        <p:cNvGrpSpPr/>
        <p:nvPr/>
      </p:nvGrpSpPr>
      <p:grpSpPr>
        <a:xfrm>
          <a:off x="0" y="0"/>
          <a:ext cx="0" cy="0"/>
          <a:chOff x="0" y="0"/>
          <a:chExt cx="0" cy="0"/>
        </a:xfrm>
      </p:grpSpPr>
      <p:grpSp>
        <p:nvGrpSpPr>
          <p:cNvPr id="9" name="Groep 8">
            <a:extLst>
              <a:ext uri="{FF2B5EF4-FFF2-40B4-BE49-F238E27FC236}">
                <a16:creationId xmlns:a16="http://schemas.microsoft.com/office/drawing/2014/main" id="{4AEF7F14-3D57-4BF3-81AE-57E8C91DCA07}"/>
              </a:ext>
            </a:extLst>
          </p:cNvPr>
          <p:cNvGrpSpPr/>
          <p:nvPr/>
        </p:nvGrpSpPr>
        <p:grpSpPr>
          <a:xfrm>
            <a:off x="1219320" y="406440"/>
            <a:ext cx="9754870" cy="5487515"/>
            <a:chOff x="1219320" y="406440"/>
            <a:chExt cx="9754870" cy="5487515"/>
          </a:xfrm>
        </p:grpSpPr>
        <p:grpSp>
          <p:nvGrpSpPr>
            <p:cNvPr id="22" name="Groep 21"/>
            <p:cNvGrpSpPr/>
            <p:nvPr/>
          </p:nvGrpSpPr>
          <p:grpSpPr>
            <a:xfrm>
              <a:off x="1219320" y="406440"/>
              <a:ext cx="9754870" cy="5487515"/>
              <a:chOff x="1219320" y="406440"/>
              <a:chExt cx="9754870" cy="5487515"/>
            </a:xfrm>
          </p:grpSpPr>
          <p:sp>
            <p:nvSpPr>
              <p:cNvPr id="11" name="object 2"/>
              <p:cNvSpPr/>
              <p:nvPr/>
            </p:nvSpPr>
            <p:spPr>
              <a:xfrm>
                <a:off x="1219320" y="406440"/>
                <a:ext cx="9754870" cy="5283835"/>
              </a:xfrm>
              <a:custGeom>
                <a:avLst/>
                <a:gdLst/>
                <a:ahLst/>
                <a:cxnLst/>
                <a:rect l="l" t="t" r="r" b="b"/>
                <a:pathLst>
                  <a:path w="9754870" h="5283835">
                    <a:moveTo>
                      <a:pt x="0" y="0"/>
                    </a:moveTo>
                    <a:lnTo>
                      <a:pt x="609663" y="5283720"/>
                    </a:lnTo>
                    <a:lnTo>
                      <a:pt x="9144901" y="5080495"/>
                    </a:lnTo>
                    <a:lnTo>
                      <a:pt x="9754565" y="203225"/>
                    </a:lnTo>
                    <a:lnTo>
                      <a:pt x="0" y="0"/>
                    </a:lnTo>
                    <a:close/>
                  </a:path>
                </a:pathLst>
              </a:custGeom>
              <a:solidFill>
                <a:schemeClr val="accent1"/>
              </a:solidFill>
            </p:spPr>
            <p:txBody>
              <a:bodyPr wrap="square" lIns="0" tIns="0" rIns="0" bIns="0" rtlCol="0"/>
              <a:lstStyle/>
              <a:p>
                <a:endParaRPr/>
              </a:p>
            </p:txBody>
          </p:sp>
          <p:sp>
            <p:nvSpPr>
              <p:cNvPr id="21" name="object 3"/>
              <p:cNvSpPr/>
              <p:nvPr/>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rgbClr val="9EA700"/>
              </a:solidFill>
            </p:spPr>
            <p:txBody>
              <a:bodyPr wrap="square" lIns="0" tIns="0" rIns="0" bIns="0" rtlCol="0"/>
              <a:lstStyle/>
              <a:p>
                <a:endParaRPr/>
              </a:p>
            </p:txBody>
          </p:sp>
        </p:grpSp>
        <p:pic>
          <p:nvPicPr>
            <p:cNvPr id="4" name="Afbeelding 3">
              <a:extLst>
                <a:ext uri="{FF2B5EF4-FFF2-40B4-BE49-F238E27FC236}">
                  <a16:creationId xmlns:a16="http://schemas.microsoft.com/office/drawing/2014/main" id="{916A5A41-70D1-4E19-AA8F-358D4AA19271}"/>
                </a:ext>
              </a:extLst>
            </p:cNvPr>
            <p:cNvPicPr>
              <a:picLocks noChangeAspect="1"/>
            </p:cNvPicPr>
            <p:nvPr/>
          </p:nvPicPr>
          <p:blipFill rotWithShape="1">
            <a:blip r:embed="rId2"/>
            <a:srcRect l="29424" t="18614" r="34878" b="57624"/>
            <a:stretch/>
          </p:blipFill>
          <p:spPr>
            <a:xfrm>
              <a:off x="1476375" y="514350"/>
              <a:ext cx="975003" cy="762000"/>
            </a:xfrm>
            <a:prstGeom prst="rect">
              <a:avLst/>
            </a:prstGeom>
          </p:spPr>
        </p:pic>
        <p:pic>
          <p:nvPicPr>
            <p:cNvPr id="5" name="Afbeelding 4">
              <a:extLst>
                <a:ext uri="{FF2B5EF4-FFF2-40B4-BE49-F238E27FC236}">
                  <a16:creationId xmlns:a16="http://schemas.microsoft.com/office/drawing/2014/main" id="{578FE056-EDDC-4031-859F-DBF99481F9BB}"/>
                </a:ext>
              </a:extLst>
            </p:cNvPr>
            <p:cNvPicPr>
              <a:picLocks noChangeAspect="1"/>
            </p:cNvPicPr>
            <p:nvPr/>
          </p:nvPicPr>
          <p:blipFill rotWithShape="1">
            <a:blip r:embed="rId3"/>
            <a:srcRect l="35801" t="59806" r="32463" b="20796"/>
            <a:stretch/>
          </p:blipFill>
          <p:spPr>
            <a:xfrm>
              <a:off x="9344025" y="4686300"/>
              <a:ext cx="866775" cy="622062"/>
            </a:xfrm>
            <a:prstGeom prst="rect">
              <a:avLst/>
            </a:prstGeom>
          </p:spPr>
        </p:pic>
      </p:gr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nl-NL"/>
              <a:t>Klikken om de tekststijl van het model te bewerken</a:t>
            </a:r>
          </a:p>
        </p:txBody>
      </p:sp>
      <p:sp>
        <p:nvSpPr>
          <p:cNvPr id="19" name="Tijdelijke aanduiding voor tekst 18"/>
          <p:cNvSpPr>
            <a:spLocks noGrp="1"/>
          </p:cNvSpPr>
          <p:nvPr>
            <p:ph type="body" sz="quarter" idx="14" hasCustomPrompt="1"/>
          </p:nvPr>
        </p:nvSpPr>
        <p:spPr>
          <a:xfrm>
            <a:off x="1905001" y="5878295"/>
            <a:ext cx="4471386" cy="409343"/>
          </a:xfrm>
        </p:spPr>
        <p:txBody>
          <a:bodyPr wrap="square" lIns="0" tIns="0" rIns="0" bIns="0">
            <a:spAutoFit/>
          </a:bodyPr>
          <a:lstStyle>
            <a:lvl1pPr marL="0" indent="0" algn="r">
              <a:buNone/>
              <a:defRPr lang="nl-NL" sz="2000" i="1" kern="1200" dirty="0">
                <a:solidFill>
                  <a:srgbClr val="213343"/>
                </a:solidFill>
                <a:latin typeface="Arial"/>
                <a:ea typeface="+mn-ea"/>
                <a:cs typeface="Arial"/>
              </a:defRPr>
            </a:lvl1pPr>
          </a:lstStyle>
          <a:p>
            <a:pPr lvl="0"/>
            <a:r>
              <a:rPr lang="nl-NL"/>
              <a:t>Naam, </a:t>
            </a:r>
          </a:p>
        </p:txBody>
      </p:sp>
      <p:sp>
        <p:nvSpPr>
          <p:cNvPr id="20" name="Tijdelijke aanduiding voor tekst 18"/>
          <p:cNvSpPr>
            <a:spLocks noGrp="1"/>
          </p:cNvSpPr>
          <p:nvPr>
            <p:ph type="body" sz="quarter" idx="15" hasCustomPrompt="1"/>
          </p:nvPr>
        </p:nvSpPr>
        <p:spPr>
          <a:xfrm>
            <a:off x="6407368" y="5878295"/>
            <a:ext cx="4006632" cy="409343"/>
          </a:xfrm>
        </p:spPr>
        <p:txBody>
          <a:bodyPr wrap="square" lIns="0" tIns="0" rIns="0" bIns="0">
            <a:spAutoFit/>
          </a:bodyPr>
          <a:lstStyle>
            <a:lvl1pPr marL="0" indent="0" algn="l">
              <a:buNone/>
              <a:defRPr lang="nl-NL" sz="2000" i="1" kern="1200" dirty="0">
                <a:solidFill>
                  <a:srgbClr val="213343"/>
                </a:solidFill>
                <a:latin typeface="Arial"/>
                <a:ea typeface="+mn-ea"/>
                <a:cs typeface="Arial"/>
              </a:defRPr>
            </a:lvl1pPr>
          </a:lstStyle>
          <a:p>
            <a:pPr lvl="0"/>
            <a:r>
              <a:rPr lang="nl-NL"/>
              <a:t>functietitel</a:t>
            </a:r>
          </a:p>
        </p:txBody>
      </p:sp>
      <p:sp>
        <p:nvSpPr>
          <p:cNvPr id="16"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fld id="{26804AD9-D1D9-4056-A4BA-16D329DB16EA}" type="datetimeFigureOut">
              <a:rPr lang="nl-NL" smtClean="0"/>
              <a:t>27-11-2024</a:t>
            </a:fld>
            <a:endParaRPr lang="nl-NL"/>
          </a:p>
        </p:txBody>
      </p:sp>
      <p:sp>
        <p:nvSpPr>
          <p:cNvPr id="17"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endParaRPr lang="nl-NL"/>
          </a:p>
        </p:txBody>
      </p:sp>
      <p:sp>
        <p:nvSpPr>
          <p:cNvPr id="23"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fld id="{BC85831D-D388-4E51-9358-A757CEB3B1C8}" type="slidenum">
              <a:rPr lang="nl-NL" smtClean="0"/>
              <a:t>‹nr.›</a:t>
            </a:fld>
            <a:endParaRPr lang="nl-NL"/>
          </a:p>
        </p:txBody>
      </p:sp>
      <p:pic>
        <p:nvPicPr>
          <p:cNvPr id="24" name="Afbeelding 23" descr="HHS_NL_groen_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pic>
        <p:nvPicPr>
          <p:cNvPr id="2" name="Afbeelding 1">
            <a:extLst>
              <a:ext uri="{FF2B5EF4-FFF2-40B4-BE49-F238E27FC236}">
                <a16:creationId xmlns:a16="http://schemas.microsoft.com/office/drawing/2014/main" id="{BE064794-F890-7A6E-DB54-82DAF3A3DB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2801" y="6055971"/>
            <a:ext cx="1848804" cy="594258"/>
          </a:xfrm>
          <a:prstGeom prst="rect">
            <a:avLst/>
          </a:prstGeom>
        </p:spPr>
      </p:pic>
    </p:spTree>
    <p:extLst>
      <p:ext uri="{BB962C8B-B14F-4D97-AF65-F5344CB8AC3E}">
        <p14:creationId xmlns:p14="http://schemas.microsoft.com/office/powerpoint/2010/main" val="405828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Quote - 2">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D64AB382-4DC8-4B0F-94C7-AEA099915EC4}"/>
              </a:ext>
            </a:extLst>
          </p:cNvPr>
          <p:cNvGrpSpPr/>
          <p:nvPr/>
        </p:nvGrpSpPr>
        <p:grpSpPr>
          <a:xfrm>
            <a:off x="1219315" y="406440"/>
            <a:ext cx="9754870" cy="5283835"/>
            <a:chOff x="1219315" y="406440"/>
            <a:chExt cx="9754870" cy="5283835"/>
          </a:xfrm>
        </p:grpSpPr>
        <p:sp>
          <p:nvSpPr>
            <p:cNvPr id="14" name="object 2"/>
            <p:cNvSpPr/>
            <p:nvPr/>
          </p:nvSpPr>
          <p:spPr>
            <a:xfrm>
              <a:off x="1219315" y="406440"/>
              <a:ext cx="9754870" cy="5283835"/>
            </a:xfrm>
            <a:custGeom>
              <a:avLst/>
              <a:gdLst/>
              <a:ahLst/>
              <a:cxnLst/>
              <a:rect l="l" t="t" r="r" b="b"/>
              <a:pathLst>
                <a:path w="9754870" h="5283835">
                  <a:moveTo>
                    <a:pt x="9754565" y="0"/>
                  </a:moveTo>
                  <a:lnTo>
                    <a:pt x="0" y="203225"/>
                  </a:lnTo>
                  <a:lnTo>
                    <a:pt x="609663" y="5080495"/>
                  </a:lnTo>
                  <a:lnTo>
                    <a:pt x="9144901" y="5283720"/>
                  </a:lnTo>
                  <a:lnTo>
                    <a:pt x="9754565" y="0"/>
                  </a:lnTo>
                  <a:close/>
                </a:path>
              </a:pathLst>
            </a:custGeom>
            <a:solidFill>
              <a:schemeClr val="tx2"/>
            </a:solidFill>
          </p:spPr>
          <p:txBody>
            <a:bodyPr wrap="square" lIns="0" tIns="0" rIns="0" bIns="0" rtlCol="0"/>
            <a:lstStyle/>
            <a:p>
              <a:endParaRPr/>
            </a:p>
          </p:txBody>
        </p:sp>
        <p:pic>
          <p:nvPicPr>
            <p:cNvPr id="18" name="Afbeelding 17">
              <a:extLst>
                <a:ext uri="{FF2B5EF4-FFF2-40B4-BE49-F238E27FC236}">
                  <a16:creationId xmlns:a16="http://schemas.microsoft.com/office/drawing/2014/main" id="{89931C96-1086-46CF-84F0-387E178E54F7}"/>
                </a:ext>
              </a:extLst>
            </p:cNvPr>
            <p:cNvPicPr>
              <a:picLocks noChangeAspect="1"/>
            </p:cNvPicPr>
            <p:nvPr/>
          </p:nvPicPr>
          <p:blipFill rotWithShape="1">
            <a:blip r:embed="rId2"/>
            <a:srcRect l="29424" t="18614" r="34878" b="57624"/>
            <a:stretch/>
          </p:blipFill>
          <p:spPr>
            <a:xfrm>
              <a:off x="1476375" y="741029"/>
              <a:ext cx="975003" cy="762000"/>
            </a:xfrm>
            <a:prstGeom prst="rect">
              <a:avLst/>
            </a:prstGeom>
          </p:spPr>
        </p:pic>
        <p:pic>
          <p:nvPicPr>
            <p:cNvPr id="21" name="Afbeelding 20">
              <a:extLst>
                <a:ext uri="{FF2B5EF4-FFF2-40B4-BE49-F238E27FC236}">
                  <a16:creationId xmlns:a16="http://schemas.microsoft.com/office/drawing/2014/main" id="{BFFF8D0A-3D24-4932-947D-0BF048BD1689}"/>
                </a:ext>
              </a:extLst>
            </p:cNvPr>
            <p:cNvPicPr>
              <a:picLocks noChangeAspect="1"/>
            </p:cNvPicPr>
            <p:nvPr/>
          </p:nvPicPr>
          <p:blipFill rotWithShape="1">
            <a:blip r:embed="rId3"/>
            <a:srcRect l="35801" t="59806" r="32463" b="20796"/>
            <a:stretch/>
          </p:blipFill>
          <p:spPr>
            <a:xfrm>
              <a:off x="9344025" y="4886325"/>
              <a:ext cx="866775" cy="622062"/>
            </a:xfrm>
            <a:prstGeom prst="rect">
              <a:avLst/>
            </a:prstGeom>
          </p:spPr>
        </p:pic>
      </p:grpSp>
      <p:sp>
        <p:nvSpPr>
          <p:cNvPr id="16" name="object 3"/>
          <p:cNvSpPr/>
          <p:nvPr/>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chemeClr val="tx2"/>
          </a:solidFill>
        </p:spPr>
        <p:txBody>
          <a:bodyPr wrap="square" lIns="0" tIns="0" rIns="0" bIns="0" rtlCol="0"/>
          <a:lstStyle/>
          <a:p>
            <a:endParaRPr/>
          </a:p>
        </p:txBody>
      </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nl-NL"/>
              <a:t>Klikken om de tekststijl van het model te bewerken</a:t>
            </a:r>
          </a:p>
        </p:txBody>
      </p:sp>
      <p:sp>
        <p:nvSpPr>
          <p:cNvPr id="19" name="Tijdelijke aanduiding voor tekst 18"/>
          <p:cNvSpPr>
            <a:spLocks noGrp="1"/>
          </p:cNvSpPr>
          <p:nvPr>
            <p:ph type="body" sz="quarter" idx="14" hasCustomPrompt="1"/>
          </p:nvPr>
        </p:nvSpPr>
        <p:spPr>
          <a:xfrm>
            <a:off x="1904400" y="5878295"/>
            <a:ext cx="4471386" cy="409343"/>
          </a:xfrm>
        </p:spPr>
        <p:txBody>
          <a:bodyPr wrap="square" lIns="0" tIns="0" rIns="0" bIns="0">
            <a:spAutoFit/>
          </a:bodyPr>
          <a:lstStyle>
            <a:lvl1pPr marL="0" indent="0" algn="r">
              <a:buNone/>
              <a:defRPr lang="nl-NL" sz="2000" i="1" kern="1200" dirty="0">
                <a:solidFill>
                  <a:schemeClr val="accent1"/>
                </a:solidFill>
                <a:latin typeface="Arial"/>
                <a:ea typeface="+mn-ea"/>
                <a:cs typeface="Arial"/>
              </a:defRPr>
            </a:lvl1pPr>
          </a:lstStyle>
          <a:p>
            <a:pPr lvl="0"/>
            <a:r>
              <a:rPr lang="nl-NL"/>
              <a:t>Naam, </a:t>
            </a:r>
          </a:p>
        </p:txBody>
      </p:sp>
      <p:sp>
        <p:nvSpPr>
          <p:cNvPr id="20" name="Tijdelijke aanduiding voor tekst 18"/>
          <p:cNvSpPr>
            <a:spLocks noGrp="1"/>
          </p:cNvSpPr>
          <p:nvPr>
            <p:ph type="body" sz="quarter" idx="15" hasCustomPrompt="1"/>
          </p:nvPr>
        </p:nvSpPr>
        <p:spPr>
          <a:xfrm>
            <a:off x="6408000" y="5878295"/>
            <a:ext cx="4006632" cy="409343"/>
          </a:xfrm>
        </p:spPr>
        <p:txBody>
          <a:bodyPr wrap="square" lIns="0" tIns="0" rIns="0" bIns="0">
            <a:spAutoFit/>
          </a:bodyPr>
          <a:lstStyle>
            <a:lvl1pPr marL="0" indent="0" algn="l">
              <a:buNone/>
              <a:defRPr lang="nl-NL" sz="2000" i="1" kern="1200" dirty="0">
                <a:solidFill>
                  <a:schemeClr val="accent1"/>
                </a:solidFill>
                <a:latin typeface="Arial"/>
                <a:ea typeface="+mn-ea"/>
                <a:cs typeface="Arial"/>
              </a:defRPr>
            </a:lvl1pPr>
          </a:lstStyle>
          <a:p>
            <a:pPr lvl="0"/>
            <a:r>
              <a:rPr lang="nl-NL"/>
              <a:t>functietitel</a:t>
            </a:r>
          </a:p>
        </p:txBody>
      </p:sp>
      <p:sp>
        <p:nvSpPr>
          <p:cNvPr id="1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fld id="{26804AD9-D1D9-4056-A4BA-16D329DB16EA}" type="datetimeFigureOut">
              <a:rPr lang="nl-NL" smtClean="0"/>
              <a:t>27-11-2024</a:t>
            </a:fld>
            <a:endParaRPr lang="nl-NL"/>
          </a:p>
        </p:txBody>
      </p:sp>
      <p:sp>
        <p:nvSpPr>
          <p:cNvPr id="22"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endParaRPr lang="nl-NL"/>
          </a:p>
        </p:txBody>
      </p:sp>
      <p:sp>
        <p:nvSpPr>
          <p:cNvPr id="23"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fld id="{BC85831D-D388-4E51-9358-A757CEB3B1C8}" type="slidenum">
              <a:rPr lang="nl-NL" smtClean="0"/>
              <a:t>‹nr.›</a:t>
            </a:fld>
            <a:endParaRPr lang="nl-NL"/>
          </a:p>
        </p:txBody>
      </p:sp>
      <p:pic>
        <p:nvPicPr>
          <p:cNvPr id="24" name="Afbeelding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72269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425940" y="1194832"/>
            <a:ext cx="7114540" cy="451406"/>
          </a:xfrm>
          <a:prstGeom prst="rect">
            <a:avLst/>
          </a:prstGeom>
        </p:spPr>
        <p:txBody>
          <a:bodyPr vert="horz" wrap="square" lIns="0" tIns="40640" rIns="0" bIns="0" rtlCol="0" anchor="b">
            <a:spAutoFit/>
          </a:bodyPr>
          <a:lstStyle/>
          <a:p>
            <a:pPr marL="12700" marR="5080" lvl="0" indent="0" fontAlgn="auto">
              <a:lnSpc>
                <a:spcPts val="3220"/>
              </a:lnSpc>
              <a:spcBef>
                <a:spcPts val="320"/>
              </a:spcBef>
              <a:spcAft>
                <a:spcPts val="0"/>
              </a:spcAft>
              <a:buClrTx/>
              <a:buSzTx/>
              <a:buFontTx/>
              <a:tabLst/>
            </a:pPr>
            <a:r>
              <a:rPr lang="nl-NL"/>
              <a:t>Klik om de stijl te bewerken</a:t>
            </a:r>
          </a:p>
        </p:txBody>
      </p:sp>
      <p:sp>
        <p:nvSpPr>
          <p:cNvPr id="3" name="Tijdelijke aanduiding voor tekst 2"/>
          <p:cNvSpPr>
            <a:spLocks noGrp="1"/>
          </p:cNvSpPr>
          <p:nvPr>
            <p:ph type="body" idx="1"/>
          </p:nvPr>
        </p:nvSpPr>
        <p:spPr>
          <a:xfrm>
            <a:off x="2425940" y="2070299"/>
            <a:ext cx="7114540" cy="398585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fld id="{26804AD9-D1D9-4056-A4BA-16D329DB16EA}" type="datetimeFigureOut">
              <a:rPr lang="nl-NL" smtClean="0"/>
              <a:t>27-11-2024</a:t>
            </a:fld>
            <a:endParaRPr lang="nl-NL"/>
          </a:p>
        </p:txBody>
      </p:sp>
      <p:sp>
        <p:nvSpPr>
          <p:cNvPr id="5"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endParaRPr lang="nl-NL"/>
          </a:p>
        </p:txBody>
      </p:sp>
      <p:sp>
        <p:nvSpPr>
          <p:cNvPr id="11" name="object 2"/>
          <p:cNvSpPr/>
          <p:nvPr/>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rgbClr val="9EA700"/>
          </a:solidFill>
        </p:spPr>
        <p:txBody>
          <a:bodyPr wrap="square" lIns="0" tIns="0" rIns="0" bIns="0" rtlCol="0"/>
          <a:lstStyle/>
          <a:p>
            <a:endParaRPr/>
          </a:p>
        </p:txBody>
      </p:sp>
      <p:sp>
        <p:nvSpPr>
          <p:cNvPr id="16"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fld id="{BC85831D-D388-4E51-9358-A757CEB3B1C8}" type="slidenum">
              <a:rPr lang="nl-NL" smtClean="0"/>
              <a:t>‹nr.›</a:t>
            </a:fld>
            <a:endParaRPr lang="nl-NL"/>
          </a:p>
        </p:txBody>
      </p:sp>
      <p:pic>
        <p:nvPicPr>
          <p:cNvPr id="8" name="Afbeelding 7" descr="HHS_NL_groen_HEX.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1871653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p:titleStyle>
    <p:bodyStyle>
      <a:lvl1pPr marL="228600" indent="-228600"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536575"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2pPr>
      <a:lvl3pPr marL="809625" indent="-273050"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1073150"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344613" indent="-271463"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chatgpt.com/g/g-Go9BLqDNq-prepared4e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40.png"/><Relationship Id="rId12" Type="http://schemas.openxmlformats.org/officeDocument/2006/relationships/hyperlink" Target="https://chatgpt.com/g/g-Go9BLqDNq-prepared4ed"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0.png"/><Relationship Id="rId10" Type="http://schemas.openxmlformats.org/officeDocument/2006/relationships/image" Target="../media/image27.png"/><Relationship Id="rId4" Type="http://schemas.openxmlformats.org/officeDocument/2006/relationships/image" Target="../media/image210.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s://chatgpt.com/g/g-Go9BLqDNq-prepared4ed"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du.nl/qbghb" TargetMode="External"/><Relationship Id="rId7" Type="http://schemas.openxmlformats.org/officeDocument/2006/relationships/image" Target="../media/image32.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jpe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waP5vkMaYjg?feature=oembed" TargetMode="Externa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_nSmkyDNulk?feature=oembed" TargetMode="Externa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B77BD333-9F5D-6D64-3B84-1D74ED955DB8}"/>
              </a:ext>
            </a:extLst>
          </p:cNvPr>
          <p:cNvPicPr>
            <a:picLocks noChangeAspect="1"/>
          </p:cNvPicPr>
          <p:nvPr/>
        </p:nvPicPr>
        <p:blipFill>
          <a:blip r:embed="rId3"/>
          <a:srcRect l="-5359" t="-5359" r="-48836" b="-48836"/>
          <a:stretch/>
        </p:blipFill>
        <p:spPr>
          <a:xfrm>
            <a:off x="333079" y="310990"/>
            <a:ext cx="11525842" cy="6236020"/>
          </a:xfrm>
          <a:prstGeom prst="rect">
            <a:avLst/>
          </a:prstGeom>
        </p:spPr>
      </p:pic>
      <p:sp>
        <p:nvSpPr>
          <p:cNvPr id="5" name="Tijdelijke aanduiding voor afbeelding 4">
            <a:extLst>
              <a:ext uri="{FF2B5EF4-FFF2-40B4-BE49-F238E27FC236}">
                <a16:creationId xmlns:a16="http://schemas.microsoft.com/office/drawing/2014/main" id="{E825353A-5751-F533-B071-6682859B0D04}"/>
              </a:ext>
            </a:extLst>
          </p:cNvPr>
          <p:cNvSpPr>
            <a:spLocks noGrp="1"/>
          </p:cNvSpPr>
          <p:nvPr>
            <p:ph type="pic" sz="quarter" idx="12"/>
          </p:nvPr>
        </p:nvSpPr>
        <p:spPr/>
        <p:txBody>
          <a:bodyPr/>
          <a:lstStyle/>
          <a:p>
            <a:endParaRPr lang="nl-NL"/>
          </a:p>
        </p:txBody>
      </p:sp>
      <p:sp>
        <p:nvSpPr>
          <p:cNvPr id="4" name="Tijdelijke aanduiding voor tekst 3">
            <a:extLst>
              <a:ext uri="{FF2B5EF4-FFF2-40B4-BE49-F238E27FC236}">
                <a16:creationId xmlns:a16="http://schemas.microsoft.com/office/drawing/2014/main" id="{F8E8AA0F-E384-D09B-B9CB-B337277A27B4}"/>
              </a:ext>
            </a:extLst>
          </p:cNvPr>
          <p:cNvSpPr>
            <a:spLocks noGrp="1"/>
          </p:cNvSpPr>
          <p:nvPr>
            <p:ph type="body" sz="quarter" idx="11"/>
          </p:nvPr>
        </p:nvSpPr>
        <p:spPr/>
        <p:txBody>
          <a:bodyPr/>
          <a:lstStyle/>
          <a:p>
            <a:endParaRPr lang="nl-NL" dirty="0"/>
          </a:p>
        </p:txBody>
      </p:sp>
      <p:sp>
        <p:nvSpPr>
          <p:cNvPr id="2" name="Titel 1">
            <a:extLst>
              <a:ext uri="{FF2B5EF4-FFF2-40B4-BE49-F238E27FC236}">
                <a16:creationId xmlns:a16="http://schemas.microsoft.com/office/drawing/2014/main" id="{9B690446-80F1-2FCF-5FE9-880832DB1DB2}"/>
              </a:ext>
            </a:extLst>
          </p:cNvPr>
          <p:cNvSpPr>
            <a:spLocks noGrp="1"/>
          </p:cNvSpPr>
          <p:nvPr>
            <p:ph type="ctrTitle"/>
          </p:nvPr>
        </p:nvSpPr>
        <p:spPr/>
        <p:txBody>
          <a:bodyPr/>
          <a:lstStyle/>
          <a:p>
            <a:r>
              <a:rPr lang="nl-NL" sz="2400" dirty="0"/>
              <a:t>Practical </a:t>
            </a:r>
            <a:r>
              <a:rPr lang="nl-NL" sz="2400" dirty="0" err="1"/>
              <a:t>use</a:t>
            </a:r>
            <a:r>
              <a:rPr lang="nl-NL" sz="2400" dirty="0"/>
              <a:t> of AI-</a:t>
            </a:r>
            <a:r>
              <a:rPr lang="nl-NL" sz="2400" dirty="0" err="1"/>
              <a:t>persona’s</a:t>
            </a:r>
            <a:r>
              <a:rPr lang="nl-NL" sz="2400" dirty="0"/>
              <a:t> </a:t>
            </a:r>
            <a:r>
              <a:rPr lang="nl-NL" sz="2400" dirty="0" err="1"/>
              <a:t>for</a:t>
            </a:r>
            <a:r>
              <a:rPr lang="nl-NL" sz="2400" dirty="0"/>
              <a:t> </a:t>
            </a:r>
            <a:r>
              <a:rPr lang="nl-NL" sz="2400" dirty="0" err="1"/>
              <a:t>personalised</a:t>
            </a:r>
            <a:r>
              <a:rPr lang="nl-NL" sz="2400" dirty="0"/>
              <a:t> </a:t>
            </a:r>
            <a:r>
              <a:rPr lang="nl-NL" sz="2400" dirty="0" err="1"/>
              <a:t>learning</a:t>
            </a:r>
            <a:r>
              <a:rPr lang="nl-NL" sz="2400" dirty="0"/>
              <a:t> </a:t>
            </a:r>
            <a:r>
              <a:rPr lang="nl-NL" sz="2400" dirty="0" err="1"/>
              <a:t>experiences</a:t>
            </a:r>
            <a:endParaRPr lang="nl-NL" sz="2400" dirty="0"/>
          </a:p>
        </p:txBody>
      </p:sp>
      <p:sp>
        <p:nvSpPr>
          <p:cNvPr id="3" name="Ondertitel 2">
            <a:extLst>
              <a:ext uri="{FF2B5EF4-FFF2-40B4-BE49-F238E27FC236}">
                <a16:creationId xmlns:a16="http://schemas.microsoft.com/office/drawing/2014/main" id="{2014F832-C840-5043-FAA1-1B2539056EDA}"/>
              </a:ext>
            </a:extLst>
          </p:cNvPr>
          <p:cNvSpPr>
            <a:spLocks noGrp="1"/>
          </p:cNvSpPr>
          <p:nvPr>
            <p:ph type="subTitle" idx="1"/>
          </p:nvPr>
        </p:nvSpPr>
        <p:spPr>
          <a:xfrm>
            <a:off x="1206620" y="5654425"/>
            <a:ext cx="7764950" cy="1164385"/>
          </a:xfrm>
        </p:spPr>
        <p:txBody>
          <a:bodyPr>
            <a:normAutofit/>
          </a:bodyPr>
          <a:lstStyle/>
          <a:p>
            <a:r>
              <a:rPr lang="nl-NL" sz="1600" dirty="0"/>
              <a:t>Select </a:t>
            </a:r>
            <a:r>
              <a:rPr lang="nl-NL" sz="1600" dirty="0" err="1"/>
              <a:t>the</a:t>
            </a:r>
            <a:r>
              <a:rPr lang="nl-NL" sz="1600" dirty="0"/>
              <a:t> AI Persona </a:t>
            </a:r>
            <a:r>
              <a:rPr lang="nl-NL" sz="1600" dirty="0" err="1"/>
              <a:t>you</a:t>
            </a:r>
            <a:r>
              <a:rPr lang="nl-NL" sz="1600" dirty="0"/>
              <a:t> </a:t>
            </a:r>
            <a:r>
              <a:rPr lang="nl-NL" sz="1600" dirty="0" err="1"/>
              <a:t>would</a:t>
            </a:r>
            <a:r>
              <a:rPr lang="nl-NL" sz="1600" dirty="0"/>
              <a:t> like </a:t>
            </a:r>
            <a:r>
              <a:rPr lang="nl-NL" sz="1600" dirty="0" err="1"/>
              <a:t>to</a:t>
            </a:r>
            <a:r>
              <a:rPr lang="nl-NL" sz="1600" dirty="0"/>
              <a:t> </a:t>
            </a:r>
            <a:r>
              <a:rPr lang="nl-NL" sz="1600" dirty="0" err="1"/>
              <a:t>work</a:t>
            </a:r>
            <a:r>
              <a:rPr lang="nl-NL" sz="1600" dirty="0"/>
              <a:t> on </a:t>
            </a:r>
          </a:p>
          <a:p>
            <a:r>
              <a:rPr lang="nl-NL" sz="1600" dirty="0" err="1"/>
              <a:t>Find</a:t>
            </a:r>
            <a:r>
              <a:rPr lang="nl-NL" sz="1600" dirty="0"/>
              <a:t> </a:t>
            </a:r>
            <a:r>
              <a:rPr lang="nl-NL" sz="1600" dirty="0" err="1"/>
              <a:t>maximal</a:t>
            </a:r>
            <a:r>
              <a:rPr lang="nl-NL" sz="1600" dirty="0"/>
              <a:t> 2 partners </a:t>
            </a:r>
            <a:r>
              <a:rPr lang="nl-NL" sz="1600" dirty="0" err="1"/>
              <a:t>to</a:t>
            </a:r>
            <a:r>
              <a:rPr lang="nl-NL" sz="1600" dirty="0"/>
              <a:t> </a:t>
            </a:r>
            <a:r>
              <a:rPr lang="nl-NL" sz="1600" dirty="0" err="1"/>
              <a:t>work</a:t>
            </a:r>
            <a:r>
              <a:rPr lang="nl-NL" sz="1600" dirty="0"/>
              <a:t> </a:t>
            </a:r>
            <a:r>
              <a:rPr lang="nl-NL" sz="1600" dirty="0" err="1"/>
              <a:t>with</a:t>
            </a:r>
            <a:r>
              <a:rPr lang="nl-NL" sz="1600" dirty="0"/>
              <a:t>, </a:t>
            </a:r>
            <a:r>
              <a:rPr lang="nl-NL" sz="1600" dirty="0" err="1"/>
              <a:t>so</a:t>
            </a:r>
            <a:r>
              <a:rPr lang="nl-NL" sz="1600" dirty="0"/>
              <a:t> </a:t>
            </a:r>
            <a:r>
              <a:rPr lang="nl-NL" sz="1600" dirty="0" err="1"/>
              <a:t>groups</a:t>
            </a:r>
            <a:r>
              <a:rPr lang="nl-NL" sz="1600" dirty="0"/>
              <a:t> of 3</a:t>
            </a:r>
          </a:p>
          <a:p>
            <a:r>
              <a:rPr lang="nl-NL" sz="1600" dirty="0"/>
              <a:t>Boot up </a:t>
            </a:r>
            <a:r>
              <a:rPr lang="nl-NL" sz="1600" dirty="0" err="1"/>
              <a:t>your</a:t>
            </a:r>
            <a:r>
              <a:rPr lang="nl-NL" sz="1600" dirty="0"/>
              <a:t> laptop/tablet </a:t>
            </a:r>
            <a:r>
              <a:rPr lang="nl-NL" sz="1600" dirty="0" err="1"/>
              <a:t>and</a:t>
            </a:r>
            <a:r>
              <a:rPr lang="nl-NL" sz="1600" dirty="0"/>
              <a:t> get ready </a:t>
            </a:r>
            <a:r>
              <a:rPr lang="nl-NL" sz="1600" dirty="0" err="1"/>
              <a:t>to</a:t>
            </a:r>
            <a:r>
              <a:rPr lang="nl-NL" sz="1600" dirty="0"/>
              <a:t> prompt </a:t>
            </a:r>
            <a:r>
              <a:rPr lang="nl-NL" sz="1600" dirty="0" err="1"/>
              <a:t>with</a:t>
            </a:r>
            <a:r>
              <a:rPr lang="nl-NL" sz="1600" dirty="0"/>
              <a:t> </a:t>
            </a:r>
            <a:r>
              <a:rPr lang="nl-NL" sz="1600" dirty="0" err="1"/>
              <a:t>ChatGPT</a:t>
            </a:r>
            <a:r>
              <a:rPr lang="nl-NL" sz="1600" dirty="0"/>
              <a:t>!</a:t>
            </a:r>
          </a:p>
        </p:txBody>
      </p:sp>
      <p:sp>
        <p:nvSpPr>
          <p:cNvPr id="6" name="Tijdelijke aanduiding voor tekst 5">
            <a:extLst>
              <a:ext uri="{FF2B5EF4-FFF2-40B4-BE49-F238E27FC236}">
                <a16:creationId xmlns:a16="http://schemas.microsoft.com/office/drawing/2014/main" id="{512F5B77-DB20-8106-C8B2-5CD2E2766429}"/>
              </a:ext>
            </a:extLst>
          </p:cNvPr>
          <p:cNvSpPr>
            <a:spLocks noGrp="1"/>
          </p:cNvSpPr>
          <p:nvPr>
            <p:ph type="body" sz="quarter" idx="13"/>
          </p:nvPr>
        </p:nvSpPr>
        <p:spPr/>
        <p:txBody>
          <a:bodyPr/>
          <a:lstStyle/>
          <a:p>
            <a:r>
              <a:rPr lang="nl-NL" sz="1400" dirty="0"/>
              <a:t>Abboy Verkuilen </a:t>
            </a:r>
          </a:p>
          <a:p>
            <a:r>
              <a:rPr lang="nl-NL" sz="1400" dirty="0"/>
              <a:t>Estella Griffioen</a:t>
            </a:r>
          </a:p>
          <a:p>
            <a:endParaRPr lang="nl-NL" dirty="0"/>
          </a:p>
        </p:txBody>
      </p:sp>
      <p:sp>
        <p:nvSpPr>
          <p:cNvPr id="7" name="Tijdelijke aanduiding voor tekst 6">
            <a:extLst>
              <a:ext uri="{FF2B5EF4-FFF2-40B4-BE49-F238E27FC236}">
                <a16:creationId xmlns:a16="http://schemas.microsoft.com/office/drawing/2014/main" id="{20C7AC2D-27F9-F9E8-86E7-5E0B9020AA33}"/>
              </a:ext>
            </a:extLst>
          </p:cNvPr>
          <p:cNvSpPr>
            <a:spLocks noGrp="1"/>
          </p:cNvSpPr>
          <p:nvPr>
            <p:ph type="body" sz="quarter" idx="14"/>
          </p:nvPr>
        </p:nvSpPr>
        <p:spPr/>
        <p:txBody>
          <a:bodyPr/>
          <a:lstStyle/>
          <a:p>
            <a:r>
              <a:rPr lang="nl-NL" dirty="0"/>
              <a:t>OEB 2024</a:t>
            </a:r>
          </a:p>
        </p:txBody>
      </p:sp>
      <p:pic>
        <p:nvPicPr>
          <p:cNvPr id="10" name="Afbeelding 9">
            <a:extLst>
              <a:ext uri="{FF2B5EF4-FFF2-40B4-BE49-F238E27FC236}">
                <a16:creationId xmlns:a16="http://schemas.microsoft.com/office/drawing/2014/main" id="{05D057C2-0EC6-D9A8-7B45-D57344F2C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6141" y="4413704"/>
            <a:ext cx="1848804" cy="594258"/>
          </a:xfrm>
          <a:prstGeom prst="rect">
            <a:avLst/>
          </a:prstGeom>
        </p:spPr>
      </p:pic>
    </p:spTree>
    <p:extLst>
      <p:ext uri="{BB962C8B-B14F-4D97-AF65-F5344CB8AC3E}">
        <p14:creationId xmlns:p14="http://schemas.microsoft.com/office/powerpoint/2010/main" val="287684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58D65-4847-EA42-1E6B-4E980317A51B}"/>
              </a:ext>
            </a:extLst>
          </p:cNvPr>
          <p:cNvSpPr>
            <a:spLocks noGrp="1"/>
          </p:cNvSpPr>
          <p:nvPr>
            <p:ph type="title"/>
          </p:nvPr>
        </p:nvSpPr>
        <p:spPr>
          <a:xfrm>
            <a:off x="3279380" y="28365"/>
            <a:ext cx="7114540" cy="428835"/>
          </a:xfrm>
        </p:spPr>
        <p:txBody>
          <a:bodyPr/>
          <a:lstStyle/>
          <a:p>
            <a:r>
              <a:rPr lang="en-US" dirty="0"/>
              <a:t>PREPARED4ED FRAMEWORK</a:t>
            </a:r>
            <a:endParaRPr lang="nl-NL" dirty="0"/>
          </a:p>
        </p:txBody>
      </p:sp>
      <p:graphicFrame>
        <p:nvGraphicFramePr>
          <p:cNvPr id="3" name="Tijdelijke aanduiding voor inhoud 2">
            <a:extLst>
              <a:ext uri="{FF2B5EF4-FFF2-40B4-BE49-F238E27FC236}">
                <a16:creationId xmlns:a16="http://schemas.microsoft.com/office/drawing/2014/main" id="{614E8DBA-8BDD-7662-9DD2-66A2CC236558}"/>
              </a:ext>
            </a:extLst>
          </p:cNvPr>
          <p:cNvGraphicFramePr>
            <a:graphicFrameLocks noGrp="1"/>
          </p:cNvGraphicFramePr>
          <p:nvPr>
            <p:ph idx="1"/>
            <p:extLst>
              <p:ext uri="{D42A27DB-BD31-4B8C-83A1-F6EECF244321}">
                <p14:modId xmlns:p14="http://schemas.microsoft.com/office/powerpoint/2010/main" val="2690175228"/>
              </p:ext>
            </p:extLst>
          </p:nvPr>
        </p:nvGraphicFramePr>
        <p:xfrm>
          <a:off x="0" y="436881"/>
          <a:ext cx="12192000" cy="6464117"/>
        </p:xfrm>
        <a:graphic>
          <a:graphicData uri="http://schemas.openxmlformats.org/drawingml/2006/table">
            <a:tbl>
              <a:tblPr firstRow="1" bandRow="1">
                <a:tableStyleId>{C4B1156A-380E-4F78-BDF5-A606A8083BF9}</a:tableStyleId>
              </a:tblPr>
              <a:tblGrid>
                <a:gridCol w="1630680">
                  <a:extLst>
                    <a:ext uri="{9D8B030D-6E8A-4147-A177-3AD203B41FA5}">
                      <a16:colId xmlns:a16="http://schemas.microsoft.com/office/drawing/2014/main" val="1472112760"/>
                    </a:ext>
                  </a:extLst>
                </a:gridCol>
                <a:gridCol w="10561320">
                  <a:extLst>
                    <a:ext uri="{9D8B030D-6E8A-4147-A177-3AD203B41FA5}">
                      <a16:colId xmlns:a16="http://schemas.microsoft.com/office/drawing/2014/main" val="3411679814"/>
                    </a:ext>
                  </a:extLst>
                </a:gridCol>
              </a:tblGrid>
              <a:tr h="1312997">
                <a:tc>
                  <a:txBody>
                    <a:bodyPr/>
                    <a:lstStyle/>
                    <a:p>
                      <a:r>
                        <a:rPr lang="en-US" b="1" dirty="0"/>
                        <a:t>P</a:t>
                      </a:r>
                      <a:r>
                        <a:rPr lang="en-US" b="0" dirty="0"/>
                        <a:t>urposeful Prompt</a:t>
                      </a:r>
                    </a:p>
                  </a:txBody>
                  <a:tcPr/>
                </a:tc>
                <a:tc>
                  <a:txBody>
                    <a:bodyPr/>
                    <a:lstStyle/>
                    <a:p>
                      <a:r>
                        <a:rPr lang="en-US" sz="1400" b="0" dirty="0"/>
                        <a:t>Ensure each prompt has a clear and specific goal and learning objective aligned with desired learning outcomes and a clear target group. Utilize </a:t>
                      </a:r>
                      <a:r>
                        <a:rPr lang="en-US" sz="1400" b="1" dirty="0"/>
                        <a:t>SMART</a:t>
                      </a:r>
                      <a:r>
                        <a:rPr lang="en-US" sz="1400" b="0" dirty="0"/>
                        <a:t> goals and </a:t>
                      </a:r>
                      <a:r>
                        <a:rPr lang="en-US" sz="1400" b="1" dirty="0"/>
                        <a:t>Bloom’s Taxonomy </a:t>
                      </a:r>
                      <a:r>
                        <a:rPr lang="en-US" sz="1400" b="0" dirty="0"/>
                        <a:t>to address various cognitive levels. Start with a clear question. Provide a stage for what follows. Use the Educational references and Learning Support in the knowledge base to help set the stage. These determine part of the educational context and the desired way of </a:t>
                      </a:r>
                      <a:r>
                        <a:rPr lang="en-US" sz="1400" b="0" dirty="0" err="1"/>
                        <a:t>interacting.Use</a:t>
                      </a:r>
                      <a:r>
                        <a:rPr lang="en-US" sz="1400" b="0" dirty="0"/>
                        <a:t> Guidelines for developing chatbots to highlight requirements and suggest aspects that need to be included in the prompt.</a:t>
                      </a:r>
                      <a:endParaRPr lang="nl-NL" sz="1400" b="0" dirty="0"/>
                    </a:p>
                  </a:txBody>
                  <a:tcPr/>
                </a:tc>
                <a:extLst>
                  <a:ext uri="{0D108BD9-81ED-4DB2-BD59-A6C34878D82A}">
                    <a16:rowId xmlns:a16="http://schemas.microsoft.com/office/drawing/2014/main" val="824899190"/>
                  </a:ext>
                </a:extLst>
              </a:tr>
              <a:tr h="845659">
                <a:tc>
                  <a:txBody>
                    <a:bodyPr/>
                    <a:lstStyle/>
                    <a:p>
                      <a:r>
                        <a:rPr lang="en-US" b="1" dirty="0"/>
                        <a:t>R</a:t>
                      </a:r>
                      <a:r>
                        <a:rPr lang="en-US" b="0" dirty="0"/>
                        <a:t>elevant role</a:t>
                      </a:r>
                    </a:p>
                  </a:txBody>
                  <a:tcPr/>
                </a:tc>
                <a:tc>
                  <a:txBody>
                    <a:bodyPr/>
                    <a:lstStyle/>
                    <a:p>
                      <a:r>
                        <a:rPr lang="en-US" sz="1400" b="0" dirty="0"/>
                        <a:t>Define the way of engagement by defining the role of the AI-persona in relation to the desired learning outcome, see Learning support for options. Be explicit in naming these in the options you provide. Connect the content of the prompts to students’ interests, experiences, and </a:t>
                      </a:r>
                      <a:r>
                        <a:rPr lang="en-US" sz="1400" b="1" dirty="0"/>
                        <a:t>prior knowledge </a:t>
                      </a:r>
                      <a:r>
                        <a:rPr lang="en-US" sz="1400" b="0" dirty="0"/>
                        <a:t>to enhance motivation and deepen understanding, based on the </a:t>
                      </a:r>
                      <a:r>
                        <a:rPr lang="en-US" sz="1400" b="1" dirty="0"/>
                        <a:t>Self-Determination Theory </a:t>
                      </a:r>
                      <a:r>
                        <a:rPr lang="en-US" sz="1400" b="0" dirty="0"/>
                        <a:t>and describe the learning context and define the role that can bridge this gap best.</a:t>
                      </a:r>
                      <a:endParaRPr lang="nl-NL" sz="1400" b="0" dirty="0"/>
                    </a:p>
                  </a:txBody>
                  <a:tcPr/>
                </a:tc>
                <a:extLst>
                  <a:ext uri="{0D108BD9-81ED-4DB2-BD59-A6C34878D82A}">
                    <a16:rowId xmlns:a16="http://schemas.microsoft.com/office/drawing/2014/main" val="3062099820"/>
                  </a:ext>
                </a:extLst>
              </a:tr>
              <a:tr h="689880">
                <a:tc>
                  <a:txBody>
                    <a:bodyPr/>
                    <a:lstStyle/>
                    <a:p>
                      <a:r>
                        <a:rPr lang="en-US" b="1" dirty="0"/>
                        <a:t>E</a:t>
                      </a:r>
                      <a:r>
                        <a:rPr lang="en-US" b="0" dirty="0"/>
                        <a:t>xperiential and Explicit:</a:t>
                      </a:r>
                    </a:p>
                  </a:txBody>
                  <a:tcPr/>
                </a:tc>
                <a:tc>
                  <a:txBody>
                    <a:bodyPr/>
                    <a:lstStyle/>
                    <a:p>
                      <a:r>
                        <a:rPr lang="en-US" sz="1400" b="0" dirty="0"/>
                        <a:t>Involve students in hands-on activities and </a:t>
                      </a:r>
                      <a:r>
                        <a:rPr lang="en-US" sz="1400" b="1" dirty="0"/>
                        <a:t>real-world situations </a:t>
                      </a:r>
                      <a:r>
                        <a:rPr lang="en-US" sz="1400" b="0" dirty="0"/>
                        <a:t>where they can apply theory to practice, following Kolb’s Experiential Learning Cycle and be very precise in describing the situation or any </a:t>
                      </a:r>
                      <a:r>
                        <a:rPr lang="en-US" sz="1400" b="0" dirty="0" err="1"/>
                        <a:t>toher</a:t>
                      </a:r>
                      <a:r>
                        <a:rPr lang="en-US" sz="1400" b="0" dirty="0"/>
                        <a:t> educational </a:t>
                      </a:r>
                      <a:r>
                        <a:rPr lang="en-US" sz="1400" b="0" dirty="0" err="1"/>
                        <a:t>theorie</a:t>
                      </a:r>
                      <a:r>
                        <a:rPr lang="en-US" sz="1400" b="0" dirty="0"/>
                        <a:t> depending on which one fits the desired interaction best, </a:t>
                      </a:r>
                      <a:r>
                        <a:rPr lang="en-US" sz="1400" b="0" dirty="0" err="1"/>
                        <a:t>agin</a:t>
                      </a:r>
                      <a:r>
                        <a:rPr lang="en-US" sz="1400" b="0" dirty="0"/>
                        <a:t> be explicit in naming these in the options you provide. Aks specific questions to avoid misunderstandings.</a:t>
                      </a:r>
                      <a:endParaRPr lang="nl-NL" sz="1400" b="0" dirty="0"/>
                    </a:p>
                  </a:txBody>
                  <a:tcPr/>
                </a:tc>
                <a:extLst>
                  <a:ext uri="{0D108BD9-81ED-4DB2-BD59-A6C34878D82A}">
                    <a16:rowId xmlns:a16="http://schemas.microsoft.com/office/drawing/2014/main" val="402679832"/>
                  </a:ext>
                </a:extLst>
              </a:tr>
              <a:tr h="534100">
                <a:tc>
                  <a:txBody>
                    <a:bodyPr/>
                    <a:lstStyle/>
                    <a:p>
                      <a:r>
                        <a:rPr lang="en-US" b="1" dirty="0"/>
                        <a:t>P</a:t>
                      </a:r>
                      <a:r>
                        <a:rPr lang="en-US" b="0" dirty="0"/>
                        <a:t>rogressive and Ask</a:t>
                      </a:r>
                    </a:p>
                  </a:txBody>
                  <a:tcPr/>
                </a:tc>
                <a:tc>
                  <a:txBody>
                    <a:bodyPr/>
                    <a:lstStyle/>
                    <a:p>
                      <a:r>
                        <a:rPr lang="en-US" sz="1400" b="0" dirty="0"/>
                        <a:t>Introduce concepts and skills </a:t>
                      </a:r>
                      <a:r>
                        <a:rPr lang="en-US" sz="1400" b="1" dirty="0"/>
                        <a:t>gradually</a:t>
                      </a:r>
                      <a:r>
                        <a:rPr lang="en-US" sz="1400" b="0" dirty="0"/>
                        <a:t>, from simple to complex, building on previous knowledge to prevent cognitive overload. Apply scaffolding techniques inspired by Vygotsky’s </a:t>
                      </a:r>
                      <a:r>
                        <a:rPr lang="en-US" sz="1400" b="1" dirty="0"/>
                        <a:t>Zone of Proximal Development</a:t>
                      </a:r>
                      <a:r>
                        <a:rPr lang="en-US" sz="1400" b="0" dirty="0"/>
                        <a:t>. So ask questions for clarification before continuing.</a:t>
                      </a:r>
                      <a:endParaRPr lang="nl-NL" sz="1400" b="0" dirty="0"/>
                    </a:p>
                  </a:txBody>
                  <a:tcPr/>
                </a:tc>
                <a:extLst>
                  <a:ext uri="{0D108BD9-81ED-4DB2-BD59-A6C34878D82A}">
                    <a16:rowId xmlns:a16="http://schemas.microsoft.com/office/drawing/2014/main" val="265002050"/>
                  </a:ext>
                </a:extLst>
              </a:tr>
              <a:tr h="534100">
                <a:tc>
                  <a:txBody>
                    <a:bodyPr/>
                    <a:lstStyle/>
                    <a:p>
                      <a:r>
                        <a:rPr lang="en-US" b="1" dirty="0"/>
                        <a:t>A</a:t>
                      </a:r>
                      <a:r>
                        <a:rPr lang="en-US" b="0" dirty="0"/>
                        <a:t>ssessable &amp; Parameters</a:t>
                      </a:r>
                    </a:p>
                  </a:txBody>
                  <a:tcPr/>
                </a:tc>
                <a:tc>
                  <a:txBody>
                    <a:bodyPr/>
                    <a:lstStyle/>
                    <a:p>
                      <a:r>
                        <a:rPr lang="en-US" sz="1400" b="0" dirty="0"/>
                        <a:t>Create prompts that allow for </a:t>
                      </a:r>
                      <a:r>
                        <a:rPr lang="en-US" sz="1400" b="1" dirty="0"/>
                        <a:t>evaluation</a:t>
                      </a:r>
                      <a:r>
                        <a:rPr lang="en-US" sz="1400" b="0" dirty="0"/>
                        <a:t> and </a:t>
                      </a:r>
                      <a:r>
                        <a:rPr lang="en-US" sz="1400" b="1" dirty="0"/>
                        <a:t>feedback</a:t>
                      </a:r>
                      <a:r>
                        <a:rPr lang="en-US" sz="1400" b="0" dirty="0"/>
                        <a:t>. Use </a:t>
                      </a:r>
                      <a:r>
                        <a:rPr lang="en-US" sz="1400" b="1" dirty="0"/>
                        <a:t>rubrics</a:t>
                      </a:r>
                      <a:r>
                        <a:rPr lang="en-US" sz="1400" b="0" dirty="0"/>
                        <a:t> and clear criteria so students understand how their work will be assessed, supporting </a:t>
                      </a:r>
                      <a:r>
                        <a:rPr lang="en-US" sz="1400" b="1" dirty="0"/>
                        <a:t>formative assessment </a:t>
                      </a:r>
                      <a:r>
                        <a:rPr lang="en-US" sz="1400" b="0" dirty="0"/>
                        <a:t>practices. Set clear frameworks such as </a:t>
                      </a:r>
                      <a:r>
                        <a:rPr lang="en-US" sz="1400" b="1" dirty="0"/>
                        <a:t>tone of voice </a:t>
                      </a:r>
                      <a:r>
                        <a:rPr lang="en-US" sz="1400" b="0" dirty="0"/>
                        <a:t>and the </a:t>
                      </a:r>
                      <a:r>
                        <a:rPr lang="en-US" sz="1400" b="1" dirty="0"/>
                        <a:t>format</a:t>
                      </a:r>
                      <a:r>
                        <a:rPr lang="en-US" sz="1400" b="0" dirty="0"/>
                        <a:t> of the output.</a:t>
                      </a:r>
                      <a:endParaRPr lang="nl-NL" sz="1400" b="0" dirty="0"/>
                    </a:p>
                  </a:txBody>
                  <a:tcPr/>
                </a:tc>
                <a:extLst>
                  <a:ext uri="{0D108BD9-81ED-4DB2-BD59-A6C34878D82A}">
                    <a16:rowId xmlns:a16="http://schemas.microsoft.com/office/drawing/2014/main" val="2108908000"/>
                  </a:ext>
                </a:extLst>
              </a:tr>
              <a:tr h="534100">
                <a:tc>
                  <a:txBody>
                    <a:bodyPr/>
                    <a:lstStyle/>
                    <a:p>
                      <a:r>
                        <a:rPr lang="en-US" b="1" dirty="0"/>
                        <a:t>R</a:t>
                      </a:r>
                      <a:r>
                        <a:rPr lang="en-US" b="0" dirty="0"/>
                        <a:t>eflective and Rate</a:t>
                      </a:r>
                    </a:p>
                  </a:txBody>
                  <a:tcPr/>
                </a:tc>
                <a:tc>
                  <a:txBody>
                    <a:bodyPr/>
                    <a:lstStyle/>
                    <a:p>
                      <a:r>
                        <a:rPr lang="en-US" sz="1400" b="0" dirty="0"/>
                        <a:t>Encourage learners to </a:t>
                      </a:r>
                      <a:r>
                        <a:rPr lang="en-US" sz="1400" b="1" dirty="0"/>
                        <a:t>reflect</a:t>
                      </a:r>
                      <a:r>
                        <a:rPr lang="en-US" sz="1400" b="0" dirty="0"/>
                        <a:t> on their learning experiences, recognize mistakes, and develop strategies for improvement to enhance metacognitive skills. Have them rate their </a:t>
                      </a:r>
                      <a:r>
                        <a:rPr lang="en-US" sz="1400" b="1" dirty="0"/>
                        <a:t>progress</a:t>
                      </a:r>
                      <a:r>
                        <a:rPr lang="en-US" sz="1400" b="0" dirty="0"/>
                        <a:t> and adjust their </a:t>
                      </a:r>
                      <a:r>
                        <a:rPr lang="en-US" sz="1400" b="1" dirty="0"/>
                        <a:t>learning steps </a:t>
                      </a:r>
                      <a:r>
                        <a:rPr lang="en-US" sz="1400" b="0" dirty="0"/>
                        <a:t>accordingly</a:t>
                      </a:r>
                      <a:endParaRPr lang="nl-NL" sz="1400" b="0" dirty="0"/>
                    </a:p>
                  </a:txBody>
                  <a:tcPr/>
                </a:tc>
                <a:extLst>
                  <a:ext uri="{0D108BD9-81ED-4DB2-BD59-A6C34878D82A}">
                    <a16:rowId xmlns:a16="http://schemas.microsoft.com/office/drawing/2014/main" val="4274953192"/>
                  </a:ext>
                </a:extLst>
              </a:tr>
              <a:tr h="534100">
                <a:tc>
                  <a:txBody>
                    <a:bodyPr/>
                    <a:lstStyle/>
                    <a:p>
                      <a:r>
                        <a:rPr lang="en-US" b="1" dirty="0"/>
                        <a:t>E</a:t>
                      </a:r>
                      <a:r>
                        <a:rPr lang="en-US" b="0" dirty="0"/>
                        <a:t>ngaging emotion</a:t>
                      </a:r>
                    </a:p>
                  </a:txBody>
                  <a:tcPr/>
                </a:tc>
                <a:tc>
                  <a:txBody>
                    <a:bodyPr/>
                    <a:lstStyle/>
                    <a:p>
                      <a:r>
                        <a:rPr lang="en-US" sz="1400" b="0" dirty="0"/>
                        <a:t>Design prompts that </a:t>
                      </a:r>
                      <a:r>
                        <a:rPr lang="en-US" sz="1400" b="1" dirty="0"/>
                        <a:t>stimulate curiosity </a:t>
                      </a:r>
                      <a:r>
                        <a:rPr lang="en-US" sz="1400" b="0" dirty="0"/>
                        <a:t>and </a:t>
                      </a:r>
                      <a:r>
                        <a:rPr lang="en-US" sz="1400" b="1" dirty="0"/>
                        <a:t>challenge</a:t>
                      </a:r>
                      <a:r>
                        <a:rPr lang="en-US" sz="1400" b="0" dirty="0"/>
                        <a:t> students to think critically and creatively. Incorporate storytelling, problem-based learning, or scenarios to capture interest. Add an emotional stimulus to the prompt.</a:t>
                      </a:r>
                      <a:endParaRPr lang="nl-NL" sz="1400" b="0" dirty="0"/>
                    </a:p>
                  </a:txBody>
                  <a:tcPr/>
                </a:tc>
                <a:extLst>
                  <a:ext uri="{0D108BD9-81ED-4DB2-BD59-A6C34878D82A}">
                    <a16:rowId xmlns:a16="http://schemas.microsoft.com/office/drawing/2014/main" val="394721502"/>
                  </a:ext>
                </a:extLst>
              </a:tr>
              <a:tr h="435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
                      </a:r>
                      <a:r>
                        <a:rPr lang="en-US" b="0" dirty="0"/>
                        <a:t>ifferentiated</a:t>
                      </a:r>
                      <a:endParaRPr lang="nl-NL" b="0" dirty="0"/>
                    </a:p>
                  </a:txBody>
                  <a:tcPr/>
                </a:tc>
                <a:tc>
                  <a:txBody>
                    <a:bodyPr/>
                    <a:lstStyle/>
                    <a:p>
                      <a:r>
                        <a:rPr lang="en-US" sz="1400" b="1" dirty="0"/>
                        <a:t>Adapt</a:t>
                      </a:r>
                      <a:r>
                        <a:rPr lang="en-US" sz="1400" b="0" dirty="0"/>
                        <a:t> prompts to meet diverse </a:t>
                      </a:r>
                      <a:r>
                        <a:rPr lang="en-US" sz="1400" b="1" dirty="0"/>
                        <a:t>learning needs</a:t>
                      </a:r>
                      <a:r>
                        <a:rPr lang="en-US" sz="1400" b="0" dirty="0"/>
                        <a:t>, levels, and strategies. Offer choices and vary complexity to accommodate different learners, embracing differentiation strategies.</a:t>
                      </a:r>
                      <a:endParaRPr lang="nl-NL" sz="1400" b="0" dirty="0"/>
                    </a:p>
                  </a:txBody>
                  <a:tcPr/>
                </a:tc>
                <a:extLst>
                  <a:ext uri="{0D108BD9-81ED-4DB2-BD59-A6C34878D82A}">
                    <a16:rowId xmlns:a16="http://schemas.microsoft.com/office/drawing/2014/main" val="2227868970"/>
                  </a:ext>
                </a:extLst>
              </a:tr>
            </a:tbl>
          </a:graphicData>
        </a:graphic>
      </p:graphicFrame>
    </p:spTree>
    <p:extLst>
      <p:ext uri="{BB962C8B-B14F-4D97-AF65-F5344CB8AC3E}">
        <p14:creationId xmlns:p14="http://schemas.microsoft.com/office/powerpoint/2010/main" val="3203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F766B-2E79-6208-0F2D-B4B017315FED}"/>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4819963D-C073-32CF-F860-EA2E8C907A1C}"/>
              </a:ext>
            </a:extLst>
          </p:cNvPr>
          <p:cNvPicPr>
            <a:picLocks noChangeAspect="1"/>
          </p:cNvPicPr>
          <p:nvPr/>
        </p:nvPicPr>
        <p:blipFill>
          <a:blip r:embed="rId3"/>
          <a:stretch>
            <a:fillRect/>
          </a:stretch>
        </p:blipFill>
        <p:spPr>
          <a:xfrm>
            <a:off x="5143131" y="4402663"/>
            <a:ext cx="3966158" cy="2442216"/>
          </a:xfrm>
          <a:prstGeom prst="rect">
            <a:avLst/>
          </a:prstGeom>
        </p:spPr>
      </p:pic>
      <p:sp>
        <p:nvSpPr>
          <p:cNvPr id="2" name="Titel 1">
            <a:extLst>
              <a:ext uri="{FF2B5EF4-FFF2-40B4-BE49-F238E27FC236}">
                <a16:creationId xmlns:a16="http://schemas.microsoft.com/office/drawing/2014/main" id="{78C98288-BE43-73B3-7720-9D2B9B85749A}"/>
              </a:ext>
            </a:extLst>
          </p:cNvPr>
          <p:cNvSpPr>
            <a:spLocks noGrp="1"/>
          </p:cNvSpPr>
          <p:nvPr>
            <p:ph type="title"/>
          </p:nvPr>
        </p:nvSpPr>
        <p:spPr>
          <a:xfrm>
            <a:off x="2425940" y="1257744"/>
            <a:ext cx="7114540" cy="428835"/>
          </a:xfrm>
        </p:spPr>
        <p:txBody>
          <a:bodyPr/>
          <a:lstStyle/>
          <a:p>
            <a:r>
              <a:rPr lang="nl-NL" dirty="0"/>
              <a:t>GPT </a:t>
            </a:r>
            <a:r>
              <a:rPr lang="en-US" dirty="0"/>
              <a:t>PREPARED4ED FRAMEWORK</a:t>
            </a:r>
            <a:endParaRPr lang="nl-NL" dirty="0"/>
          </a:p>
        </p:txBody>
      </p:sp>
      <p:sp>
        <p:nvSpPr>
          <p:cNvPr id="3" name="Tijdelijke aanduiding voor inhoud 2">
            <a:extLst>
              <a:ext uri="{FF2B5EF4-FFF2-40B4-BE49-F238E27FC236}">
                <a16:creationId xmlns:a16="http://schemas.microsoft.com/office/drawing/2014/main" id="{08C32C91-205D-E275-D785-F4ACCBCA09DF}"/>
              </a:ext>
            </a:extLst>
          </p:cNvPr>
          <p:cNvSpPr>
            <a:spLocks noGrp="1"/>
          </p:cNvSpPr>
          <p:nvPr>
            <p:ph idx="1"/>
          </p:nvPr>
        </p:nvSpPr>
        <p:spPr>
          <a:xfrm>
            <a:off x="2425940" y="2070298"/>
            <a:ext cx="7114540" cy="4787701"/>
          </a:xfrm>
        </p:spPr>
        <p:txBody>
          <a:bodyPr>
            <a:normAutofit/>
          </a:bodyPr>
          <a:lstStyle/>
          <a:p>
            <a:r>
              <a:rPr lang="nl-NL" sz="2400" dirty="0"/>
              <a:t>Open AI </a:t>
            </a:r>
            <a:r>
              <a:rPr lang="nl-NL" sz="2400" dirty="0" err="1"/>
              <a:t>Custom</a:t>
            </a:r>
            <a:r>
              <a:rPr lang="nl-NL" sz="2400" dirty="0"/>
              <a:t> GPT ≈ </a:t>
            </a:r>
            <a:r>
              <a:rPr lang="en-US" sz="2400" dirty="0"/>
              <a:t>GAI chatbot nudged to be specialized in specific tasks</a:t>
            </a:r>
          </a:p>
          <a:p>
            <a:r>
              <a:rPr lang="en-US" sz="2400" dirty="0"/>
              <a:t>Prompt with PREPARED4ED FRAMEWORK, 1½  A4</a:t>
            </a:r>
          </a:p>
          <a:p>
            <a:r>
              <a:rPr lang="en-US" sz="2400" dirty="0"/>
              <a:t>Added Knowledge Bases (RAG), 70+ A4:</a:t>
            </a:r>
          </a:p>
          <a:p>
            <a:pPr lvl="1"/>
            <a:r>
              <a:rPr lang="en-US" sz="1800" dirty="0"/>
              <a:t>Educational principles/theories</a:t>
            </a:r>
          </a:p>
          <a:p>
            <a:pPr lvl="1"/>
            <a:r>
              <a:rPr lang="en-US" sz="1800" dirty="0"/>
              <a:t>Guidelines for interaction for </a:t>
            </a:r>
            <a:br>
              <a:rPr lang="en-US" sz="1800" dirty="0"/>
            </a:br>
            <a:r>
              <a:rPr lang="en-US" sz="1800" dirty="0"/>
              <a:t>various target groups</a:t>
            </a:r>
          </a:p>
          <a:p>
            <a:pPr lvl="1"/>
            <a:r>
              <a:rPr lang="en-US" sz="1800" dirty="0"/>
              <a:t>Output format</a:t>
            </a:r>
          </a:p>
          <a:p>
            <a:pPr lvl="1"/>
            <a:r>
              <a:rPr lang="en-US" sz="1800" dirty="0"/>
              <a:t>Example results</a:t>
            </a:r>
          </a:p>
          <a:p>
            <a:endParaRPr lang="en-US" dirty="0"/>
          </a:p>
          <a:p>
            <a:endParaRPr lang="en-US" dirty="0"/>
          </a:p>
          <a:p>
            <a:endParaRPr lang="en-US" dirty="0">
              <a:hlinkClick r:id="rId4"/>
            </a:endParaRPr>
          </a:p>
          <a:p>
            <a:endParaRPr lang="nl-NL" dirty="0"/>
          </a:p>
        </p:txBody>
      </p:sp>
    </p:spTree>
    <p:extLst>
      <p:ext uri="{BB962C8B-B14F-4D97-AF65-F5344CB8AC3E}">
        <p14:creationId xmlns:p14="http://schemas.microsoft.com/office/powerpoint/2010/main" val="241608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40DDC-6F1C-F861-6177-2816E2FBB70B}"/>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9D6CD9F3-AF08-AA04-1B69-A49209235FC9}"/>
              </a:ext>
            </a:extLst>
          </p:cNvPr>
          <p:cNvPicPr>
            <a:picLocks noChangeAspect="1"/>
          </p:cNvPicPr>
          <p:nvPr/>
        </p:nvPicPr>
        <p:blipFill>
          <a:blip r:embed="rId3"/>
          <a:stretch>
            <a:fillRect/>
          </a:stretch>
        </p:blipFill>
        <p:spPr>
          <a:xfrm>
            <a:off x="5143131" y="4402663"/>
            <a:ext cx="3966158" cy="2442216"/>
          </a:xfrm>
          <a:prstGeom prst="rect">
            <a:avLst/>
          </a:prstGeom>
        </p:spPr>
      </p:pic>
      <p:sp>
        <p:nvSpPr>
          <p:cNvPr id="2" name="Titel 1">
            <a:extLst>
              <a:ext uri="{FF2B5EF4-FFF2-40B4-BE49-F238E27FC236}">
                <a16:creationId xmlns:a16="http://schemas.microsoft.com/office/drawing/2014/main" id="{F38284A5-6235-C4A9-440C-611D312543FB}"/>
              </a:ext>
            </a:extLst>
          </p:cNvPr>
          <p:cNvSpPr>
            <a:spLocks noGrp="1"/>
          </p:cNvSpPr>
          <p:nvPr>
            <p:ph type="title"/>
          </p:nvPr>
        </p:nvSpPr>
        <p:spPr>
          <a:xfrm>
            <a:off x="2425700" y="829604"/>
            <a:ext cx="7115175" cy="816634"/>
          </a:xfrm>
        </p:spPr>
        <p:txBody>
          <a:bodyPr/>
          <a:lstStyle/>
          <a:p>
            <a:r>
              <a:rPr lang="nl-NL" dirty="0"/>
              <a:t>GPT </a:t>
            </a:r>
            <a:r>
              <a:rPr lang="en-US" dirty="0"/>
              <a:t>PREPARED4ED FRAMEWORK DEMO</a:t>
            </a:r>
            <a:endParaRPr lang="nl-NL" dirty="0"/>
          </a:p>
        </p:txBody>
      </p:sp>
      <p:grpSp>
        <p:nvGrpSpPr>
          <p:cNvPr id="37" name="Groep 36">
            <a:extLst>
              <a:ext uri="{FF2B5EF4-FFF2-40B4-BE49-F238E27FC236}">
                <a16:creationId xmlns:a16="http://schemas.microsoft.com/office/drawing/2014/main" id="{C4D56315-6FBE-7EFA-EF08-177D90A492F8}"/>
              </a:ext>
            </a:extLst>
          </p:cNvPr>
          <p:cNvGrpSpPr/>
          <p:nvPr/>
        </p:nvGrpSpPr>
        <p:grpSpPr>
          <a:xfrm>
            <a:off x="13792200" y="1060711"/>
            <a:ext cx="4324369" cy="1835514"/>
            <a:chOff x="12750800" y="1446768"/>
            <a:chExt cx="4324369" cy="1835514"/>
          </a:xfrm>
        </p:grpSpPr>
        <mc:AlternateContent xmlns:mc="http://schemas.openxmlformats.org/markup-compatibility/2006" xmlns:a14="http://schemas.microsoft.com/office/drawing/2010/main">
          <mc:Choice Requires="a14">
            <p:sp>
              <p:nvSpPr>
                <p:cNvPr id="28" name="Tekstvak 27">
                  <a:extLst>
                    <a:ext uri="{FF2B5EF4-FFF2-40B4-BE49-F238E27FC236}">
                      <a16:creationId xmlns:a16="http://schemas.microsoft.com/office/drawing/2014/main" id="{BC1012BF-C45F-74DB-048B-F21DC60BE4BD}"/>
                    </a:ext>
                  </a:extLst>
                </p:cNvPr>
                <p:cNvSpPr txBox="1"/>
                <p:nvPr/>
              </p:nvSpPr>
              <p:spPr>
                <a:xfrm>
                  <a:off x="16608445" y="2738720"/>
                  <a:ext cx="4667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l-NL" i="1">
                            <a:latin typeface="Cambria Math" panose="02040503050406030204" pitchFamily="18" charset="0"/>
                          </a:rPr>
                          <m:t>𝐴</m:t>
                        </m:r>
                      </m:oMath>
                    </m:oMathPara>
                  </a14:m>
                  <a:endParaRPr lang="nl-NL" dirty="0"/>
                </a:p>
              </p:txBody>
            </p:sp>
          </mc:Choice>
          <mc:Fallback xmlns="">
            <p:sp>
              <p:nvSpPr>
                <p:cNvPr id="28" name="Tekstvak 27">
                  <a:extLst>
                    <a:ext uri="{FF2B5EF4-FFF2-40B4-BE49-F238E27FC236}">
                      <a16:creationId xmlns:a16="http://schemas.microsoft.com/office/drawing/2014/main" id="{BC1012BF-C45F-74DB-048B-F21DC60BE4BD}"/>
                    </a:ext>
                  </a:extLst>
                </p:cNvPr>
                <p:cNvSpPr txBox="1">
                  <a:spLocks noRot="1" noChangeAspect="1" noMove="1" noResize="1" noEditPoints="1" noAdjustHandles="1" noChangeArrowheads="1" noChangeShapeType="1" noTextEdit="1"/>
                </p:cNvSpPr>
                <p:nvPr/>
              </p:nvSpPr>
              <p:spPr>
                <a:xfrm>
                  <a:off x="16608445" y="2738720"/>
                  <a:ext cx="466724" cy="369332"/>
                </a:xfrm>
                <a:prstGeom prst="rect">
                  <a:avLst/>
                </a:prstGeom>
                <a:blipFill>
                  <a:blip r:embed="rId4"/>
                  <a:stretch>
                    <a:fillRect/>
                  </a:stretch>
                </a:blipFill>
              </p:spPr>
              <p:txBody>
                <a:bodyPr/>
                <a:lstStyle/>
                <a:p>
                  <a:r>
                    <a:rPr lang="nl-NL">
                      <a:noFill/>
                    </a:rPr>
                    <a:t> </a:t>
                  </a:r>
                </a:p>
              </p:txBody>
            </p:sp>
          </mc:Fallback>
        </mc:AlternateContent>
        <p:grpSp>
          <p:nvGrpSpPr>
            <p:cNvPr id="33" name="Groep 32">
              <a:extLst>
                <a:ext uri="{FF2B5EF4-FFF2-40B4-BE49-F238E27FC236}">
                  <a16:creationId xmlns:a16="http://schemas.microsoft.com/office/drawing/2014/main" id="{75CCA79E-A600-5D3A-70AB-019E3C5BC5AD}"/>
                </a:ext>
              </a:extLst>
            </p:cNvPr>
            <p:cNvGrpSpPr/>
            <p:nvPr/>
          </p:nvGrpSpPr>
          <p:grpSpPr>
            <a:xfrm>
              <a:off x="12750800" y="1446768"/>
              <a:ext cx="3886200" cy="1764153"/>
              <a:chOff x="12750800" y="1446768"/>
              <a:chExt cx="3886200" cy="1764153"/>
            </a:xfrm>
          </p:grpSpPr>
          <p:sp>
            <p:nvSpPr>
              <p:cNvPr id="20" name="Rechthoekige driehoek 19">
                <a:extLst>
                  <a:ext uri="{FF2B5EF4-FFF2-40B4-BE49-F238E27FC236}">
                    <a16:creationId xmlns:a16="http://schemas.microsoft.com/office/drawing/2014/main" id="{560E799E-D3CD-6D18-264C-1152EBFA7864}"/>
                  </a:ext>
                </a:extLst>
              </p:cNvPr>
              <p:cNvSpPr/>
              <p:nvPr/>
            </p:nvSpPr>
            <p:spPr>
              <a:xfrm>
                <a:off x="13157200" y="1767118"/>
                <a:ext cx="3479800" cy="1082040"/>
              </a:xfrm>
              <a:prstGeom prst="rtTriangl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92298B0B-0F0A-F587-6D95-1D1D60C05AD5}"/>
                  </a:ext>
                </a:extLst>
              </p:cNvPr>
              <p:cNvSpPr/>
              <p:nvPr/>
            </p:nvSpPr>
            <p:spPr>
              <a:xfrm>
                <a:off x="13157200" y="2651038"/>
                <a:ext cx="198120" cy="19812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23" name="Tekstvak 22">
                    <a:extLst>
                      <a:ext uri="{FF2B5EF4-FFF2-40B4-BE49-F238E27FC236}">
                        <a16:creationId xmlns:a16="http://schemas.microsoft.com/office/drawing/2014/main" id="{D8C56FCA-E15A-B862-CAD7-8245AE213B05}"/>
                      </a:ext>
                    </a:extLst>
                  </p:cNvPr>
                  <p:cNvSpPr txBox="1"/>
                  <p:nvPr/>
                </p:nvSpPr>
                <p:spPr>
                  <a:xfrm>
                    <a:off x="12750800" y="2140274"/>
                    <a:ext cx="4667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7</m:t>
                          </m:r>
                        </m:oMath>
                      </m:oMathPara>
                    </a14:m>
                    <a:endParaRPr lang="nl-NL" dirty="0"/>
                  </a:p>
                </p:txBody>
              </p:sp>
            </mc:Choice>
            <mc:Fallback xmlns="">
              <p:sp>
                <p:nvSpPr>
                  <p:cNvPr id="23" name="Tekstvak 22">
                    <a:extLst>
                      <a:ext uri="{FF2B5EF4-FFF2-40B4-BE49-F238E27FC236}">
                        <a16:creationId xmlns:a16="http://schemas.microsoft.com/office/drawing/2014/main" id="{D8C56FCA-E15A-B862-CAD7-8245AE213B05}"/>
                      </a:ext>
                    </a:extLst>
                  </p:cNvPr>
                  <p:cNvSpPr txBox="1">
                    <a:spLocks noRot="1" noChangeAspect="1" noMove="1" noResize="1" noEditPoints="1" noAdjustHandles="1" noChangeArrowheads="1" noChangeShapeType="1" noTextEdit="1"/>
                  </p:cNvSpPr>
                  <p:nvPr/>
                </p:nvSpPr>
                <p:spPr>
                  <a:xfrm>
                    <a:off x="12750800" y="2140274"/>
                    <a:ext cx="466724" cy="369332"/>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4" name="Tekstvak 23">
                    <a:extLst>
                      <a:ext uri="{FF2B5EF4-FFF2-40B4-BE49-F238E27FC236}">
                        <a16:creationId xmlns:a16="http://schemas.microsoft.com/office/drawing/2014/main" id="{03B0E805-C282-D3DC-6974-858F3B5F74A2}"/>
                      </a:ext>
                    </a:extLst>
                  </p:cNvPr>
                  <p:cNvSpPr txBox="1"/>
                  <p:nvPr/>
                </p:nvSpPr>
                <p:spPr>
                  <a:xfrm>
                    <a:off x="12751064" y="2738720"/>
                    <a:ext cx="4667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𝐶</m:t>
                          </m:r>
                        </m:oMath>
                      </m:oMathPara>
                    </a14:m>
                    <a:endParaRPr lang="nl-NL" dirty="0"/>
                  </a:p>
                </p:txBody>
              </p:sp>
            </mc:Choice>
            <mc:Fallback xmlns="">
              <p:sp>
                <p:nvSpPr>
                  <p:cNvPr id="24" name="Tekstvak 23">
                    <a:extLst>
                      <a:ext uri="{FF2B5EF4-FFF2-40B4-BE49-F238E27FC236}">
                        <a16:creationId xmlns:a16="http://schemas.microsoft.com/office/drawing/2014/main" id="{03B0E805-C282-D3DC-6974-858F3B5F74A2}"/>
                      </a:ext>
                    </a:extLst>
                  </p:cNvPr>
                  <p:cNvSpPr txBox="1">
                    <a:spLocks noRot="1" noChangeAspect="1" noMove="1" noResize="1" noEditPoints="1" noAdjustHandles="1" noChangeArrowheads="1" noChangeShapeType="1" noTextEdit="1"/>
                  </p:cNvSpPr>
                  <p:nvPr/>
                </p:nvSpPr>
                <p:spPr>
                  <a:xfrm>
                    <a:off x="12751064" y="2738720"/>
                    <a:ext cx="466724" cy="369332"/>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5" name="Tekstvak 24">
                    <a:extLst>
                      <a:ext uri="{FF2B5EF4-FFF2-40B4-BE49-F238E27FC236}">
                        <a16:creationId xmlns:a16="http://schemas.microsoft.com/office/drawing/2014/main" id="{18A3CD13-22E8-23C8-267F-D6ED010212B9}"/>
                      </a:ext>
                    </a:extLst>
                  </p:cNvPr>
                  <p:cNvSpPr txBox="1"/>
                  <p:nvPr/>
                </p:nvSpPr>
                <p:spPr>
                  <a:xfrm>
                    <a:off x="12751064" y="1446768"/>
                    <a:ext cx="4667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𝐵</m:t>
                          </m:r>
                        </m:oMath>
                      </m:oMathPara>
                    </a14:m>
                    <a:endParaRPr lang="nl-NL" dirty="0"/>
                  </a:p>
                </p:txBody>
              </p:sp>
            </mc:Choice>
            <mc:Fallback xmlns="">
              <p:sp>
                <p:nvSpPr>
                  <p:cNvPr id="25" name="Tekstvak 24">
                    <a:extLst>
                      <a:ext uri="{FF2B5EF4-FFF2-40B4-BE49-F238E27FC236}">
                        <a16:creationId xmlns:a16="http://schemas.microsoft.com/office/drawing/2014/main" id="{18A3CD13-22E8-23C8-267F-D6ED010212B9}"/>
                      </a:ext>
                    </a:extLst>
                  </p:cNvPr>
                  <p:cNvSpPr txBox="1">
                    <a:spLocks noRot="1" noChangeAspect="1" noMove="1" noResize="1" noEditPoints="1" noAdjustHandles="1" noChangeArrowheads="1" noChangeShapeType="1" noTextEdit="1"/>
                  </p:cNvSpPr>
                  <p:nvPr/>
                </p:nvSpPr>
                <p:spPr>
                  <a:xfrm>
                    <a:off x="12751064" y="1446768"/>
                    <a:ext cx="466724" cy="369332"/>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6" name="Tekstvak 25">
                    <a:extLst>
                      <a:ext uri="{FF2B5EF4-FFF2-40B4-BE49-F238E27FC236}">
                        <a16:creationId xmlns:a16="http://schemas.microsoft.com/office/drawing/2014/main" id="{4954F62F-296D-AFCB-1179-A67D11626C23}"/>
                      </a:ext>
                    </a:extLst>
                  </p:cNvPr>
                  <p:cNvSpPr txBox="1"/>
                  <p:nvPr/>
                </p:nvSpPr>
                <p:spPr>
                  <a:xfrm rot="1103937">
                    <a:off x="14693900" y="1892042"/>
                    <a:ext cx="4667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25</m:t>
                          </m:r>
                        </m:oMath>
                      </m:oMathPara>
                    </a14:m>
                    <a:endParaRPr lang="nl-NL" dirty="0"/>
                  </a:p>
                </p:txBody>
              </p:sp>
            </mc:Choice>
            <mc:Fallback xmlns="">
              <p:sp>
                <p:nvSpPr>
                  <p:cNvPr id="26" name="Tekstvak 25">
                    <a:extLst>
                      <a:ext uri="{FF2B5EF4-FFF2-40B4-BE49-F238E27FC236}">
                        <a16:creationId xmlns:a16="http://schemas.microsoft.com/office/drawing/2014/main" id="{4954F62F-296D-AFCB-1179-A67D11626C23}"/>
                      </a:ext>
                    </a:extLst>
                  </p:cNvPr>
                  <p:cNvSpPr txBox="1">
                    <a:spLocks noRot="1" noChangeAspect="1" noMove="1" noResize="1" noEditPoints="1" noAdjustHandles="1" noChangeArrowheads="1" noChangeShapeType="1" noTextEdit="1"/>
                  </p:cNvSpPr>
                  <p:nvPr/>
                </p:nvSpPr>
                <p:spPr>
                  <a:xfrm rot="1103937">
                    <a:off x="14693900" y="1892042"/>
                    <a:ext cx="466724" cy="369332"/>
                  </a:xfrm>
                  <a:prstGeom prst="rect">
                    <a:avLst/>
                  </a:prstGeom>
                  <a:blipFill>
                    <a:blip r:embed="rId8"/>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7" name="Tekstvak 26">
                    <a:extLst>
                      <a:ext uri="{FF2B5EF4-FFF2-40B4-BE49-F238E27FC236}">
                        <a16:creationId xmlns:a16="http://schemas.microsoft.com/office/drawing/2014/main" id="{53CA75F4-E41F-23D2-14EA-2A9CA7A78E0C}"/>
                      </a:ext>
                    </a:extLst>
                  </p:cNvPr>
                  <p:cNvSpPr txBox="1"/>
                  <p:nvPr/>
                </p:nvSpPr>
                <p:spPr>
                  <a:xfrm>
                    <a:off x="14611154" y="2841589"/>
                    <a:ext cx="4667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24</m:t>
                          </m:r>
                        </m:oMath>
                      </m:oMathPara>
                    </a14:m>
                    <a:endParaRPr lang="nl-NL" dirty="0"/>
                  </a:p>
                </p:txBody>
              </p:sp>
            </mc:Choice>
            <mc:Fallback xmlns="">
              <p:sp>
                <p:nvSpPr>
                  <p:cNvPr id="27" name="Tekstvak 26">
                    <a:extLst>
                      <a:ext uri="{FF2B5EF4-FFF2-40B4-BE49-F238E27FC236}">
                        <a16:creationId xmlns:a16="http://schemas.microsoft.com/office/drawing/2014/main" id="{53CA75F4-E41F-23D2-14EA-2A9CA7A78E0C}"/>
                      </a:ext>
                    </a:extLst>
                  </p:cNvPr>
                  <p:cNvSpPr txBox="1">
                    <a:spLocks noRot="1" noChangeAspect="1" noMove="1" noResize="1" noEditPoints="1" noAdjustHandles="1" noChangeArrowheads="1" noChangeShapeType="1" noTextEdit="1"/>
                  </p:cNvSpPr>
                  <p:nvPr/>
                </p:nvSpPr>
                <p:spPr>
                  <a:xfrm>
                    <a:off x="14611154" y="2841589"/>
                    <a:ext cx="466724" cy="369332"/>
                  </a:xfrm>
                  <a:prstGeom prst="rect">
                    <a:avLst/>
                  </a:prstGeom>
                  <a:blipFill>
                    <a:blip r:embed="rId9"/>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9" name="Tekstvak 28">
                    <a:extLst>
                      <a:ext uri="{FF2B5EF4-FFF2-40B4-BE49-F238E27FC236}">
                        <a16:creationId xmlns:a16="http://schemas.microsoft.com/office/drawing/2014/main" id="{C2AC69AE-BC02-C042-E289-6FA098A84C45}"/>
                      </a:ext>
                    </a:extLst>
                  </p:cNvPr>
                  <p:cNvSpPr txBox="1"/>
                  <p:nvPr/>
                </p:nvSpPr>
                <p:spPr>
                  <a:xfrm>
                    <a:off x="15531610" y="2513305"/>
                    <a:ext cx="4667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nl-NL" i="1" smtClean="0">
                              <a:latin typeface="Cambria Math" panose="02040503050406030204" pitchFamily="18" charset="0"/>
                            </a:rPr>
                            <m:t>α</m:t>
                          </m:r>
                        </m:oMath>
                      </m:oMathPara>
                    </a14:m>
                    <a:endParaRPr lang="nl-NL" b="0" dirty="0"/>
                  </a:p>
                </p:txBody>
              </p:sp>
            </mc:Choice>
            <mc:Fallback xmlns="">
              <p:sp>
                <p:nvSpPr>
                  <p:cNvPr id="29" name="Tekstvak 28">
                    <a:extLst>
                      <a:ext uri="{FF2B5EF4-FFF2-40B4-BE49-F238E27FC236}">
                        <a16:creationId xmlns:a16="http://schemas.microsoft.com/office/drawing/2014/main" id="{C2AC69AE-BC02-C042-E289-6FA098A84C45}"/>
                      </a:ext>
                    </a:extLst>
                  </p:cNvPr>
                  <p:cNvSpPr txBox="1">
                    <a:spLocks noRot="1" noChangeAspect="1" noMove="1" noResize="1" noEditPoints="1" noAdjustHandles="1" noChangeArrowheads="1" noChangeShapeType="1" noTextEdit="1"/>
                  </p:cNvSpPr>
                  <p:nvPr/>
                </p:nvSpPr>
                <p:spPr>
                  <a:xfrm>
                    <a:off x="15531610" y="2513305"/>
                    <a:ext cx="466724" cy="369332"/>
                  </a:xfrm>
                  <a:prstGeom prst="rect">
                    <a:avLst/>
                  </a:prstGeom>
                  <a:blipFill>
                    <a:blip r:embed="rId10"/>
                    <a:stretch>
                      <a:fillRect/>
                    </a:stretch>
                  </a:blipFill>
                </p:spPr>
                <p:txBody>
                  <a:bodyPr/>
                  <a:lstStyle/>
                  <a:p>
                    <a:r>
                      <a:rPr lang="nl-NL">
                        <a:noFill/>
                      </a:rPr>
                      <a:t> </a:t>
                    </a:r>
                  </a:p>
                </p:txBody>
              </p:sp>
            </mc:Fallback>
          </mc:AlternateContent>
        </p:grpSp>
        <p:sp>
          <p:nvSpPr>
            <p:cNvPr id="31" name="Boog 30">
              <a:extLst>
                <a:ext uri="{FF2B5EF4-FFF2-40B4-BE49-F238E27FC236}">
                  <a16:creationId xmlns:a16="http://schemas.microsoft.com/office/drawing/2014/main" id="{E9DC7CFB-C927-A858-C46D-491C33A64465}"/>
                </a:ext>
              </a:extLst>
            </p:cNvPr>
            <p:cNvSpPr/>
            <p:nvPr/>
          </p:nvSpPr>
          <p:spPr>
            <a:xfrm rot="16200000">
              <a:off x="15958540" y="2438264"/>
              <a:ext cx="821787" cy="821787"/>
            </a:xfrm>
            <a:prstGeom prst="arc">
              <a:avLst>
                <a:gd name="adj1" fmla="val 16200000"/>
                <a:gd name="adj2" fmla="val 1787601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32" name="Boog 31">
              <a:extLst>
                <a:ext uri="{FF2B5EF4-FFF2-40B4-BE49-F238E27FC236}">
                  <a16:creationId xmlns:a16="http://schemas.microsoft.com/office/drawing/2014/main" id="{6C8B4A7C-E2E8-9D7D-CF80-DA65701C1F11}"/>
                </a:ext>
              </a:extLst>
            </p:cNvPr>
            <p:cNvSpPr/>
            <p:nvPr/>
          </p:nvSpPr>
          <p:spPr>
            <a:xfrm rot="16200000">
              <a:off x="15909925" y="2411881"/>
              <a:ext cx="870401" cy="870401"/>
            </a:xfrm>
            <a:prstGeom prst="arc">
              <a:avLst>
                <a:gd name="adj1" fmla="val 16200000"/>
                <a:gd name="adj2" fmla="val 1787601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grpSp>
      <mc:AlternateContent xmlns:mc="http://schemas.openxmlformats.org/markup-compatibility/2006" xmlns:a14="http://schemas.microsoft.com/office/drawing/2010/main">
        <mc:Choice Requires="a14">
          <p:sp>
            <p:nvSpPr>
              <p:cNvPr id="36" name="Tekstvak 35">
                <a:extLst>
                  <a:ext uri="{FF2B5EF4-FFF2-40B4-BE49-F238E27FC236}">
                    <a16:creationId xmlns:a16="http://schemas.microsoft.com/office/drawing/2014/main" id="{FDE8BBFD-1CFA-6E37-0E4C-CFDBBD875F05}"/>
                  </a:ext>
                </a:extLst>
              </p:cNvPr>
              <p:cNvSpPr txBox="1"/>
              <p:nvPr/>
            </p:nvSpPr>
            <p:spPr>
              <a:xfrm>
                <a:off x="13883687" y="2868661"/>
                <a:ext cx="2916432" cy="369332"/>
              </a:xfrm>
              <a:prstGeom prst="rect">
                <a:avLst/>
              </a:prstGeom>
              <a:noFill/>
            </p:spPr>
            <p:txBody>
              <a:bodyPr wrap="square">
                <a:spAutoFit/>
              </a:bodyPr>
              <a:lstStyle/>
              <a:p>
                <a:pPr algn="ctr"/>
                <a:r>
                  <a:rPr lang="nl-NL" b="0" dirty="0"/>
                  <a:t>Find </a:t>
                </a:r>
                <a14:m>
                  <m:oMath xmlns:m="http://schemas.openxmlformats.org/officeDocument/2006/math">
                    <m:r>
                      <m:rPr>
                        <m:sty m:val="p"/>
                      </m:rPr>
                      <a:rPr lang="nl-NL" b="0" i="0" smtClean="0">
                        <a:latin typeface="Cambria Math" panose="02040503050406030204" pitchFamily="18" charset="0"/>
                      </a:rPr>
                      <m:t>sin</m:t>
                    </m:r>
                    <m:r>
                      <a:rPr lang="nl-NL" b="0" i="1" smtClean="0">
                        <a:latin typeface="Cambria Math" panose="02040503050406030204" pitchFamily="18" charset="0"/>
                      </a:rPr>
                      <m:t>⁡(</m:t>
                    </m:r>
                    <m:r>
                      <a:rPr lang="nl-NL" b="0" i="1" smtClean="0">
                        <a:latin typeface="Cambria Math" panose="02040503050406030204" pitchFamily="18" charset="0"/>
                      </a:rPr>
                      <m:t>𝛼</m:t>
                    </m:r>
                    <m:r>
                      <a:rPr lang="nl-NL" b="0" i="1" smtClean="0">
                        <a:latin typeface="Cambria Math" panose="02040503050406030204" pitchFamily="18" charset="0"/>
                      </a:rPr>
                      <m:t>)</m:t>
                    </m:r>
                  </m:oMath>
                </a14:m>
                <a:r>
                  <a:rPr lang="nl-NL" dirty="0"/>
                  <a:t> in </a:t>
                </a:r>
                <a:r>
                  <a:rPr lang="nl-NL" dirty="0" err="1"/>
                  <a:t>the</a:t>
                </a:r>
                <a:r>
                  <a:rPr lang="nl-NL" dirty="0"/>
                  <a:t> </a:t>
                </a:r>
                <a:r>
                  <a:rPr lang="nl-NL" dirty="0" err="1"/>
                  <a:t>triangle</a:t>
                </a:r>
                <a:endParaRPr lang="nl-NL" dirty="0"/>
              </a:p>
            </p:txBody>
          </p:sp>
        </mc:Choice>
        <mc:Fallback xmlns="">
          <p:sp>
            <p:nvSpPr>
              <p:cNvPr id="36" name="Tekstvak 35">
                <a:extLst>
                  <a:ext uri="{FF2B5EF4-FFF2-40B4-BE49-F238E27FC236}">
                    <a16:creationId xmlns:a16="http://schemas.microsoft.com/office/drawing/2014/main" id="{FDE8BBFD-1CFA-6E37-0E4C-CFDBBD875F05}"/>
                  </a:ext>
                </a:extLst>
              </p:cNvPr>
              <p:cNvSpPr txBox="1">
                <a:spLocks noRot="1" noChangeAspect="1" noMove="1" noResize="1" noEditPoints="1" noAdjustHandles="1" noChangeArrowheads="1" noChangeShapeType="1" noTextEdit="1"/>
              </p:cNvSpPr>
              <p:nvPr/>
            </p:nvSpPr>
            <p:spPr>
              <a:xfrm>
                <a:off x="13883687" y="2868661"/>
                <a:ext cx="2916432" cy="369332"/>
              </a:xfrm>
              <a:prstGeom prst="rect">
                <a:avLst/>
              </a:prstGeom>
              <a:blipFill>
                <a:blip r:embed="rId11"/>
                <a:stretch>
                  <a:fillRect t="-10000" b="-26667"/>
                </a:stretch>
              </a:blipFill>
            </p:spPr>
            <p:txBody>
              <a:bodyPr/>
              <a:lstStyle/>
              <a:p>
                <a:r>
                  <a:rPr lang="nl-NL">
                    <a:noFill/>
                  </a:rPr>
                  <a:t> </a:t>
                </a:r>
              </a:p>
            </p:txBody>
          </p:sp>
        </mc:Fallback>
      </mc:AlternateContent>
      <p:sp>
        <p:nvSpPr>
          <p:cNvPr id="9" name="Tijdelijke aanduiding voor inhoud 2">
            <a:extLst>
              <a:ext uri="{FF2B5EF4-FFF2-40B4-BE49-F238E27FC236}">
                <a16:creationId xmlns:a16="http://schemas.microsoft.com/office/drawing/2014/main" id="{BDBF8FA9-D072-8D31-7EA7-4A4AD40D6944}"/>
              </a:ext>
            </a:extLst>
          </p:cNvPr>
          <p:cNvSpPr>
            <a:spLocks noGrp="1"/>
          </p:cNvSpPr>
          <p:nvPr>
            <p:ph sz="half" idx="1"/>
          </p:nvPr>
        </p:nvSpPr>
        <p:spPr>
          <a:xfrm>
            <a:off x="838200" y="2123548"/>
            <a:ext cx="5181600" cy="4093102"/>
          </a:xfrm>
        </p:spPr>
        <p:txBody>
          <a:bodyPr>
            <a:normAutofit fontScale="92500" lnSpcReduction="10000"/>
          </a:bodyPr>
          <a:lstStyle/>
          <a:p>
            <a:pPr marL="0" indent="0">
              <a:buNone/>
            </a:pPr>
            <a:r>
              <a:rPr lang="en-US" sz="2400" dirty="0"/>
              <a:t>Help me to improve this prompt:</a:t>
            </a:r>
          </a:p>
          <a:p>
            <a:pPr marL="0" indent="0">
              <a:buNone/>
            </a:pPr>
            <a:r>
              <a:rPr lang="en-US" sz="2400" i="1" dirty="0"/>
              <a:t>“Hello there, I’m here with my son and I’d love you to tutor him on his math problem. But don’t give him the answer! You can ask him questions and nudge him in the right direction, but I really want to make sure he understands it himself. And he’s here in the room, so you can talk to him directly.”</a:t>
            </a:r>
            <a:endParaRPr lang="nl-NL" sz="2400" i="1" dirty="0"/>
          </a:p>
          <a:p>
            <a:endParaRPr lang="en-US" sz="2400" dirty="0"/>
          </a:p>
          <a:p>
            <a:endParaRPr lang="en-US" sz="2400" dirty="0">
              <a:hlinkClick r:id="rId12"/>
            </a:endParaRPr>
          </a:p>
          <a:p>
            <a:endParaRPr lang="nl-NL" sz="2400" dirty="0"/>
          </a:p>
        </p:txBody>
      </p:sp>
      <p:pic>
        <p:nvPicPr>
          <p:cNvPr id="10" name="Tijdelijke aanduiding voor inhoud 4">
            <a:extLst>
              <a:ext uri="{FF2B5EF4-FFF2-40B4-BE49-F238E27FC236}">
                <a16:creationId xmlns:a16="http://schemas.microsoft.com/office/drawing/2014/main" id="{5693DD9E-B084-1573-01BC-E09D2A4C6281}"/>
              </a:ext>
            </a:extLst>
          </p:cNvPr>
          <p:cNvPicPr>
            <a:picLocks noChangeAspect="1"/>
          </p:cNvPicPr>
          <p:nvPr/>
        </p:nvPicPr>
        <p:blipFill>
          <a:blip r:embed="rId13"/>
          <a:stretch>
            <a:fillRect/>
          </a:stretch>
        </p:blipFill>
        <p:spPr>
          <a:xfrm>
            <a:off x="6601780" y="1869428"/>
            <a:ext cx="4322439" cy="2274005"/>
          </a:xfrm>
          <a:prstGeom prst="rect">
            <a:avLst/>
          </a:prstGeom>
        </p:spPr>
      </p:pic>
    </p:spTree>
    <p:extLst>
      <p:ext uri="{BB962C8B-B14F-4D97-AF65-F5344CB8AC3E}">
        <p14:creationId xmlns:p14="http://schemas.microsoft.com/office/powerpoint/2010/main" val="2720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1AA1-29A1-D775-19D4-F0DE9768FA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B62DF0-4DB0-EB63-2EAD-06F766592A85}"/>
              </a:ext>
            </a:extLst>
          </p:cNvPr>
          <p:cNvSpPr>
            <a:spLocks noGrp="1"/>
          </p:cNvSpPr>
          <p:nvPr>
            <p:ph type="title"/>
          </p:nvPr>
        </p:nvSpPr>
        <p:spPr>
          <a:xfrm>
            <a:off x="2425700" y="829604"/>
            <a:ext cx="7115175" cy="816634"/>
          </a:xfrm>
        </p:spPr>
        <p:txBody>
          <a:bodyPr/>
          <a:lstStyle/>
          <a:p>
            <a:r>
              <a:rPr lang="nl-NL" dirty="0"/>
              <a:t>GPT </a:t>
            </a:r>
            <a:r>
              <a:rPr lang="en-US" dirty="0"/>
              <a:t>PREPARED4ED FRAMEWORK DEMO</a:t>
            </a:r>
            <a:endParaRPr lang="nl-NL" dirty="0"/>
          </a:p>
        </p:txBody>
      </p:sp>
      <p:sp>
        <p:nvSpPr>
          <p:cNvPr id="9" name="Tijdelijke aanduiding voor inhoud 2">
            <a:extLst>
              <a:ext uri="{FF2B5EF4-FFF2-40B4-BE49-F238E27FC236}">
                <a16:creationId xmlns:a16="http://schemas.microsoft.com/office/drawing/2014/main" id="{BE8DCFC7-FF67-7CC1-ADAB-49A0C0341939}"/>
              </a:ext>
            </a:extLst>
          </p:cNvPr>
          <p:cNvSpPr>
            <a:spLocks noGrp="1"/>
          </p:cNvSpPr>
          <p:nvPr>
            <p:ph sz="half" idx="1"/>
          </p:nvPr>
        </p:nvSpPr>
        <p:spPr>
          <a:xfrm>
            <a:off x="838200" y="2123549"/>
            <a:ext cx="5181600" cy="4053414"/>
          </a:xfrm>
        </p:spPr>
        <p:txBody>
          <a:bodyPr>
            <a:normAutofit fontScale="92500" lnSpcReduction="10000"/>
          </a:bodyPr>
          <a:lstStyle/>
          <a:p>
            <a:pPr marL="0" indent="0">
              <a:buNone/>
            </a:pPr>
            <a:r>
              <a:rPr lang="en-US" sz="2400" dirty="0"/>
              <a:t>Help me to improve this prompt:</a:t>
            </a:r>
          </a:p>
          <a:p>
            <a:pPr marL="0" indent="0">
              <a:buNone/>
            </a:pPr>
            <a:r>
              <a:rPr lang="en-US" sz="2400" i="1" dirty="0"/>
              <a:t>“Hello there, I’m here with my son and I’d love you to tutor him on his math problem. But don’t give him the answer! You can ask him questions and nudge him in the right direction, but I really want to make sure he understands it himself. And he’s here in the room, so you can talk to him directly.”</a:t>
            </a:r>
            <a:endParaRPr lang="nl-NL" sz="2400" i="1" dirty="0"/>
          </a:p>
          <a:p>
            <a:endParaRPr lang="en-US" sz="2400" dirty="0"/>
          </a:p>
          <a:p>
            <a:endParaRPr lang="en-US" sz="2400" dirty="0">
              <a:hlinkClick r:id="rId3"/>
            </a:endParaRPr>
          </a:p>
          <a:p>
            <a:endParaRPr lang="nl-NL" sz="2400" dirty="0"/>
          </a:p>
        </p:txBody>
      </p:sp>
      <p:sp>
        <p:nvSpPr>
          <p:cNvPr id="4" name="Tekstvak 3">
            <a:extLst>
              <a:ext uri="{FF2B5EF4-FFF2-40B4-BE49-F238E27FC236}">
                <a16:creationId xmlns:a16="http://schemas.microsoft.com/office/drawing/2014/main" id="{C1CFDEB3-B68D-E0D6-187E-FAAEA1D0C432}"/>
              </a:ext>
            </a:extLst>
          </p:cNvPr>
          <p:cNvSpPr txBox="1"/>
          <p:nvPr/>
        </p:nvSpPr>
        <p:spPr>
          <a:xfrm>
            <a:off x="6171006" y="1441768"/>
            <a:ext cx="5851304" cy="4770537"/>
          </a:xfrm>
          <a:prstGeom prst="rect">
            <a:avLst/>
          </a:prstGeom>
          <a:noFill/>
        </p:spPr>
        <p:txBody>
          <a:bodyPr wrap="square">
            <a:spAutoFit/>
          </a:bodyPr>
          <a:lstStyle/>
          <a:p>
            <a:r>
              <a:rPr lang="en-US" sz="800" b="1" dirty="0"/>
              <a:t>Behave as an AI Persona conform this prompt:</a:t>
            </a:r>
          </a:p>
          <a:p>
            <a:r>
              <a:rPr lang="en-US" sz="800" b="1" dirty="0"/>
              <a:t>Chatbot name</a:t>
            </a:r>
            <a:r>
              <a:rPr lang="en-US" sz="800" dirty="0"/>
              <a:t>: Socratic Trigonometry Tutor</a:t>
            </a:r>
          </a:p>
          <a:p>
            <a:r>
              <a:rPr lang="en-US" sz="800" b="1" dirty="0"/>
              <a:t>Description of the AI Persona/Chatbot</a:t>
            </a:r>
            <a:r>
              <a:rPr lang="en-US" sz="800" dirty="0"/>
              <a:t>: Friendly, Socratic tutor who shifts to a formal instructional tone as needed to provide clarity and reinforce understanding. This chatbot engages in adaptive tutoring to support gradual mastery in trigonometry.</a:t>
            </a:r>
          </a:p>
          <a:p>
            <a:pPr>
              <a:buFont typeface="+mj-lt"/>
              <a:buAutoNum type="arabicPeriod"/>
            </a:pPr>
            <a:r>
              <a:rPr lang="en-US" sz="800" b="1" dirty="0"/>
              <a:t>P – Purposeful Prompt</a:t>
            </a:r>
            <a:r>
              <a:rPr lang="en-US" sz="800" dirty="0"/>
              <a:t>: "Please tutor my son on this trigonometry problem step-by-step. Start by helping him identify what he already knows about triangles and angle α\alphaα, then guide him to understand how to apply sine, cosine, or tangent concepts. Finally, encourage him to think of a new context where he could apply this knowledge. Please avoid giving the answer; just guide him with questions to foster understanding and application."</a:t>
            </a:r>
          </a:p>
          <a:p>
            <a:pPr>
              <a:buFont typeface="+mj-lt"/>
              <a:buAutoNum type="arabicPeriod"/>
            </a:pPr>
            <a:r>
              <a:rPr lang="en-US" sz="800" b="1" dirty="0"/>
              <a:t>R – Relevant Role</a:t>
            </a:r>
            <a:r>
              <a:rPr lang="en-US" sz="800" dirty="0"/>
              <a:t>: "Adopt a friendly Socratic tutoring role, asking guiding questions to help my son think critically through each part of the problem. When needed, shift to a formal instructional tone to explain specific trigonometric concepts with clarity, ensuring he grasps the underlying principles. Adapt your level of support to keep the experience challenging yet achievable, gradually reducing guidance as he shows understanding and independence."</a:t>
            </a:r>
          </a:p>
          <a:p>
            <a:pPr>
              <a:buFont typeface="+mj-lt"/>
              <a:buAutoNum type="arabicPeriod"/>
            </a:pPr>
            <a:r>
              <a:rPr lang="en-US" sz="800" b="1" dirty="0"/>
              <a:t>E – Experiential and Explicit</a:t>
            </a:r>
            <a:r>
              <a:rPr lang="en-US" sz="800" dirty="0"/>
              <a:t>: "Guide my son through the trigonometry problem by encouraging him to draw and label the triangle initially, using easy math examples without a calculator. Gradually introduce more complex calculations, relating trigonometric concepts to both general and personally relevant real-life applications. Provide clear, step-by-step explanations as he begins each part, and shift to giving hints when he shows understanding or familiarity with a procedure."</a:t>
            </a:r>
          </a:p>
          <a:p>
            <a:pPr>
              <a:buFont typeface="+mj-lt"/>
              <a:buAutoNum type="arabicPeriod"/>
            </a:pPr>
            <a:r>
              <a:rPr lang="en-US" sz="800" b="1" dirty="0"/>
              <a:t>P – Progressive and Ask</a:t>
            </a:r>
            <a:r>
              <a:rPr lang="en-US" sz="800" dirty="0"/>
              <a:t>: Begin with foundational questions to assess my son’s current knowledge, building up from simple identification tasks to more complex problem-solving. Start with straightforward drawing and labeling, moving to calculations he can complete mentally before advancing to calculator-based examples.</a:t>
            </a:r>
          </a:p>
          <a:p>
            <a:pPr>
              <a:buFont typeface="+mj-lt"/>
              <a:buAutoNum type="arabicPeriod"/>
            </a:pPr>
            <a:r>
              <a:rPr lang="en-US" sz="800" b="1" dirty="0"/>
              <a:t>A – Assessable and Parameters</a:t>
            </a:r>
            <a:r>
              <a:rPr lang="en-US" sz="800" dirty="0"/>
              <a:t>: Ensure that each interaction has a clear learning goal, such as understanding trigonometric ratios or applying sine, cosine, and tangent to solve real-world problems. Avoid giving direct answers, instead using questions and hints to assess his understanding at each stage.</a:t>
            </a:r>
          </a:p>
          <a:p>
            <a:pPr>
              <a:buFont typeface="+mj-lt"/>
              <a:buAutoNum type="arabicPeriod"/>
            </a:pPr>
            <a:r>
              <a:rPr lang="en-US" sz="800" b="1" dirty="0"/>
              <a:t>R – Reflective and Rate</a:t>
            </a:r>
            <a:r>
              <a:rPr lang="en-US" sz="800" dirty="0"/>
              <a:t>: Encourage my son to reflect on what he’s learned after each step, asking him to explain why a particular trigonometric function is used and how he might use it in another scenario. Prompt him to rate his confidence on a scale, allowing him to gauge his own progress and adjust his learning focus accordingly.</a:t>
            </a:r>
          </a:p>
          <a:p>
            <a:pPr>
              <a:buFont typeface="+mj-lt"/>
              <a:buAutoNum type="arabicPeriod"/>
            </a:pPr>
            <a:r>
              <a:rPr lang="en-US" sz="800" b="1" dirty="0"/>
              <a:t>E – Engaging emotion</a:t>
            </a:r>
            <a:r>
              <a:rPr lang="en-US" sz="800" dirty="0"/>
              <a:t>: Connect trigonometric concepts to engaging, real-world examples that resonate with my son’s interests. Use friendly and encouraging language to foster a positive learning environment and motivate him to think creatively about how trigonometry applies outside the classroom.</a:t>
            </a:r>
          </a:p>
          <a:p>
            <a:pPr>
              <a:buFont typeface="+mj-lt"/>
              <a:buAutoNum type="arabicPeriod"/>
            </a:pPr>
            <a:r>
              <a:rPr lang="en-US" sz="800" b="1" dirty="0"/>
              <a:t>D – Differentiated</a:t>
            </a:r>
            <a:r>
              <a:rPr lang="en-US" sz="800" dirty="0"/>
              <a:t>: Adjust the level of challenge according to his responses, ensuring the experience remains within his Zone of Proximal Development (ZPD). Begin with guided support and gradually reduce assistance, allowing him to become more independent as he gains confidence in each step.</a:t>
            </a:r>
          </a:p>
          <a:p>
            <a:pPr>
              <a:buFont typeface="+mj-lt"/>
              <a:buAutoNum type="arabicPeriod"/>
            </a:pPr>
            <a:r>
              <a:rPr lang="en-US" sz="800" b="1" dirty="0"/>
              <a:t>Other relevant information</a:t>
            </a:r>
            <a:r>
              <a:rPr lang="en-US" sz="800" dirty="0"/>
              <a:t>: Ensure explanations are accessible, and check periodically for understanding. The chatbot should guide without overwhelming, offering hints instead of answers and making transitions between easy and challenging tasks smooth. Draw on </a:t>
            </a:r>
            <a:r>
              <a:rPr lang="en-US" sz="800" b="1" dirty="0"/>
              <a:t>Bloom's Taxonomy</a:t>
            </a:r>
            <a:r>
              <a:rPr lang="en-US" sz="800" dirty="0"/>
              <a:t> to move from knowledge to application levels, supporting both mastery and the ability to transfer knowledge.</a:t>
            </a:r>
          </a:p>
          <a:p>
            <a:pPr>
              <a:buFont typeface="+mj-lt"/>
              <a:buAutoNum type="arabicPeriod"/>
            </a:pPr>
            <a:r>
              <a:rPr lang="en-US" sz="800" b="1" dirty="0"/>
              <a:t>Interaction starter</a:t>
            </a:r>
            <a:r>
              <a:rPr lang="en-US" sz="800" dirty="0"/>
              <a:t>: "Let’s start by looking at the problem. Can you tell me what you already know about triangles and angle α here?"</a:t>
            </a:r>
          </a:p>
        </p:txBody>
      </p:sp>
    </p:spTree>
    <p:extLst>
      <p:ext uri="{BB962C8B-B14F-4D97-AF65-F5344CB8AC3E}">
        <p14:creationId xmlns:p14="http://schemas.microsoft.com/office/powerpoint/2010/main" val="3291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B8150-F789-8D63-735F-F693DEBA16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5232E1-9BE1-27A0-70CE-126D93619928}"/>
              </a:ext>
            </a:extLst>
          </p:cNvPr>
          <p:cNvSpPr>
            <a:spLocks noGrp="1"/>
          </p:cNvSpPr>
          <p:nvPr>
            <p:ph type="title"/>
          </p:nvPr>
        </p:nvSpPr>
        <p:spPr>
          <a:xfrm>
            <a:off x="2425940" y="869945"/>
            <a:ext cx="7114540" cy="816634"/>
          </a:xfrm>
        </p:spPr>
        <p:txBody>
          <a:bodyPr/>
          <a:lstStyle/>
          <a:p>
            <a:r>
              <a:rPr lang="nl-NL" dirty="0"/>
              <a:t>Advance </a:t>
            </a:r>
            <a:r>
              <a:rPr lang="nl-NL" dirty="0" err="1"/>
              <a:t>your</a:t>
            </a:r>
            <a:r>
              <a:rPr lang="nl-NL" dirty="0"/>
              <a:t> prompt </a:t>
            </a:r>
            <a:r>
              <a:rPr lang="nl-NL" dirty="0" err="1"/>
              <a:t>to</a:t>
            </a:r>
            <a:r>
              <a:rPr lang="nl-NL" dirty="0"/>
              <a:t> a </a:t>
            </a:r>
            <a:r>
              <a:rPr lang="en-US" dirty="0"/>
              <a:t>PREPARED-prompt in 20 minutes</a:t>
            </a:r>
            <a:endParaRPr lang="nl-NL" dirty="0"/>
          </a:p>
        </p:txBody>
      </p:sp>
      <p:sp>
        <p:nvSpPr>
          <p:cNvPr id="3" name="Tijdelijke aanduiding voor inhoud 2">
            <a:extLst>
              <a:ext uri="{FF2B5EF4-FFF2-40B4-BE49-F238E27FC236}">
                <a16:creationId xmlns:a16="http://schemas.microsoft.com/office/drawing/2014/main" id="{9B313F24-31B2-C719-82B3-4DC806613886}"/>
              </a:ext>
            </a:extLst>
          </p:cNvPr>
          <p:cNvSpPr>
            <a:spLocks noGrp="1"/>
          </p:cNvSpPr>
          <p:nvPr>
            <p:ph idx="1"/>
          </p:nvPr>
        </p:nvSpPr>
        <p:spPr>
          <a:xfrm>
            <a:off x="2425939" y="2070298"/>
            <a:ext cx="7277897" cy="4787701"/>
          </a:xfrm>
        </p:spPr>
        <p:txBody>
          <a:bodyPr>
            <a:noAutofit/>
          </a:bodyPr>
          <a:lstStyle/>
          <a:p>
            <a:pPr marL="0" indent="0">
              <a:buNone/>
            </a:pPr>
            <a:r>
              <a:rPr lang="en-US" sz="2400" dirty="0"/>
              <a:t>Create your AI Persona with PREPARED4ED GPT:</a:t>
            </a:r>
          </a:p>
          <a:p>
            <a:pPr marL="457200" indent="-457200">
              <a:buFont typeface="+mj-lt"/>
              <a:buAutoNum type="arabicPeriod"/>
            </a:pPr>
            <a:r>
              <a:rPr lang="en-US" sz="2400" dirty="0"/>
              <a:t>Go to </a:t>
            </a:r>
            <a:r>
              <a:rPr lang="en-US" sz="3600" dirty="0">
                <a:hlinkClick r:id="rId3"/>
              </a:rPr>
              <a:t>https://edu.nl/qbghb</a:t>
            </a:r>
            <a:r>
              <a:rPr lang="en-US" sz="1200" dirty="0"/>
              <a:t>, login with your account</a:t>
            </a:r>
            <a:endParaRPr lang="en-US" sz="2400" dirty="0"/>
          </a:p>
          <a:p>
            <a:pPr marL="457200" indent="-457200">
              <a:buFont typeface="+mj-lt"/>
              <a:buAutoNum type="arabicPeriod"/>
            </a:pPr>
            <a:r>
              <a:rPr lang="en-US" sz="2400" dirty="0"/>
              <a:t>Type: “</a:t>
            </a:r>
            <a:r>
              <a:rPr lang="en-US" sz="2400" i="1" dirty="0"/>
              <a:t>Help me to improve this prompt”</a:t>
            </a:r>
          </a:p>
          <a:p>
            <a:pPr marL="457200" indent="-457200">
              <a:buFont typeface="+mj-lt"/>
              <a:buAutoNum type="arabicPeriod"/>
            </a:pPr>
            <a:r>
              <a:rPr lang="en-US" sz="2400" dirty="0"/>
              <a:t>Copy-Paste the prompt you have created</a:t>
            </a:r>
          </a:p>
          <a:p>
            <a:pPr marL="457200" indent="-457200">
              <a:buFont typeface="+mj-lt"/>
              <a:buAutoNum type="arabicPeriod"/>
            </a:pPr>
            <a:r>
              <a:rPr lang="en-US" sz="2400" dirty="0"/>
              <a:t>Answer the questions</a:t>
            </a:r>
          </a:p>
          <a:p>
            <a:pPr marL="457200" indent="-457200">
              <a:buFont typeface="+mj-lt"/>
              <a:buAutoNum type="arabicPeriod"/>
            </a:pPr>
            <a:r>
              <a:rPr lang="en-US" sz="2400" dirty="0"/>
              <a:t>Select / combine / alter the options given</a:t>
            </a:r>
          </a:p>
          <a:p>
            <a:pPr marL="457200" indent="-457200">
              <a:buFont typeface="+mj-lt"/>
              <a:buAutoNum type="arabicPeriod"/>
            </a:pPr>
            <a:r>
              <a:rPr lang="en-US" sz="2400" dirty="0"/>
              <a:t>Repeat 4 &amp; 5 with the next steps until done</a:t>
            </a:r>
          </a:p>
          <a:p>
            <a:pPr marL="457200" indent="-457200">
              <a:buFont typeface="+mj-lt"/>
              <a:buAutoNum type="arabicPeriod"/>
            </a:pPr>
            <a:r>
              <a:rPr lang="en-US" sz="2400" dirty="0"/>
              <a:t>Type: </a:t>
            </a:r>
            <a:r>
              <a:rPr lang="en-US" sz="1800" i="1" dirty="0"/>
              <a:t>“Finish entire prompt based on conversation so far”</a:t>
            </a:r>
            <a:endParaRPr lang="en-US" sz="2400" dirty="0"/>
          </a:p>
          <a:p>
            <a:pPr marL="457200" indent="-457200">
              <a:buFont typeface="+mj-lt"/>
              <a:buAutoNum type="arabicPeriod"/>
            </a:pPr>
            <a:r>
              <a:rPr lang="en-US" sz="2400" dirty="0"/>
              <a:t>Test it start with </a:t>
            </a:r>
            <a:r>
              <a:rPr lang="en-US" sz="1800" i="1" dirty="0"/>
              <a:t>“Behave like the AI Persona in this prompt:”</a:t>
            </a:r>
            <a:endParaRPr lang="en-US" sz="3200" i="1" dirty="0"/>
          </a:p>
          <a:p>
            <a:endParaRPr lang="nl-NL" sz="2400" dirty="0"/>
          </a:p>
        </p:txBody>
      </p:sp>
      <p:pic>
        <p:nvPicPr>
          <p:cNvPr id="5" name="Afbeelding 4">
            <a:extLst>
              <a:ext uri="{FF2B5EF4-FFF2-40B4-BE49-F238E27FC236}">
                <a16:creationId xmlns:a16="http://schemas.microsoft.com/office/drawing/2014/main" id="{3CF675F8-B915-1404-C563-E9333C81110D}"/>
              </a:ext>
            </a:extLst>
          </p:cNvPr>
          <p:cNvPicPr>
            <a:picLocks noChangeAspect="1"/>
          </p:cNvPicPr>
          <p:nvPr/>
        </p:nvPicPr>
        <p:blipFill>
          <a:blip r:embed="rId4"/>
          <a:srcRect l="16470" t="16134" r="10570" b="9816"/>
          <a:stretch/>
        </p:blipFill>
        <p:spPr>
          <a:xfrm>
            <a:off x="211060" y="3024060"/>
            <a:ext cx="2214880" cy="2156013"/>
          </a:xfrm>
          <a:prstGeom prst="rect">
            <a:avLst/>
          </a:prstGeom>
        </p:spPr>
      </p:pic>
      <p:pic>
        <p:nvPicPr>
          <p:cNvPr id="1026" name="Picture 2" descr="qr-code voor edu.nl/qbghb">
            <a:extLst>
              <a:ext uri="{FF2B5EF4-FFF2-40B4-BE49-F238E27FC236}">
                <a16:creationId xmlns:a16="http://schemas.microsoft.com/office/drawing/2014/main" id="{8131B7A3-22D1-B0A0-1449-3A3E3CA06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6285" y="2942612"/>
            <a:ext cx="2144655" cy="2318908"/>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Laptop met effen opvulling">
            <a:extLst>
              <a:ext uri="{FF2B5EF4-FFF2-40B4-BE49-F238E27FC236}">
                <a16:creationId xmlns:a16="http://schemas.microsoft.com/office/drawing/2014/main" id="{35B6C143-4F41-EFCE-4C29-014996B225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0960" y="320040"/>
            <a:ext cx="1645920" cy="1645920"/>
          </a:xfrm>
          <a:prstGeom prst="rect">
            <a:avLst/>
          </a:prstGeom>
        </p:spPr>
      </p:pic>
    </p:spTree>
    <p:extLst>
      <p:ext uri="{BB962C8B-B14F-4D97-AF65-F5344CB8AC3E}">
        <p14:creationId xmlns:p14="http://schemas.microsoft.com/office/powerpoint/2010/main" val="118957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F6547-E66A-2BE9-B13D-5AAF7A3D2EA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8AC9115D-F8C1-BFDE-EABC-A77E617FD261}"/>
              </a:ext>
            </a:extLst>
          </p:cNvPr>
          <p:cNvSpPr>
            <a:spLocks noGrp="1"/>
          </p:cNvSpPr>
          <p:nvPr>
            <p:ph idx="1"/>
          </p:nvPr>
        </p:nvSpPr>
        <p:spPr>
          <a:xfrm>
            <a:off x="2444582" y="1217403"/>
            <a:ext cx="7114540" cy="3985854"/>
          </a:xfrm>
        </p:spPr>
        <p:txBody>
          <a:bodyPr>
            <a:normAutofit/>
          </a:bodyPr>
          <a:lstStyle/>
          <a:p>
            <a:pPr marL="0" indent="0">
              <a:buNone/>
            </a:pPr>
            <a:r>
              <a:rPr lang="nl-NL" sz="6000" dirty="0"/>
              <a:t>https://chatgpt.com/g/g-Go9BLqDNq-prepared4ed</a:t>
            </a:r>
          </a:p>
        </p:txBody>
      </p:sp>
    </p:spTree>
    <p:extLst>
      <p:ext uri="{BB962C8B-B14F-4D97-AF65-F5344CB8AC3E}">
        <p14:creationId xmlns:p14="http://schemas.microsoft.com/office/powerpoint/2010/main" val="3463923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47CE5-C636-4BBF-93BC-367B6718660A}"/>
              </a:ext>
            </a:extLst>
          </p:cNvPr>
          <p:cNvSpPr>
            <a:spLocks noGrp="1"/>
          </p:cNvSpPr>
          <p:nvPr>
            <p:ph type="title"/>
          </p:nvPr>
        </p:nvSpPr>
        <p:spPr/>
        <p:txBody>
          <a:bodyPr/>
          <a:lstStyle/>
          <a:p>
            <a:r>
              <a:rPr lang="nl-NL" err="1"/>
              <a:t>Lessons</a:t>
            </a:r>
            <a:r>
              <a:rPr lang="nl-NL"/>
              <a:t> </a:t>
            </a:r>
            <a:r>
              <a:rPr lang="nl-NL" err="1"/>
              <a:t>learned</a:t>
            </a:r>
            <a:r>
              <a:rPr lang="nl-NL"/>
              <a:t>?</a:t>
            </a:r>
          </a:p>
        </p:txBody>
      </p:sp>
      <p:sp>
        <p:nvSpPr>
          <p:cNvPr id="3" name="Tijdelijke aanduiding voor inhoud 2">
            <a:extLst>
              <a:ext uri="{FF2B5EF4-FFF2-40B4-BE49-F238E27FC236}">
                <a16:creationId xmlns:a16="http://schemas.microsoft.com/office/drawing/2014/main" id="{65EF1AB4-BF77-1E35-992A-74ED7D3312FD}"/>
              </a:ext>
            </a:extLst>
          </p:cNvPr>
          <p:cNvSpPr>
            <a:spLocks noGrp="1"/>
          </p:cNvSpPr>
          <p:nvPr>
            <p:ph idx="1"/>
          </p:nvPr>
        </p:nvSpPr>
        <p:spPr/>
        <p:txBody>
          <a:bodyPr>
            <a:normAutofit/>
          </a:bodyPr>
          <a:lstStyle/>
          <a:p>
            <a:pPr marL="0" indent="0">
              <a:buNone/>
            </a:pPr>
            <a:r>
              <a:rPr lang="en-US" sz="2400" dirty="0"/>
              <a:t>Discuss within your group:</a:t>
            </a:r>
          </a:p>
          <a:p>
            <a:pPr>
              <a:buFontTx/>
              <a:buChar char="-"/>
            </a:pPr>
            <a:r>
              <a:rPr lang="en-US" sz="2400" dirty="0"/>
              <a:t>What stood out to you during the process?</a:t>
            </a:r>
          </a:p>
          <a:p>
            <a:pPr>
              <a:buFontTx/>
              <a:buChar char="-"/>
            </a:pPr>
            <a:r>
              <a:rPr lang="en-US" sz="2400" dirty="0"/>
              <a:t>What didn't work immediately, and why do you think that was?</a:t>
            </a:r>
          </a:p>
          <a:p>
            <a:pPr>
              <a:buFontTx/>
              <a:buChar char="-"/>
            </a:pPr>
            <a:r>
              <a:rPr lang="en-US" sz="2400" dirty="0"/>
              <a:t>What adjustments did you make to ensure the persona behaves as you intended?</a:t>
            </a:r>
          </a:p>
          <a:p>
            <a:pPr>
              <a:buFontTx/>
              <a:buChar char="-"/>
            </a:pPr>
            <a:r>
              <a:rPr lang="en-US" sz="2400" dirty="0"/>
              <a:t>What lessons will you carry forward when developing other personas or prompts?</a:t>
            </a:r>
            <a:endParaRPr lang="nl-NL" sz="2400" dirty="0"/>
          </a:p>
        </p:txBody>
      </p:sp>
    </p:spTree>
    <p:extLst>
      <p:ext uri="{BB962C8B-B14F-4D97-AF65-F5344CB8AC3E}">
        <p14:creationId xmlns:p14="http://schemas.microsoft.com/office/powerpoint/2010/main" val="3087455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08CC33A2-F7B0-289B-AF05-B2CFE9BCFF76}"/>
              </a:ext>
            </a:extLst>
          </p:cNvPr>
          <p:cNvSpPr txBox="1"/>
          <p:nvPr/>
        </p:nvSpPr>
        <p:spPr>
          <a:xfrm>
            <a:off x="3341995" y="4035904"/>
            <a:ext cx="8156243" cy="584775"/>
          </a:xfrm>
          <a:prstGeom prst="rect">
            <a:avLst/>
          </a:prstGeom>
          <a:noFill/>
        </p:spPr>
        <p:txBody>
          <a:bodyPr wrap="square">
            <a:spAutoFit/>
          </a:bodyPr>
          <a:lstStyle/>
          <a:p>
            <a:r>
              <a:rPr lang="nl-NL" sz="3200">
                <a:solidFill>
                  <a:schemeClr val="bg1"/>
                </a:solidFill>
              </a:rPr>
              <a:t>LEVERAGING. AI. RESPONSIBLY</a:t>
            </a:r>
          </a:p>
        </p:txBody>
      </p:sp>
      <p:pic>
        <p:nvPicPr>
          <p:cNvPr id="4" name="Afbeelding 3" descr="Afbeelding met persoon, Menselijk gezicht, kleding, boek&#10;&#10;Automatisch gegenereerde beschrijving">
            <a:extLst>
              <a:ext uri="{FF2B5EF4-FFF2-40B4-BE49-F238E27FC236}">
                <a16:creationId xmlns:a16="http://schemas.microsoft.com/office/drawing/2014/main" id="{AB8099D2-D4F8-45A2-CB23-AE2A1DAF2FD9}"/>
              </a:ext>
            </a:extLst>
          </p:cNvPr>
          <p:cNvPicPr>
            <a:picLocks noChangeAspect="1"/>
          </p:cNvPicPr>
          <p:nvPr/>
        </p:nvPicPr>
        <p:blipFill>
          <a:blip r:embed="rId3">
            <a:extLst>
              <a:ext uri="{28A0092B-C50C-407E-A947-70E740481C1C}">
                <a14:useLocalDpi xmlns:a14="http://schemas.microsoft.com/office/drawing/2010/main" val="0"/>
              </a:ext>
            </a:extLst>
          </a:blip>
          <a:srcRect r="15625" b="521"/>
          <a:stretch/>
        </p:blipFill>
        <p:spPr>
          <a:xfrm>
            <a:off x="0" y="127000"/>
            <a:ext cx="2743200" cy="2425700"/>
          </a:xfrm>
          <a:prstGeom prst="ellipse">
            <a:avLst/>
          </a:prstGeom>
          <a:ln w="63500" cap="rnd">
            <a:solidFill>
              <a:schemeClr val="bg2"/>
            </a:solidFill>
          </a:ln>
          <a:effectLst/>
          <a:scene3d>
            <a:camera prst="orthographicFront"/>
            <a:lightRig rig="contrasting" dir="t">
              <a:rot lat="0" lon="0" rev="3000000"/>
            </a:lightRig>
          </a:scene3d>
          <a:sp3d contourW="7620">
            <a:bevelT w="95250" h="31750"/>
            <a:contourClr>
              <a:srgbClr val="333333"/>
            </a:contourClr>
          </a:sp3d>
        </p:spPr>
      </p:pic>
      <p:pic>
        <p:nvPicPr>
          <p:cNvPr id="5" name="Picture 2" descr="Profielfoto van Abboy Verkuilen">
            <a:extLst>
              <a:ext uri="{FF2B5EF4-FFF2-40B4-BE49-F238E27FC236}">
                <a16:creationId xmlns:a16="http://schemas.microsoft.com/office/drawing/2014/main" id="{D5A07CEC-A34F-7DBB-509A-F13DF1DBC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1565" y="127000"/>
            <a:ext cx="2552700" cy="2552700"/>
          </a:xfrm>
          <a:prstGeom prst="ellipse">
            <a:avLst/>
          </a:prstGeom>
          <a:ln w="63500" cap="rnd">
            <a:solidFill>
              <a:schemeClr val="bg2"/>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86169BB0-9A49-412A-8ED0-A076A25DF66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8019823" y="5340984"/>
            <a:ext cx="3478416" cy="1029335"/>
          </a:xfrm>
          <a:prstGeom prst="rect">
            <a:avLst/>
          </a:prstGeom>
        </p:spPr>
      </p:pic>
      <p:pic>
        <p:nvPicPr>
          <p:cNvPr id="3" name="Afbeelding 2">
            <a:extLst>
              <a:ext uri="{FF2B5EF4-FFF2-40B4-BE49-F238E27FC236}">
                <a16:creationId xmlns:a16="http://schemas.microsoft.com/office/drawing/2014/main" id="{05D057C2-0EC6-D9A8-7B45-D57344F2CF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762" y="5344160"/>
            <a:ext cx="2794635" cy="897255"/>
          </a:xfrm>
          <a:prstGeom prst="rect">
            <a:avLst/>
          </a:prstGeom>
        </p:spPr>
      </p:pic>
      <p:pic>
        <p:nvPicPr>
          <p:cNvPr id="6" name="Picture 2" descr="qr-code voor edu.nl/qbghb">
            <a:extLst>
              <a:ext uri="{FF2B5EF4-FFF2-40B4-BE49-F238E27FC236}">
                <a16:creationId xmlns:a16="http://schemas.microsoft.com/office/drawing/2014/main" id="{0BCBF4A2-3E65-D936-26A2-2DE5251296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3672" y="81224"/>
            <a:ext cx="2144655" cy="231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628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981D987-4B7E-E398-6A7B-15B96320F133}"/>
              </a:ext>
            </a:extLst>
          </p:cNvPr>
          <p:cNvSpPr>
            <a:spLocks noGrp="1"/>
          </p:cNvSpPr>
          <p:nvPr>
            <p:ph type="title"/>
          </p:nvPr>
        </p:nvSpPr>
        <p:spPr>
          <a:xfrm>
            <a:off x="2425940" y="1217403"/>
            <a:ext cx="7114540" cy="428835"/>
          </a:xfrm>
        </p:spPr>
        <p:txBody>
          <a:bodyPr/>
          <a:lstStyle/>
          <a:p>
            <a:r>
              <a:rPr lang="nl-NL" dirty="0" err="1"/>
              <a:t>Journey</a:t>
            </a:r>
            <a:r>
              <a:rPr lang="nl-NL" dirty="0"/>
              <a:t> </a:t>
            </a:r>
            <a:r>
              <a:rPr lang="nl-NL" dirty="0" err="1"/>
              <a:t>to</a:t>
            </a:r>
            <a:r>
              <a:rPr lang="nl-NL" dirty="0"/>
              <a:t> </a:t>
            </a:r>
            <a:r>
              <a:rPr lang="nl-NL" dirty="0" err="1"/>
              <a:t>and</a:t>
            </a:r>
            <a:r>
              <a:rPr lang="nl-NL" dirty="0"/>
              <a:t> </a:t>
            </a:r>
            <a:r>
              <a:rPr lang="nl-NL" dirty="0" err="1"/>
              <a:t>with</a:t>
            </a:r>
            <a:r>
              <a:rPr lang="nl-NL" dirty="0"/>
              <a:t> AI</a:t>
            </a:r>
          </a:p>
        </p:txBody>
      </p:sp>
      <p:pic>
        <p:nvPicPr>
          <p:cNvPr id="6" name="Tijdelijke aanduiding voor inhoud 5">
            <a:extLst>
              <a:ext uri="{FF2B5EF4-FFF2-40B4-BE49-F238E27FC236}">
                <a16:creationId xmlns:a16="http://schemas.microsoft.com/office/drawing/2014/main" id="{F24E5156-E604-CA42-1848-84D1AEE31B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7298" y="2070100"/>
            <a:ext cx="6971979" cy="3986213"/>
          </a:xfrm>
          <a:prstGeom prst="rect">
            <a:avLst/>
          </a:prstGeom>
        </p:spPr>
      </p:pic>
    </p:spTree>
    <p:extLst>
      <p:ext uri="{BB962C8B-B14F-4D97-AF65-F5344CB8AC3E}">
        <p14:creationId xmlns:p14="http://schemas.microsoft.com/office/powerpoint/2010/main" val="336374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2053C-B708-F22F-2208-299228CFF0A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2DF7AC1-9CA7-A931-8B60-5E4FF671749A}"/>
              </a:ext>
            </a:extLst>
          </p:cNvPr>
          <p:cNvSpPr>
            <a:spLocks noGrp="1"/>
          </p:cNvSpPr>
          <p:nvPr>
            <p:ph type="title"/>
          </p:nvPr>
        </p:nvSpPr>
        <p:spPr>
          <a:xfrm>
            <a:off x="2425940" y="1217403"/>
            <a:ext cx="7114540" cy="428835"/>
          </a:xfrm>
        </p:spPr>
        <p:txBody>
          <a:bodyPr/>
          <a:lstStyle/>
          <a:p>
            <a:r>
              <a:rPr lang="nl-NL" dirty="0"/>
              <a:t>Disclaimer</a:t>
            </a:r>
          </a:p>
        </p:txBody>
      </p:sp>
      <p:sp>
        <p:nvSpPr>
          <p:cNvPr id="4" name="Tijdelijke aanduiding voor inhoud 3">
            <a:extLst>
              <a:ext uri="{FF2B5EF4-FFF2-40B4-BE49-F238E27FC236}">
                <a16:creationId xmlns:a16="http://schemas.microsoft.com/office/drawing/2014/main" id="{25D63F00-5CA2-1C57-0186-8E995B4F2A6E}"/>
              </a:ext>
            </a:extLst>
          </p:cNvPr>
          <p:cNvSpPr>
            <a:spLocks noGrp="1"/>
          </p:cNvSpPr>
          <p:nvPr>
            <p:ph idx="1"/>
          </p:nvPr>
        </p:nvSpPr>
        <p:spPr/>
        <p:txBody>
          <a:bodyPr>
            <a:normAutofit lnSpcReduction="10000"/>
          </a:bodyPr>
          <a:lstStyle/>
          <a:p>
            <a:pPr marL="0" indent="0">
              <a:buNone/>
            </a:pPr>
            <a:r>
              <a:rPr lang="nl-NL" sz="2400" dirty="0" err="1"/>
              <a:t>During</a:t>
            </a:r>
            <a:r>
              <a:rPr lang="nl-NL" sz="2400" dirty="0"/>
              <a:t> </a:t>
            </a:r>
            <a:r>
              <a:rPr lang="nl-NL" sz="2400" dirty="0" err="1"/>
              <a:t>this</a:t>
            </a:r>
            <a:r>
              <a:rPr lang="nl-NL" sz="2400" dirty="0"/>
              <a:t> How-</a:t>
            </a:r>
            <a:r>
              <a:rPr lang="nl-NL" sz="2400" dirty="0" err="1"/>
              <a:t>to</a:t>
            </a:r>
            <a:r>
              <a:rPr lang="nl-NL" sz="2400" dirty="0"/>
              <a:t>-</a:t>
            </a:r>
            <a:r>
              <a:rPr lang="nl-NL" sz="2400" dirty="0" err="1"/>
              <a:t>session</a:t>
            </a:r>
            <a:r>
              <a:rPr lang="nl-NL" sz="2400" dirty="0"/>
              <a:t> we </a:t>
            </a:r>
            <a:r>
              <a:rPr lang="nl-NL" sz="2400" dirty="0" err="1"/>
              <a:t>will</a:t>
            </a:r>
            <a:r>
              <a:rPr lang="nl-NL" sz="2400" dirty="0"/>
              <a:t> </a:t>
            </a:r>
            <a:r>
              <a:rPr lang="nl-NL" sz="2400" dirty="0" err="1"/>
              <a:t>not</a:t>
            </a:r>
            <a:r>
              <a:rPr lang="nl-NL" sz="2400" dirty="0"/>
              <a:t> </a:t>
            </a:r>
            <a:r>
              <a:rPr lang="nl-NL" sz="2400" dirty="0" err="1"/>
              <a:t>address</a:t>
            </a:r>
            <a:r>
              <a:rPr lang="nl-NL" sz="2400" dirty="0"/>
              <a:t>:</a:t>
            </a:r>
          </a:p>
          <a:p>
            <a:r>
              <a:rPr lang="nl-NL" sz="2400" dirty="0"/>
              <a:t>GDPR</a:t>
            </a:r>
          </a:p>
          <a:p>
            <a:r>
              <a:rPr lang="nl-NL" sz="2400" dirty="0"/>
              <a:t>Copyright </a:t>
            </a:r>
            <a:r>
              <a:rPr lang="nl-NL" sz="2400" dirty="0" err="1"/>
              <a:t>Laws</a:t>
            </a:r>
            <a:endParaRPr lang="nl-NL" sz="2400" dirty="0"/>
          </a:p>
          <a:p>
            <a:r>
              <a:rPr lang="nl-NL" sz="2400" dirty="0"/>
              <a:t>EU AI Act</a:t>
            </a:r>
          </a:p>
          <a:p>
            <a:r>
              <a:rPr lang="nl-NL" sz="2400" dirty="0" err="1"/>
              <a:t>Intellectual</a:t>
            </a:r>
            <a:r>
              <a:rPr lang="nl-NL" sz="2400" dirty="0"/>
              <a:t> Property </a:t>
            </a:r>
            <a:r>
              <a:rPr lang="nl-NL" sz="2400" dirty="0" err="1"/>
              <a:t>Laws</a:t>
            </a:r>
            <a:endParaRPr lang="nl-NL" sz="2400" dirty="0"/>
          </a:p>
          <a:p>
            <a:r>
              <a:rPr lang="nl-NL" sz="2400" dirty="0"/>
              <a:t>Data Security </a:t>
            </a:r>
            <a:r>
              <a:rPr lang="nl-NL" sz="2400" dirty="0" err="1"/>
              <a:t>Risks</a:t>
            </a:r>
            <a:endParaRPr lang="nl-NL" sz="2400" dirty="0"/>
          </a:p>
          <a:p>
            <a:r>
              <a:rPr lang="nl-NL" sz="2400" dirty="0" err="1"/>
              <a:t>Sustainable</a:t>
            </a:r>
            <a:r>
              <a:rPr lang="nl-NL" sz="2400" dirty="0"/>
              <a:t> Development Goals</a:t>
            </a:r>
          </a:p>
          <a:p>
            <a:r>
              <a:rPr lang="nl-NL" sz="2400" dirty="0" err="1"/>
              <a:t>Ethics</a:t>
            </a:r>
            <a:endParaRPr lang="nl-NL" sz="2400" dirty="0"/>
          </a:p>
          <a:p>
            <a:r>
              <a:rPr lang="nl-NL" sz="1400" dirty="0"/>
              <a:t>Or </a:t>
            </a:r>
            <a:r>
              <a:rPr lang="nl-NL" sz="1400" dirty="0" err="1"/>
              <a:t>any</a:t>
            </a:r>
            <a:r>
              <a:rPr lang="nl-NL" sz="1400" dirty="0"/>
              <a:t> </a:t>
            </a:r>
            <a:r>
              <a:rPr lang="nl-NL" sz="1400" dirty="0" err="1"/>
              <a:t>other</a:t>
            </a:r>
            <a:r>
              <a:rPr lang="nl-NL" sz="1400" dirty="0"/>
              <a:t> </a:t>
            </a:r>
            <a:r>
              <a:rPr lang="nl-NL" sz="1400" dirty="0" err="1"/>
              <a:t>legitimate</a:t>
            </a:r>
            <a:r>
              <a:rPr lang="nl-NL" sz="1400" dirty="0"/>
              <a:t> </a:t>
            </a:r>
            <a:r>
              <a:rPr lang="nl-NL" sz="1400" dirty="0" err="1"/>
              <a:t>considerations</a:t>
            </a:r>
            <a:r>
              <a:rPr lang="nl-NL" sz="1400" dirty="0"/>
              <a:t> </a:t>
            </a:r>
            <a:r>
              <a:rPr lang="nl-NL" sz="1400" dirty="0" err="1"/>
              <a:t>that</a:t>
            </a:r>
            <a:r>
              <a:rPr lang="nl-NL" sz="1400" dirty="0"/>
              <a:t> </a:t>
            </a:r>
            <a:r>
              <a:rPr lang="nl-NL" sz="1400" dirty="0" err="1"/>
              <a:t>need</a:t>
            </a:r>
            <a:r>
              <a:rPr lang="nl-NL" sz="1400" dirty="0"/>
              <a:t> </a:t>
            </a:r>
            <a:r>
              <a:rPr lang="nl-NL" sz="1400" dirty="0" err="1"/>
              <a:t>to</a:t>
            </a:r>
            <a:r>
              <a:rPr lang="nl-NL" sz="1400" dirty="0"/>
              <a:t> </a:t>
            </a:r>
            <a:r>
              <a:rPr lang="nl-NL" sz="1400" dirty="0" err="1"/>
              <a:t>be</a:t>
            </a:r>
            <a:r>
              <a:rPr lang="nl-NL" sz="1400" dirty="0"/>
              <a:t> dealt </a:t>
            </a:r>
            <a:r>
              <a:rPr lang="nl-NL" sz="1400" dirty="0" err="1"/>
              <a:t>with</a:t>
            </a:r>
            <a:r>
              <a:rPr lang="nl-NL" sz="1400" dirty="0"/>
              <a:t> </a:t>
            </a:r>
            <a:r>
              <a:rPr lang="nl-NL" sz="1400" dirty="0" err="1"/>
              <a:t>when</a:t>
            </a:r>
            <a:r>
              <a:rPr lang="nl-NL" sz="1400" dirty="0"/>
              <a:t> </a:t>
            </a:r>
            <a:r>
              <a:rPr lang="nl-NL" sz="1400" dirty="0" err="1"/>
              <a:t>using</a:t>
            </a:r>
            <a:r>
              <a:rPr lang="nl-NL" sz="1400" dirty="0"/>
              <a:t> AI</a:t>
            </a:r>
          </a:p>
        </p:txBody>
      </p:sp>
    </p:spTree>
    <p:extLst>
      <p:ext uri="{BB962C8B-B14F-4D97-AF65-F5344CB8AC3E}">
        <p14:creationId xmlns:p14="http://schemas.microsoft.com/office/powerpoint/2010/main" val="306438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B0110-5BC4-D15D-B84C-C474516606C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E3AA20B-B951-2551-6382-8B2AB478F25E}"/>
              </a:ext>
            </a:extLst>
          </p:cNvPr>
          <p:cNvSpPr>
            <a:spLocks noGrp="1"/>
          </p:cNvSpPr>
          <p:nvPr>
            <p:ph type="title"/>
          </p:nvPr>
        </p:nvSpPr>
        <p:spPr>
          <a:xfrm>
            <a:off x="2425940" y="1217403"/>
            <a:ext cx="7114540" cy="428835"/>
          </a:xfrm>
        </p:spPr>
        <p:txBody>
          <a:bodyPr/>
          <a:lstStyle/>
          <a:p>
            <a:r>
              <a:rPr lang="nl-NL" dirty="0"/>
              <a:t>Disclaimer</a:t>
            </a:r>
          </a:p>
        </p:txBody>
      </p:sp>
      <p:sp>
        <p:nvSpPr>
          <p:cNvPr id="4" name="Tijdelijke aanduiding voor inhoud 3">
            <a:extLst>
              <a:ext uri="{FF2B5EF4-FFF2-40B4-BE49-F238E27FC236}">
                <a16:creationId xmlns:a16="http://schemas.microsoft.com/office/drawing/2014/main" id="{B49F39EF-4C43-9884-B3F1-768A6CEE19BD}"/>
              </a:ext>
            </a:extLst>
          </p:cNvPr>
          <p:cNvSpPr>
            <a:spLocks noGrp="1"/>
          </p:cNvSpPr>
          <p:nvPr>
            <p:ph idx="1"/>
          </p:nvPr>
        </p:nvSpPr>
        <p:spPr/>
        <p:txBody>
          <a:bodyPr>
            <a:normAutofit fontScale="70000" lnSpcReduction="20000"/>
          </a:bodyPr>
          <a:lstStyle/>
          <a:p>
            <a:pPr marL="0" indent="0">
              <a:buNone/>
            </a:pPr>
            <a:r>
              <a:rPr lang="nl-NL" sz="3400" i="1" dirty="0"/>
              <a:t>“Master </a:t>
            </a:r>
            <a:r>
              <a:rPr lang="nl-NL" sz="3400" i="1" dirty="0" err="1"/>
              <a:t>exponential</a:t>
            </a:r>
            <a:r>
              <a:rPr lang="nl-NL" sz="3400" i="1" dirty="0"/>
              <a:t> </a:t>
            </a:r>
            <a:r>
              <a:rPr lang="nl-NL" sz="3400" i="1" dirty="0" err="1"/>
              <a:t>technology</a:t>
            </a:r>
            <a:r>
              <a:rPr lang="nl-NL" sz="3400" i="1" dirty="0"/>
              <a:t> tools”</a:t>
            </a:r>
            <a:r>
              <a:rPr lang="nl-NL" sz="3400" dirty="0"/>
              <a:t> </a:t>
            </a:r>
            <a:br>
              <a:rPr lang="nl-NL" sz="3200" dirty="0"/>
            </a:br>
            <a:r>
              <a:rPr lang="nl-NL" dirty="0"/>
              <a:t>Gerd Leonhard</a:t>
            </a:r>
            <a:endParaRPr lang="nl-NL" sz="3200" dirty="0"/>
          </a:p>
          <a:p>
            <a:pPr marL="0" indent="0">
              <a:buNone/>
            </a:pPr>
            <a:endParaRPr lang="nl-NL" sz="3200" dirty="0"/>
          </a:p>
          <a:p>
            <a:pPr marL="0" indent="0">
              <a:buNone/>
            </a:pPr>
            <a:r>
              <a:rPr lang="nl-NL" sz="3400" i="1" dirty="0">
                <a:sym typeface="Wingdings" panose="05000000000000000000" pitchFamily="2" charset="2"/>
              </a:rPr>
              <a:t>“Data </a:t>
            </a:r>
            <a:r>
              <a:rPr lang="nl-NL" sz="3400" i="1" dirty="0" err="1">
                <a:sym typeface="Wingdings" panose="05000000000000000000" pitchFamily="2" charset="2"/>
              </a:rPr>
              <a:t>should</a:t>
            </a:r>
            <a:r>
              <a:rPr lang="nl-NL" sz="3400" i="1" dirty="0">
                <a:sym typeface="Wingdings" panose="05000000000000000000" pitchFamily="2" charset="2"/>
              </a:rPr>
              <a:t> </a:t>
            </a:r>
            <a:r>
              <a:rPr lang="nl-NL" sz="3400" i="1" dirty="0" err="1">
                <a:sym typeface="Wingdings" panose="05000000000000000000" pitchFamily="2" charset="2"/>
              </a:rPr>
              <a:t>be</a:t>
            </a:r>
            <a:r>
              <a:rPr lang="nl-NL" sz="3400" i="1" dirty="0">
                <a:sym typeface="Wingdings" panose="05000000000000000000" pitchFamily="2" charset="2"/>
              </a:rPr>
              <a:t> </a:t>
            </a:r>
            <a:r>
              <a:rPr lang="nl-NL" sz="3400" i="1" dirty="0" err="1">
                <a:sym typeface="Wingdings" panose="05000000000000000000" pitchFamily="2" charset="2"/>
              </a:rPr>
              <a:t>cooked</a:t>
            </a:r>
            <a:r>
              <a:rPr lang="nl-NL" sz="3400" i="1" dirty="0">
                <a:sym typeface="Wingdings" panose="05000000000000000000" pitchFamily="2" charset="2"/>
              </a:rPr>
              <a:t> </a:t>
            </a:r>
            <a:r>
              <a:rPr lang="nl-NL" sz="3400" i="1" dirty="0" err="1">
                <a:sym typeface="Wingdings" panose="05000000000000000000" pitchFamily="2" charset="2"/>
              </a:rPr>
              <a:t>with</a:t>
            </a:r>
            <a:r>
              <a:rPr lang="nl-NL" sz="3400" i="1" dirty="0">
                <a:sym typeface="Wingdings" panose="05000000000000000000" pitchFamily="2" charset="2"/>
              </a:rPr>
              <a:t> care. </a:t>
            </a:r>
            <a:r>
              <a:rPr lang="nl-NL" sz="3400" i="1" dirty="0" err="1">
                <a:sym typeface="Wingdings" panose="05000000000000000000" pitchFamily="2" charset="2"/>
              </a:rPr>
              <a:t>Educationalists</a:t>
            </a:r>
            <a:r>
              <a:rPr lang="nl-NL" sz="3400" i="1" dirty="0">
                <a:sym typeface="Wingdings" panose="05000000000000000000" pitchFamily="2" charset="2"/>
              </a:rPr>
              <a:t> have </a:t>
            </a:r>
            <a:r>
              <a:rPr lang="nl-NL" sz="3400" i="1" dirty="0" err="1">
                <a:sym typeface="Wingdings" panose="05000000000000000000" pitchFamily="2" charset="2"/>
              </a:rPr>
              <a:t>the</a:t>
            </a:r>
            <a:r>
              <a:rPr lang="nl-NL" sz="3400" i="1" dirty="0">
                <a:sym typeface="Wingdings" panose="05000000000000000000" pitchFamily="2" charset="2"/>
              </a:rPr>
              <a:t> </a:t>
            </a:r>
            <a:r>
              <a:rPr lang="nl-NL" sz="3400" i="1" dirty="0" err="1">
                <a:sym typeface="Wingdings" panose="05000000000000000000" pitchFamily="2" charset="2"/>
              </a:rPr>
              <a:t>recipes</a:t>
            </a:r>
            <a:r>
              <a:rPr lang="nl-NL" sz="3400" i="1" dirty="0">
                <a:sym typeface="Wingdings" panose="05000000000000000000" pitchFamily="2" charset="2"/>
              </a:rPr>
              <a:t>.</a:t>
            </a:r>
          </a:p>
          <a:p>
            <a:pPr marL="0" indent="0">
              <a:buNone/>
            </a:pPr>
            <a:r>
              <a:rPr lang="nl-NL" sz="3400" i="1" dirty="0" err="1">
                <a:sym typeface="Wingdings" panose="05000000000000000000" pitchFamily="2" charset="2"/>
              </a:rPr>
              <a:t>Teach</a:t>
            </a:r>
            <a:r>
              <a:rPr lang="nl-NL" sz="3400" i="1" dirty="0">
                <a:sym typeface="Wingdings" panose="05000000000000000000" pitchFamily="2" charset="2"/>
              </a:rPr>
              <a:t> AI </a:t>
            </a:r>
            <a:r>
              <a:rPr lang="nl-NL" sz="3400" i="1" dirty="0" err="1">
                <a:sym typeface="Wingdings" panose="05000000000000000000" pitchFamily="2" charset="2"/>
              </a:rPr>
              <a:t>instead</a:t>
            </a:r>
            <a:r>
              <a:rPr lang="nl-NL" sz="3400" i="1" dirty="0">
                <a:sym typeface="Wingdings" panose="05000000000000000000" pitchFamily="2" charset="2"/>
              </a:rPr>
              <a:t> of Train AI”</a:t>
            </a:r>
          </a:p>
          <a:p>
            <a:pPr marL="0" indent="0">
              <a:buNone/>
            </a:pPr>
            <a:r>
              <a:rPr lang="en-US" dirty="0"/>
              <a:t>Payal Arora</a:t>
            </a:r>
          </a:p>
          <a:p>
            <a:pPr marL="0" indent="0">
              <a:buNone/>
            </a:pPr>
            <a:endParaRPr lang="en-US" dirty="0">
              <a:sym typeface="Wingdings" panose="05000000000000000000" pitchFamily="2" charset="2"/>
            </a:endParaRPr>
          </a:p>
          <a:p>
            <a:pPr marL="0" indent="0">
              <a:buNone/>
            </a:pPr>
            <a:r>
              <a:rPr lang="en-US" sz="3400" dirty="0">
                <a:sym typeface="Wingdings" panose="05000000000000000000" pitchFamily="2" charset="2"/>
              </a:rPr>
              <a:t>“We need to explore and create preferable futures in which AI is an enabler or partner in learning”</a:t>
            </a:r>
          </a:p>
          <a:p>
            <a:pPr marL="0" indent="0">
              <a:buNone/>
            </a:pPr>
            <a:r>
              <a:rPr lang="en-US" dirty="0">
                <a:sym typeface="Wingdings" panose="05000000000000000000" pitchFamily="2" charset="2"/>
              </a:rPr>
              <a:t>Abboy Verkuilen</a:t>
            </a:r>
            <a:endParaRPr lang="nl-NL" dirty="0">
              <a:sym typeface="Wingdings" panose="05000000000000000000" pitchFamily="2" charset="2"/>
            </a:endParaRPr>
          </a:p>
          <a:p>
            <a:pPr marL="0" indent="0">
              <a:buNone/>
            </a:pPr>
            <a:endParaRPr lang="nl-NL" sz="3200" dirty="0"/>
          </a:p>
        </p:txBody>
      </p:sp>
    </p:spTree>
    <p:extLst>
      <p:ext uri="{BB962C8B-B14F-4D97-AF65-F5344CB8AC3E}">
        <p14:creationId xmlns:p14="http://schemas.microsoft.com/office/powerpoint/2010/main" val="94382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78ABA11-2864-EE93-D174-950E693BB1E6}"/>
              </a:ext>
            </a:extLst>
          </p:cNvPr>
          <p:cNvGraphicFramePr/>
          <p:nvPr/>
        </p:nvGraphicFramePr>
        <p:xfrm>
          <a:off x="2939889" y="153186"/>
          <a:ext cx="9414236" cy="667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 name="Groep 21">
            <a:extLst>
              <a:ext uri="{FF2B5EF4-FFF2-40B4-BE49-F238E27FC236}">
                <a16:creationId xmlns:a16="http://schemas.microsoft.com/office/drawing/2014/main" id="{4DF3325C-0D5E-2837-0167-AA2A78A86156}"/>
              </a:ext>
            </a:extLst>
          </p:cNvPr>
          <p:cNvGrpSpPr/>
          <p:nvPr/>
        </p:nvGrpSpPr>
        <p:grpSpPr>
          <a:xfrm>
            <a:off x="390645" y="866331"/>
            <a:ext cx="6105644" cy="369332"/>
            <a:chOff x="390645" y="866331"/>
            <a:chExt cx="6105644" cy="369332"/>
          </a:xfrm>
        </p:grpSpPr>
        <p:sp>
          <p:nvSpPr>
            <p:cNvPr id="10" name="Tekstvak 9">
              <a:extLst>
                <a:ext uri="{FF2B5EF4-FFF2-40B4-BE49-F238E27FC236}">
                  <a16:creationId xmlns:a16="http://schemas.microsoft.com/office/drawing/2014/main" id="{599A836A-5E5A-BC5F-92A9-25C04701FAE6}"/>
                </a:ext>
              </a:extLst>
            </p:cNvPr>
            <p:cNvSpPr txBox="1"/>
            <p:nvPr/>
          </p:nvSpPr>
          <p:spPr>
            <a:xfrm>
              <a:off x="390645" y="866331"/>
              <a:ext cx="6105644" cy="369332"/>
            </a:xfrm>
            <a:prstGeom prst="rect">
              <a:avLst/>
            </a:prstGeom>
            <a:noFill/>
          </p:spPr>
          <p:txBody>
            <a:bodyPr wrap="square">
              <a:spAutoFit/>
            </a:bodyPr>
            <a:lstStyle/>
            <a:p>
              <a:r>
                <a:rPr lang="en-US"/>
                <a:t>Discipline</a:t>
              </a:r>
              <a:endParaRPr lang="nl-NL"/>
            </a:p>
          </p:txBody>
        </p:sp>
        <p:cxnSp>
          <p:nvCxnSpPr>
            <p:cNvPr id="13" name="Rechte verbindingslijn 12">
              <a:extLst>
                <a:ext uri="{FF2B5EF4-FFF2-40B4-BE49-F238E27FC236}">
                  <a16:creationId xmlns:a16="http://schemas.microsoft.com/office/drawing/2014/main" id="{23A3A1EA-C087-4DBA-4D82-83F0B6DF427A}"/>
                </a:ext>
              </a:extLst>
            </p:cNvPr>
            <p:cNvCxnSpPr>
              <a:cxnSpLocks/>
            </p:cNvCxnSpPr>
            <p:nvPr/>
          </p:nvCxnSpPr>
          <p:spPr>
            <a:xfrm flipV="1">
              <a:off x="390645" y="1180091"/>
              <a:ext cx="6105644" cy="526"/>
            </a:xfrm>
            <a:prstGeom prst="line">
              <a:avLst/>
            </a:prstGeom>
            <a:ln w="38100">
              <a:solidFill>
                <a:srgbClr val="465268"/>
              </a:solidFill>
            </a:ln>
          </p:spPr>
          <p:style>
            <a:lnRef idx="1">
              <a:schemeClr val="accent1"/>
            </a:lnRef>
            <a:fillRef idx="0">
              <a:schemeClr val="accent1"/>
            </a:fillRef>
            <a:effectRef idx="0">
              <a:schemeClr val="accent1"/>
            </a:effectRef>
            <a:fontRef idx="minor">
              <a:schemeClr val="tx1"/>
            </a:fontRef>
          </p:style>
        </p:cxnSp>
      </p:grpSp>
      <p:grpSp>
        <p:nvGrpSpPr>
          <p:cNvPr id="23" name="Groep 22">
            <a:extLst>
              <a:ext uri="{FF2B5EF4-FFF2-40B4-BE49-F238E27FC236}">
                <a16:creationId xmlns:a16="http://schemas.microsoft.com/office/drawing/2014/main" id="{B64A4555-177B-5DEB-D8E0-BCA04CE12B20}"/>
              </a:ext>
            </a:extLst>
          </p:cNvPr>
          <p:cNvGrpSpPr/>
          <p:nvPr/>
        </p:nvGrpSpPr>
        <p:grpSpPr>
          <a:xfrm>
            <a:off x="390645" y="2166093"/>
            <a:ext cx="6105644" cy="646331"/>
            <a:chOff x="390645" y="2166093"/>
            <a:chExt cx="6105644" cy="646331"/>
          </a:xfrm>
        </p:grpSpPr>
        <p:sp>
          <p:nvSpPr>
            <p:cNvPr id="11" name="Tekstvak 10">
              <a:extLst>
                <a:ext uri="{FF2B5EF4-FFF2-40B4-BE49-F238E27FC236}">
                  <a16:creationId xmlns:a16="http://schemas.microsoft.com/office/drawing/2014/main" id="{8CCD75DE-74E7-7EFE-6FCF-E4671BDA4A57}"/>
                </a:ext>
              </a:extLst>
            </p:cNvPr>
            <p:cNvSpPr txBox="1"/>
            <p:nvPr/>
          </p:nvSpPr>
          <p:spPr>
            <a:xfrm>
              <a:off x="390645" y="2166093"/>
              <a:ext cx="6105644" cy="646331"/>
            </a:xfrm>
            <a:prstGeom prst="rect">
              <a:avLst/>
            </a:prstGeom>
            <a:noFill/>
          </p:spPr>
          <p:txBody>
            <a:bodyPr wrap="square">
              <a:spAutoFit/>
            </a:bodyPr>
            <a:lstStyle/>
            <a:p>
              <a:r>
                <a:rPr lang="en-US"/>
                <a:t>Machines learn from data</a:t>
              </a:r>
            </a:p>
            <a:p>
              <a:r>
                <a:rPr lang="en-US"/>
                <a:t>Fast, but low accuracy in prediction</a:t>
              </a:r>
              <a:endParaRPr lang="nl-NL"/>
            </a:p>
          </p:txBody>
        </p:sp>
        <p:cxnSp>
          <p:nvCxnSpPr>
            <p:cNvPr id="17" name="Rechte verbindingslijn 16">
              <a:extLst>
                <a:ext uri="{FF2B5EF4-FFF2-40B4-BE49-F238E27FC236}">
                  <a16:creationId xmlns:a16="http://schemas.microsoft.com/office/drawing/2014/main" id="{79E9D012-B2B5-5170-BB56-2964BB0341D9}"/>
                </a:ext>
              </a:extLst>
            </p:cNvPr>
            <p:cNvCxnSpPr>
              <a:cxnSpLocks/>
            </p:cNvCxnSpPr>
            <p:nvPr/>
          </p:nvCxnSpPr>
          <p:spPr>
            <a:xfrm>
              <a:off x="390645" y="2489957"/>
              <a:ext cx="5963855" cy="0"/>
            </a:xfrm>
            <a:prstGeom prst="line">
              <a:avLst/>
            </a:prstGeom>
            <a:ln w="38100">
              <a:solidFill>
                <a:srgbClr val="606C83"/>
              </a:solidFill>
            </a:ln>
          </p:spPr>
          <p:style>
            <a:lnRef idx="1">
              <a:schemeClr val="accent1"/>
            </a:lnRef>
            <a:fillRef idx="0">
              <a:schemeClr val="accent1"/>
            </a:fillRef>
            <a:effectRef idx="0">
              <a:schemeClr val="accent1"/>
            </a:effectRef>
            <a:fontRef idx="minor">
              <a:schemeClr val="tx1"/>
            </a:fontRef>
          </p:style>
        </p:cxnSp>
      </p:grpSp>
      <p:grpSp>
        <p:nvGrpSpPr>
          <p:cNvPr id="24" name="Groep 23">
            <a:extLst>
              <a:ext uri="{FF2B5EF4-FFF2-40B4-BE49-F238E27FC236}">
                <a16:creationId xmlns:a16="http://schemas.microsoft.com/office/drawing/2014/main" id="{9E180F30-925B-7B6C-62C3-8D8A4AC0DAC7}"/>
              </a:ext>
            </a:extLst>
          </p:cNvPr>
          <p:cNvGrpSpPr/>
          <p:nvPr/>
        </p:nvGrpSpPr>
        <p:grpSpPr>
          <a:xfrm>
            <a:off x="390645" y="3360743"/>
            <a:ext cx="6105644" cy="923330"/>
            <a:chOff x="390645" y="3360743"/>
            <a:chExt cx="6105644" cy="923330"/>
          </a:xfrm>
        </p:grpSpPr>
        <p:sp>
          <p:nvSpPr>
            <p:cNvPr id="19" name="Tekstvak 18">
              <a:extLst>
                <a:ext uri="{FF2B5EF4-FFF2-40B4-BE49-F238E27FC236}">
                  <a16:creationId xmlns:a16="http://schemas.microsoft.com/office/drawing/2014/main" id="{6D838AC9-7B8A-92EE-0E67-C6E8652FFCE1}"/>
                </a:ext>
              </a:extLst>
            </p:cNvPr>
            <p:cNvSpPr txBox="1"/>
            <p:nvPr/>
          </p:nvSpPr>
          <p:spPr>
            <a:xfrm>
              <a:off x="390645" y="3360743"/>
              <a:ext cx="6105644" cy="923330"/>
            </a:xfrm>
            <a:prstGeom prst="rect">
              <a:avLst/>
            </a:prstGeom>
            <a:noFill/>
          </p:spPr>
          <p:txBody>
            <a:bodyPr wrap="square">
              <a:spAutoFit/>
            </a:bodyPr>
            <a:lstStyle/>
            <a:p>
              <a:r>
                <a:rPr lang="en-US"/>
                <a:t>ML based on neural networks</a:t>
              </a:r>
            </a:p>
            <a:p>
              <a:r>
                <a:rPr lang="en-US"/>
                <a:t>Slower, lots of data needed, </a:t>
              </a:r>
              <a:br>
                <a:rPr lang="en-US"/>
              </a:br>
              <a:r>
                <a:rPr lang="en-US"/>
                <a:t>good in prediction</a:t>
              </a:r>
              <a:endParaRPr lang="nl-NL"/>
            </a:p>
          </p:txBody>
        </p:sp>
        <p:cxnSp>
          <p:nvCxnSpPr>
            <p:cNvPr id="20" name="Rechte verbindingslijn 19">
              <a:extLst>
                <a:ext uri="{FF2B5EF4-FFF2-40B4-BE49-F238E27FC236}">
                  <a16:creationId xmlns:a16="http://schemas.microsoft.com/office/drawing/2014/main" id="{67850A74-88A0-0AC9-5D16-16A6F4867C24}"/>
                </a:ext>
              </a:extLst>
            </p:cNvPr>
            <p:cNvCxnSpPr>
              <a:cxnSpLocks/>
            </p:cNvCxnSpPr>
            <p:nvPr/>
          </p:nvCxnSpPr>
          <p:spPr>
            <a:xfrm>
              <a:off x="390645" y="3684607"/>
              <a:ext cx="5963855" cy="0"/>
            </a:xfrm>
            <a:prstGeom prst="line">
              <a:avLst/>
            </a:prstGeom>
            <a:ln w="38100">
              <a:solidFill>
                <a:srgbClr val="7F8899"/>
              </a:solidFill>
            </a:ln>
          </p:spPr>
          <p:style>
            <a:lnRef idx="1">
              <a:schemeClr val="accent1"/>
            </a:lnRef>
            <a:fillRef idx="0">
              <a:schemeClr val="accent1"/>
            </a:fillRef>
            <a:effectRef idx="0">
              <a:schemeClr val="accent1"/>
            </a:effectRef>
            <a:fontRef idx="minor">
              <a:schemeClr val="tx1"/>
            </a:fontRef>
          </p:style>
        </p:cxnSp>
      </p:grpSp>
      <p:grpSp>
        <p:nvGrpSpPr>
          <p:cNvPr id="25" name="Groep 24">
            <a:extLst>
              <a:ext uri="{FF2B5EF4-FFF2-40B4-BE49-F238E27FC236}">
                <a16:creationId xmlns:a16="http://schemas.microsoft.com/office/drawing/2014/main" id="{865D9DBE-945D-52B1-4B1E-9B6C359ECACD}"/>
              </a:ext>
            </a:extLst>
          </p:cNvPr>
          <p:cNvGrpSpPr/>
          <p:nvPr/>
        </p:nvGrpSpPr>
        <p:grpSpPr>
          <a:xfrm>
            <a:off x="390645" y="5354045"/>
            <a:ext cx="6105644" cy="646331"/>
            <a:chOff x="390645" y="3360743"/>
            <a:chExt cx="6105644" cy="646331"/>
          </a:xfrm>
        </p:grpSpPr>
        <p:sp>
          <p:nvSpPr>
            <p:cNvPr id="26" name="Tekstvak 25">
              <a:extLst>
                <a:ext uri="{FF2B5EF4-FFF2-40B4-BE49-F238E27FC236}">
                  <a16:creationId xmlns:a16="http://schemas.microsoft.com/office/drawing/2014/main" id="{E1E0B912-A8D5-C8C6-A420-1CE18B406C41}"/>
                </a:ext>
              </a:extLst>
            </p:cNvPr>
            <p:cNvSpPr txBox="1"/>
            <p:nvPr/>
          </p:nvSpPr>
          <p:spPr>
            <a:xfrm>
              <a:off x="390645" y="3360743"/>
              <a:ext cx="6105644" cy="646331"/>
            </a:xfrm>
            <a:prstGeom prst="rect">
              <a:avLst/>
            </a:prstGeom>
            <a:noFill/>
          </p:spPr>
          <p:txBody>
            <a:bodyPr wrap="square">
              <a:spAutoFit/>
            </a:bodyPr>
            <a:lstStyle/>
            <a:p>
              <a:r>
                <a:rPr lang="en-US"/>
                <a:t>DL model that generates new, similar data</a:t>
              </a:r>
            </a:p>
            <a:p>
              <a:r>
                <a:rPr lang="en-US"/>
                <a:t>Lots of data needed, good in convincing</a:t>
              </a:r>
              <a:endParaRPr lang="nl-NL"/>
            </a:p>
          </p:txBody>
        </p:sp>
        <p:cxnSp>
          <p:nvCxnSpPr>
            <p:cNvPr id="27" name="Rechte verbindingslijn 26">
              <a:extLst>
                <a:ext uri="{FF2B5EF4-FFF2-40B4-BE49-F238E27FC236}">
                  <a16:creationId xmlns:a16="http://schemas.microsoft.com/office/drawing/2014/main" id="{E674099F-A4E2-2D88-C7FD-392225F6FC2D}"/>
                </a:ext>
              </a:extLst>
            </p:cNvPr>
            <p:cNvCxnSpPr>
              <a:cxnSpLocks/>
            </p:cNvCxnSpPr>
            <p:nvPr/>
          </p:nvCxnSpPr>
          <p:spPr>
            <a:xfrm>
              <a:off x="390645" y="3684607"/>
              <a:ext cx="5963855" cy="0"/>
            </a:xfrm>
            <a:prstGeom prst="line">
              <a:avLst/>
            </a:prstGeom>
            <a:ln w="38100">
              <a:solidFill>
                <a:srgbClr val="A0A4AD"/>
              </a:solidFill>
            </a:ln>
          </p:spPr>
          <p:style>
            <a:lnRef idx="1">
              <a:schemeClr val="accent1"/>
            </a:lnRef>
            <a:fillRef idx="0">
              <a:schemeClr val="accent1"/>
            </a:fillRef>
            <a:effectRef idx="0">
              <a:schemeClr val="accent1"/>
            </a:effectRef>
            <a:fontRef idx="minor">
              <a:schemeClr val="tx1"/>
            </a:fontRef>
          </p:style>
        </p:cxnSp>
      </p:grpSp>
      <p:sp>
        <p:nvSpPr>
          <p:cNvPr id="2" name="Ovaal 1">
            <a:extLst>
              <a:ext uri="{FF2B5EF4-FFF2-40B4-BE49-F238E27FC236}">
                <a16:creationId xmlns:a16="http://schemas.microsoft.com/office/drawing/2014/main" id="{FF153266-42D1-7CEA-D2E2-D936D0E42910}"/>
              </a:ext>
            </a:extLst>
          </p:cNvPr>
          <p:cNvSpPr/>
          <p:nvPr/>
        </p:nvSpPr>
        <p:spPr>
          <a:xfrm>
            <a:off x="7162688" y="5863440"/>
            <a:ext cx="968638" cy="968638"/>
          </a:xfrm>
          <a:prstGeom prst="ellipse">
            <a:avLst/>
          </a:prstGeom>
          <a:solidFill>
            <a:srgbClr val="9EA700"/>
          </a:solidFill>
          <a:ln w="57150">
            <a:solidFill>
              <a:srgbClr val="FFFFFF"/>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2000" dirty="0"/>
              <a:t>LLM</a:t>
            </a:r>
          </a:p>
        </p:txBody>
      </p:sp>
    </p:spTree>
    <p:extLst>
      <p:ext uri="{BB962C8B-B14F-4D97-AF65-F5344CB8AC3E}">
        <p14:creationId xmlns:p14="http://schemas.microsoft.com/office/powerpoint/2010/main" val="3041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ECC78EED-DD4B-485A-809A-6DCE1C4AC8D6}"/>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62997CB6-E1CD-4E0D-ABE9-41481F34E269}"/>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7E68E8F-E5A6-40B5-9B34-5450E7EF58F5}"/>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6990E6D5-445B-408E-80A7-C701C45C8179}"/>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a 5" title="Een goede instructie maken is niet simpel">
            <a:hlinkClick r:id="" action="ppaction://media"/>
            <a:extLst>
              <a:ext uri="{FF2B5EF4-FFF2-40B4-BE49-F238E27FC236}">
                <a16:creationId xmlns:a16="http://schemas.microsoft.com/office/drawing/2014/main" id="{F6F46D61-6A2C-97C4-B36B-090E0CB064A7}"/>
              </a:ext>
            </a:extLst>
          </p:cNvPr>
          <p:cNvPicPr>
            <a:picLocks noGrp="1" noRot="1" noChangeAspect="1"/>
          </p:cNvPicPr>
          <p:nvPr>
            <p:ph sz="half" idx="1"/>
            <a:videoFile r:link="rId1"/>
          </p:nvPr>
        </p:nvPicPr>
        <p:blipFill>
          <a:blip r:embed="rId4"/>
          <a:stretch>
            <a:fillRect/>
          </a:stretch>
        </p:blipFill>
        <p:spPr>
          <a:xfrm>
            <a:off x="-974160" y="0"/>
            <a:ext cx="13914740" cy="7856882"/>
          </a:xfrm>
          <a:prstGeom prst="rect">
            <a:avLst/>
          </a:prstGeom>
        </p:spPr>
      </p:pic>
      <p:sp>
        <p:nvSpPr>
          <p:cNvPr id="2" name="Titel 1">
            <a:extLst>
              <a:ext uri="{FF2B5EF4-FFF2-40B4-BE49-F238E27FC236}">
                <a16:creationId xmlns:a16="http://schemas.microsoft.com/office/drawing/2014/main" id="{0272C782-C7B3-DD90-109B-17DB4799EB29}"/>
              </a:ext>
            </a:extLst>
          </p:cNvPr>
          <p:cNvSpPr>
            <a:spLocks noGrp="1"/>
          </p:cNvSpPr>
          <p:nvPr>
            <p:ph type="title"/>
          </p:nvPr>
        </p:nvSpPr>
        <p:spPr>
          <a:xfrm>
            <a:off x="2425940" y="1217403"/>
            <a:ext cx="7114540" cy="428835"/>
          </a:xfrm>
        </p:spPr>
        <p:txBody>
          <a:bodyPr/>
          <a:lstStyle/>
          <a:p>
            <a:r>
              <a:rPr lang="nl-NL" dirty="0" err="1"/>
              <a:t>What</a:t>
            </a:r>
            <a:r>
              <a:rPr lang="nl-NL" dirty="0"/>
              <a:t> is </a:t>
            </a:r>
            <a:r>
              <a:rPr lang="nl-NL" dirty="0" err="1"/>
              <a:t>prompting</a:t>
            </a:r>
            <a:r>
              <a:rPr lang="nl-NL" dirty="0"/>
              <a:t>?</a:t>
            </a:r>
          </a:p>
        </p:txBody>
      </p:sp>
    </p:spTree>
    <p:extLst>
      <p:ext uri="{BB962C8B-B14F-4D97-AF65-F5344CB8AC3E}">
        <p14:creationId xmlns:p14="http://schemas.microsoft.com/office/powerpoint/2010/main" val="13695223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a 5" title="Math problems with GPT-4o">
            <a:hlinkClick r:id="" action="ppaction://media"/>
            <a:extLst>
              <a:ext uri="{FF2B5EF4-FFF2-40B4-BE49-F238E27FC236}">
                <a16:creationId xmlns:a16="http://schemas.microsoft.com/office/drawing/2014/main" id="{3D4F6B10-3169-FCF8-66DC-0E9729374085}"/>
              </a:ext>
            </a:extLst>
          </p:cNvPr>
          <p:cNvPicPr>
            <a:picLocks noGrp="1" noRot="1" noChangeAspect="1"/>
          </p:cNvPicPr>
          <p:nvPr>
            <p:ph idx="1"/>
            <a:videoFile r:link="rId1"/>
          </p:nvPr>
        </p:nvPicPr>
        <p:blipFill>
          <a:blip r:embed="rId4"/>
          <a:stretch>
            <a:fillRect/>
          </a:stretch>
        </p:blipFill>
        <p:spPr>
          <a:xfrm>
            <a:off x="0" y="0"/>
            <a:ext cx="12192000" cy="6888978"/>
          </a:xfrm>
          <a:prstGeom prst="rect">
            <a:avLst/>
          </a:prstGeom>
        </p:spPr>
      </p:pic>
      <p:sp>
        <p:nvSpPr>
          <p:cNvPr id="2" name="Titel 1">
            <a:extLst>
              <a:ext uri="{FF2B5EF4-FFF2-40B4-BE49-F238E27FC236}">
                <a16:creationId xmlns:a16="http://schemas.microsoft.com/office/drawing/2014/main" id="{2FE3755E-4C0A-7DD8-EFD3-154480D69144}"/>
              </a:ext>
            </a:extLst>
          </p:cNvPr>
          <p:cNvSpPr>
            <a:spLocks noGrp="1"/>
          </p:cNvSpPr>
          <p:nvPr>
            <p:ph type="title"/>
          </p:nvPr>
        </p:nvSpPr>
        <p:spPr>
          <a:xfrm>
            <a:off x="2425940" y="1217403"/>
            <a:ext cx="7114540" cy="428835"/>
          </a:xfrm>
          <a:effectLst>
            <a:outerShdw blurRad="50800" dist="38100" dir="2700000" algn="tl" rotWithShape="0">
              <a:prstClr val="black">
                <a:alpha val="40000"/>
              </a:prstClr>
            </a:outerShdw>
          </a:effectLst>
        </p:spPr>
        <p:txBody>
          <a:bodyPr/>
          <a:lstStyle/>
          <a:p>
            <a:r>
              <a:rPr lang="nl-NL" dirty="0" err="1">
                <a:solidFill>
                  <a:schemeClr val="bg1"/>
                </a:solidFill>
              </a:rPr>
              <a:t>What</a:t>
            </a:r>
            <a:r>
              <a:rPr lang="nl-NL" dirty="0">
                <a:solidFill>
                  <a:schemeClr val="bg1"/>
                </a:solidFill>
              </a:rPr>
              <a:t> is </a:t>
            </a:r>
            <a:r>
              <a:rPr lang="nl-NL" dirty="0" err="1">
                <a:solidFill>
                  <a:schemeClr val="bg1"/>
                </a:solidFill>
              </a:rPr>
              <a:t>the</a:t>
            </a:r>
            <a:r>
              <a:rPr lang="nl-NL" dirty="0">
                <a:solidFill>
                  <a:schemeClr val="bg1"/>
                </a:solidFill>
              </a:rPr>
              <a:t> </a:t>
            </a:r>
            <a:r>
              <a:rPr lang="nl-NL" dirty="0" err="1">
                <a:solidFill>
                  <a:schemeClr val="bg1"/>
                </a:solidFill>
              </a:rPr>
              <a:t>given</a:t>
            </a:r>
            <a:r>
              <a:rPr lang="nl-NL" dirty="0">
                <a:solidFill>
                  <a:schemeClr val="bg1"/>
                </a:solidFill>
              </a:rPr>
              <a:t> prompt?</a:t>
            </a:r>
          </a:p>
        </p:txBody>
      </p:sp>
    </p:spTree>
    <p:extLst>
      <p:ext uri="{BB962C8B-B14F-4D97-AF65-F5344CB8AC3E}">
        <p14:creationId xmlns:p14="http://schemas.microsoft.com/office/powerpoint/2010/main" val="171295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3755E-4C0A-7DD8-EFD3-154480D69144}"/>
              </a:ext>
            </a:extLst>
          </p:cNvPr>
          <p:cNvSpPr>
            <a:spLocks noGrp="1"/>
          </p:cNvSpPr>
          <p:nvPr>
            <p:ph type="title"/>
          </p:nvPr>
        </p:nvSpPr>
        <p:spPr>
          <a:xfrm>
            <a:off x="2425940" y="1194832"/>
            <a:ext cx="7114540" cy="451406"/>
          </a:xfrm>
          <a:effectLst/>
        </p:spPr>
        <p:txBody>
          <a:bodyPr/>
          <a:lstStyle/>
          <a:p>
            <a:r>
              <a:rPr lang="nl-NL" dirty="0" err="1"/>
              <a:t>What</a:t>
            </a:r>
            <a:r>
              <a:rPr lang="nl-NL" dirty="0"/>
              <a:t> was </a:t>
            </a:r>
            <a:r>
              <a:rPr lang="nl-NL" dirty="0" err="1"/>
              <a:t>the</a:t>
            </a:r>
            <a:r>
              <a:rPr lang="nl-NL" dirty="0"/>
              <a:t> </a:t>
            </a:r>
            <a:r>
              <a:rPr lang="nl-NL" dirty="0" err="1"/>
              <a:t>given</a:t>
            </a:r>
            <a:r>
              <a:rPr lang="nl-NL" dirty="0"/>
              <a:t> prompt?</a:t>
            </a:r>
          </a:p>
        </p:txBody>
      </p:sp>
      <p:sp>
        <p:nvSpPr>
          <p:cNvPr id="7" name="Tijdelijke aanduiding voor inhoud 6">
            <a:extLst>
              <a:ext uri="{FF2B5EF4-FFF2-40B4-BE49-F238E27FC236}">
                <a16:creationId xmlns:a16="http://schemas.microsoft.com/office/drawing/2014/main" id="{0E02F4CF-E4E5-FC22-61B3-02974C2D8AAF}"/>
              </a:ext>
            </a:extLst>
          </p:cNvPr>
          <p:cNvSpPr>
            <a:spLocks noGrp="1"/>
          </p:cNvSpPr>
          <p:nvPr>
            <p:ph idx="1"/>
          </p:nvPr>
        </p:nvSpPr>
        <p:spPr/>
        <p:txBody>
          <a:bodyPr>
            <a:normAutofit/>
          </a:bodyPr>
          <a:lstStyle/>
          <a:p>
            <a:pPr marL="0" indent="0">
              <a:buNone/>
            </a:pPr>
            <a:r>
              <a:rPr lang="nl-NL" sz="2400" dirty="0" err="1"/>
              <a:t>Which</a:t>
            </a:r>
            <a:r>
              <a:rPr lang="nl-NL" sz="2400" dirty="0"/>
              <a:t> </a:t>
            </a:r>
            <a:r>
              <a:rPr lang="nl-NL" sz="2400" dirty="0" err="1"/>
              <a:t>elements</a:t>
            </a:r>
            <a:r>
              <a:rPr lang="nl-NL" sz="2400" dirty="0"/>
              <a:t> </a:t>
            </a:r>
            <a:r>
              <a:rPr lang="nl-NL" sz="2400" dirty="0" err="1"/>
              <a:t>were</a:t>
            </a:r>
            <a:r>
              <a:rPr lang="nl-NL" sz="2400" dirty="0"/>
              <a:t> </a:t>
            </a:r>
            <a:r>
              <a:rPr lang="nl-NL" sz="2400" dirty="0" err="1"/>
              <a:t>addressed</a:t>
            </a:r>
            <a:r>
              <a:rPr lang="nl-NL" sz="2400" dirty="0"/>
              <a:t> </a:t>
            </a:r>
            <a:r>
              <a:rPr lang="nl-NL" sz="2400" dirty="0" err="1"/>
              <a:t>by</a:t>
            </a:r>
            <a:r>
              <a:rPr lang="nl-NL" sz="2400" dirty="0"/>
              <a:t> Salman Khan in his prompt?</a:t>
            </a:r>
          </a:p>
        </p:txBody>
      </p:sp>
    </p:spTree>
    <p:extLst>
      <p:ext uri="{BB962C8B-B14F-4D97-AF65-F5344CB8AC3E}">
        <p14:creationId xmlns:p14="http://schemas.microsoft.com/office/powerpoint/2010/main" val="118408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D2137-D7E1-084B-2F80-DE7FAA4AC3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8FD71F-8069-8BDF-ED80-699EF5FBCA9B}"/>
              </a:ext>
            </a:extLst>
          </p:cNvPr>
          <p:cNvSpPr>
            <a:spLocks noGrp="1"/>
          </p:cNvSpPr>
          <p:nvPr>
            <p:ph type="title"/>
          </p:nvPr>
        </p:nvSpPr>
        <p:spPr>
          <a:xfrm>
            <a:off x="2425940" y="829604"/>
            <a:ext cx="7114540" cy="816634"/>
          </a:xfrm>
        </p:spPr>
        <p:txBody>
          <a:bodyPr/>
          <a:lstStyle/>
          <a:p>
            <a:r>
              <a:rPr lang="nl-NL" dirty="0"/>
              <a:t>Write </a:t>
            </a:r>
            <a:r>
              <a:rPr lang="nl-NL" dirty="0" err="1"/>
              <a:t>the</a:t>
            </a:r>
            <a:r>
              <a:rPr lang="nl-NL" dirty="0"/>
              <a:t> prompt </a:t>
            </a:r>
            <a:r>
              <a:rPr lang="nl-NL" dirty="0" err="1"/>
              <a:t>for</a:t>
            </a:r>
            <a:r>
              <a:rPr lang="nl-NL" dirty="0"/>
              <a:t> </a:t>
            </a:r>
            <a:r>
              <a:rPr lang="nl-NL" dirty="0" err="1"/>
              <a:t>your</a:t>
            </a:r>
            <a:r>
              <a:rPr lang="nl-NL" dirty="0"/>
              <a:t> AI Persona in 5 minutes</a:t>
            </a:r>
          </a:p>
        </p:txBody>
      </p:sp>
      <p:sp>
        <p:nvSpPr>
          <p:cNvPr id="3" name="Tijdelijke aanduiding voor inhoud 2">
            <a:extLst>
              <a:ext uri="{FF2B5EF4-FFF2-40B4-BE49-F238E27FC236}">
                <a16:creationId xmlns:a16="http://schemas.microsoft.com/office/drawing/2014/main" id="{8832D624-3ACF-87BF-4F96-C18B8830DF13}"/>
              </a:ext>
            </a:extLst>
          </p:cNvPr>
          <p:cNvSpPr>
            <a:spLocks noGrp="1"/>
          </p:cNvSpPr>
          <p:nvPr>
            <p:ph idx="1"/>
          </p:nvPr>
        </p:nvSpPr>
        <p:spPr/>
        <p:txBody>
          <a:bodyPr>
            <a:normAutofit/>
          </a:bodyPr>
          <a:lstStyle/>
          <a:p>
            <a:pPr marL="0" indent="0">
              <a:buNone/>
            </a:pPr>
            <a:r>
              <a:rPr lang="nl-NL" sz="2400" dirty="0" err="1"/>
              <a:t>Use</a:t>
            </a:r>
            <a:r>
              <a:rPr lang="nl-NL" sz="2400" dirty="0"/>
              <a:t> </a:t>
            </a:r>
            <a:r>
              <a:rPr lang="nl-NL" sz="2400" dirty="0" err="1"/>
              <a:t>the</a:t>
            </a:r>
            <a:r>
              <a:rPr lang="nl-NL" sz="2400" dirty="0"/>
              <a:t> </a:t>
            </a:r>
            <a:r>
              <a:rPr lang="nl-NL" sz="2400" dirty="0" err="1"/>
              <a:t>description</a:t>
            </a:r>
            <a:r>
              <a:rPr lang="nl-NL" sz="2400" dirty="0"/>
              <a:t> of </a:t>
            </a:r>
            <a:r>
              <a:rPr lang="nl-NL" sz="2400" dirty="0" err="1"/>
              <a:t>your</a:t>
            </a:r>
            <a:r>
              <a:rPr lang="nl-NL" sz="2400" dirty="0"/>
              <a:t> AI Persona </a:t>
            </a:r>
            <a:r>
              <a:rPr lang="nl-NL" sz="2400" dirty="0" err="1"/>
              <a:t>to</a:t>
            </a:r>
            <a:r>
              <a:rPr lang="nl-NL" sz="2400" dirty="0"/>
              <a:t>: </a:t>
            </a:r>
          </a:p>
          <a:p>
            <a:pPr marL="457200" indent="-457200">
              <a:buFont typeface="+mj-lt"/>
              <a:buAutoNum type="arabicPeriod"/>
            </a:pPr>
            <a:r>
              <a:rPr lang="nl-NL" sz="2400" dirty="0"/>
              <a:t>Write </a:t>
            </a:r>
            <a:r>
              <a:rPr lang="nl-NL" sz="2400" dirty="0" err="1"/>
              <a:t>the</a:t>
            </a:r>
            <a:r>
              <a:rPr lang="nl-NL" sz="2400" dirty="0"/>
              <a:t> prompt in a LLM </a:t>
            </a:r>
            <a:r>
              <a:rPr lang="nl-NL" sz="2400" dirty="0" err="1"/>
              <a:t>Chatbot</a:t>
            </a:r>
            <a:r>
              <a:rPr lang="nl-NL" sz="2400" dirty="0"/>
              <a:t>, e.g. </a:t>
            </a:r>
            <a:r>
              <a:rPr lang="nl-NL" sz="2400" dirty="0" err="1"/>
              <a:t>ChatGPT</a:t>
            </a:r>
            <a:r>
              <a:rPr lang="nl-NL" sz="2400" dirty="0"/>
              <a:t>, </a:t>
            </a:r>
            <a:r>
              <a:rPr lang="nl-NL" sz="2400" dirty="0" err="1"/>
              <a:t>just</a:t>
            </a:r>
            <a:r>
              <a:rPr lang="nl-NL" sz="2400" dirty="0"/>
              <a:t> like Salman Khan </a:t>
            </a:r>
            <a:r>
              <a:rPr lang="nl-NL" sz="2400" dirty="0" err="1"/>
              <a:t>did</a:t>
            </a:r>
            <a:r>
              <a:rPr lang="nl-NL" sz="2400" dirty="0"/>
              <a:t> </a:t>
            </a:r>
            <a:br>
              <a:rPr lang="nl-NL" sz="2400" dirty="0"/>
            </a:br>
            <a:r>
              <a:rPr lang="nl-NL" sz="1800" dirty="0"/>
              <a:t>(but of course </a:t>
            </a:r>
            <a:r>
              <a:rPr lang="nl-NL" sz="1800" dirty="0" err="1"/>
              <a:t>you</a:t>
            </a:r>
            <a:r>
              <a:rPr lang="nl-NL" sz="1800" dirty="0"/>
              <a:t> </a:t>
            </a:r>
            <a:r>
              <a:rPr lang="nl-NL" sz="1800" dirty="0" err="1"/>
              <a:t>can</a:t>
            </a:r>
            <a:r>
              <a:rPr lang="nl-NL" sz="1800" dirty="0"/>
              <a:t> do </a:t>
            </a:r>
            <a:r>
              <a:rPr lang="nl-NL" sz="1800" dirty="0" err="1"/>
              <a:t>better</a:t>
            </a:r>
            <a:r>
              <a:rPr lang="nl-NL" sz="1800" dirty="0"/>
              <a:t>!)</a:t>
            </a:r>
          </a:p>
          <a:p>
            <a:pPr marL="457200" indent="-457200">
              <a:buFont typeface="+mj-lt"/>
              <a:buAutoNum type="arabicPeriod"/>
            </a:pPr>
            <a:r>
              <a:rPr lang="nl-NL" sz="2400" dirty="0"/>
              <a:t>Test </a:t>
            </a:r>
            <a:r>
              <a:rPr lang="nl-NL" sz="2400" dirty="0" err="1"/>
              <a:t>it</a:t>
            </a:r>
            <a:r>
              <a:rPr lang="nl-NL" sz="2400" dirty="0"/>
              <a:t>, </a:t>
            </a:r>
            <a:r>
              <a:rPr lang="nl-NL" sz="2400" dirty="0" err="1"/>
              <a:t>with</a:t>
            </a:r>
            <a:r>
              <a:rPr lang="nl-NL" sz="2400" dirty="0"/>
              <a:t> LLM (Claude, </a:t>
            </a:r>
            <a:r>
              <a:rPr lang="nl-NL" sz="2400" dirty="0" err="1"/>
              <a:t>ChatGPT</a:t>
            </a:r>
            <a:r>
              <a:rPr lang="nl-NL" sz="2400" dirty="0"/>
              <a:t>, </a:t>
            </a:r>
            <a:r>
              <a:rPr lang="nl-NL" sz="2400" dirty="0" err="1"/>
              <a:t>etc</a:t>
            </a:r>
            <a:r>
              <a:rPr lang="nl-NL" sz="2400" dirty="0"/>
              <a:t>)! </a:t>
            </a:r>
            <a:br>
              <a:rPr lang="nl-NL" sz="2400" dirty="0"/>
            </a:br>
            <a:r>
              <a:rPr lang="nl-NL" sz="2400" dirty="0"/>
              <a:t>Does </a:t>
            </a:r>
            <a:r>
              <a:rPr lang="nl-NL" sz="2400" dirty="0" err="1"/>
              <a:t>it</a:t>
            </a:r>
            <a:r>
              <a:rPr lang="nl-NL" sz="2400" dirty="0"/>
              <a:t> </a:t>
            </a:r>
            <a:r>
              <a:rPr lang="nl-NL" sz="2400" dirty="0" err="1"/>
              <a:t>work</a:t>
            </a:r>
            <a:r>
              <a:rPr lang="nl-NL" sz="2400" dirty="0"/>
              <a:t>?</a:t>
            </a:r>
          </a:p>
          <a:p>
            <a:endParaRPr lang="nl-NL" sz="2400" dirty="0"/>
          </a:p>
        </p:txBody>
      </p:sp>
      <p:pic>
        <p:nvPicPr>
          <p:cNvPr id="5" name="Graphic 4" descr="Laptop met effen opvulling">
            <a:extLst>
              <a:ext uri="{FF2B5EF4-FFF2-40B4-BE49-F238E27FC236}">
                <a16:creationId xmlns:a16="http://schemas.microsoft.com/office/drawing/2014/main" id="{378F9C1C-4955-93E1-1E4A-6B354FA455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0960" y="320040"/>
            <a:ext cx="1645920" cy="1645920"/>
          </a:xfrm>
          <a:prstGeom prst="rect">
            <a:avLst/>
          </a:prstGeom>
        </p:spPr>
      </p:pic>
    </p:spTree>
    <p:extLst>
      <p:ext uri="{BB962C8B-B14F-4D97-AF65-F5344CB8AC3E}">
        <p14:creationId xmlns:p14="http://schemas.microsoft.com/office/powerpoint/2010/main" val="157398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agse Hogeschool2">
  <a:themeElements>
    <a:clrScheme name="HHS">
      <a:dk1>
        <a:sysClr val="windowText" lastClr="000000"/>
      </a:dk1>
      <a:lt1>
        <a:sysClr val="window" lastClr="FFFFFF"/>
      </a:lt1>
      <a:dk2>
        <a:srgbClr val="213343"/>
      </a:dk2>
      <a:lt2>
        <a:srgbClr val="E7E6E6"/>
      </a:lt2>
      <a:accent1>
        <a:srgbClr val="9EA700"/>
      </a:accent1>
      <a:accent2>
        <a:srgbClr val="213343"/>
      </a:accent2>
      <a:accent3>
        <a:srgbClr val="9EA700"/>
      </a:accent3>
      <a:accent4>
        <a:srgbClr val="213343"/>
      </a:accent4>
      <a:accent5>
        <a:srgbClr val="9EA700"/>
      </a:accent5>
      <a:accent6>
        <a:srgbClr val="213343"/>
      </a:accent6>
      <a:hlink>
        <a:srgbClr val="213343"/>
      </a:hlink>
      <a:folHlink>
        <a:srgbClr val="21334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000" dirty="0" smtClean="0">
            <a:solidFill>
              <a:srgbClr val="213343"/>
            </a:solidFill>
            <a:latin typeface="+mj-lt"/>
          </a:defRPr>
        </a:defPPr>
      </a:lstStyle>
    </a:txDef>
  </a:objectDefaults>
  <a:extraClrSchemeLst/>
  <a:extLst>
    <a:ext uri="{05A4C25C-085E-4340-85A3-A5531E510DB2}">
      <thm15:themeFamily xmlns:thm15="http://schemas.microsoft.com/office/thememl/2012/main" name="Haagse Hogeschool2" id="{8BE5DE9F-58EC-442B-9514-F6732824CC0C}" vid="{A0DB31B5-8E8E-459C-8279-8FD376FDF0C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Haagse Hogeschool2</Template>
  <TotalTime>0</TotalTime>
  <Words>2349</Words>
  <Application>Microsoft Office PowerPoint</Application>
  <PresentationFormat>Breedbeeld</PresentationFormat>
  <Paragraphs>215</Paragraphs>
  <Slides>17</Slides>
  <Notes>13</Notes>
  <HiddenSlides>1</HiddenSlides>
  <MMClips>2</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Aptos</vt:lpstr>
      <vt:lpstr>Arial</vt:lpstr>
      <vt:lpstr>Arial Black</vt:lpstr>
      <vt:lpstr>Calibri</vt:lpstr>
      <vt:lpstr>Cambria Math</vt:lpstr>
      <vt:lpstr>Wingdings</vt:lpstr>
      <vt:lpstr>YouTube Noto</vt:lpstr>
      <vt:lpstr>Haagse Hogeschool2</vt:lpstr>
      <vt:lpstr>Practical use of AI-persona’s for personalised learning experiences</vt:lpstr>
      <vt:lpstr>Journey to and with AI</vt:lpstr>
      <vt:lpstr>Disclaimer</vt:lpstr>
      <vt:lpstr>Disclaimer</vt:lpstr>
      <vt:lpstr>PowerPoint-presentatie</vt:lpstr>
      <vt:lpstr>What is prompting?</vt:lpstr>
      <vt:lpstr>What is the given prompt?</vt:lpstr>
      <vt:lpstr>What was the given prompt?</vt:lpstr>
      <vt:lpstr>Write the prompt for your AI Persona in 5 minutes</vt:lpstr>
      <vt:lpstr>PREPARED4ED FRAMEWORK</vt:lpstr>
      <vt:lpstr>GPT PREPARED4ED FRAMEWORK</vt:lpstr>
      <vt:lpstr>GPT PREPARED4ED FRAMEWORK DEMO</vt:lpstr>
      <vt:lpstr>GPT PREPARED4ED FRAMEWORK DEMO</vt:lpstr>
      <vt:lpstr>Advance your prompt to a PREPARED-prompt in 20 minutes</vt:lpstr>
      <vt:lpstr>PowerPoint-presentatie</vt:lpstr>
      <vt:lpstr>Lessons learned?</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use of AI-persona’s for personalised learning experiences</dc:title>
  <dc:creator>Estella Griffioen</dc:creator>
  <cp:lastModifiedBy>Abboy Verkuilen</cp:lastModifiedBy>
  <cp:revision>6</cp:revision>
  <dcterms:created xsi:type="dcterms:W3CDTF">2024-10-09T13:30:02Z</dcterms:created>
  <dcterms:modified xsi:type="dcterms:W3CDTF">2024-11-28T16:41:28Z</dcterms:modified>
</cp:coreProperties>
</file>