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sldIdLst>
    <p:sldId id="1024" r:id="rId5"/>
    <p:sldId id="1860" r:id="rId6"/>
    <p:sldId id="1865" r:id="rId7"/>
    <p:sldId id="1196" r:id="rId8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ing Human" initials="BH" lastIdx="1" clrIdx="0">
    <p:extLst>
      <p:ext uri="{19B8F6BF-5375-455C-9EA6-DF929625EA0E}">
        <p15:presenceInfo xmlns:p15="http://schemas.microsoft.com/office/powerpoint/2012/main" userId="Being Hum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879E"/>
    <a:srgbClr val="D4D2E2"/>
    <a:srgbClr val="009B9A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F694BC-BDCE-F729-49AD-3F467053786C}" v="11" dt="2025-09-12T07:22:00.730"/>
    <p1510:client id="{F9C0E42C-510B-49F1-BF3B-7BE1934D43FE}" v="13" dt="2025-09-12T07:49:09.0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CE654-F025-4528-B00B-FD74A4B67D07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DB3AA5-152E-4157-8D82-AA1A30D6B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604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B3AA5-152E-4157-8D82-AA1A30D6BB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575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Tug of war between what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B3AA5-152E-4157-8D82-AA1A30D6BB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16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Consider having the title here: Systems After Action Review: SAAR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B3AA5-152E-4157-8D82-AA1A30D6BB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308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CCCA-BE08-48FC-83E4-1060E3A7CCB8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DC8A-559D-4282-A399-95FDC92BA5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CCCA-BE08-48FC-83E4-1060E3A7CCB8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DC8A-559D-4282-A399-95FDC92BA5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CCCA-BE08-48FC-83E4-1060E3A7CCB8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DC8A-559D-4282-A399-95FDC92BA5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CCCA-BE08-48FC-83E4-1060E3A7CCB8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DC8A-559D-4282-A399-95FDC92BA5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CCCA-BE08-48FC-83E4-1060E3A7CCB8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DC8A-559D-4282-A399-95FDC92BA5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CCCA-BE08-48FC-83E4-1060E3A7CCB8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DC8A-559D-4282-A399-95FDC92BA5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CCCA-BE08-48FC-83E4-1060E3A7CCB8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DC8A-559D-4282-A399-95FDC92BA5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CCCA-BE08-48FC-83E4-1060E3A7CCB8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DC8A-559D-4282-A399-95FDC92BA5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CCCA-BE08-48FC-83E4-1060E3A7CCB8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DC8A-559D-4282-A399-95FDC92BA54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CCCA-BE08-48FC-83E4-1060E3A7CCB8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DC8A-559D-4282-A399-95FDC92BA5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CCCA-BE08-48FC-83E4-1060E3A7CCB8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DC8A-559D-4282-A399-95FDC92BA5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485CCCA-BE08-48FC-83E4-1060E3A7CCB8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24BDC8A-559D-4282-A399-95FDC92BA54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24E56C-A718-4DB7-E355-3252B370F400}"/>
              </a:ext>
            </a:extLst>
          </p:cNvPr>
          <p:cNvSpPr txBox="1"/>
          <p:nvPr/>
        </p:nvSpPr>
        <p:spPr>
          <a:xfrm>
            <a:off x="222529" y="878852"/>
            <a:ext cx="8698938" cy="29854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</a:rPr>
              <a:t>Creating a culture of system learning </a:t>
            </a:r>
          </a:p>
          <a:p>
            <a:pPr algn="ctr"/>
            <a:r>
              <a:rPr lang="en-US" sz="4800" b="1" dirty="0">
                <a:solidFill>
                  <a:srgbClr val="C00000"/>
                </a:solidFill>
              </a:rPr>
              <a:t>AAR to SAAR</a:t>
            </a:r>
          </a:p>
          <a:p>
            <a:pPr algn="ctr"/>
            <a:endParaRPr lang="en-US" sz="2000" b="1" dirty="0">
              <a:solidFill>
                <a:srgbClr val="C00000"/>
              </a:solidFill>
            </a:endParaRPr>
          </a:p>
          <a:p>
            <a:pPr algn="ctr"/>
            <a:r>
              <a:rPr lang="en-US" sz="3600" b="1" dirty="0">
                <a:solidFill>
                  <a:srgbClr val="C00000"/>
                </a:solidFill>
              </a:rPr>
              <a:t>Systems After Action Review  </a:t>
            </a:r>
          </a:p>
          <a:p>
            <a:pPr algn="ctr"/>
            <a:r>
              <a:rPr lang="en-US" sz="4800" b="1" dirty="0">
                <a:solidFill>
                  <a:srgbClr val="C00000"/>
                </a:solidFill>
              </a:rPr>
              <a:t> 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0A6CB4-A009-34D6-EFCA-84E9C156A2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381" y="93581"/>
            <a:ext cx="2266619" cy="12743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D53799-6059-CC10-13AA-6680DA895BD7}"/>
              </a:ext>
            </a:extLst>
          </p:cNvPr>
          <p:cNvSpPr txBox="1"/>
          <p:nvPr/>
        </p:nvSpPr>
        <p:spPr>
          <a:xfrm>
            <a:off x="649064" y="5553186"/>
            <a:ext cx="8072284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 dirty="0"/>
              <a:t>Jessica Wadsworth</a:t>
            </a:r>
          </a:p>
          <a:p>
            <a:pPr algn="ctr"/>
            <a:r>
              <a:rPr lang="en-US" b="1" dirty="0"/>
              <a:t>Co-director of Being Human in Healthcare Ltd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AD9F9D-83F7-0E78-E065-5A50FD9D02CF}"/>
              </a:ext>
            </a:extLst>
          </p:cNvPr>
          <p:cNvSpPr txBox="1"/>
          <p:nvPr/>
        </p:nvSpPr>
        <p:spPr>
          <a:xfrm>
            <a:off x="3371480" y="6611779"/>
            <a:ext cx="2627453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000" dirty="0">
                <a:latin typeface="Century Gothic"/>
              </a:rPr>
              <a:t>© 2025 Being Human in Healthcare Ltd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15E8DF-7598-2D99-F3FE-BEB53531A78F}"/>
              </a:ext>
            </a:extLst>
          </p:cNvPr>
          <p:cNvSpPr txBox="1"/>
          <p:nvPr/>
        </p:nvSpPr>
        <p:spPr>
          <a:xfrm>
            <a:off x="2399206" y="527011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NHSE Accredited PSIRF Provider</a:t>
            </a:r>
            <a:endParaRPr lang="en-GB" b="1" dirty="0"/>
          </a:p>
        </p:txBody>
      </p:sp>
      <p:pic>
        <p:nvPicPr>
          <p:cNvPr id="9" name="Picture 8" descr="A group of people sitting in chairs&#10;&#10;AI-generated content may be incorrect.">
            <a:extLst>
              <a:ext uri="{FF2B5EF4-FFF2-40B4-BE49-F238E27FC236}">
                <a16:creationId xmlns:a16="http://schemas.microsoft.com/office/drawing/2014/main" id="{2686DD40-D505-A722-0EEF-85A2408D7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1410" y="3075584"/>
            <a:ext cx="3421175" cy="228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166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153AC07-8BD4-8883-82DF-A2D5C25BF0CE}"/>
              </a:ext>
            </a:extLst>
          </p:cNvPr>
          <p:cNvSpPr/>
          <p:nvPr/>
        </p:nvSpPr>
        <p:spPr>
          <a:xfrm>
            <a:off x="4572000" y="1401999"/>
            <a:ext cx="4075810" cy="3239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7DCC956-40D1-5FBF-A124-10590622E7E6}"/>
              </a:ext>
            </a:extLst>
          </p:cNvPr>
          <p:cNvSpPr/>
          <p:nvPr/>
        </p:nvSpPr>
        <p:spPr>
          <a:xfrm>
            <a:off x="457185" y="1401998"/>
            <a:ext cx="3944882" cy="3239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2ABFD8-D4BE-A356-159F-8DF21467236C}"/>
              </a:ext>
            </a:extLst>
          </p:cNvPr>
          <p:cNvSpPr txBox="1"/>
          <p:nvPr/>
        </p:nvSpPr>
        <p:spPr>
          <a:xfrm>
            <a:off x="4665058" y="1505496"/>
            <a:ext cx="3889693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Facilitators</a:t>
            </a:r>
          </a:p>
          <a:p>
            <a:pPr algn="ctr"/>
            <a:r>
              <a:rPr lang="en-GB" dirty="0"/>
              <a:t>System-learning</a:t>
            </a:r>
          </a:p>
          <a:p>
            <a:pPr algn="ctr"/>
            <a:r>
              <a:rPr lang="en-GB" dirty="0"/>
              <a:t>Local LR decision </a:t>
            </a:r>
          </a:p>
          <a:p>
            <a:pPr algn="ctr"/>
            <a:r>
              <a:rPr lang="en-US" dirty="0"/>
              <a:t>Timely</a:t>
            </a:r>
          </a:p>
          <a:p>
            <a:pPr algn="ctr"/>
            <a:r>
              <a:rPr lang="en-US" dirty="0"/>
              <a:t>Diverse involvement </a:t>
            </a:r>
          </a:p>
          <a:p>
            <a:pPr algn="ctr"/>
            <a:r>
              <a:rPr lang="en-US" dirty="0"/>
              <a:t>Minimal scoping activity</a:t>
            </a:r>
          </a:p>
          <a:p>
            <a:pPr algn="ctr"/>
            <a:r>
              <a:rPr lang="en-GB" dirty="0"/>
              <a:t>System-based approach</a:t>
            </a:r>
          </a:p>
          <a:p>
            <a:pPr algn="ctr"/>
            <a:r>
              <a:rPr lang="en-GB" dirty="0"/>
              <a:t>Relevant work system factors </a:t>
            </a:r>
          </a:p>
          <a:p>
            <a:pPr algn="ctr"/>
            <a:r>
              <a:rPr lang="en-GB" dirty="0"/>
              <a:t>Output supports analysis</a:t>
            </a:r>
            <a:endParaRPr lang="en-GB" b="1" dirty="0"/>
          </a:p>
          <a:p>
            <a:pPr algn="ctr"/>
            <a:r>
              <a:rPr lang="en-GB" dirty="0"/>
              <a:t>Reduced bureaucracy</a:t>
            </a:r>
            <a:endParaRPr lang="en-GB" b="1" dirty="0"/>
          </a:p>
          <a:p>
            <a:pPr algn="ctr"/>
            <a:r>
              <a:rPr lang="en-GB" dirty="0"/>
              <a:t>Co-ordinated improvement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7C4B5B-3E63-87F4-B0DC-1F8D0731F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1788" y="4748512"/>
            <a:ext cx="2755241" cy="17596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5B9AA7-B810-FE8F-0B02-15768DE9AF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707" y="282604"/>
            <a:ext cx="2266619" cy="12743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703E15-F35A-FB9F-C972-65D01748E65B}"/>
              </a:ext>
            </a:extLst>
          </p:cNvPr>
          <p:cNvSpPr txBox="1"/>
          <p:nvPr/>
        </p:nvSpPr>
        <p:spPr>
          <a:xfrm>
            <a:off x="490676" y="501768"/>
            <a:ext cx="709588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>
                <a:solidFill>
                  <a:srgbClr val="C00000"/>
                </a:solidFill>
              </a:rPr>
              <a:t>What can impact AAR learning?</a:t>
            </a:r>
            <a:r>
              <a:rPr lang="en-GB" sz="3200" dirty="0"/>
              <a:t>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A5769F-A03E-1ED6-A674-4E9EB037E5BA}"/>
              </a:ext>
            </a:extLst>
          </p:cNvPr>
          <p:cNvSpPr txBox="1"/>
          <p:nvPr/>
        </p:nvSpPr>
        <p:spPr>
          <a:xfrm>
            <a:off x="512375" y="1483296"/>
            <a:ext cx="3889692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Barriers </a:t>
            </a:r>
          </a:p>
          <a:p>
            <a:pPr algn="ctr"/>
            <a:r>
              <a:rPr lang="en-GB" dirty="0"/>
              <a:t>Catch–all tool</a:t>
            </a:r>
          </a:p>
          <a:p>
            <a:pPr algn="ctr"/>
            <a:r>
              <a:rPr lang="en-GB" dirty="0"/>
              <a:t>Multi-stage LR decision </a:t>
            </a:r>
          </a:p>
          <a:p>
            <a:pPr algn="ctr"/>
            <a:r>
              <a:rPr lang="en-GB" dirty="0"/>
              <a:t>Delay </a:t>
            </a:r>
          </a:p>
          <a:p>
            <a:pPr algn="ctr"/>
            <a:r>
              <a:rPr lang="en-GB" dirty="0"/>
              <a:t>Non-diverse involvement </a:t>
            </a:r>
            <a:endParaRPr lang="en-US" dirty="0"/>
          </a:p>
          <a:p>
            <a:pPr algn="ctr"/>
            <a:r>
              <a:rPr lang="en-GB" dirty="0"/>
              <a:t>Pre-AAR industry</a:t>
            </a:r>
          </a:p>
          <a:p>
            <a:pPr algn="ctr"/>
            <a:r>
              <a:rPr lang="en-GB" dirty="0"/>
              <a:t>Person-focused approach</a:t>
            </a:r>
          </a:p>
          <a:p>
            <a:pPr algn="ctr"/>
            <a:r>
              <a:rPr lang="en-GB" dirty="0"/>
              <a:t>Descriptive outputs</a:t>
            </a:r>
          </a:p>
          <a:p>
            <a:pPr algn="ctr"/>
            <a:r>
              <a:rPr lang="en-GB" dirty="0"/>
              <a:t>Lengthy AAR reports </a:t>
            </a:r>
          </a:p>
          <a:p>
            <a:pPr algn="ctr"/>
            <a:r>
              <a:rPr lang="en-GB" dirty="0"/>
              <a:t>Bureaucratic sign-off</a:t>
            </a:r>
          </a:p>
          <a:p>
            <a:pPr algn="ctr"/>
            <a:r>
              <a:rPr lang="en-GB" dirty="0"/>
              <a:t>Multiple tick-box actions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341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7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9779665-6ED6-28B0-52C5-B4B3C70C3F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856" t="18045" r="31412" b="9900"/>
          <a:stretch>
            <a:fillRect/>
          </a:stretch>
        </p:blipFill>
        <p:spPr>
          <a:xfrm>
            <a:off x="6915111" y="3816595"/>
            <a:ext cx="1879536" cy="266603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863F4F0-8A2D-0D4A-6751-9D09F381FC12}"/>
              </a:ext>
            </a:extLst>
          </p:cNvPr>
          <p:cNvGrpSpPr/>
          <p:nvPr/>
        </p:nvGrpSpPr>
        <p:grpSpPr>
          <a:xfrm>
            <a:off x="2328072" y="1236977"/>
            <a:ext cx="4594440" cy="5217131"/>
            <a:chOff x="2462708" y="1439973"/>
            <a:chExt cx="3887603" cy="4672974"/>
          </a:xfrm>
        </p:grpSpPr>
        <p:sp>
          <p:nvSpPr>
            <p:cNvPr id="2" name="Flowchart: Decision 1">
              <a:extLst>
                <a:ext uri="{FF2B5EF4-FFF2-40B4-BE49-F238E27FC236}">
                  <a16:creationId xmlns:a16="http://schemas.microsoft.com/office/drawing/2014/main" id="{A47E74B0-84E5-1C29-4587-1C25AAD635DC}"/>
                </a:ext>
              </a:extLst>
            </p:cNvPr>
            <p:cNvSpPr/>
            <p:nvPr/>
          </p:nvSpPr>
          <p:spPr>
            <a:xfrm rot="5400000">
              <a:off x="2070023" y="1832658"/>
              <a:ext cx="4672974" cy="3887603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DB4B0C5A-390F-A8AB-275F-C31531AC3F5F}"/>
                </a:ext>
              </a:extLst>
            </p:cNvPr>
            <p:cNvCxnSpPr>
              <a:cxnSpLocks/>
            </p:cNvCxnSpPr>
            <p:nvPr/>
          </p:nvCxnSpPr>
          <p:spPr>
            <a:xfrm>
              <a:off x="3371499" y="2653443"/>
              <a:ext cx="205319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85A0264-8350-49F0-CA7E-B8C38BC483DD}"/>
                </a:ext>
              </a:extLst>
            </p:cNvPr>
            <p:cNvCxnSpPr>
              <a:cxnSpLocks/>
            </p:cNvCxnSpPr>
            <p:nvPr/>
          </p:nvCxnSpPr>
          <p:spPr>
            <a:xfrm>
              <a:off x="3371499" y="4847816"/>
              <a:ext cx="207002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8453657-ADEC-D6C5-5F6E-52FB1ED46473}"/>
                </a:ext>
              </a:extLst>
            </p:cNvPr>
            <p:cNvCxnSpPr>
              <a:cxnSpLocks/>
            </p:cNvCxnSpPr>
            <p:nvPr/>
          </p:nvCxnSpPr>
          <p:spPr>
            <a:xfrm>
              <a:off x="3069504" y="3024625"/>
              <a:ext cx="265811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93B213B-D3B1-92A4-D567-9E681833E81D}"/>
              </a:ext>
            </a:extLst>
          </p:cNvPr>
          <p:cNvSpPr txBox="1"/>
          <p:nvPr/>
        </p:nvSpPr>
        <p:spPr>
          <a:xfrm>
            <a:off x="3682684" y="1593706"/>
            <a:ext cx="1865327" cy="83099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b="1" dirty="0">
                <a:solidFill>
                  <a:srgbClr val="C00000"/>
                </a:solidFill>
              </a:rPr>
              <a:t>What 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</a:rPr>
              <a:t>actually</a:t>
            </a:r>
            <a:endParaRPr lang="en-US" sz="1200" dirty="0"/>
          </a:p>
          <a:p>
            <a:pPr algn="ctr"/>
            <a:r>
              <a:rPr lang="en-GB" sz="1200" b="1" dirty="0">
                <a:solidFill>
                  <a:srgbClr val="C00000"/>
                </a:solidFill>
              </a:rPr>
              <a:t> happened? 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</a:rPr>
              <a:t>(WAD)</a:t>
            </a:r>
            <a:endParaRPr lang="en-GB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7E2858-B69E-37F8-F425-8F1CAF5D5905}"/>
              </a:ext>
            </a:extLst>
          </p:cNvPr>
          <p:cNvSpPr txBox="1"/>
          <p:nvPr/>
        </p:nvSpPr>
        <p:spPr>
          <a:xfrm>
            <a:off x="3338060" y="2592561"/>
            <a:ext cx="257446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200" b="1" dirty="0">
                <a:solidFill>
                  <a:srgbClr val="C00000"/>
                </a:solidFill>
              </a:rPr>
              <a:t>What did we expect to happen?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</a:rPr>
              <a:t>(WAI)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330C50-C700-7F3D-2DDE-4D0849DF6EFC}"/>
              </a:ext>
            </a:extLst>
          </p:cNvPr>
          <p:cNvSpPr txBox="1"/>
          <p:nvPr/>
        </p:nvSpPr>
        <p:spPr>
          <a:xfrm>
            <a:off x="3525754" y="3194003"/>
            <a:ext cx="284780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200" b="1" dirty="0">
                <a:solidFill>
                  <a:srgbClr val="C00000"/>
                </a:solidFill>
              </a:rPr>
              <a:t>Why were there differences?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469997-7619-3C1B-3811-7176D33B59F5}"/>
              </a:ext>
            </a:extLst>
          </p:cNvPr>
          <p:cNvSpPr txBox="1"/>
          <p:nvPr/>
        </p:nvSpPr>
        <p:spPr>
          <a:xfrm>
            <a:off x="3824978" y="5288544"/>
            <a:ext cx="166500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b="1" dirty="0">
                <a:solidFill>
                  <a:srgbClr val="C00000"/>
                </a:solidFill>
              </a:rPr>
              <a:t>What did we </a:t>
            </a:r>
            <a:endParaRPr lang="en-US" sz="1200" dirty="0"/>
          </a:p>
          <a:p>
            <a:pPr algn="ctr"/>
            <a:r>
              <a:rPr lang="en-GB" sz="1200" b="1" dirty="0">
                <a:solidFill>
                  <a:srgbClr val="C00000"/>
                </a:solidFill>
              </a:rPr>
              <a:t>learn?</a:t>
            </a:r>
            <a:endParaRPr lang="en-GB" sz="1200" dirty="0"/>
          </a:p>
        </p:txBody>
      </p:sp>
      <p:pic>
        <p:nvPicPr>
          <p:cNvPr id="21" name="Picture 20" descr="Diagram&#10;&#10;Description automatically generated">
            <a:extLst>
              <a:ext uri="{FF2B5EF4-FFF2-40B4-BE49-F238E27FC236}">
                <a16:creationId xmlns:a16="http://schemas.microsoft.com/office/drawing/2014/main" id="{F8FA9B68-53C7-2006-DD35-28958CB0E6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804" t="10649" r="18035" b="4606"/>
          <a:stretch/>
        </p:blipFill>
        <p:spPr>
          <a:xfrm>
            <a:off x="3776741" y="3699511"/>
            <a:ext cx="1761483" cy="1095256"/>
          </a:xfrm>
          <a:prstGeom prst="rect">
            <a:avLst/>
          </a:prstGeom>
        </p:spPr>
      </p:pic>
      <p:pic>
        <p:nvPicPr>
          <p:cNvPr id="24" name="Picture 23" descr="A heart with hands around it&#10;&#10;Description automatically generated">
            <a:extLst>
              <a:ext uri="{FF2B5EF4-FFF2-40B4-BE49-F238E27FC236}">
                <a16:creationId xmlns:a16="http://schemas.microsoft.com/office/drawing/2014/main" id="{922B2BA9-2BE3-6E53-41AF-7CB0A5AABB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275" y="421751"/>
            <a:ext cx="1128852" cy="102254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8E9AFF9-D072-89D9-3E72-33C2B2E2FDB3}"/>
              </a:ext>
            </a:extLst>
          </p:cNvPr>
          <p:cNvSpPr txBox="1"/>
          <p:nvPr/>
        </p:nvSpPr>
        <p:spPr>
          <a:xfrm>
            <a:off x="1952333" y="424088"/>
            <a:ext cx="614991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000" b="1" dirty="0">
                <a:solidFill>
                  <a:srgbClr val="C00000"/>
                </a:solidFill>
              </a:rPr>
              <a:t>Benefits of the SAAR</a:t>
            </a:r>
          </a:p>
        </p:txBody>
      </p:sp>
      <p:pic>
        <p:nvPicPr>
          <p:cNvPr id="26" name="Picture 25" descr="A black background with red text&#10;&#10;AI-generated content may be incorrect.">
            <a:extLst>
              <a:ext uri="{FF2B5EF4-FFF2-40B4-BE49-F238E27FC236}">
                <a16:creationId xmlns:a16="http://schemas.microsoft.com/office/drawing/2014/main" id="{626AA8D2-570A-AB1E-F6B4-36977ED3AE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936" y="75041"/>
            <a:ext cx="2266619" cy="127435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CA3F3A7-8C47-7D22-0833-C28E78B57A57}"/>
              </a:ext>
            </a:extLst>
          </p:cNvPr>
          <p:cNvSpPr txBox="1"/>
          <p:nvPr/>
        </p:nvSpPr>
        <p:spPr>
          <a:xfrm>
            <a:off x="455937" y="1890267"/>
            <a:ext cx="273129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i="1" dirty="0">
                <a:latin typeface="Calibri"/>
                <a:ea typeface="Calibri"/>
                <a:cs typeface="Calibri"/>
              </a:rPr>
              <a:t>Move towards a debriefing culture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41149B-33C6-F714-960C-0942B59B0AAE}"/>
              </a:ext>
            </a:extLst>
          </p:cNvPr>
          <p:cNvSpPr txBox="1"/>
          <p:nvPr/>
        </p:nvSpPr>
        <p:spPr>
          <a:xfrm>
            <a:off x="5251687" y="1912167"/>
            <a:ext cx="3892313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000" b="1" i="1" dirty="0">
                <a:latin typeface="Calibri"/>
                <a:ea typeface="Calibri"/>
                <a:cs typeface="Calibri"/>
              </a:rPr>
              <a:t>Enable system-based learning </a:t>
            </a:r>
          </a:p>
          <a:p>
            <a:pPr algn="ctr"/>
            <a:r>
              <a:rPr lang="en-US" sz="2000" b="1" i="1" dirty="0">
                <a:latin typeface="Calibri"/>
                <a:ea typeface="Calibri"/>
                <a:cs typeface="Calibri"/>
              </a:rPr>
              <a:t>for improvement</a:t>
            </a:r>
            <a:r>
              <a:rPr lang="en-US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 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B7BAA2-F90D-2626-82EA-FE7F5FC5EEA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4856" t="14042" r="31835" b="12570"/>
          <a:stretch>
            <a:fillRect/>
          </a:stretch>
        </p:blipFill>
        <p:spPr>
          <a:xfrm>
            <a:off x="349353" y="3758577"/>
            <a:ext cx="1879536" cy="274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20" grpId="0"/>
      <p:bldP spid="27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FBD037-BDFC-2E54-F6C4-6C23BF5B7379}"/>
              </a:ext>
            </a:extLst>
          </p:cNvPr>
          <p:cNvSpPr txBox="1"/>
          <p:nvPr/>
        </p:nvSpPr>
        <p:spPr>
          <a:xfrm>
            <a:off x="2108828" y="805597"/>
            <a:ext cx="4572000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6000" b="1">
                <a:solidFill>
                  <a:srgbClr val="C00000"/>
                </a:solidFill>
              </a:rPr>
              <a:t>Thank You</a:t>
            </a:r>
            <a:endParaRPr lang="en-US"/>
          </a:p>
        </p:txBody>
      </p:sp>
      <p:pic>
        <p:nvPicPr>
          <p:cNvPr id="4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F7175173-4622-6972-B1A5-E7411628D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843" y="311306"/>
            <a:ext cx="1665941" cy="1000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80DED249-E047-D3CB-0EE5-FE38805D6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354" y="2670091"/>
            <a:ext cx="2920813" cy="28715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434310-1B7A-569B-7C0F-7089C7E2BEC8}"/>
              </a:ext>
            </a:extLst>
          </p:cNvPr>
          <p:cNvSpPr txBox="1"/>
          <p:nvPr/>
        </p:nvSpPr>
        <p:spPr>
          <a:xfrm>
            <a:off x="3259968" y="6611779"/>
            <a:ext cx="26274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>
                <a:latin typeface="Century Gothic" panose="020B0502020202020204" pitchFamily="34" charset="0"/>
              </a:rPr>
              <a:t>© 2022 Being Human in Healthcare Ltd </a:t>
            </a:r>
            <a:endParaRPr lang="en-GB" sz="1000"/>
          </a:p>
        </p:txBody>
      </p:sp>
      <p:pic>
        <p:nvPicPr>
          <p:cNvPr id="7" name="Picture 6" descr="A qr code on a blue background&#10;&#10;AI-generated content may be incorrect.">
            <a:extLst>
              <a:ext uri="{FF2B5EF4-FFF2-40B4-BE49-F238E27FC236}">
                <a16:creationId xmlns:a16="http://schemas.microsoft.com/office/drawing/2014/main" id="{B7BA4FF6-7164-E92B-1BF1-717DDE8203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185" y="2380267"/>
            <a:ext cx="3452568" cy="345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611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PRESENTATION_ID" val="c90988f5-0a60-4111-bdb3-9c6c759accad"/>
  <p:tag name="SLIDO_APP_VERSION" val="0.16.1.1203"/>
  <p:tag name="MENTIMETER_SERIES_ID_KEY" val="alabc4chyauxsdpa8qsapvizm1jteqom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F51620C47D3F4CB046B96311EA442D" ma:contentTypeVersion="15" ma:contentTypeDescription="Create a new document." ma:contentTypeScope="" ma:versionID="4a597c82bc5313b41426df21e9cdbc7a">
  <xsd:schema xmlns:xsd="http://www.w3.org/2001/XMLSchema" xmlns:xs="http://www.w3.org/2001/XMLSchema" xmlns:p="http://schemas.microsoft.com/office/2006/metadata/properties" xmlns:ns2="e6bed965-523c-4023-8d78-af032cd47694" xmlns:ns3="7c6a2e09-cd5a-43b9-95ad-f27dc8263e8e" targetNamespace="http://schemas.microsoft.com/office/2006/metadata/properties" ma:root="true" ma:fieldsID="c3ef1ddc7c14852e28076232bbf7ccf5" ns2:_="" ns3:_="">
    <xsd:import namespace="e6bed965-523c-4023-8d78-af032cd47694"/>
    <xsd:import namespace="7c6a2e09-cd5a-43b9-95ad-f27dc8263e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ed965-523c-4023-8d78-af032cd47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a720f7c-b663-4697-a928-66c8f8080f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a2e09-cd5a-43b9-95ad-f27dc8263e8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fefe600-5022-4431-9da1-a50178d25ce5}" ma:internalName="TaxCatchAll" ma:showField="CatchAllData" ma:web="7c6a2e09-cd5a-43b9-95ad-f27dc8263e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6a2e09-cd5a-43b9-95ad-f27dc8263e8e" xsi:nil="true"/>
    <lcf76f155ced4ddcb4097134ff3c332f xmlns="e6bed965-523c-4023-8d78-af032cd4769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0298517-640C-473C-A6D9-7615037D35FD}"/>
</file>

<file path=customXml/itemProps2.xml><?xml version="1.0" encoding="utf-8"?>
<ds:datastoreItem xmlns:ds="http://schemas.openxmlformats.org/officeDocument/2006/customXml" ds:itemID="{751B9D48-4B07-4941-B38A-7E14333A7F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3DBFB6-72CB-4B49-ACBC-C2CAB64D716A}">
  <ds:schemaRefs>
    <ds:schemaRef ds:uri="779a8bb4-a7fd-4a6f-a3fe-670b1fe6e545"/>
    <ds:schemaRef ds:uri="b3483fc4-c978-46dc-ac67-79255ee40d1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0</TotalTime>
  <Words>160</Words>
  <Application>Microsoft Office PowerPoint</Application>
  <PresentationFormat>On-screen Show (4:3)</PresentationFormat>
  <Paragraphs>52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Century Gothic</vt:lpstr>
      <vt:lpstr>Verdana</vt:lpstr>
      <vt:lpstr>Wingdings 2</vt:lpstr>
      <vt:lpstr>Aspect</vt:lpstr>
      <vt:lpstr>PowerPoint Presentation</vt:lpstr>
      <vt:lpstr>PowerPoint Presentation</vt:lpstr>
      <vt:lpstr>PowerPoint Presentation</vt:lpstr>
      <vt:lpstr>PowerPoint Presentation</vt:lpstr>
    </vt:vector>
  </TitlesOfParts>
  <Company>Epsom &amp; St. Helier University Hospitals NHS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Wadsworth</dc:creator>
  <cp:lastModifiedBy>Amy Mcloughlin</cp:lastModifiedBy>
  <cp:revision>530</cp:revision>
  <cp:lastPrinted>2016-05-24T13:51:30Z</cp:lastPrinted>
  <dcterms:created xsi:type="dcterms:W3CDTF">2015-11-23T14:20:31Z</dcterms:created>
  <dcterms:modified xsi:type="dcterms:W3CDTF">2025-09-15T15:37:08Z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PresentationID">
    <vt:lpwstr>c90988f5-0a60-4111-bdb3-9c6c759accad</vt:lpwstr>
  </property>
  <property fmtid="{D5CDD505-2E9C-101B-9397-08002B2CF9AE}" pid="3" name="SlidoAppVersion">
    <vt:lpwstr>0.16.1.1203</vt:lpwstr>
  </property>
  <property fmtid="{D5CDD505-2E9C-101B-9397-08002B2CF9AE}" pid="4" name="ContentTypeId">
    <vt:lpwstr>0x01010001F51620C47D3F4CB046B96311EA442D</vt:lpwstr>
  </property>
</Properties>
</file>