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authors.xml" ContentType="application/vnd.ms-powerpoint.authors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3" r:id="rId2"/>
    <p:sldMasterId id="2147483652" r:id="rId3"/>
    <p:sldMasterId id="2147483660" r:id="rId4"/>
  </p:sldMasterIdLst>
  <p:notesMasterIdLst>
    <p:notesMasterId r:id="rId16"/>
  </p:notesMasterIdLst>
  <p:sldIdLst>
    <p:sldId id="2147375237" r:id="rId5"/>
    <p:sldId id="2147375238" r:id="rId6"/>
    <p:sldId id="2147375258" r:id="rId7"/>
    <p:sldId id="2147375239" r:id="rId8"/>
    <p:sldId id="2147375240" r:id="rId9"/>
    <p:sldId id="2147375069" r:id="rId10"/>
    <p:sldId id="2147375242" r:id="rId11"/>
    <p:sldId id="2147375256" r:id="rId12"/>
    <p:sldId id="2147375257" r:id="rId13"/>
    <p:sldId id="2147375241" r:id="rId14"/>
    <p:sldId id="214737523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7B02FA-C9D4-AE0F-826C-720145E79BE8}" name="MBAKWE, Onai (BARTS HEALTH NHS TRUST)" initials="MT" userId="S::onai.mbakwe1@nhs.net::94393f5d-ec97-4995-84a3-de6483e831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4A98BA-7474-6E29-0D8E-8D1DE13AAAAD}" v="26" dt="2025-09-05T15:29:30.539"/>
    <p1510:client id="{5A7652A9-C214-97EB-7380-CBF3E100A139}" v="278" dt="2025-09-05T15:23:48.145"/>
    <p1510:client id="{EC38B3F8-1CFC-6F30-DDD7-09B690249E32}" v="53" dt="2025-09-04T15:11:46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92"/>
  </p:normalViewPr>
  <p:slideViewPr>
    <p:cSldViewPr snapToGrid="0">
      <p:cViewPr varScale="1">
        <p:scale>
          <a:sx n="59" d="100"/>
          <a:sy n="59" d="100"/>
        </p:scale>
        <p:origin x="7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3D38C-E794-F047-982D-8B872D717FC2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B50B5-828B-C049-A2A0-480CDAAA4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04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We have a moral obligation to our patients and families to learn to </a:t>
            </a:r>
            <a:r>
              <a:rPr lang="en-US" dirty="0" err="1">
                <a:latin typeface="Calibri"/>
                <a:ea typeface="Calibri"/>
                <a:cs typeface="Calibri"/>
              </a:rPr>
              <a:t>restor</a:t>
            </a:r>
            <a:r>
              <a:rPr lang="en-US" dirty="0">
                <a:latin typeface="Calibri"/>
                <a:ea typeface="Calibri"/>
                <a:cs typeface="Calibri"/>
              </a:rPr>
              <a:t> them and we know that their insight will help us truly learn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Our staff and MDT on the shop floor  have expertise and local insight...also need restoration ...we need to involve and listen to them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Our leaders need to understand this and be generative and facilitative to innovate and guide this culture 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System partners and stakeholders set the scene of expectation , metrics and around true learning </a:t>
            </a:r>
            <a:endParaRPr lang="en-US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B50B5-828B-C049-A2A0-480CDAAA4B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89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I get annoyed with platitudes of Sharing the Learning without visible actions and actual improvement ..beware of feeding the bureaucratic monster 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We know that to achieve this we need these elements of system understanding, human factors, the </a:t>
            </a:r>
            <a:r>
              <a:rPr lang="en-US" dirty="0" err="1">
                <a:latin typeface="Calibri"/>
                <a:ea typeface="Calibri"/>
                <a:cs typeface="Calibri"/>
              </a:rPr>
              <a:t>hiearchy</a:t>
            </a:r>
            <a:r>
              <a:rPr lang="en-US" dirty="0">
                <a:latin typeface="Calibri"/>
                <a:ea typeface="Calibri"/>
                <a:cs typeface="Calibri"/>
              </a:rPr>
              <a:t> of effectiveness of what works in a safe space of civility and psychological safety with generative leadership behind 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B50B5-828B-C049-A2A0-480CDAAA4B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07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Yes culture is difficult to measure but with PSIRF tools, data triangulation, actual improvement and education in all of the above …..we are digging into the complexity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B50B5-828B-C049-A2A0-480CDAAA4B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57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Creating the relationships between data sets to show us that the hearts and minds really both matter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B50B5-828B-C049-A2A0-480CDAAA4B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378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We should be using the SEIPS tool to create a culture of learning and thinking in a way that allows us not to do what we have always done but move forward to better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B50B5-828B-C049-A2A0-480CDAAA4B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32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42943-0EA7-659F-6725-DC03CA99C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EE211A-F08A-99CC-6F44-8FA8AB224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C5E42-80F4-94FD-0D3F-611543BB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9D1BE-1887-B816-6674-7743401C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22717-6367-E6B9-2B3C-D590CDF3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3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EEA3F-0D61-BBAA-9985-703AA56B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9E907-6490-8ACF-1DC3-1676BCBAB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BE8A8-6DA0-3FA3-9F07-3BA1CEA4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D887F-B26C-EED8-C0D0-5C816A35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C5086-79A5-EB00-1AD2-95EF21C8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98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2ECB4-6E9F-2F46-8451-7D72341DD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B7EA8-98B0-D374-D34F-9C9E4D420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27A38-45E7-CE44-FAB0-3F1D67CA8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B35E6-B691-0094-296F-D4FA86EE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E5AD8-B87B-2082-4734-2718DEB79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CE3C3-61A6-07EE-6DC2-24FD7B826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FF39A-4950-BE6F-10BF-06E8E1499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48A88-D0A6-7541-FC57-43B863734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A72A6-94DF-33ED-3A4B-C8A0761C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CD89F-F63C-87E1-233B-15B04B4A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7A422-1BAB-B245-2F25-6A85BD37F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0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FE930-EA10-FCF4-63AB-D7CD5E101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76C63-2AA8-DB92-68FD-9F6193AA9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8087B-11C6-A55F-DC9D-6052A07A9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01D55-B384-3597-00F3-8AA3CFB9D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F793F-37C6-CF54-CED8-171606CFFF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39FCBB-6B1F-47C4-52EE-69CA03554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4B4282-384B-524B-3A3D-698725E7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B2D6C-73C2-73A3-E276-12697A17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59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67B4-CDB9-38A2-27B9-7E353581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39BAEA-055E-7F5C-40AC-EB7AF578E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7D3DAF-3A4D-327C-D377-A3BBD875B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EF4AF8-9241-AECE-43EE-2EC9C4A2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45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17E50-F38D-ADAD-EF34-AA8A72093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BA52E6-AEEA-7284-F386-1C676A362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7277A-ADE8-9688-3A61-F69A74691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4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87125-5D02-EF14-96D9-891238E8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8D789-6C89-6710-E368-2BC3A59AE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60A88-81E3-8673-47C4-509647F2E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F0CAE7-5251-9A0C-5ACB-94CC626FF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E0D2B-3F02-75F2-4C7D-FC2061110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F1F5A-7C8F-1C6C-A1F6-E6462A8F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34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B072-1675-C519-060D-DA107CB10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A5EC36-7525-6145-E521-A7BB19516D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FDCDD-4C0F-A00C-7F40-CED92B722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4580B-1ED9-50BB-8339-523540743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32099-5BA1-FF97-8A0F-95CE79F01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A2A63-59D4-EA38-3119-966CFDB1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48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8624F-68A2-7225-ECF6-F404DEAD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097C76-6DB6-7520-B67D-1F39481E3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997AD-A036-067F-5647-48FCDF63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B89C2-F2BE-D5AE-53E0-9FAC105B0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F8A97-8892-3081-9EA2-C2826FAC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6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51499C-0263-D895-15A3-8F9A89D33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9D7E2-DD85-E760-A72F-1B3289B6C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475D4-0557-E46F-AB96-5E8865B35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3F284-735B-8AB4-4CC3-2DE1B1D55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F54DA-59BF-74A7-3C55-52305BAB3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93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597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EEA3F-0D61-BBAA-9985-703AA56B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9E907-6490-8ACF-1DC3-1676BCBAB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BE8A8-6DA0-3FA3-9F07-3BA1CEA4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D887F-B26C-EED8-C0D0-5C816A35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C5086-79A5-EB00-1AD2-95EF21C8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46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17E50-F38D-ADAD-EF34-AA8A72093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BA52E6-AEEA-7284-F386-1C676A362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7277A-ADE8-9688-3A61-F69A74691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65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728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01E2F-56BD-2A99-8BF1-CCD433629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66A9E2-9FBF-6645-F40F-A492BC6BF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5976F-214E-7466-3AB7-3D4FD448C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5AF-5A8B-584D-827B-BDCDE5F7E9BC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4FCB0-37BF-3BC0-B612-C0C6F5688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2999F-F8A3-890A-7AAD-17C19E39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BF22-5AD0-2747-9A9A-5134718D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02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80DA5-BF91-AFE5-02D6-4E6E8F70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F653F-F3D8-AF20-B2EE-B7267AD14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913E9-7E02-FBB3-6102-8B5019F4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5AF-5A8B-584D-827B-BDCDE5F7E9BC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B5F5C-E7F0-2FC3-B2BE-0DA862EB8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D7213-4782-120E-CE94-39FBE394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BF22-5AD0-2747-9A9A-5134718D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37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SLID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4CA79-0BA9-DE29-D998-BF6FD17F2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735" y="1401421"/>
            <a:ext cx="1049248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3000" b="1" i="0" cap="none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5368579E-C545-6A49-7B4A-349237CAB5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6668" y="2009777"/>
            <a:ext cx="10496551" cy="2769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aseline="0">
                <a:latin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10939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846726" y="2031226"/>
            <a:ext cx="10507348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3000" b="1" i="0" baseline="0">
                <a:solidFill>
                  <a:schemeClr val="tx1"/>
                </a:solidFill>
                <a:latin typeface="Arial"/>
              </a:defRPr>
            </a:lvl1pPr>
            <a:lvl2pPr marL="521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850733" y="1343542"/>
            <a:ext cx="10503339" cy="63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4100" b="1" i="0" cap="none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845739" y="2540137"/>
            <a:ext cx="10508333" cy="160659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>
                <a:latin typeface="Arial"/>
              </a:defRPr>
            </a:lvl1pPr>
            <a:lvl2pPr marL="742932" indent="-285744">
              <a:buFont typeface="Arial" charset="0"/>
              <a:buChar char="•"/>
              <a:defRPr sz="1800"/>
            </a:lvl2pPr>
            <a:lvl3pPr>
              <a:defRPr sz="1800"/>
            </a:lvl3pPr>
            <a:lvl4pPr marL="1600160" indent="-228594">
              <a:buFont typeface="Arial" charset="0"/>
              <a:buChar char="•"/>
              <a:defRPr sz="1800"/>
            </a:lvl4pPr>
            <a:lvl5pPr marL="2057349" indent="-228594">
              <a:buFont typeface="Arial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47933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50746" y="1378342"/>
            <a:ext cx="10492484" cy="474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3000" b="1" i="0" cap="none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846671" y="2009781"/>
            <a:ext cx="10496551" cy="307777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aseline="0">
                <a:latin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0807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846726" y="2031225"/>
            <a:ext cx="10507348" cy="415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3000" b="1" i="0" baseline="0">
                <a:solidFill>
                  <a:schemeClr val="tx1"/>
                </a:solidFill>
                <a:latin typeface="Arial"/>
              </a:defRPr>
            </a:lvl1pPr>
            <a:lvl2pPr marL="521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850733" y="1375088"/>
            <a:ext cx="10503339" cy="5678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4100" b="1" i="0" cap="none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845740" y="2540139"/>
            <a:ext cx="10508333" cy="1451679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>
                <a:latin typeface="Arial"/>
              </a:defRPr>
            </a:lvl1pPr>
            <a:lvl2pPr marL="742932" indent="-285744">
              <a:buFont typeface="Arial" charset="0"/>
              <a:buChar char="•"/>
              <a:defRPr sz="1800"/>
            </a:lvl2pPr>
            <a:lvl3pPr>
              <a:defRPr sz="1800"/>
            </a:lvl3pPr>
            <a:lvl4pPr marL="1600160" indent="-228594">
              <a:buFont typeface="Arial" charset="0"/>
              <a:buChar char="•"/>
              <a:defRPr sz="1800"/>
            </a:lvl4pPr>
            <a:lvl5pPr marL="2057349" indent="-228594">
              <a:buFont typeface="Arial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75580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50734" y="1378338"/>
            <a:ext cx="10463509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3000" b="1" i="0" cap="none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846668" y="2001077"/>
            <a:ext cx="5040000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aseline="0">
                <a:latin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74243" y="2001077"/>
            <a:ext cx="5040000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 i="0" baseline="0">
                <a:latin typeface="Arial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002727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842823" y="2758508"/>
            <a:ext cx="10507348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3000" b="1" i="0" baseline="0">
                <a:solidFill>
                  <a:schemeClr val="bg2"/>
                </a:solidFill>
                <a:latin typeface="Arial"/>
              </a:defRPr>
            </a:lvl1pPr>
            <a:lvl2pPr marL="52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7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846829" y="2102369"/>
            <a:ext cx="10503339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4100" b="1" i="0" cap="none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841836" y="3267421"/>
            <a:ext cx="10508333" cy="32316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100">
                <a:latin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05089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9FED7E7D-7910-24FF-0A69-6104CC14F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823" y="2758508"/>
            <a:ext cx="10507348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3000" b="1" i="0" baseline="0">
                <a:solidFill>
                  <a:schemeClr val="bg2"/>
                </a:solidFill>
                <a:latin typeface="Arial"/>
              </a:defRPr>
            </a:lvl1pPr>
            <a:lvl2pPr marL="521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3CCD377-A37F-0479-A5CE-667C78F6D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829" y="2102370"/>
            <a:ext cx="10503339" cy="5678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4100" b="1" i="0" cap="none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2">
            <a:extLst>
              <a:ext uri="{FF2B5EF4-FFF2-40B4-BE49-F238E27FC236}">
                <a16:creationId xmlns:a16="http://schemas.microsoft.com/office/drawing/2014/main" id="{06AC4307-EF8D-8875-CF12-EB79964D3A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836" y="3267420"/>
            <a:ext cx="10508333" cy="290849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100">
                <a:latin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2" descr="C:\Users\MacLennanM\AppData\Local\Microsoft\Windows\Temporary Internet Files\Content.Outlook\T80X6K8U\WeImprove.jpg">
            <a:extLst>
              <a:ext uri="{FF2B5EF4-FFF2-40B4-BE49-F238E27FC236}">
                <a16:creationId xmlns:a16="http://schemas.microsoft.com/office/drawing/2014/main" id="{9B50813B-FE83-217D-4DD1-27E10692DB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5" y="290684"/>
            <a:ext cx="1878223" cy="59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933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5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259114-6124-F6F5-1224-A8C1D086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F4D8B-6365-0981-AA99-5AA9FCAD0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95853-3FE5-856E-875E-AEA7152358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3DB542-7559-DE4E-AB99-85D23321A67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492F9-54D9-0B1E-5458-8FBF51E32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FEE03-E046-6B54-8FB7-C76CF78D6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B92D27-E7FC-BF47-B439-E3887287A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90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91" r:id="rId4"/>
    <p:sldLayoutId id="214748369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red and blue text&#10;&#10;Description automatically generated">
            <a:extLst>
              <a:ext uri="{FF2B5EF4-FFF2-40B4-BE49-F238E27FC236}">
                <a16:creationId xmlns:a16="http://schemas.microsoft.com/office/drawing/2014/main" id="{24331C36-58B0-DC7A-FE31-4B58897349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223"/>
            <a:ext cx="12192000" cy="68575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EE790A-3FE3-C03A-DA57-6C789503A90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449"/>
            <a:ext cx="12191996" cy="685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7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3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red and blue text&#10;&#10;Description automatically generated">
            <a:extLst>
              <a:ext uri="{FF2B5EF4-FFF2-40B4-BE49-F238E27FC236}">
                <a16:creationId xmlns:a16="http://schemas.microsoft.com/office/drawing/2014/main" id="{24331C36-58B0-DC7A-FE31-4B58897349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223"/>
            <a:ext cx="12192000" cy="68575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EE790A-3FE3-C03A-DA57-6C789503A90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2" y="449"/>
            <a:ext cx="12191996" cy="685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8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89" r:id="rId2"/>
    <p:sldLayoutId id="2147483690" r:id="rId3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5" Type="http://schemas.openxmlformats.org/officeDocument/2006/relationships/image" Target="../media/image31.sv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B5FC05-08B3-BCF8-4A44-D61C9421AA28}"/>
              </a:ext>
            </a:extLst>
          </p:cNvPr>
          <p:cNvSpPr txBox="1"/>
          <p:nvPr/>
        </p:nvSpPr>
        <p:spPr>
          <a:xfrm>
            <a:off x="3130627" y="2566930"/>
            <a:ext cx="5928909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Dr Annie </a:t>
            </a:r>
            <a:r>
              <a:rPr lang="en-US" sz="2400" err="1"/>
              <a:t>Hunningher</a:t>
            </a:r>
            <a:endParaRPr lang="en-US" sz="2400">
              <a:ea typeface="Calibri"/>
              <a:cs typeface="Calibri"/>
            </a:endParaRPr>
          </a:p>
          <a:p>
            <a:pPr algn="ctr"/>
            <a:endParaRPr lang="en-US" sz="2400" dirty="0">
              <a:latin typeface="Aptos Display"/>
            </a:endParaRPr>
          </a:p>
          <a:p>
            <a:pPr algn="ctr"/>
            <a:r>
              <a:rPr lang="en-US" sz="2400" dirty="0"/>
              <a:t>Group Patient Safety Lead, Consultant in </a:t>
            </a:r>
            <a:r>
              <a:rPr lang="en-US" sz="2400" err="1"/>
              <a:t>Anaesthesia</a:t>
            </a:r>
            <a:endParaRPr lang="en-US" sz="2400">
              <a:ea typeface="Calibri"/>
              <a:cs typeface="Calibri"/>
            </a:endParaRPr>
          </a:p>
          <a:p>
            <a:pPr algn="ctr"/>
            <a:r>
              <a:rPr lang="en-US" sz="2400" dirty="0"/>
              <a:t>Barts Health NHS Trust</a:t>
            </a:r>
            <a:endParaRPr lang="en-US" sz="2400" dirty="0">
              <a:ea typeface="Calibri"/>
              <a:cs typeface="Calibri"/>
            </a:endParaRPr>
          </a:p>
          <a:p>
            <a:pPr algn="ctr"/>
            <a:endParaRPr lang="en-US" sz="2400" dirty="0">
              <a:ea typeface="Calibri"/>
              <a:cs typeface="Calibri"/>
            </a:endParaRPr>
          </a:p>
          <a:p>
            <a:pPr algn="ctr"/>
            <a:r>
              <a:rPr lang="en-US" sz="2400" b="1" dirty="0">
                <a:ea typeface="Calibri"/>
                <a:cs typeface="Calibri"/>
              </a:rPr>
              <a:t>Panel G3</a:t>
            </a:r>
          </a:p>
          <a:p>
            <a:pPr algn="ctr"/>
            <a:r>
              <a:rPr lang="en-US" sz="2400" dirty="0">
                <a:ea typeface="Calibri"/>
                <a:cs typeface="Calibri"/>
              </a:rPr>
              <a:t>Creating a Culture of Learning</a:t>
            </a:r>
          </a:p>
          <a:p>
            <a:pPr algn="ctr"/>
            <a:r>
              <a:rPr lang="en-US" sz="2400" dirty="0">
                <a:ea typeface="Calibri"/>
                <a:cs typeface="Calibri"/>
              </a:rPr>
              <a:t>7 mins talk</a:t>
            </a:r>
          </a:p>
          <a:p>
            <a:pPr algn="ctr"/>
            <a:endParaRPr lang="en-US" sz="2400" dirty="0">
              <a:ea typeface="Calibri"/>
              <a:cs typeface="Calibri"/>
            </a:endParaRPr>
          </a:p>
          <a:p>
            <a:pPr algn="ctr"/>
            <a:endParaRPr lang="en-US" sz="2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2593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24B584-4635-DC9F-3797-141778DF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016" y="1079638"/>
            <a:ext cx="10503339" cy="630942"/>
          </a:xfrm>
        </p:spPr>
        <p:txBody>
          <a:bodyPr/>
          <a:lstStyle/>
          <a:p>
            <a:r>
              <a:rPr lang="en-US" sz="4400" dirty="0">
                <a:latin typeface="Aptos Display"/>
              </a:rPr>
              <a:t>WHO?</a:t>
            </a:r>
            <a:r>
              <a:rPr lang="en-US" sz="4400" b="0" dirty="0">
                <a:latin typeface="Aptos Display"/>
              </a:rPr>
              <a:t> Creates a Culture of Learning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D1F89A-50F9-28DF-F3BA-BF7D82D8F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923" y="1816911"/>
            <a:ext cx="7842867" cy="5024684"/>
          </a:xfrm>
          <a:prstGeom prst="rect">
            <a:avLst/>
          </a:prstGeom>
        </p:spPr>
      </p:pic>
      <p:pic>
        <p:nvPicPr>
          <p:cNvPr id="6" name="Picture 5" descr="A group of people holding signs&#10;&#10;Description automatically generated with low confidence">
            <a:extLst>
              <a:ext uri="{FF2B5EF4-FFF2-40B4-BE49-F238E27FC236}">
                <a16:creationId xmlns:a16="http://schemas.microsoft.com/office/drawing/2014/main" id="{91DAAA52-59A0-265F-5299-24DDF4856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1289" y="2505075"/>
            <a:ext cx="249555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57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wearing scrubs and caps&#10;&#10;AI-generated content may be incorrect.">
            <a:extLst>
              <a:ext uri="{FF2B5EF4-FFF2-40B4-BE49-F238E27FC236}">
                <a16:creationId xmlns:a16="http://schemas.microsoft.com/office/drawing/2014/main" id="{F4E4729E-2183-5358-35D7-97A86EE2AD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23" b="1177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3105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B2B07E-8341-4FD9-A958-9B4C77AFC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05" y="2117963"/>
            <a:ext cx="10503339" cy="1828193"/>
          </a:xfrm>
        </p:spPr>
        <p:txBody>
          <a:bodyPr/>
          <a:lstStyle/>
          <a:p>
            <a:r>
              <a:rPr lang="en-US" sz="4400" dirty="0">
                <a:latin typeface="Aptos Display"/>
              </a:rPr>
              <a:t>WHAT?</a:t>
            </a:r>
            <a:r>
              <a:rPr lang="en-US" sz="4400" b="0" dirty="0">
                <a:latin typeface="Aptos Display"/>
              </a:rPr>
              <a:t> </a:t>
            </a:r>
            <a:br>
              <a:rPr lang="en-US" sz="4400" b="0" dirty="0">
                <a:latin typeface="Aptos Display"/>
              </a:rPr>
            </a:br>
            <a:r>
              <a:rPr lang="en-US" sz="4400" b="0" dirty="0">
                <a:latin typeface="Aptos Display"/>
              </a:rPr>
              <a:t>Creates </a:t>
            </a:r>
            <a:br>
              <a:rPr lang="en-US" sz="4400" b="0" dirty="0">
                <a:latin typeface="Aptos Display"/>
              </a:rPr>
            </a:br>
            <a:r>
              <a:rPr lang="en-US" sz="4400" b="0" dirty="0">
                <a:latin typeface="Aptos Display"/>
              </a:rPr>
              <a:t>a Culture of Learning</a:t>
            </a:r>
            <a:endParaRPr lang="en-US" dirty="0"/>
          </a:p>
        </p:txBody>
      </p:sp>
      <p:pic>
        <p:nvPicPr>
          <p:cNvPr id="5" name="Picture 4" descr="A diagram of a funnel&#10;&#10;AI-generated content may be incorrect.">
            <a:extLst>
              <a:ext uri="{FF2B5EF4-FFF2-40B4-BE49-F238E27FC236}">
                <a16:creationId xmlns:a16="http://schemas.microsoft.com/office/drawing/2014/main" id="{BFEB6D9F-7D82-7A1C-CD00-5C4CC2E4E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850" y="130847"/>
            <a:ext cx="5989148" cy="581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73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39490E-C4F0-E048-1613-194EE9A7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65" y="483208"/>
            <a:ext cx="4299582" cy="5230253"/>
          </a:xfrm>
        </p:spPr>
        <p:txBody>
          <a:bodyPr/>
          <a:lstStyle/>
          <a:p>
            <a:r>
              <a:rPr lang="en-US" sz="4400" dirty="0">
                <a:latin typeface="Aptos Display"/>
              </a:rPr>
              <a:t>HOW?</a:t>
            </a:r>
            <a:r>
              <a:rPr lang="en-US" sz="4400" b="0" dirty="0">
                <a:latin typeface="Aptos Display"/>
              </a:rPr>
              <a:t> </a:t>
            </a:r>
            <a:br>
              <a:rPr lang="en-US" sz="4400" b="0" dirty="0">
                <a:latin typeface="Aptos Display"/>
              </a:rPr>
            </a:br>
            <a:r>
              <a:rPr lang="en-US" sz="4400" b="0" dirty="0">
                <a:latin typeface="Aptos Display"/>
              </a:rPr>
              <a:t>Create </a:t>
            </a:r>
            <a:br>
              <a:rPr lang="en-US" sz="4400" b="0" dirty="0">
                <a:latin typeface="Aptos Display"/>
              </a:rPr>
            </a:br>
            <a:r>
              <a:rPr lang="en-US" sz="4400" b="0" dirty="0">
                <a:latin typeface="Aptos Display"/>
              </a:rPr>
              <a:t>a Culture of Learning</a:t>
            </a:r>
            <a:endParaRPr lang="en-US" dirty="0"/>
          </a:p>
        </p:txBody>
      </p:sp>
      <p:pic>
        <p:nvPicPr>
          <p:cNvPr id="4" name="Picture 3" descr="A diagram of safety culture&#10;&#10;AI-generated content may be incorrect.">
            <a:extLst>
              <a:ext uri="{FF2B5EF4-FFF2-40B4-BE49-F238E27FC236}">
                <a16:creationId xmlns:a16="http://schemas.microsoft.com/office/drawing/2014/main" id="{A534C6E6-0CE3-E54B-35EA-D5ABE01DDC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7" t="12121" r="-104"/>
          <a:stretch>
            <a:fillRect/>
          </a:stretch>
        </p:blipFill>
        <p:spPr>
          <a:xfrm>
            <a:off x="3201895" y="600364"/>
            <a:ext cx="6377915" cy="523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21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291C-927A-AB91-F0AA-E2FB6B75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733" y="1375089"/>
            <a:ext cx="10503339" cy="56784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Responses</a:t>
            </a:r>
          </a:p>
        </p:txBody>
      </p:sp>
      <p:pic>
        <p:nvPicPr>
          <p:cNvPr id="4" name="Content Placeholder 3" descr="A group of green and blue rectangular boxes with text&#10;&#10;AI-generated content may be incorrect.">
            <a:extLst>
              <a:ext uri="{FF2B5EF4-FFF2-40B4-BE49-F238E27FC236}">
                <a16:creationId xmlns:a16="http://schemas.microsoft.com/office/drawing/2014/main" id="{3F681F42-C1DD-5422-1829-E0F87CCE223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08215" y="2120221"/>
            <a:ext cx="10515600" cy="3217862"/>
          </a:xfrm>
        </p:spPr>
      </p:pic>
    </p:spTree>
    <p:extLst>
      <p:ext uri="{BB962C8B-B14F-4D97-AF65-F5344CB8AC3E}">
        <p14:creationId xmlns:p14="http://schemas.microsoft.com/office/powerpoint/2010/main" val="371073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3E40ED-4989-9939-B851-13F6C13638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478" b="16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8700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0192-2373-197B-24DA-C617F088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 insights: Beyond Never Events </a:t>
            </a:r>
          </a:p>
        </p:txBody>
      </p:sp>
      <p:pic>
        <p:nvPicPr>
          <p:cNvPr id="4" name="Content Placeholder 3" descr="A table with numbers and a number&#10;&#10;AI-generated content may be incorrect.">
            <a:extLst>
              <a:ext uri="{FF2B5EF4-FFF2-40B4-BE49-F238E27FC236}">
                <a16:creationId xmlns:a16="http://schemas.microsoft.com/office/drawing/2014/main" id="{1E07061E-2770-7A4F-CB56-CB9706727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987" y="1540188"/>
            <a:ext cx="10202814" cy="355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35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B304065-23A3-DA1B-3244-EED0A0354C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3AEEE-7EAB-AC65-BE0B-BA298CC0A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351" y="280580"/>
            <a:ext cx="10503339" cy="56784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Work as Done visits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A63D14-F788-5106-94E0-1D39D4C671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group of people wearing scrubs&#10;&#10;AI-generated content may be incorrect.">
            <a:extLst>
              <a:ext uri="{FF2B5EF4-FFF2-40B4-BE49-F238E27FC236}">
                <a16:creationId xmlns:a16="http://schemas.microsoft.com/office/drawing/2014/main" id="{07AC6A44-0648-CFA9-B58F-81E8E8ED8CF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036618" y="1259032"/>
            <a:ext cx="5811838" cy="434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33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82880"/>
            <a:ext cx="5926431" cy="58477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3200" b="1"/>
            </a:pPr>
            <a:r>
              <a:rPr dirty="0"/>
              <a:t>SEIPS </a:t>
            </a:r>
            <a:r>
              <a:rPr lang="en-US" dirty="0"/>
              <a:t>for a Culture</a:t>
            </a:r>
            <a:r>
              <a:rPr dirty="0"/>
              <a:t> </a:t>
            </a:r>
            <a:r>
              <a:rPr lang="en-US" dirty="0"/>
              <a:t>of Learning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65760" y="1097280"/>
            <a:ext cx="3017520" cy="1645920"/>
          </a:xfrm>
          <a:prstGeom prst="roundRect">
            <a:avLst/>
          </a:prstGeom>
          <a:solidFill>
            <a:srgbClr val="F2F2F2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 sz="1600" b="1">
                <a:solidFill>
                  <a:srgbClr val="000000"/>
                </a:solidFill>
              </a:defRPr>
            </a:pPr>
            <a:r>
              <a:rPr dirty="0"/>
              <a:t>Tasks</a:t>
            </a:r>
          </a:p>
          <a:p>
            <a:pPr lvl="1">
              <a:defRPr sz="1200">
                <a:solidFill>
                  <a:srgbClr val="000000"/>
                </a:solidFill>
              </a:defRPr>
            </a:pPr>
            <a:r>
              <a:rPr dirty="0"/>
              <a:t>Improvement in </a:t>
            </a:r>
            <a:r>
              <a:rPr lang="en-US" dirty="0"/>
              <a:t>PSIRP priorities</a:t>
            </a:r>
            <a:endParaRPr dirty="0"/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Quality management system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 err="1"/>
              <a:t>Professionalisation</a:t>
            </a:r>
            <a:r>
              <a:rPr dirty="0"/>
              <a:t> of safety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Safety communications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Quality assessment of PSIIs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566160" y="1097280"/>
            <a:ext cx="4266398" cy="1645920"/>
          </a:xfrm>
          <a:prstGeom prst="roundRect">
            <a:avLst/>
          </a:prstGeom>
          <a:solidFill>
            <a:srgbClr val="F2F2F2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 sz="1600" b="1">
                <a:solidFill>
                  <a:srgbClr val="000000"/>
                </a:solidFill>
              </a:defRPr>
            </a:pPr>
            <a:r>
              <a:rPr dirty="0" err="1"/>
              <a:t>Organisation</a:t>
            </a:r>
            <a:endParaRPr dirty="0"/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Policies and Procedures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Clear PSIRPs with improvement evidence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Board oversight and knowledge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PSIRF metrics – Structure, Process and Outcome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Outcome includes priority metrics and safety culture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Group benchmarking</a:t>
            </a:r>
          </a:p>
          <a:p>
            <a:pPr lvl="1">
              <a:defRPr sz="1200">
                <a:solidFill>
                  <a:srgbClr val="000000"/>
                </a:solidFill>
              </a:defRPr>
            </a:pPr>
            <a:r>
              <a:rPr lang="en-US" dirty="0"/>
              <a:t>Defined roles</a:t>
            </a:r>
            <a:r>
              <a:rPr dirty="0"/>
              <a:t> for delivery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" y="2926080"/>
            <a:ext cx="3017520" cy="1783080"/>
          </a:xfrm>
          <a:prstGeom prst="roundRect">
            <a:avLst/>
          </a:prstGeom>
          <a:solidFill>
            <a:srgbClr val="F2F2F2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00000"/>
                </a:solidFill>
              </a:defRPr>
            </a:pPr>
            <a:r>
              <a:rPr dirty="0"/>
              <a:t>Tools &amp; Technology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QI approach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Safety toolbox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Linking training and QI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Safety dashboards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Intranet storage of PSIRF tools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Systems that track change and learning culture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66160" y="2971800"/>
            <a:ext cx="4146082" cy="1645920"/>
          </a:xfrm>
          <a:prstGeom prst="roundRect">
            <a:avLst/>
          </a:prstGeom>
          <a:solidFill>
            <a:srgbClr val="F2F2F2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00000"/>
                </a:solidFill>
              </a:defRPr>
            </a:pPr>
            <a:r>
              <a:rPr dirty="0"/>
              <a:t>Person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Just restorative culture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Involved patients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Involved staff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Psychological safety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Safety training and opportunity – ward to board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PSPs and PSSs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9579" y="4838624"/>
            <a:ext cx="3517822" cy="1622334"/>
          </a:xfrm>
          <a:prstGeom prst="roundRect">
            <a:avLst/>
          </a:prstGeom>
          <a:solidFill>
            <a:srgbClr val="F2F2F2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00000"/>
                </a:solidFill>
              </a:defRPr>
            </a:pPr>
            <a:r>
              <a:rPr dirty="0"/>
              <a:t>External Environment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Culture of openness and transparency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LFPSEs and incident reporting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Insight data/dashboard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CQC inspections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Coroner support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rPr dirty="0"/>
              <a:t>ICB oversight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3492" y="4832712"/>
            <a:ext cx="3470996" cy="1628244"/>
          </a:xfrm>
          <a:prstGeom prst="roundRect">
            <a:avLst/>
          </a:prstGeom>
          <a:solidFill>
            <a:srgbClr val="F2F2F2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00000"/>
                </a:solidFill>
              </a:defRPr>
            </a:pPr>
            <a:r>
              <a:t>Internal Environment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</a:defRPr>
            </a:pPr>
            <a:r>
              <a:t>HF design consideration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74175" y="1961091"/>
            <a:ext cx="2820687" cy="3677852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 lang="en-US" dirty="0">
                <a:solidFill>
                  <a:schemeClr val="tx1"/>
                </a:solidFill>
              </a:rPr>
              <a:t> </a:t>
            </a:r>
            <a:r>
              <a:rPr dirty="0">
                <a:solidFill>
                  <a:schemeClr val="tx1"/>
                </a:solidFill>
              </a:rPr>
              <a:t>Desired </a:t>
            </a:r>
            <a:r>
              <a:rPr lang="en-US" dirty="0">
                <a:solidFill>
                  <a:schemeClr val="tx1"/>
                </a:solidFill>
              </a:rPr>
              <a:t>Outcome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</a:defRPr>
            </a:pPr>
            <a:r>
              <a:rPr sz="1600" b="1" dirty="0">
                <a:solidFill>
                  <a:schemeClr val="tx1"/>
                </a:solidFill>
              </a:rPr>
              <a:t>A Culture of Learning</a:t>
            </a:r>
          </a:p>
        </p:txBody>
      </p:sp>
      <p:pic>
        <p:nvPicPr>
          <p:cNvPr id="11" name="Picture 10" descr="A red triangle with black background&#10;&#10;AI-generated content may be incorrect.">
            <a:extLst>
              <a:ext uri="{FF2B5EF4-FFF2-40B4-BE49-F238E27FC236}">
                <a16:creationId xmlns:a16="http://schemas.microsoft.com/office/drawing/2014/main" id="{075E7B8E-8C52-1F78-C9C1-C2D762F52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907" y="2912388"/>
            <a:ext cx="1388643" cy="1707371"/>
          </a:xfrm>
          <a:prstGeom prst="rect">
            <a:avLst/>
          </a:prstGeom>
        </p:spPr>
      </p:pic>
      <p:pic>
        <p:nvPicPr>
          <p:cNvPr id="12" name="Graphic 11" descr="Hospital with solid fill">
            <a:extLst>
              <a:ext uri="{FF2B5EF4-FFF2-40B4-BE49-F238E27FC236}">
                <a16:creationId xmlns:a16="http://schemas.microsoft.com/office/drawing/2014/main" id="{89EAE970-1776-0D1F-B1F6-6077D92E3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7871" y="801461"/>
            <a:ext cx="914400" cy="914400"/>
          </a:xfrm>
          <a:prstGeom prst="rect">
            <a:avLst/>
          </a:prstGeom>
        </p:spPr>
      </p:pic>
      <p:pic>
        <p:nvPicPr>
          <p:cNvPr id="13" name="Graphic 12" descr="Clipboard Mixed with solid fill">
            <a:extLst>
              <a:ext uri="{FF2B5EF4-FFF2-40B4-BE49-F238E27FC236}">
                <a16:creationId xmlns:a16="http://schemas.microsoft.com/office/drawing/2014/main" id="{770FFAB1-26AF-FB1D-B1A9-4ACF67FF2C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89" y="801461"/>
            <a:ext cx="914400" cy="914400"/>
          </a:xfrm>
          <a:prstGeom prst="rect">
            <a:avLst/>
          </a:prstGeom>
        </p:spPr>
      </p:pic>
      <p:pic>
        <p:nvPicPr>
          <p:cNvPr id="14" name="Graphic 13" descr="Tools with solid fill">
            <a:extLst>
              <a:ext uri="{FF2B5EF4-FFF2-40B4-BE49-F238E27FC236}">
                <a16:creationId xmlns:a16="http://schemas.microsoft.com/office/drawing/2014/main" id="{73C3E57A-8971-065F-5F6B-411B845268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5943" y="2896960"/>
            <a:ext cx="710294" cy="703491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1B5EF467-FC0E-2053-E1BB-83C0355F4F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13764" y="2788104"/>
            <a:ext cx="914400" cy="914400"/>
          </a:xfrm>
          <a:prstGeom prst="rect">
            <a:avLst/>
          </a:prstGeom>
        </p:spPr>
      </p:pic>
      <p:pic>
        <p:nvPicPr>
          <p:cNvPr id="17" name="Graphic 16" descr="House with solid fill">
            <a:extLst>
              <a:ext uri="{FF2B5EF4-FFF2-40B4-BE49-F238E27FC236}">
                <a16:creationId xmlns:a16="http://schemas.microsoft.com/office/drawing/2014/main" id="{33FD7968-FB06-8010-F80F-0BB4D33A68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46371" y="4706711"/>
            <a:ext cx="737508" cy="744311"/>
          </a:xfrm>
          <a:prstGeom prst="rect">
            <a:avLst/>
          </a:prstGeom>
        </p:spPr>
      </p:pic>
      <p:pic>
        <p:nvPicPr>
          <p:cNvPr id="18" name="Graphic 17" descr="Board Of Directors with solid fill">
            <a:extLst>
              <a:ext uri="{FF2B5EF4-FFF2-40B4-BE49-F238E27FC236}">
                <a16:creationId xmlns:a16="http://schemas.microsoft.com/office/drawing/2014/main" id="{DAE6D716-74FA-93FE-C222-200B9D82DD8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77585" y="4829175"/>
            <a:ext cx="547008" cy="506186"/>
          </a:xfrm>
          <a:prstGeom prst="rect">
            <a:avLst/>
          </a:prstGeom>
        </p:spPr>
      </p:pic>
      <p:pic>
        <p:nvPicPr>
          <p:cNvPr id="19" name="Graphic 18" descr="Magic Wand Auto with solid fill">
            <a:extLst>
              <a:ext uri="{FF2B5EF4-FFF2-40B4-BE49-F238E27FC236}">
                <a16:creationId xmlns:a16="http://schemas.microsoft.com/office/drawing/2014/main" id="{B251F30B-471E-379F-9B49-97C569C518E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040712" y="896711"/>
            <a:ext cx="1635578" cy="163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37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32456-261E-40AB-777B-FAAF39552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latin typeface="Arial"/>
                <a:cs typeface="Arial"/>
              </a:rPr>
              <a:t>My Key Take Away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9036F-5CFB-6ADF-23D0-295B34F2B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75" y="4556165"/>
            <a:ext cx="7380355" cy="1639361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i="1" dirty="0">
                <a:latin typeface="Arial"/>
                <a:cs typeface="Arial"/>
              </a:rPr>
              <a:t>It's complex!</a:t>
            </a:r>
          </a:p>
          <a:p>
            <a:pPr marL="0" indent="0">
              <a:buNone/>
            </a:pPr>
            <a:r>
              <a:rPr lang="en-US" sz="3200" i="1" dirty="0">
                <a:latin typeface="Arial"/>
                <a:cs typeface="Arial"/>
              </a:rPr>
              <a:t>Creating a culture of safety requires 3/4D insight that links relationships in the system and drives outcome improvement </a:t>
            </a:r>
          </a:p>
          <a:p>
            <a:pPr marL="0" indent="0">
              <a:buNone/>
            </a:pPr>
            <a:endParaRPr lang="en-US" sz="3200" i="1">
              <a:latin typeface="Arial"/>
              <a:cs typeface="Arial"/>
            </a:endParaRPr>
          </a:p>
          <a:p>
            <a:pPr marL="0" indent="0">
              <a:buNone/>
            </a:pPr>
            <a:endParaRPr lang="en-US" sz="3200" i="1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sz="2000" i="1">
              <a:latin typeface="Arial"/>
              <a:cs typeface="Arial"/>
            </a:endParaRPr>
          </a:p>
          <a:p>
            <a:pPr marL="0" indent="0">
              <a:buNone/>
            </a:pPr>
            <a:endParaRPr lang="en-US" sz="2000" i="1"/>
          </a:p>
        </p:txBody>
      </p:sp>
      <p:pic>
        <p:nvPicPr>
          <p:cNvPr id="6" name="Content Placeholder 5" descr="A white board with sticky notes on it&#10;&#10;Description automatically generated">
            <a:extLst>
              <a:ext uri="{FF2B5EF4-FFF2-40B4-BE49-F238E27FC236}">
                <a16:creationId xmlns:a16="http://schemas.microsoft.com/office/drawing/2014/main" id="{44C60398-A470-D488-F21A-45374A9BC1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042" y="1417639"/>
            <a:ext cx="6182178" cy="4666517"/>
          </a:xfrm>
        </p:spPr>
      </p:pic>
      <p:pic>
        <p:nvPicPr>
          <p:cNvPr id="4" name="Picture 3" descr="A white board with sticky notes on it&#10;&#10;Description automatically generated">
            <a:extLst>
              <a:ext uri="{FF2B5EF4-FFF2-40B4-BE49-F238E27FC236}">
                <a16:creationId xmlns:a16="http://schemas.microsoft.com/office/drawing/2014/main" id="{2D8387B3-9111-BC2A-427D-74FE72A9B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150" y="2058081"/>
            <a:ext cx="3614058" cy="274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66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51620C47D3F4CB046B96311EA442D" ma:contentTypeVersion="15" ma:contentTypeDescription="Create a new document." ma:contentTypeScope="" ma:versionID="4a597c82bc5313b41426df21e9cdbc7a">
  <xsd:schema xmlns:xsd="http://www.w3.org/2001/XMLSchema" xmlns:xs="http://www.w3.org/2001/XMLSchema" xmlns:p="http://schemas.microsoft.com/office/2006/metadata/properties" xmlns:ns2="e6bed965-523c-4023-8d78-af032cd47694" xmlns:ns3="7c6a2e09-cd5a-43b9-95ad-f27dc8263e8e" targetNamespace="http://schemas.microsoft.com/office/2006/metadata/properties" ma:root="true" ma:fieldsID="c3ef1ddc7c14852e28076232bbf7ccf5" ns2:_="" ns3:_="">
    <xsd:import namespace="e6bed965-523c-4023-8d78-af032cd47694"/>
    <xsd:import namespace="7c6a2e09-cd5a-43b9-95ad-f27dc8263e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ed965-523c-4023-8d78-af032cd47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a720f7c-b663-4697-a928-66c8f8080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a2e09-cd5a-43b9-95ad-f27dc8263e8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efe600-5022-4431-9da1-a50178d25ce5}" ma:internalName="TaxCatchAll" ma:showField="CatchAllData" ma:web="7c6a2e09-cd5a-43b9-95ad-f27dc8263e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6a2e09-cd5a-43b9-95ad-f27dc8263e8e" xsi:nil="true"/>
    <lcf76f155ced4ddcb4097134ff3c332f xmlns="e6bed965-523c-4023-8d78-af032cd476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5EC024-A56D-4755-9DA3-AB7384890447}"/>
</file>

<file path=customXml/itemProps2.xml><?xml version="1.0" encoding="utf-8"?>
<ds:datastoreItem xmlns:ds="http://schemas.openxmlformats.org/officeDocument/2006/customXml" ds:itemID="{17A7455C-F5E5-4E61-97EC-A5CB3F5FB516}"/>
</file>

<file path=customXml/itemProps3.xml><?xml version="1.0" encoding="utf-8"?>
<ds:datastoreItem xmlns:ds="http://schemas.openxmlformats.org/officeDocument/2006/customXml" ds:itemID="{1C9F6954-DAAC-400D-BCA5-98EB77262A78}"/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453</Words>
  <Application>Microsoft Office PowerPoint</Application>
  <PresentationFormat>Widescreen</PresentationFormat>
  <Paragraphs>73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2_Office Theme</vt:lpstr>
      <vt:lpstr>2_Office Theme</vt:lpstr>
      <vt:lpstr>office theme</vt:lpstr>
      <vt:lpstr>PowerPoint Presentation</vt:lpstr>
      <vt:lpstr>WHO? Creates a Culture of Learning</vt:lpstr>
      <vt:lpstr>PowerPoint Presentation</vt:lpstr>
      <vt:lpstr>WHAT?  Creates  a Culture of Learning</vt:lpstr>
      <vt:lpstr>HOW?  Create  a Culture of Learning</vt:lpstr>
      <vt:lpstr>Responses</vt:lpstr>
      <vt:lpstr>PowerPoint Presentation</vt:lpstr>
      <vt:lpstr>New insights: Beyond Never Events </vt:lpstr>
      <vt:lpstr>Work as Done visits</vt:lpstr>
      <vt:lpstr>PowerPoint Presentation</vt:lpstr>
      <vt:lpstr>My Key Take Away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Annie Hunningher</dc:creator>
  <cp:lastModifiedBy>Amy Mcloughlin</cp:lastModifiedBy>
  <cp:revision>282</cp:revision>
  <dcterms:created xsi:type="dcterms:W3CDTF">2025-09-02T13:29:41Z</dcterms:created>
  <dcterms:modified xsi:type="dcterms:W3CDTF">2025-09-15T16:17:42Z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0x01010001F51620C47D3F4CB046B96311EA442D</vt:lpwstr>
  </property>
</Properties>
</file>