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3.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charts/colors1.xml" ContentType="application/vnd.ms-office.chartcolorstyle+xml"/>
  <Override PartName="/ppt/charts/chart1.xml" ContentType="application/vnd.openxmlformats-officedocument.drawingml.chart+xml"/>
  <Override PartName="/ppt/charts/style1.xml" ContentType="application/vnd.ms-office.chart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29" r:id="rId2"/>
    <p:sldId id="441" r:id="rId3"/>
    <p:sldId id="281" r:id="rId4"/>
    <p:sldId id="372" r:id="rId5"/>
    <p:sldId id="2530" r:id="rId6"/>
    <p:sldId id="2531" r:id="rId7"/>
    <p:sldId id="2539" r:id="rId8"/>
    <p:sldId id="2532" r:id="rId9"/>
    <p:sldId id="2533" r:id="rId10"/>
    <p:sldId id="2515" r:id="rId11"/>
    <p:sldId id="2498" r:id="rId12"/>
    <p:sldId id="2526" r:id="rId13"/>
    <p:sldId id="2534" r:id="rId14"/>
    <p:sldId id="2496" r:id="rId15"/>
    <p:sldId id="264" r:id="rId16"/>
    <p:sldId id="262" r:id="rId17"/>
    <p:sldId id="2535" r:id="rId1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62711653407591E-2"/>
          <c:y val="0.14561638168979776"/>
          <c:w val="0.96047457669318481"/>
          <c:h val="0.78205815613263596"/>
        </c:manualLayout>
      </c:layout>
      <c:barChart>
        <c:barDir val="col"/>
        <c:grouping val="clustered"/>
        <c:varyColors val="0"/>
        <c:ser>
          <c:idx val="0"/>
          <c:order val="0"/>
          <c:tx>
            <c:strRef>
              <c:f>Sheet1!$B$1</c:f>
              <c:strCache>
                <c:ptCount val="1"/>
                <c:pt idx="0">
                  <c:v>Series 1</c:v>
                </c:pt>
              </c:strCache>
            </c:strRef>
          </c:tx>
          <c:spPr>
            <a:solidFill>
              <a:srgbClr val="FFC000"/>
            </a:solidFill>
            <a:ln>
              <a:noFill/>
            </a:ln>
            <a:effectLst/>
          </c:spPr>
          <c:invertIfNegative val="0"/>
          <c:cat>
            <c:strRef>
              <c:f>Sheet1!$A$2:$A$6</c:f>
              <c:strCache>
                <c:ptCount val="5"/>
                <c:pt idx="0">
                  <c:v>2019</c:v>
                </c:pt>
                <c:pt idx="1">
                  <c:v>2020</c:v>
                </c:pt>
                <c:pt idx="2">
                  <c:v>2021</c:v>
                </c:pt>
                <c:pt idx="3">
                  <c:v>2022</c:v>
                </c:pt>
                <c:pt idx="4">
                  <c:v>2023</c:v>
                </c:pt>
              </c:strCache>
            </c:strRef>
          </c:cat>
          <c:val>
            <c:numRef>
              <c:f>Sheet1!$B$2:$B$6</c:f>
              <c:numCache>
                <c:formatCode>General</c:formatCode>
                <c:ptCount val="5"/>
                <c:pt idx="0">
                  <c:v>1400628</c:v>
                </c:pt>
                <c:pt idx="1">
                  <c:v>923552</c:v>
                </c:pt>
                <c:pt idx="2">
                  <c:v>2506851</c:v>
                </c:pt>
                <c:pt idx="3">
                  <c:v>6270851</c:v>
                </c:pt>
                <c:pt idx="4">
                  <c:v>12571170.199999992</c:v>
                </c:pt>
              </c:numCache>
            </c:numRef>
          </c:val>
          <c:extLst>
            <c:ext xmlns:c16="http://schemas.microsoft.com/office/drawing/2014/chart" uri="{C3380CC4-5D6E-409C-BE32-E72D297353CC}">
              <c16:uniqueId val="{00000000-3E69-4F33-A372-BE1F7EC23BA2}"/>
            </c:ext>
          </c:extLst>
        </c:ser>
        <c:dLbls>
          <c:showLegendKey val="0"/>
          <c:showVal val="0"/>
          <c:showCatName val="0"/>
          <c:showSerName val="0"/>
          <c:showPercent val="0"/>
          <c:showBubbleSize val="0"/>
        </c:dLbls>
        <c:gapWidth val="219"/>
        <c:overlap val="-27"/>
        <c:axId val="90839904"/>
        <c:axId val="85857808"/>
      </c:barChart>
      <c:catAx>
        <c:axId val="9083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DE"/>
          </a:p>
        </c:txPr>
        <c:crossAx val="85857808"/>
        <c:crosses val="autoZero"/>
        <c:auto val="1"/>
        <c:lblAlgn val="ctr"/>
        <c:lblOffset val="100"/>
        <c:noMultiLvlLbl val="0"/>
      </c:catAx>
      <c:valAx>
        <c:axId val="85857808"/>
        <c:scaling>
          <c:orientation val="minMax"/>
        </c:scaling>
        <c:delete val="1"/>
        <c:axPos val="l"/>
        <c:majorGridlines>
          <c:spPr>
            <a:ln w="9525" cap="flat" cmpd="sng" algn="ctr">
              <a:solidFill>
                <a:schemeClr val="bg2">
                  <a:lumMod val="50000"/>
                </a:schemeClr>
              </a:solidFill>
              <a:prstDash val="dash"/>
              <a:round/>
            </a:ln>
            <a:effectLst/>
          </c:spPr>
        </c:majorGridlines>
        <c:numFmt formatCode="General" sourceLinked="1"/>
        <c:majorTickMark val="none"/>
        <c:minorTickMark val="none"/>
        <c:tickLblPos val="nextTo"/>
        <c:crossAx val="90839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solidFill>
            <a:schemeClr val="bg1"/>
          </a:solidFill>
        </a:defRPr>
      </a:pPr>
      <a:endParaRPr lang="en-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FC000"/>
            </a:solidFill>
            <a:ln>
              <a:noFill/>
            </a:ln>
            <a:effectLst/>
          </c:spPr>
          <c:invertIfNegative val="0"/>
          <c:cat>
            <c:strRef>
              <c:f>Sheet1!$A$2:$A$6</c:f>
              <c:strCache>
                <c:ptCount val="5"/>
                <c:pt idx="0">
                  <c:v>2019</c:v>
                </c:pt>
                <c:pt idx="1">
                  <c:v>2020</c:v>
                </c:pt>
                <c:pt idx="2">
                  <c:v>2021</c:v>
                </c:pt>
                <c:pt idx="3">
                  <c:v>2022</c:v>
                </c:pt>
                <c:pt idx="4">
                  <c:v>2023</c:v>
                </c:pt>
              </c:strCache>
            </c:strRef>
          </c:cat>
          <c:val>
            <c:numRef>
              <c:f>Sheet1!$B$2:$B$6</c:f>
              <c:numCache>
                <c:formatCode>General</c:formatCode>
                <c:ptCount val="5"/>
                <c:pt idx="0">
                  <c:v>51276</c:v>
                </c:pt>
                <c:pt idx="1">
                  <c:v>10959</c:v>
                </c:pt>
                <c:pt idx="2">
                  <c:v>2289</c:v>
                </c:pt>
                <c:pt idx="3">
                  <c:v>22123</c:v>
                </c:pt>
                <c:pt idx="4">
                  <c:v>223291</c:v>
                </c:pt>
              </c:numCache>
            </c:numRef>
          </c:val>
          <c:extLst>
            <c:ext xmlns:c16="http://schemas.microsoft.com/office/drawing/2014/chart" uri="{C3380CC4-5D6E-409C-BE32-E72D297353CC}">
              <c16:uniqueId val="{00000000-C816-4EBD-AFB5-2AC8A8512DE0}"/>
            </c:ext>
          </c:extLst>
        </c:ser>
        <c:dLbls>
          <c:showLegendKey val="0"/>
          <c:showVal val="0"/>
          <c:showCatName val="0"/>
          <c:showSerName val="0"/>
          <c:showPercent val="0"/>
          <c:showBubbleSize val="0"/>
        </c:dLbls>
        <c:gapWidth val="219"/>
        <c:overlap val="-27"/>
        <c:axId val="90828304"/>
        <c:axId val="478210816"/>
      </c:barChart>
      <c:catAx>
        <c:axId val="9082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DE"/>
          </a:p>
        </c:txPr>
        <c:crossAx val="478210816"/>
        <c:crosses val="autoZero"/>
        <c:auto val="1"/>
        <c:lblAlgn val="ctr"/>
        <c:lblOffset val="100"/>
        <c:noMultiLvlLbl val="0"/>
      </c:catAx>
      <c:valAx>
        <c:axId val="478210816"/>
        <c:scaling>
          <c:orientation val="minMax"/>
        </c:scaling>
        <c:delete val="1"/>
        <c:axPos val="l"/>
        <c:majorGridlines>
          <c:spPr>
            <a:ln w="9525" cap="flat" cmpd="sng" algn="ctr">
              <a:solidFill>
                <a:schemeClr val="bg2">
                  <a:lumMod val="50000"/>
                </a:schemeClr>
              </a:solidFill>
              <a:prstDash val="dash"/>
              <a:round/>
            </a:ln>
            <a:effectLst/>
          </c:spPr>
        </c:majorGridlines>
        <c:numFmt formatCode="General" sourceLinked="1"/>
        <c:majorTickMark val="none"/>
        <c:minorTickMark val="none"/>
        <c:tickLblPos val="nextTo"/>
        <c:crossAx val="90828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solidFill>
            <a:schemeClr val="bg1"/>
          </a:solidFill>
        </a:defRPr>
      </a:pPr>
      <a:endParaRPr lang="en-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5AE283-3A44-A54F-AA82-50C26E67ADCF}" type="datetimeFigureOut">
              <a:rPr lang="en-DE" smtClean="0"/>
              <a:t>21.06.24</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418F1-EF84-2349-B734-CB4AB679EE1E}" type="slidenum">
              <a:rPr lang="en-DE" smtClean="0"/>
              <a:t>‹#›</a:t>
            </a:fld>
            <a:endParaRPr lang="en-DE"/>
          </a:p>
        </p:txBody>
      </p:sp>
    </p:spTree>
    <p:extLst>
      <p:ext uri="{BB962C8B-B14F-4D97-AF65-F5344CB8AC3E}">
        <p14:creationId xmlns:p14="http://schemas.microsoft.com/office/powerpoint/2010/main" val="319039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9BA1B-5BC9-9444-AC98-CC9DA064656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6F5A04C-0F91-48E8-8530-F8B73166B181}" type="slidenum">
              <a:rPr lang="en-US" smtClean="0"/>
              <a:t>2</a:t>
            </a:fld>
            <a:endParaRPr lang="en-US"/>
          </a:p>
        </p:txBody>
      </p:sp>
    </p:spTree>
    <p:extLst>
      <p:ext uri="{BB962C8B-B14F-4D97-AF65-F5344CB8AC3E}">
        <p14:creationId xmlns:p14="http://schemas.microsoft.com/office/powerpoint/2010/main" val="83278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5A04C-0F91-48E8-8530-F8B73166B181}" type="slidenum">
              <a:rPr lang="en-US" smtClean="0"/>
              <a:t>5</a:t>
            </a:fld>
            <a:endParaRPr lang="en-US"/>
          </a:p>
        </p:txBody>
      </p:sp>
    </p:spTree>
    <p:extLst>
      <p:ext uri="{BB962C8B-B14F-4D97-AF65-F5344CB8AC3E}">
        <p14:creationId xmlns:p14="http://schemas.microsoft.com/office/powerpoint/2010/main" val="42055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5A04C-0F91-48E8-8530-F8B73166B181}"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794A1-E75D-48A8-B65B-59A462E01712}" type="slidenum">
              <a:rPr lang="en-US" smtClean="0"/>
              <a:t>7</a:t>
            </a:fld>
            <a:endParaRPr lang="en-US"/>
          </a:p>
        </p:txBody>
      </p:sp>
    </p:spTree>
    <p:extLst>
      <p:ext uri="{BB962C8B-B14F-4D97-AF65-F5344CB8AC3E}">
        <p14:creationId xmlns:p14="http://schemas.microsoft.com/office/powerpoint/2010/main" val="109576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F78FB-2C30-3D4E-BCBE-ADA8BC37B0D7}" type="slidenum">
              <a:rPr lang="en-DE" smtClean="0"/>
              <a:t>9</a:t>
            </a:fld>
            <a:endParaRPr lang="en-DE"/>
          </a:p>
        </p:txBody>
      </p:sp>
    </p:spTree>
    <p:extLst>
      <p:ext uri="{BB962C8B-B14F-4D97-AF65-F5344CB8AC3E}">
        <p14:creationId xmlns:p14="http://schemas.microsoft.com/office/powerpoint/2010/main" val="1467130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794A1-E75D-48A8-B65B-59A462E01712}" type="slidenum">
              <a:rPr lang="en-US" smtClean="0"/>
              <a:t>10</a:t>
            </a:fld>
            <a:endParaRPr lang="en-US"/>
          </a:p>
        </p:txBody>
      </p:sp>
    </p:spTree>
    <p:extLst>
      <p:ext uri="{BB962C8B-B14F-4D97-AF65-F5344CB8AC3E}">
        <p14:creationId xmlns:p14="http://schemas.microsoft.com/office/powerpoint/2010/main" val="347084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794A1-E75D-48A8-B65B-59A462E01712}" type="slidenum">
              <a:rPr lang="en-US" smtClean="0"/>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F78FB-2C30-3D4E-BCBE-ADA8BC37B0D7}" type="slidenum">
              <a:rPr lang="en-DE" smtClean="0"/>
              <a:t>12</a:t>
            </a:fld>
            <a:endParaRPr lang="en-DE"/>
          </a:p>
        </p:txBody>
      </p:sp>
    </p:spTree>
    <p:extLst>
      <p:ext uri="{BB962C8B-B14F-4D97-AF65-F5344CB8AC3E}">
        <p14:creationId xmlns:p14="http://schemas.microsoft.com/office/powerpoint/2010/main" val="2280136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F78FB-2C30-3D4E-BCBE-ADA8BC37B0D7}" type="slidenum">
              <a:rPr lang="en-DE" smtClean="0"/>
              <a:t>13</a:t>
            </a:fld>
            <a:endParaRPr lang="en-DE"/>
          </a:p>
        </p:txBody>
      </p:sp>
    </p:spTree>
    <p:extLst>
      <p:ext uri="{BB962C8B-B14F-4D97-AF65-F5344CB8AC3E}">
        <p14:creationId xmlns:p14="http://schemas.microsoft.com/office/powerpoint/2010/main" val="1682559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9794A1-E75D-48A8-B65B-59A462E01712}" type="slidenum">
              <a:rPr lang="en-US" smtClean="0"/>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F78FB-2C30-3D4E-BCBE-ADA8BC37B0D7}" type="slidenum">
              <a:rPr lang="en-DE" smtClean="0"/>
              <a:t>15</a:t>
            </a:fld>
            <a:endParaRPr lang="en-DE"/>
          </a:p>
        </p:txBody>
      </p:sp>
    </p:spTree>
    <p:extLst>
      <p:ext uri="{BB962C8B-B14F-4D97-AF65-F5344CB8AC3E}">
        <p14:creationId xmlns:p14="http://schemas.microsoft.com/office/powerpoint/2010/main" val="1196505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F78FB-2C30-3D4E-BCBE-ADA8BC37B0D7}" type="slidenum">
              <a:rPr lang="en-DE" smtClean="0"/>
              <a:t>16</a:t>
            </a:fld>
            <a:endParaRPr lang="en-DE"/>
          </a:p>
        </p:txBody>
      </p:sp>
    </p:spTree>
    <p:extLst>
      <p:ext uri="{BB962C8B-B14F-4D97-AF65-F5344CB8AC3E}">
        <p14:creationId xmlns:p14="http://schemas.microsoft.com/office/powerpoint/2010/main" val="473753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9BA1B-5BC9-9444-AC98-CC9DA0646566}" type="slidenum">
              <a:rPr lang="en-US" smtClean="0"/>
              <a:t>17</a:t>
            </a:fld>
            <a:endParaRPr lang="en-US"/>
          </a:p>
        </p:txBody>
      </p:sp>
    </p:spTree>
    <p:extLst>
      <p:ext uri="{BB962C8B-B14F-4D97-AF65-F5344CB8AC3E}">
        <p14:creationId xmlns:p14="http://schemas.microsoft.com/office/powerpoint/2010/main" val="3839122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7E8AF-8E8C-87ED-3DC0-51B683916E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E"/>
          </a:p>
        </p:txBody>
      </p:sp>
      <p:sp>
        <p:nvSpPr>
          <p:cNvPr id="3" name="Subtitle 2">
            <a:extLst>
              <a:ext uri="{FF2B5EF4-FFF2-40B4-BE49-F238E27FC236}">
                <a16:creationId xmlns:a16="http://schemas.microsoft.com/office/drawing/2014/main" id="{DE35BF74-BD9B-68E6-7FFA-84DD8C0FA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7403E6BC-DE50-A073-F036-99460356604E}"/>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4F2CFF89-9F7C-8F86-A0F8-F4BFE5738D78}"/>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E34C558B-8DFE-3163-5E1A-3DD9DEED9A67}"/>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892314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97999-94E1-6615-696D-A9157CF6E869}"/>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5E90D1B4-5871-A56D-1BE4-21A4750A361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FFCF4115-B1B7-E160-3C39-0447F74DEF29}"/>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CD09FB4E-7975-9A82-398E-A1858CB7D8E7}"/>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506E28F4-BC6D-9296-70EC-2A6D532BF81F}"/>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338358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CEB26-219A-291E-7E54-38AE8333335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3694A6A0-4E90-8625-6958-73EF8310D2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B5F20FF-FDE4-5837-1A65-F4F4E2F5361A}"/>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96B5AB15-7E26-A9C8-B285-3D8C418A0C43}"/>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D23F408-5459-DE99-C46E-AFB2AD90F887}"/>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219504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FED5-B951-3301-7CBF-FCE0E0929B7A}"/>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75712FA2-EC2C-F18C-AEE7-B3573A8AF1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228E4363-E2F3-E933-BC21-8869813D07C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CC1F3E09-60FE-ED3A-D1FD-A97BE9FF9542}"/>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6" name="Footer Placeholder 5">
            <a:extLst>
              <a:ext uri="{FF2B5EF4-FFF2-40B4-BE49-F238E27FC236}">
                <a16:creationId xmlns:a16="http://schemas.microsoft.com/office/drawing/2014/main" id="{641A358D-CAB8-ECCE-911F-750BDC35CE88}"/>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6AEF875F-3BE5-D0A8-C23A-428EF5775C09}"/>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4042122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369B-A51E-BE02-8410-12D35220377D}"/>
              </a:ext>
            </a:extLst>
          </p:cNvPr>
          <p:cNvSpPr>
            <a:spLocks noGrp="1"/>
          </p:cNvSpPr>
          <p:nvPr>
            <p:ph type="title"/>
          </p:nvPr>
        </p:nvSpPr>
        <p:spPr>
          <a:xfrm>
            <a:off x="839788" y="365125"/>
            <a:ext cx="105156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5F93FB44-41AD-9FE8-2B3A-2CBF69DA1F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769FFF9-3C4C-F2A0-653A-90AFCA3A6E8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0F8594A7-0398-93DC-02BD-B2E5ABA147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0B892C8-248A-DAB6-CF5B-350E37D3A2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6EEAA185-F837-0DCF-DCD9-0E76753ADBD1}"/>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8" name="Footer Placeholder 7">
            <a:extLst>
              <a:ext uri="{FF2B5EF4-FFF2-40B4-BE49-F238E27FC236}">
                <a16:creationId xmlns:a16="http://schemas.microsoft.com/office/drawing/2014/main" id="{2533E682-32AC-94C1-6562-6487FEEF72A9}"/>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88F1721B-6A76-CC88-F382-F4B47D77F2DD}"/>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1847129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F6751-E375-78B7-1045-AE9A858D0F60}"/>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ED9C1AE0-A85E-F0C8-491C-5314BF80E8EB}"/>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4" name="Footer Placeholder 3">
            <a:extLst>
              <a:ext uri="{FF2B5EF4-FFF2-40B4-BE49-F238E27FC236}">
                <a16:creationId xmlns:a16="http://schemas.microsoft.com/office/drawing/2014/main" id="{2DD86938-EEE9-32D5-232C-E1E75C25FC18}"/>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9BEF06D6-54A0-9A45-0EA4-197E3B788F5C}"/>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1605877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E5DC0D-E1FD-988F-3FCF-34D33D82DD0A}"/>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3" name="Footer Placeholder 2">
            <a:extLst>
              <a:ext uri="{FF2B5EF4-FFF2-40B4-BE49-F238E27FC236}">
                <a16:creationId xmlns:a16="http://schemas.microsoft.com/office/drawing/2014/main" id="{2959758A-3250-4EAF-907D-D400BB14C18A}"/>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05539949-7CD0-75FB-C788-76E50B2CA94B}"/>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361050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62E2-E09E-6E5B-3BC3-3B5DC290609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B99B166E-5FDD-6FC5-483C-90FD1C3DF7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3E6B270C-40EF-CE78-BC7A-8D86D99AE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0181F0-79A4-9DB0-E16D-7B5497A2556F}"/>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6" name="Footer Placeholder 5">
            <a:extLst>
              <a:ext uri="{FF2B5EF4-FFF2-40B4-BE49-F238E27FC236}">
                <a16:creationId xmlns:a16="http://schemas.microsoft.com/office/drawing/2014/main" id="{56278F53-8446-9B9F-950D-DBE74AB59392}"/>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7ED4AAFA-7466-BAB5-89C6-5A2798A46FB6}"/>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286663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96FC9-8D4B-0068-D1C2-F0B5E390EB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859E5871-1798-3F46-5450-480A95E3AF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93B1CC48-0C56-99F7-CF99-64B3C0669D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F3EF47-AF57-90D8-DD99-8AC790958562}"/>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6" name="Footer Placeholder 5">
            <a:extLst>
              <a:ext uri="{FF2B5EF4-FFF2-40B4-BE49-F238E27FC236}">
                <a16:creationId xmlns:a16="http://schemas.microsoft.com/office/drawing/2014/main" id="{D80EDE07-C075-B02D-E386-23CD3E2E4F3D}"/>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ADAEDFA0-119A-007A-C478-60089FA7CF72}"/>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4139252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0358D-A593-7C2B-E059-65E890A57C6E}"/>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5751A477-F9E3-14CF-7B35-7975ED8F38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A9C03895-4CC2-D844-485A-E455363A4ACC}"/>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168D77CA-4680-AA51-B1C2-753D2C0C6BD5}"/>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E4EA48F4-CCF0-3AD1-6067-E31E369F120B}"/>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2852163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4F006A-3BD3-C17C-691D-E3785A654BA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4A3D1BF4-ECEB-6CE9-ED30-5DB5460E3A4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D308B439-E7A6-B37C-3211-154D81645C2E}"/>
              </a:ext>
            </a:extLst>
          </p:cNvPr>
          <p:cNvSpPr>
            <a:spLocks noGrp="1"/>
          </p:cNvSpPr>
          <p:nvPr>
            <p:ph type="dt" sz="half" idx="10"/>
          </p:nvPr>
        </p:nvSpPr>
        <p:spPr/>
        <p:txBody>
          <a:body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F634EE5A-C01A-5997-6B8A-5142938D173E}"/>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D02F0B08-E38F-CA4C-2CA0-E5764AB71C7C}"/>
              </a:ext>
            </a:extLst>
          </p:cNvPr>
          <p:cNvSpPr>
            <a:spLocks noGrp="1"/>
          </p:cNvSpPr>
          <p:nvPr>
            <p:ph type="sldNum" sz="quarter" idx="12"/>
          </p:nvPr>
        </p:nvSpPr>
        <p:spPr/>
        <p:txBody>
          <a:bodyPr/>
          <a:lstStyle/>
          <a:p>
            <a:fld id="{AA1CE090-EA76-9F40-B238-0E301A3A27FB}" type="slidenum">
              <a:rPr lang="en-DE" smtClean="0"/>
              <a:t>‹#›</a:t>
            </a:fld>
            <a:endParaRPr lang="en-DE"/>
          </a:p>
        </p:txBody>
      </p:sp>
    </p:spTree>
    <p:extLst>
      <p:ext uri="{BB962C8B-B14F-4D97-AF65-F5344CB8AC3E}">
        <p14:creationId xmlns:p14="http://schemas.microsoft.com/office/powerpoint/2010/main" val="429760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1" y="0"/>
            <a:ext cx="12192000" cy="6858000"/>
          </a:xfrm>
          <a:prstGeom prst="rect">
            <a:avLst/>
          </a:prstGeom>
          <a:solidFill>
            <a:srgbClr val="287D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4"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8253" y="498801"/>
            <a:ext cx="3499586" cy="608484"/>
          </a:xfrm>
          <a:prstGeom prst="rect">
            <a:avLst/>
          </a:prstGeom>
        </p:spPr>
      </p:pic>
    </p:spTree>
    <p:extLst>
      <p:ext uri="{BB962C8B-B14F-4D97-AF65-F5344CB8AC3E}">
        <p14:creationId xmlns:p14="http://schemas.microsoft.com/office/powerpoint/2010/main" val="4129707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DB0F21-982B-2EF2-D756-8711D84296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E88E110D-BCCE-92FD-35DA-AC60C1E27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F2431E34-5DFB-0634-3822-D9A153A34E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A27515-E47F-D544-85A4-4CEF3078148A}" type="datetimeFigureOut">
              <a:rPr lang="en-DE" smtClean="0"/>
              <a:t>21.06.24</a:t>
            </a:fld>
            <a:endParaRPr lang="en-DE"/>
          </a:p>
        </p:txBody>
      </p:sp>
      <p:sp>
        <p:nvSpPr>
          <p:cNvPr id="5" name="Footer Placeholder 4">
            <a:extLst>
              <a:ext uri="{FF2B5EF4-FFF2-40B4-BE49-F238E27FC236}">
                <a16:creationId xmlns:a16="http://schemas.microsoft.com/office/drawing/2014/main" id="{854FBF6F-BFFE-870E-91C7-28AF4FC8D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5548ED7E-FDF4-A68E-1E19-30635DA424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1CE090-EA76-9F40-B238-0E301A3A27FB}" type="slidenum">
              <a:rPr lang="en-DE" smtClean="0"/>
              <a:t>‹#›</a:t>
            </a:fld>
            <a:endParaRPr lang="en-DE"/>
          </a:p>
        </p:txBody>
      </p:sp>
    </p:spTree>
    <p:extLst>
      <p:ext uri="{BB962C8B-B14F-4D97-AF65-F5344CB8AC3E}">
        <p14:creationId xmlns:p14="http://schemas.microsoft.com/office/powerpoint/2010/main" val="1832908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png"/><Relationship Id="rId21" Type="http://schemas.openxmlformats.org/officeDocument/2006/relationships/image" Target="../media/image25.sv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6.jpe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png"/><Relationship Id="rId15" Type="http://schemas.openxmlformats.org/officeDocument/2006/relationships/image" Target="../media/image19.svg"/><Relationship Id="rId23" Type="http://schemas.openxmlformats.org/officeDocument/2006/relationships/image" Target="../media/image27.svg"/><Relationship Id="rId10" Type="http://schemas.openxmlformats.org/officeDocument/2006/relationships/image" Target="../media/image14.png"/><Relationship Id="rId19" Type="http://schemas.openxmlformats.org/officeDocument/2006/relationships/image" Target="../media/image23.svg"/><Relationship Id="rId4" Type="http://schemas.openxmlformats.org/officeDocument/2006/relationships/image" Target="../media/image8.svg"/><Relationship Id="rId9" Type="http://schemas.openxmlformats.org/officeDocument/2006/relationships/image" Target="../media/image13.svg"/><Relationship Id="rId14" Type="http://schemas.openxmlformats.org/officeDocument/2006/relationships/image" Target="../media/image18.png"/><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38.emf"/><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26" Type="http://schemas.openxmlformats.org/officeDocument/2006/relationships/image" Target="../media/image61.png"/><Relationship Id="rId3" Type="http://schemas.openxmlformats.org/officeDocument/2006/relationships/image" Target="../media/image2.jpeg"/><Relationship Id="rId21" Type="http://schemas.openxmlformats.org/officeDocument/2006/relationships/image" Target="../media/image56.jpe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5" Type="http://schemas.openxmlformats.org/officeDocument/2006/relationships/image" Target="../media/image60.jpeg"/><Relationship Id="rId2" Type="http://schemas.openxmlformats.org/officeDocument/2006/relationships/notesSlide" Target="../notesSlides/notesSlide3.xml"/><Relationship Id="rId16" Type="http://schemas.openxmlformats.org/officeDocument/2006/relationships/image" Target="../media/image51.png"/><Relationship Id="rId20" Type="http://schemas.openxmlformats.org/officeDocument/2006/relationships/image" Target="../media/image55.png"/><Relationship Id="rId29"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image" Target="../media/image59.png"/><Relationship Id="rId5" Type="http://schemas.openxmlformats.org/officeDocument/2006/relationships/image" Target="../media/image40.jpeg"/><Relationship Id="rId15" Type="http://schemas.openxmlformats.org/officeDocument/2006/relationships/image" Target="../media/image50.png"/><Relationship Id="rId23" Type="http://schemas.openxmlformats.org/officeDocument/2006/relationships/image" Target="../media/image58.jpeg"/><Relationship Id="rId28" Type="http://schemas.openxmlformats.org/officeDocument/2006/relationships/image" Target="../media/image63.png"/><Relationship Id="rId10" Type="http://schemas.openxmlformats.org/officeDocument/2006/relationships/image" Target="../media/image45.png"/><Relationship Id="rId19" Type="http://schemas.openxmlformats.org/officeDocument/2006/relationships/image" Target="../media/image54.jpeg"/><Relationship Id="rId31" Type="http://schemas.openxmlformats.org/officeDocument/2006/relationships/image" Target="../media/image66.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png"/><Relationship Id="rId30" Type="http://schemas.openxmlformats.org/officeDocument/2006/relationships/image" Target="../media/image65.png"/></Relationships>
</file>

<file path=ppt/slides/_rels/slide6.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png"/><Relationship Id="rId18" Type="http://schemas.microsoft.com/office/2007/relationships/hdphoto" Target="../media/hdphoto3.wdp"/><Relationship Id="rId3" Type="http://schemas.openxmlformats.org/officeDocument/2006/relationships/image" Target="../media/image10.png"/><Relationship Id="rId21" Type="http://schemas.openxmlformats.org/officeDocument/2006/relationships/image" Target="../media/image79.png"/><Relationship Id="rId7" Type="http://schemas.openxmlformats.org/officeDocument/2006/relationships/image" Target="../media/image69.jpeg"/><Relationship Id="rId12" Type="http://schemas.openxmlformats.org/officeDocument/2006/relationships/image" Target="../media/image74.png"/><Relationship Id="rId17" Type="http://schemas.openxmlformats.org/officeDocument/2006/relationships/image" Target="../media/image77.png"/><Relationship Id="rId2" Type="http://schemas.openxmlformats.org/officeDocument/2006/relationships/notesSlide" Target="../notesSlides/notesSlide4.xml"/><Relationship Id="rId16" Type="http://schemas.microsoft.com/office/2007/relationships/hdphoto" Target="../media/hdphoto2.wdp"/><Relationship Id="rId20" Type="http://schemas.microsoft.com/office/2007/relationships/hdphoto" Target="../media/hdphoto4.wdp"/><Relationship Id="rId1" Type="http://schemas.openxmlformats.org/officeDocument/2006/relationships/slideLayout" Target="../slideLayouts/slideLayout7.xml"/><Relationship Id="rId6" Type="http://schemas.openxmlformats.org/officeDocument/2006/relationships/image" Target="../media/image68.jpeg"/><Relationship Id="rId11" Type="http://schemas.openxmlformats.org/officeDocument/2006/relationships/image" Target="../media/image73.jpeg"/><Relationship Id="rId5" Type="http://schemas.openxmlformats.org/officeDocument/2006/relationships/image" Target="../media/image67.jpeg"/><Relationship Id="rId15" Type="http://schemas.openxmlformats.org/officeDocument/2006/relationships/image" Target="../media/image76.png"/><Relationship Id="rId10" Type="http://schemas.openxmlformats.org/officeDocument/2006/relationships/image" Target="../media/image72.jpeg"/><Relationship Id="rId19" Type="http://schemas.openxmlformats.org/officeDocument/2006/relationships/image" Target="../media/image78.png"/><Relationship Id="rId4" Type="http://schemas.openxmlformats.org/officeDocument/2006/relationships/image" Target="../media/image11.svg"/><Relationship Id="rId9" Type="http://schemas.openxmlformats.org/officeDocument/2006/relationships/image" Target="../media/image71.jpeg"/><Relationship Id="rId14" Type="http://schemas.microsoft.com/office/2007/relationships/hdphoto" Target="../media/hdphoto1.wdp"/><Relationship Id="rId22"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sv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83.png"/><Relationship Id="rId21" Type="http://schemas.openxmlformats.org/officeDocument/2006/relationships/image" Target="../media/image101.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63.png"/><Relationship Id="rId2" Type="http://schemas.openxmlformats.org/officeDocument/2006/relationships/notesSlide" Target="../notesSlides/notesSlide8.xml"/><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6.xml"/><Relationship Id="rId6" Type="http://schemas.openxmlformats.org/officeDocument/2006/relationships/image" Target="../media/image86.png"/><Relationship Id="rId11" Type="http://schemas.openxmlformats.org/officeDocument/2006/relationships/image" Target="../media/image91.png"/><Relationship Id="rId24" Type="http://schemas.openxmlformats.org/officeDocument/2006/relationships/image" Target="../media/image104.png"/><Relationship Id="rId5" Type="http://schemas.openxmlformats.org/officeDocument/2006/relationships/image" Target="../media/image85.jpeg"/><Relationship Id="rId15" Type="http://schemas.openxmlformats.org/officeDocument/2006/relationships/image" Target="../media/image95.png"/><Relationship Id="rId23" Type="http://schemas.openxmlformats.org/officeDocument/2006/relationships/image" Target="../media/image103.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s>
</file>

<file path=ppt/slides/_rels/slide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83.png"/><Relationship Id="rId7" Type="http://schemas.openxmlformats.org/officeDocument/2006/relationships/image" Target="../media/image109.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84.png"/><Relationship Id="rId9" Type="http://schemas.openxmlformats.org/officeDocument/2006/relationships/image" Target="../media/image1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230908 train speech BG 5.psd" descr="230908 train speech BG 5.psd">
            <a:extLst>
              <a:ext uri="{FF2B5EF4-FFF2-40B4-BE49-F238E27FC236}">
                <a16:creationId xmlns:a16="http://schemas.microsoft.com/office/drawing/2014/main" id="{6B728CE5-625C-4DB3-8D9E-F4AE7FB41D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588" y="1"/>
            <a:ext cx="12192001" cy="6858001"/>
          </a:xfrm>
          <a:prstGeom prst="rect">
            <a:avLst/>
          </a:prstGeom>
          <a:ln w="12700">
            <a:miter lim="400000"/>
            <a:headEnd/>
            <a:tailEnd/>
          </a:ln>
        </p:spPr>
      </p:pic>
      <p:sp>
        <p:nvSpPr>
          <p:cNvPr id="11" name="Rectangle 10">
            <a:extLst>
              <a:ext uri="{FF2B5EF4-FFF2-40B4-BE49-F238E27FC236}">
                <a16:creationId xmlns:a16="http://schemas.microsoft.com/office/drawing/2014/main" id="{BF3CD5D1-E04C-4FCB-BD2E-28DC9873D86E}"/>
              </a:ext>
            </a:extLst>
          </p:cNvPr>
          <p:cNvSpPr/>
          <p:nvPr/>
        </p:nvSpPr>
        <p:spPr>
          <a:xfrm>
            <a:off x="0" y="2313237"/>
            <a:ext cx="6122584" cy="1941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p>
        </p:txBody>
      </p:sp>
      <p:pic>
        <p:nvPicPr>
          <p:cNvPr id="13" name="Picture 12">
            <a:extLst>
              <a:ext uri="{FF2B5EF4-FFF2-40B4-BE49-F238E27FC236}">
                <a16:creationId xmlns:a16="http://schemas.microsoft.com/office/drawing/2014/main" id="{F3D84E55-C2DB-4B64-8D69-C59BA25931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4191" y="614389"/>
            <a:ext cx="4915723" cy="671086"/>
          </a:xfrm>
          <a:prstGeom prst="rect">
            <a:avLst/>
          </a:prstGeom>
        </p:spPr>
      </p:pic>
      <p:sp>
        <p:nvSpPr>
          <p:cNvPr id="17" name="Rectangle 5">
            <a:extLst>
              <a:ext uri="{FF2B5EF4-FFF2-40B4-BE49-F238E27FC236}">
                <a16:creationId xmlns:a16="http://schemas.microsoft.com/office/drawing/2014/main" id="{1B2F9572-0468-4BFC-8128-1180263B3274}"/>
              </a:ext>
            </a:extLst>
          </p:cNvPr>
          <p:cNvSpPr/>
          <p:nvPr/>
        </p:nvSpPr>
        <p:spPr>
          <a:xfrm>
            <a:off x="354191" y="1316564"/>
            <a:ext cx="4915722" cy="323165"/>
          </a:xfrm>
          <a:prstGeom prst="rect">
            <a:avLst/>
          </a:prstGeom>
        </p:spPr>
        <p:txBody>
          <a:bodyPr wrap="square">
            <a:spAutoFit/>
          </a:bodyPr>
          <a:lstStyle/>
          <a:p>
            <a:pPr marL="63481" indent="-63481" latinLnBrk="1"/>
            <a:r>
              <a:rPr lang="en-US" sz="1500" b="1" dirty="0">
                <a:ln>
                  <a:solidFill>
                    <a:sysClr val="window" lastClr="FFFFFF">
                      <a:alpha val="0"/>
                    </a:sysClr>
                  </a:solidFill>
                </a:ln>
                <a:solidFill>
                  <a:schemeClr val="bg1"/>
                </a:solidFill>
                <a:latin typeface="Arial" panose="020B0604020202020204" pitchFamily="34" charset="0"/>
                <a:ea typeface="Arial" panose="020B0604020202020204" pitchFamily="34" charset="0"/>
                <a:cs typeface="Arial" panose="020B0604020202020204" pitchFamily="34" charset="0"/>
              </a:rPr>
              <a:t>Train Ticketing Business Group</a:t>
            </a:r>
            <a:endParaRPr lang="en-GB" sz="1500" b="1" dirty="0">
              <a:ln>
                <a:solidFill>
                  <a:sysClr val="window" lastClr="FFFFFF">
                    <a:alpha val="0"/>
                  </a:sysClr>
                </a:solidFill>
              </a:ln>
              <a:solidFill>
                <a:schemeClr val="bg1"/>
              </a:solidFill>
              <a:latin typeface="Arial" panose="020B0604020202020204" pitchFamily="34" charset="0"/>
              <a:ea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102A172B-AB47-476C-A7BD-2056229596B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3480" b="-3372"/>
          <a:stretch/>
        </p:blipFill>
        <p:spPr>
          <a:xfrm>
            <a:off x="4692105" y="-57150"/>
            <a:ext cx="10579545" cy="7156679"/>
          </a:xfrm>
          <a:prstGeom prst="flowChartInputOutput">
            <a:avLst/>
          </a:prstGeom>
        </p:spPr>
      </p:pic>
      <p:sp>
        <p:nvSpPr>
          <p:cNvPr id="20" name="Title 1">
            <a:extLst>
              <a:ext uri="{FF2B5EF4-FFF2-40B4-BE49-F238E27FC236}">
                <a16:creationId xmlns:a16="http://schemas.microsoft.com/office/drawing/2014/main" id="{3532192E-350A-487C-922C-8449FC860E2B}"/>
              </a:ext>
            </a:extLst>
          </p:cNvPr>
          <p:cNvSpPr txBox="1">
            <a:spLocks/>
          </p:cNvSpPr>
          <p:nvPr/>
        </p:nvSpPr>
        <p:spPr>
          <a:xfrm>
            <a:off x="85117" y="2611641"/>
            <a:ext cx="5952350" cy="2387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tx2"/>
                </a:solidFill>
                <a:highlight>
                  <a:srgbClr val="FFFFFF"/>
                </a:highlight>
                <a:latin typeface="Arial Black" panose="020B0A04020102020204" pitchFamily="34" charset="0"/>
                <a:cs typeface="Arial" panose="020B0604020202020204" pitchFamily="34" charset="0"/>
              </a:rPr>
              <a:t>From Local to Global: </a:t>
            </a:r>
            <a:br>
              <a:rPr lang="en-GB" sz="3200" b="1" dirty="0">
                <a:solidFill>
                  <a:schemeClr val="tx2"/>
                </a:solidFill>
                <a:highlight>
                  <a:srgbClr val="FFFFFF"/>
                </a:highlight>
                <a:latin typeface="Arial" panose="020B0604020202020204" pitchFamily="34" charset="0"/>
                <a:cs typeface="Arial" panose="020B0604020202020204" pitchFamily="34" charset="0"/>
              </a:rPr>
            </a:br>
            <a:r>
              <a:rPr lang="en-GB" sz="2700" b="1" dirty="0" err="1">
                <a:solidFill>
                  <a:schemeClr val="tx2"/>
                </a:solidFill>
                <a:highlight>
                  <a:srgbClr val="FFFFFF"/>
                </a:highlight>
                <a:latin typeface="Arial" panose="020B0604020202020204" pitchFamily="34" charset="0"/>
                <a:cs typeface="Arial" panose="020B0604020202020204" pitchFamily="34" charset="0"/>
              </a:rPr>
              <a:t>Trip.com’s</a:t>
            </a:r>
            <a:r>
              <a:rPr lang="en-GB" sz="2700" b="1" dirty="0">
                <a:solidFill>
                  <a:schemeClr val="tx2"/>
                </a:solidFill>
                <a:highlight>
                  <a:srgbClr val="FFFFFF"/>
                </a:highlight>
                <a:latin typeface="Arial" panose="020B0604020202020204" pitchFamily="34" charset="0"/>
                <a:cs typeface="Arial" panose="020B0604020202020204" pitchFamily="34" charset="0"/>
              </a:rPr>
              <a:t> Growth Agenda </a:t>
            </a:r>
          </a:p>
          <a:p>
            <a:r>
              <a:rPr lang="en-GB" sz="2700" b="1" dirty="0">
                <a:solidFill>
                  <a:schemeClr val="tx2"/>
                </a:solidFill>
                <a:highlight>
                  <a:srgbClr val="FFFFFF"/>
                </a:highlight>
                <a:latin typeface="Arial" panose="020B0604020202020204" pitchFamily="34" charset="0"/>
                <a:cs typeface="Arial" panose="020B0604020202020204" pitchFamily="34" charset="0"/>
              </a:rPr>
              <a:t>in the Open Train Ticketing Sector</a:t>
            </a:r>
            <a:endParaRPr lang="en-DE" sz="2700" b="1"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30908 train speech BG 9.psd" descr="230908 train speech BG 9.psd">
            <a:extLst>
              <a:ext uri="{FF2B5EF4-FFF2-40B4-BE49-F238E27FC236}">
                <a16:creationId xmlns:a16="http://schemas.microsoft.com/office/drawing/2014/main" id="{0E177B70-181A-FDB7-4DC8-36FEA3AD4F8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1999" cy="6858000"/>
          </a:xfrm>
          <a:prstGeom prst="rect">
            <a:avLst/>
          </a:prstGeom>
          <a:ln w="12700">
            <a:miter lim="400000"/>
          </a:ln>
        </p:spPr>
      </p:pic>
      <p:sp>
        <p:nvSpPr>
          <p:cNvPr id="3" name="标题 1">
            <a:extLst>
              <a:ext uri="{FF2B5EF4-FFF2-40B4-BE49-F238E27FC236}">
                <a16:creationId xmlns:a16="http://schemas.microsoft.com/office/drawing/2014/main" id="{F18674A9-E70D-C595-C702-23B7426DBC7C}"/>
              </a:ext>
            </a:extLst>
          </p:cNvPr>
          <p:cNvSpPr txBox="1">
            <a:spLocks/>
          </p:cNvSpPr>
          <p:nvPr/>
        </p:nvSpPr>
        <p:spPr>
          <a:xfrm>
            <a:off x="208839" y="376068"/>
            <a:ext cx="6822669" cy="4105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Arial Black" panose="020B0A04020102020204" pitchFamily="34" charset="0"/>
                <a:ea typeface="+mn-ea"/>
                <a:cs typeface="Arial" panose="020B0604020202020204" pitchFamily="34" charset="0"/>
              </a:rPr>
              <a:t>Agenda</a:t>
            </a:r>
            <a:endParaRPr lang="zh-CN" altLang="en-US" sz="2800" b="1" dirty="0">
              <a:solidFill>
                <a:schemeClr val="bg1"/>
              </a:solidFill>
              <a:latin typeface="Arial Black" panose="020B0A040201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D54D1657-D189-0E75-7435-3A0789380E2A}"/>
              </a:ext>
            </a:extLst>
          </p:cNvPr>
          <p:cNvSpPr txBox="1"/>
          <p:nvPr/>
        </p:nvSpPr>
        <p:spPr>
          <a:xfrm>
            <a:off x="563215" y="1049406"/>
            <a:ext cx="8368749" cy="517064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Who are we?</a:t>
            </a:r>
          </a:p>
          <a:p>
            <a:pPr marL="285750" indent="-285750">
              <a:lnSpc>
                <a:spcPct val="150000"/>
              </a:lnSpc>
              <a:buFont typeface="Arial" panose="020B0604020202020204" pitchFamily="34" charset="0"/>
              <a:buChar char="•"/>
            </a:pPr>
            <a:r>
              <a:rPr lang="en-GB" sz="2000" b="1" dirty="0" err="1">
                <a:solidFill>
                  <a:schemeClr val="bg1"/>
                </a:solidFill>
                <a:latin typeface="Arial" panose="020B0604020202020204" pitchFamily="34" charset="0"/>
                <a:cs typeface="Arial" panose="020B0604020202020204" pitchFamily="34" charset="0"/>
              </a:rPr>
              <a:t>Trip.com’s</a:t>
            </a:r>
            <a:r>
              <a:rPr lang="en-GB" sz="2000" b="1" dirty="0">
                <a:solidFill>
                  <a:schemeClr val="bg1"/>
                </a:solidFill>
                <a:latin typeface="Arial" panose="020B0604020202020204" pitchFamily="34" charset="0"/>
                <a:cs typeface="Arial" panose="020B0604020202020204" pitchFamily="34" charset="0"/>
              </a:rPr>
              <a:t> network</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Impact of rail liberalization for ticketing retailers</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The journey of </a:t>
            </a:r>
            <a:r>
              <a:rPr lang="en-GB" sz="2000" b="1" dirty="0" err="1">
                <a:solidFill>
                  <a:schemeClr val="bg1"/>
                </a:solidFill>
                <a:latin typeface="Arial" panose="020B0604020202020204" pitchFamily="34" charset="0"/>
                <a:cs typeface="Arial" panose="020B0604020202020204" pitchFamily="34" charset="0"/>
              </a:rPr>
              <a:t>Trip.com</a:t>
            </a:r>
            <a:endParaRPr lang="en-GB" sz="2000" b="1" dirty="0">
              <a:solidFill>
                <a:schemeClr val="bg1"/>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Current supply chain</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Growth in the UK and EU</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A glimpse in the future</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Challenges and opportunities</a:t>
            </a:r>
          </a:p>
          <a:p>
            <a:pPr marL="285750" indent="-285750">
              <a:lnSpc>
                <a:spcPct val="150000"/>
              </a:lnSpc>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Conclusions and future outlook</a:t>
            </a:r>
          </a:p>
          <a:p>
            <a:pPr marL="285750" indent="-285750">
              <a:lnSpc>
                <a:spcPct val="150000"/>
              </a:lnSpc>
              <a:buFont typeface="Arial" panose="020B0604020202020204" pitchFamily="34" charset="0"/>
              <a:buChar char="•"/>
            </a:pPr>
            <a:endParaRPr lang="en-DE" sz="2400" b="1" dirty="0">
              <a:solidFill>
                <a:schemeClr val="bg1"/>
              </a:solidFill>
              <a:latin typeface="Arial" panose="020B0604020202020204" pitchFamily="34" charset="0"/>
              <a:cs typeface="Arial" panose="020B0604020202020204" pitchFamily="34" charset="0"/>
            </a:endParaRPr>
          </a:p>
          <a:p>
            <a:endParaRPr lang="en-DE"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797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230908 train speech BG 4.psd" descr="230908 train speech BG 4.psd">
            <a:extLst>
              <a:ext uri="{FF2B5EF4-FFF2-40B4-BE49-F238E27FC236}">
                <a16:creationId xmlns:a16="http://schemas.microsoft.com/office/drawing/2014/main" id="{EFCCAD6F-7F65-2596-DC22-7A4E1EE9E4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a:ln w="12700">
            <a:miter lim="400000"/>
            <a:headEnd/>
            <a:tailEnd/>
          </a:ln>
        </p:spPr>
      </p:pic>
      <p:pic>
        <p:nvPicPr>
          <p:cNvPr id="55" name="图形 5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89027" y="2085041"/>
            <a:ext cx="3886556" cy="1931356"/>
          </a:xfrm>
          <a:prstGeom prst="rect">
            <a:avLst/>
          </a:prstGeom>
        </p:spPr>
      </p:pic>
      <p:pic>
        <p:nvPicPr>
          <p:cNvPr id="56" name="图形 5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3959705" y="4146778"/>
            <a:ext cx="3886556" cy="1931356"/>
          </a:xfrm>
          <a:prstGeom prst="rect">
            <a:avLst/>
          </a:prstGeom>
        </p:spPr>
      </p:pic>
      <p:sp>
        <p:nvSpPr>
          <p:cNvPr id="60" name="椭圆 59"/>
          <p:cNvSpPr/>
          <p:nvPr/>
        </p:nvSpPr>
        <p:spPr>
          <a:xfrm>
            <a:off x="4376076" y="2573991"/>
            <a:ext cx="3095386" cy="3095386"/>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464159" y="2662074"/>
            <a:ext cx="2919220" cy="2919220"/>
          </a:xfrm>
          <a:prstGeom prst="rect">
            <a:avLst/>
          </a:prstGeom>
        </p:spPr>
      </p:pic>
      <p:sp>
        <p:nvSpPr>
          <p:cNvPr id="13" name="椭圆 12"/>
          <p:cNvSpPr/>
          <p:nvPr/>
        </p:nvSpPr>
        <p:spPr>
          <a:xfrm>
            <a:off x="619341" y="856847"/>
            <a:ext cx="246222" cy="246222"/>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023592" y="766037"/>
            <a:ext cx="6822669" cy="410528"/>
          </a:xfrm>
        </p:spPr>
        <p:txBody>
          <a:bodyPr>
            <a:noAutofit/>
          </a:bodyPr>
          <a:lstStyle/>
          <a:p>
            <a:r>
              <a:rPr lang="en-US" altLang="zh-CN" sz="2400" dirty="0">
                <a:solidFill>
                  <a:schemeClr val="bg1"/>
                </a:solidFill>
                <a:latin typeface="Arial Black" panose="020B0A04020102020204" pitchFamily="34" charset="0"/>
                <a:cs typeface="Arial" panose="020B0604020202020204" pitchFamily="34" charset="0"/>
              </a:rPr>
              <a:t>A Leading travel service provider</a:t>
            </a:r>
            <a:endParaRPr lang="zh-CN" altLang="en-US" sz="2400" dirty="0">
              <a:solidFill>
                <a:schemeClr val="bg1"/>
              </a:solidFill>
              <a:latin typeface="Arial Black" panose="020B0A04020102020204" pitchFamily="34" charset="0"/>
              <a:cs typeface="Arial" panose="020B0604020202020204" pitchFamily="34" charset="0"/>
            </a:endParaRPr>
          </a:p>
        </p:txBody>
      </p:sp>
      <p:sp>
        <p:nvSpPr>
          <p:cNvPr id="3" name="内容占位符 2"/>
          <p:cNvSpPr>
            <a:spLocks noGrp="1"/>
          </p:cNvSpPr>
          <p:nvPr>
            <p:ph idx="1"/>
          </p:nvPr>
        </p:nvSpPr>
        <p:spPr>
          <a:xfrm>
            <a:off x="1513901" y="1708448"/>
            <a:ext cx="1813561" cy="246222"/>
          </a:xfrm>
        </p:spPr>
        <p:txBody>
          <a:bodyPr>
            <a:noAutofit/>
          </a:bodyPr>
          <a:lstStyle/>
          <a:p>
            <a:pPr marL="0" indent="0">
              <a:buNone/>
            </a:pPr>
            <a:r>
              <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rPr>
              <a:t>Customer services</a:t>
            </a:r>
            <a:endParaRPr lang="zh-CN" alt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 name="组合 3"/>
          <p:cNvGrpSpPr/>
          <p:nvPr/>
        </p:nvGrpSpPr>
        <p:grpSpPr>
          <a:xfrm>
            <a:off x="10306049" y="254798"/>
            <a:ext cx="1744436" cy="6344894"/>
            <a:chOff x="10306049" y="254798"/>
            <a:chExt cx="1744436" cy="6344894"/>
          </a:xfrm>
        </p:grpSpPr>
        <p:pic>
          <p:nvPicPr>
            <p:cNvPr id="11" name="图形 10"/>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06049" y="254798"/>
              <a:ext cx="1659954" cy="222813"/>
            </a:xfrm>
            <a:prstGeom prst="rect">
              <a:avLst/>
            </a:prstGeom>
          </p:spPr>
        </p:pic>
        <p:sp>
          <p:nvSpPr>
            <p:cNvPr id="10" name="文本框 9"/>
            <p:cNvSpPr txBox="1"/>
            <p:nvPr/>
          </p:nvSpPr>
          <p:spPr>
            <a:xfrm>
              <a:off x="11478985" y="6322693"/>
              <a:ext cx="571500" cy="276999"/>
            </a:xfrm>
            <a:prstGeom prst="rect">
              <a:avLst/>
            </a:prstGeom>
            <a:noFill/>
          </p:spPr>
          <p:txBody>
            <a:bodyPr wrap="square" rtlCol="0">
              <a:spAutoFit/>
            </a:bodyPr>
            <a:lstStyle/>
            <a:p>
              <a:pPr algn="r"/>
              <a:r>
                <a:rPr lang="en-US" altLang="zh-CN" sz="1200" dirty="0">
                  <a:solidFill>
                    <a:schemeClr val="bg1"/>
                  </a:solidFill>
                  <a:latin typeface="Arial" panose="020B0604020202020204" pitchFamily="34" charset="0"/>
                  <a:cs typeface="Arial" panose="020B0604020202020204" pitchFamily="34" charset="0"/>
                </a:rPr>
                <a:t>06</a:t>
              </a:r>
              <a:endParaRPr lang="zh-CN" altLang="en-US" sz="1200" dirty="0">
                <a:solidFill>
                  <a:schemeClr val="bg1"/>
                </a:solidFill>
                <a:latin typeface="Arial" panose="020B0604020202020204" pitchFamily="34" charset="0"/>
                <a:cs typeface="Arial" panose="020B0604020202020204" pitchFamily="34" charset="0"/>
              </a:endParaRPr>
            </a:p>
          </p:txBody>
        </p:sp>
      </p:grpSp>
      <p:grpSp>
        <p:nvGrpSpPr>
          <p:cNvPr id="58" name="组合 57"/>
          <p:cNvGrpSpPr/>
          <p:nvPr/>
        </p:nvGrpSpPr>
        <p:grpSpPr>
          <a:xfrm>
            <a:off x="2817492" y="2201361"/>
            <a:ext cx="621287" cy="621287"/>
            <a:chOff x="554253" y="2475138"/>
            <a:chExt cx="621287" cy="621287"/>
          </a:xfrm>
        </p:grpSpPr>
        <p:sp>
          <p:nvSpPr>
            <p:cNvPr id="25" name="椭圆 24"/>
            <p:cNvSpPr/>
            <p:nvPr/>
          </p:nvSpPr>
          <p:spPr>
            <a:xfrm>
              <a:off x="554253" y="2475138"/>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9" name="图形 8"/>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0897" y="2609299"/>
              <a:ext cx="344556" cy="317457"/>
            </a:xfrm>
            <a:prstGeom prst="rect">
              <a:avLst/>
            </a:prstGeom>
          </p:spPr>
        </p:pic>
      </p:grpSp>
      <p:sp>
        <p:nvSpPr>
          <p:cNvPr id="12" name="文本框 11"/>
          <p:cNvSpPr txBox="1"/>
          <p:nvPr/>
        </p:nvSpPr>
        <p:spPr>
          <a:xfrm>
            <a:off x="1706595" y="2379743"/>
            <a:ext cx="1009390" cy="291420"/>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r"/>
            <a:r>
              <a:rPr lang="en-US" altLang="zh-CN" sz="1600" b="1" dirty="0">
                <a:solidFill>
                  <a:srgbClr val="FFC000"/>
                </a:solidFill>
                <a:latin typeface="Arial" panose="020B0604020202020204" pitchFamily="34" charset="0"/>
                <a:cs typeface="Arial" panose="020B0604020202020204" pitchFamily="34" charset="0"/>
              </a:rPr>
              <a:t>10,000</a:t>
            </a:r>
          </a:p>
        </p:txBody>
      </p:sp>
      <p:sp>
        <p:nvSpPr>
          <p:cNvPr id="14" name="内容占位符 2"/>
          <p:cNvSpPr txBox="1"/>
          <p:nvPr/>
        </p:nvSpPr>
        <p:spPr>
          <a:xfrm>
            <a:off x="283269" y="2523954"/>
            <a:ext cx="2432716"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5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customer service staff</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7" name="组合 56"/>
          <p:cNvGrpSpPr/>
          <p:nvPr/>
        </p:nvGrpSpPr>
        <p:grpSpPr>
          <a:xfrm>
            <a:off x="2807653" y="3247328"/>
            <a:ext cx="621287" cy="621287"/>
            <a:chOff x="525483" y="3407182"/>
            <a:chExt cx="621287" cy="621287"/>
          </a:xfrm>
        </p:grpSpPr>
        <p:sp>
          <p:nvSpPr>
            <p:cNvPr id="27" name="椭圆 26"/>
            <p:cNvSpPr/>
            <p:nvPr/>
          </p:nvSpPr>
          <p:spPr>
            <a:xfrm>
              <a:off x="525483" y="3407182"/>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16" name="图形 15"/>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8466" y="3566892"/>
              <a:ext cx="346987" cy="317457"/>
            </a:xfrm>
            <a:prstGeom prst="rect">
              <a:avLst/>
            </a:prstGeom>
          </p:spPr>
        </p:pic>
      </p:grpSp>
      <p:sp>
        <p:nvSpPr>
          <p:cNvPr id="17" name="文本框 16"/>
          <p:cNvSpPr txBox="1"/>
          <p:nvPr/>
        </p:nvSpPr>
        <p:spPr>
          <a:xfrm>
            <a:off x="1986159" y="3406446"/>
            <a:ext cx="729826"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r"/>
            <a:r>
              <a:rPr lang="en-US" altLang="zh-CN" sz="1600" b="1" dirty="0">
                <a:solidFill>
                  <a:srgbClr val="FFC000"/>
                </a:solidFill>
                <a:latin typeface="Arial" panose="020B0604020202020204" pitchFamily="34" charset="0"/>
                <a:cs typeface="Arial" panose="020B0604020202020204" pitchFamily="34" charset="0"/>
              </a:rPr>
              <a:t>24/7</a:t>
            </a:r>
          </a:p>
        </p:txBody>
      </p:sp>
      <p:sp>
        <p:nvSpPr>
          <p:cNvPr id="18" name="内容占位符 2"/>
          <p:cNvSpPr txBox="1"/>
          <p:nvPr/>
        </p:nvSpPr>
        <p:spPr>
          <a:xfrm>
            <a:off x="283269" y="3210041"/>
            <a:ext cx="2432716"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Providing</a:t>
            </a:r>
          </a:p>
        </p:txBody>
      </p:sp>
      <p:sp>
        <p:nvSpPr>
          <p:cNvPr id="23" name="文本框 22"/>
          <p:cNvSpPr txBox="1"/>
          <p:nvPr/>
        </p:nvSpPr>
        <p:spPr>
          <a:xfrm>
            <a:off x="1986159" y="4280596"/>
            <a:ext cx="729826"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r"/>
            <a:r>
              <a:rPr lang="en-US" altLang="zh-CN" sz="1600" b="1" dirty="0">
                <a:solidFill>
                  <a:srgbClr val="FFC000"/>
                </a:solidFill>
                <a:latin typeface="Arial" panose="020B0604020202020204" pitchFamily="34" charset="0"/>
                <a:cs typeface="Arial" panose="020B0604020202020204" pitchFamily="34" charset="0"/>
              </a:rPr>
              <a:t>7</a:t>
            </a:r>
          </a:p>
        </p:txBody>
      </p:sp>
      <p:sp>
        <p:nvSpPr>
          <p:cNvPr id="24" name="内容占位符 2"/>
          <p:cNvSpPr txBox="1"/>
          <p:nvPr/>
        </p:nvSpPr>
        <p:spPr>
          <a:xfrm>
            <a:off x="1175653" y="4490007"/>
            <a:ext cx="1540331"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customer service centers worldwide</a:t>
            </a:r>
          </a:p>
        </p:txBody>
      </p:sp>
      <p:grpSp>
        <p:nvGrpSpPr>
          <p:cNvPr id="59" name="组合 58"/>
          <p:cNvGrpSpPr/>
          <p:nvPr/>
        </p:nvGrpSpPr>
        <p:grpSpPr>
          <a:xfrm>
            <a:off x="2817492" y="4280220"/>
            <a:ext cx="621287" cy="621287"/>
            <a:chOff x="593689" y="4420694"/>
            <a:chExt cx="621287" cy="621287"/>
          </a:xfrm>
        </p:grpSpPr>
        <p:sp>
          <p:nvSpPr>
            <p:cNvPr id="29" name="椭圆 28"/>
            <p:cNvSpPr/>
            <p:nvPr/>
          </p:nvSpPr>
          <p:spPr>
            <a:xfrm>
              <a:off x="593689" y="4420694"/>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26" name="图形 25"/>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5025" y="4557371"/>
              <a:ext cx="347931" cy="347931"/>
            </a:xfrm>
            <a:prstGeom prst="rect">
              <a:avLst/>
            </a:prstGeom>
          </p:spPr>
        </p:pic>
      </p:grpSp>
      <p:grpSp>
        <p:nvGrpSpPr>
          <p:cNvPr id="34" name="组合 33"/>
          <p:cNvGrpSpPr/>
          <p:nvPr/>
        </p:nvGrpSpPr>
        <p:grpSpPr>
          <a:xfrm>
            <a:off x="2817492" y="5285755"/>
            <a:ext cx="621287" cy="621287"/>
            <a:chOff x="603114" y="5231428"/>
            <a:chExt cx="621287" cy="621287"/>
          </a:xfrm>
        </p:grpSpPr>
        <p:sp>
          <p:nvSpPr>
            <p:cNvPr id="31" name="椭圆 30"/>
            <p:cNvSpPr/>
            <p:nvPr/>
          </p:nvSpPr>
          <p:spPr>
            <a:xfrm>
              <a:off x="603114" y="5231428"/>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30" name="图形 29"/>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1221" y="5370137"/>
              <a:ext cx="344556" cy="348973"/>
            </a:xfrm>
            <a:prstGeom prst="rect">
              <a:avLst/>
            </a:prstGeom>
          </p:spPr>
        </p:pic>
      </p:grpSp>
      <p:sp>
        <p:nvSpPr>
          <p:cNvPr id="32" name="文本框 31"/>
          <p:cNvSpPr txBox="1"/>
          <p:nvPr/>
        </p:nvSpPr>
        <p:spPr>
          <a:xfrm>
            <a:off x="1747532" y="5628516"/>
            <a:ext cx="968452"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r"/>
            <a:r>
              <a:rPr lang="zh-CN" altLang="en-US" sz="1600" b="1" dirty="0">
                <a:solidFill>
                  <a:srgbClr val="FFC000"/>
                </a:solidFill>
                <a:latin typeface="Arial" panose="020B0604020202020204" pitchFamily="34" charset="0"/>
                <a:cs typeface="Arial" panose="020B0604020202020204" pitchFamily="34" charset="0"/>
              </a:rPr>
              <a:t>＞</a:t>
            </a:r>
            <a:r>
              <a:rPr lang="en-US" altLang="zh-CN" sz="1600" b="1" dirty="0">
                <a:solidFill>
                  <a:srgbClr val="FFC000"/>
                </a:solidFill>
                <a:latin typeface="Arial" panose="020B0604020202020204" pitchFamily="34" charset="0"/>
                <a:cs typeface="Arial" panose="020B0604020202020204" pitchFamily="34" charset="0"/>
              </a:rPr>
              <a:t>70%</a:t>
            </a:r>
          </a:p>
        </p:txBody>
      </p:sp>
      <p:sp>
        <p:nvSpPr>
          <p:cNvPr id="33" name="内容占位符 2"/>
          <p:cNvSpPr txBox="1"/>
          <p:nvPr/>
        </p:nvSpPr>
        <p:spPr>
          <a:xfrm>
            <a:off x="584188" y="5244054"/>
            <a:ext cx="2177251"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Post transaction service automation rate</a:t>
            </a:r>
          </a:p>
        </p:txBody>
      </p:sp>
      <p:grpSp>
        <p:nvGrpSpPr>
          <p:cNvPr id="54" name="组合 53"/>
          <p:cNvGrpSpPr/>
          <p:nvPr/>
        </p:nvGrpSpPr>
        <p:grpSpPr>
          <a:xfrm>
            <a:off x="8385108" y="2201361"/>
            <a:ext cx="621287" cy="621287"/>
            <a:chOff x="8394782" y="2557405"/>
            <a:chExt cx="621287" cy="621287"/>
          </a:xfrm>
        </p:grpSpPr>
        <p:sp>
          <p:nvSpPr>
            <p:cNvPr id="35" name="椭圆 34"/>
            <p:cNvSpPr/>
            <p:nvPr/>
          </p:nvSpPr>
          <p:spPr>
            <a:xfrm>
              <a:off x="8394782" y="2557405"/>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37" name="图形 36"/>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498577" y="2727800"/>
              <a:ext cx="413602" cy="271469"/>
            </a:xfrm>
            <a:prstGeom prst="rect">
              <a:avLst/>
            </a:prstGeom>
          </p:spPr>
        </p:pic>
      </p:grpSp>
      <p:grpSp>
        <p:nvGrpSpPr>
          <p:cNvPr id="53" name="组合 52"/>
          <p:cNvGrpSpPr/>
          <p:nvPr/>
        </p:nvGrpSpPr>
        <p:grpSpPr>
          <a:xfrm>
            <a:off x="8385108" y="3263001"/>
            <a:ext cx="621287" cy="621287"/>
            <a:chOff x="8431426" y="3536786"/>
            <a:chExt cx="621287" cy="621287"/>
          </a:xfrm>
        </p:grpSpPr>
        <p:sp>
          <p:nvSpPr>
            <p:cNvPr id="36" name="椭圆 35"/>
            <p:cNvSpPr/>
            <p:nvPr/>
          </p:nvSpPr>
          <p:spPr>
            <a:xfrm>
              <a:off x="8431426" y="3536786"/>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39" name="图形 38"/>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584819" y="3682894"/>
              <a:ext cx="327360" cy="319688"/>
            </a:xfrm>
            <a:prstGeom prst="rect">
              <a:avLst/>
            </a:prstGeom>
          </p:spPr>
        </p:pic>
      </p:grpSp>
      <p:grpSp>
        <p:nvGrpSpPr>
          <p:cNvPr id="47" name="组合 46"/>
          <p:cNvGrpSpPr/>
          <p:nvPr/>
        </p:nvGrpSpPr>
        <p:grpSpPr>
          <a:xfrm>
            <a:off x="8385108" y="4280220"/>
            <a:ext cx="621287" cy="621287"/>
            <a:chOff x="8431425" y="4328713"/>
            <a:chExt cx="621287" cy="621287"/>
          </a:xfrm>
        </p:grpSpPr>
        <p:sp>
          <p:nvSpPr>
            <p:cNvPr id="38" name="椭圆 37"/>
            <p:cNvSpPr/>
            <p:nvPr/>
          </p:nvSpPr>
          <p:spPr>
            <a:xfrm>
              <a:off x="8431425" y="4328713"/>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41" name="图形 40"/>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584819" y="4494821"/>
              <a:ext cx="337145" cy="275846"/>
            </a:xfrm>
            <a:prstGeom prst="rect">
              <a:avLst/>
            </a:prstGeom>
          </p:spPr>
        </p:pic>
      </p:grpSp>
      <p:grpSp>
        <p:nvGrpSpPr>
          <p:cNvPr id="42" name="组合 41"/>
          <p:cNvGrpSpPr/>
          <p:nvPr/>
        </p:nvGrpSpPr>
        <p:grpSpPr>
          <a:xfrm>
            <a:off x="8385108" y="5285755"/>
            <a:ext cx="621287" cy="621287"/>
            <a:chOff x="8394782" y="5233106"/>
            <a:chExt cx="621287" cy="621287"/>
          </a:xfrm>
        </p:grpSpPr>
        <p:sp>
          <p:nvSpPr>
            <p:cNvPr id="40" name="椭圆 39"/>
            <p:cNvSpPr/>
            <p:nvPr/>
          </p:nvSpPr>
          <p:spPr>
            <a:xfrm>
              <a:off x="8394782" y="5233106"/>
              <a:ext cx="621287" cy="621287"/>
            </a:xfrm>
            <a:prstGeom prst="ellipse">
              <a:avLst/>
            </a:prstGeom>
            <a:solidFill>
              <a:srgbClr val="64A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755"/>
                </a:solidFill>
              </a:endParaRPr>
            </a:p>
          </p:txBody>
        </p:sp>
        <p:pic>
          <p:nvPicPr>
            <p:cNvPr id="43" name="图形 42"/>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8445910" y="5430997"/>
              <a:ext cx="518936" cy="271469"/>
            </a:xfrm>
            <a:prstGeom prst="rect">
              <a:avLst/>
            </a:prstGeom>
          </p:spPr>
        </p:pic>
      </p:grpSp>
      <p:sp>
        <p:nvSpPr>
          <p:cNvPr id="44" name="文本框 43"/>
          <p:cNvSpPr txBox="1"/>
          <p:nvPr/>
        </p:nvSpPr>
        <p:spPr>
          <a:xfrm>
            <a:off x="9123124" y="2067764"/>
            <a:ext cx="1421132"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600" b="1" dirty="0">
                <a:solidFill>
                  <a:srgbClr val="FFC000"/>
                </a:solidFill>
                <a:latin typeface="Arial" panose="020B0604020202020204" pitchFamily="34" charset="0"/>
                <a:cs typeface="Arial" panose="020B0604020202020204" pitchFamily="34" charset="0"/>
              </a:rPr>
              <a:t>Airlines</a:t>
            </a:r>
          </a:p>
        </p:txBody>
      </p:sp>
      <p:sp>
        <p:nvSpPr>
          <p:cNvPr id="45" name="内容占位符 2"/>
          <p:cNvSpPr txBox="1"/>
          <p:nvPr/>
        </p:nvSpPr>
        <p:spPr>
          <a:xfrm>
            <a:off x="9123124" y="2277175"/>
            <a:ext cx="2272638" cy="6120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510</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 global airlines, Covering 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3,400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airports in 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220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countries and region</a:t>
            </a:r>
          </a:p>
        </p:txBody>
      </p:sp>
      <p:sp>
        <p:nvSpPr>
          <p:cNvPr id="46" name="文本框 45"/>
          <p:cNvSpPr txBox="1"/>
          <p:nvPr/>
        </p:nvSpPr>
        <p:spPr>
          <a:xfrm>
            <a:off x="9123124" y="3225461"/>
            <a:ext cx="1018965"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600" b="1" dirty="0">
                <a:solidFill>
                  <a:srgbClr val="FFC000"/>
                </a:solidFill>
                <a:latin typeface="Arial" panose="020B0604020202020204" pitchFamily="34" charset="0"/>
                <a:cs typeface="Arial" panose="020B0604020202020204" pitchFamily="34" charset="0"/>
              </a:rPr>
              <a:t>Hotels</a:t>
            </a:r>
          </a:p>
        </p:txBody>
      </p:sp>
      <p:sp>
        <p:nvSpPr>
          <p:cNvPr id="48" name="文本框 47"/>
          <p:cNvSpPr txBox="1"/>
          <p:nvPr/>
        </p:nvSpPr>
        <p:spPr>
          <a:xfrm>
            <a:off x="9123124" y="4351609"/>
            <a:ext cx="1018965"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600" b="1" dirty="0">
                <a:solidFill>
                  <a:srgbClr val="FFC000"/>
                </a:solidFill>
                <a:latin typeface="Arial" panose="020B0604020202020204" pitchFamily="34" charset="0"/>
                <a:cs typeface="Arial" panose="020B0604020202020204" pitchFamily="34" charset="0"/>
              </a:rPr>
              <a:t>Tours</a:t>
            </a:r>
          </a:p>
        </p:txBody>
      </p:sp>
      <p:sp>
        <p:nvSpPr>
          <p:cNvPr id="49" name="内容占位符 2"/>
          <p:cNvSpPr txBox="1"/>
          <p:nvPr/>
        </p:nvSpPr>
        <p:spPr>
          <a:xfrm>
            <a:off x="9123124" y="4561020"/>
            <a:ext cx="2086004" cy="4317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400,000</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 package tours</a:t>
            </a:r>
          </a:p>
        </p:txBody>
      </p:sp>
      <p:sp>
        <p:nvSpPr>
          <p:cNvPr id="50" name="文本框 49"/>
          <p:cNvSpPr txBox="1"/>
          <p:nvPr/>
        </p:nvSpPr>
        <p:spPr>
          <a:xfrm>
            <a:off x="9123124" y="5245591"/>
            <a:ext cx="1018965" cy="27584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1200">
                <a:latin typeface="ITC Avant Garde Std Bk" panose="02000503030000020004"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600" b="1" dirty="0">
                <a:solidFill>
                  <a:srgbClr val="FFC000"/>
                </a:solidFill>
                <a:latin typeface="Arial" panose="020B0604020202020204" pitchFamily="34" charset="0"/>
                <a:cs typeface="Arial" panose="020B0604020202020204" pitchFamily="34" charset="0"/>
              </a:rPr>
              <a:t>Train</a:t>
            </a:r>
          </a:p>
        </p:txBody>
      </p:sp>
      <p:sp>
        <p:nvSpPr>
          <p:cNvPr id="51" name="内容占位符 2"/>
          <p:cNvSpPr txBox="1"/>
          <p:nvPr/>
        </p:nvSpPr>
        <p:spPr>
          <a:xfrm>
            <a:off x="9123124" y="5455002"/>
            <a:ext cx="2355969" cy="4317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36</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 countries and regions,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1000+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cities</a:t>
            </a:r>
          </a:p>
        </p:txBody>
      </p:sp>
      <p:sp>
        <p:nvSpPr>
          <p:cNvPr id="20" name="内容占位符 2"/>
          <p:cNvSpPr txBox="1"/>
          <p:nvPr/>
        </p:nvSpPr>
        <p:spPr>
          <a:xfrm>
            <a:off x="9123124" y="3439616"/>
            <a:ext cx="1887502" cy="6120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Over </a:t>
            </a:r>
            <a:r>
              <a:rPr lang="en-US" altLang="zh-CN" sz="1100" dirty="0">
                <a:solidFill>
                  <a:srgbClr val="FFC000"/>
                </a:solidFill>
                <a:latin typeface="Arial" panose="020B0604020202020204" pitchFamily="34" charset="0"/>
                <a:ea typeface="微软雅黑" panose="020B0503020204020204" pitchFamily="34" charset="-122"/>
                <a:cs typeface="Arial" panose="020B0604020202020204" pitchFamily="34" charset="0"/>
              </a:rPr>
              <a:t>1.1 million </a:t>
            </a: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global accommodation listings</a:t>
            </a:r>
          </a:p>
        </p:txBody>
      </p:sp>
      <p:sp>
        <p:nvSpPr>
          <p:cNvPr id="21" name="内容占位符 2"/>
          <p:cNvSpPr txBox="1"/>
          <p:nvPr/>
        </p:nvSpPr>
        <p:spPr>
          <a:xfrm>
            <a:off x="283269" y="3624801"/>
            <a:ext cx="2432716"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customer service</a:t>
            </a:r>
          </a:p>
        </p:txBody>
      </p:sp>
      <p:sp>
        <p:nvSpPr>
          <p:cNvPr id="22" name="内容占位符 2"/>
          <p:cNvSpPr txBox="1"/>
          <p:nvPr/>
        </p:nvSpPr>
        <p:spPr>
          <a:xfrm>
            <a:off x="283269" y="2141366"/>
            <a:ext cx="2432716" cy="347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50000"/>
              </a:lnSpc>
              <a:buFont typeface="Arial" panose="020B0604020202020204" pitchFamily="34" charset="0"/>
              <a:buNone/>
            </a:pPr>
            <a:r>
              <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rPr>
              <a:t>Approximately</a:t>
            </a:r>
            <a:endParaRPr lang="zh-CN" altLang="en-US"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5" name="图形 4"/>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49418" y="3809554"/>
            <a:ext cx="2748702" cy="3689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1EDD2D-EF3A-C3A9-F407-43CE3940F658}"/>
              </a:ext>
            </a:extLst>
          </p:cNvPr>
          <p:cNvSpPr/>
          <p:nvPr/>
        </p:nvSpPr>
        <p:spPr>
          <a:xfrm>
            <a:off x="-6657" y="-17079"/>
            <a:ext cx="12258974" cy="6875079"/>
          </a:xfrm>
          <a:prstGeom prst="rect">
            <a:avLst/>
          </a:prstGeom>
          <a:solidFill>
            <a:srgbClr val="071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0" name="组合 189"/>
          <p:cNvGrpSpPr/>
          <p:nvPr/>
        </p:nvGrpSpPr>
        <p:grpSpPr>
          <a:xfrm>
            <a:off x="10337512" y="259511"/>
            <a:ext cx="1712973" cy="6340181"/>
            <a:chOff x="10337512" y="259511"/>
            <a:chExt cx="1712973" cy="6340181"/>
          </a:xfrm>
        </p:grpSpPr>
        <p:sp>
          <p:nvSpPr>
            <p:cNvPr id="192" name="文本框 191"/>
            <p:cNvSpPr txBox="1"/>
            <p:nvPr/>
          </p:nvSpPr>
          <p:spPr>
            <a:xfrm>
              <a:off x="11478985" y="6322693"/>
              <a:ext cx="571500" cy="276999"/>
            </a:xfrm>
            <a:prstGeom prst="rect">
              <a:avLst/>
            </a:prstGeom>
            <a:noFill/>
          </p:spPr>
          <p:txBody>
            <a:bodyPr wrap="square" rtlCol="0">
              <a:spAutoFit/>
            </a:bodyPr>
            <a:lstStyle/>
            <a:p>
              <a:pPr algn="r"/>
              <a:r>
                <a:rPr lang="en-US" altLang="zh-CN" sz="1200" dirty="0">
                  <a:solidFill>
                    <a:srgbClr val="003755"/>
                  </a:solidFill>
                  <a:latin typeface="Arial" panose="020B0604020202020204" pitchFamily="34" charset="0"/>
                  <a:cs typeface="Arial" panose="020B0604020202020204" pitchFamily="34" charset="0"/>
                </a:rPr>
                <a:t>05</a:t>
              </a:r>
              <a:endParaRPr lang="zh-CN" altLang="en-US" sz="1200" dirty="0">
                <a:solidFill>
                  <a:srgbClr val="003755"/>
                </a:solidFill>
                <a:latin typeface="Arial" panose="020B0604020202020204" pitchFamily="34" charset="0"/>
                <a:cs typeface="Arial" panose="020B0604020202020204" pitchFamily="34" charset="0"/>
              </a:endParaRPr>
            </a:p>
          </p:txBody>
        </p:sp>
        <p:pic>
          <p:nvPicPr>
            <p:cNvPr id="193" name="图形 192"/>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37512" y="259511"/>
              <a:ext cx="1593231" cy="216879"/>
            </a:xfrm>
            <a:prstGeom prst="rect">
              <a:avLst/>
            </a:prstGeom>
          </p:spPr>
        </p:pic>
      </p:grpSp>
      <p:sp>
        <p:nvSpPr>
          <p:cNvPr id="240" name="矩形 239"/>
          <p:cNvSpPr/>
          <p:nvPr/>
        </p:nvSpPr>
        <p:spPr>
          <a:xfrm>
            <a:off x="605503" y="5309492"/>
            <a:ext cx="4004351" cy="98856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矩形 238"/>
          <p:cNvSpPr/>
          <p:nvPr/>
        </p:nvSpPr>
        <p:spPr>
          <a:xfrm>
            <a:off x="605503" y="4227863"/>
            <a:ext cx="4004351" cy="98856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矩形 237"/>
          <p:cNvSpPr/>
          <p:nvPr/>
        </p:nvSpPr>
        <p:spPr>
          <a:xfrm>
            <a:off x="605503" y="3143739"/>
            <a:ext cx="4004351" cy="98856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矩形 236"/>
          <p:cNvSpPr/>
          <p:nvPr/>
        </p:nvSpPr>
        <p:spPr>
          <a:xfrm>
            <a:off x="605503" y="2062204"/>
            <a:ext cx="4004351" cy="98856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a:off x="552808" y="715936"/>
            <a:ext cx="246222" cy="246222"/>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dirty="0"/>
          </a:p>
        </p:txBody>
      </p:sp>
      <p:sp>
        <p:nvSpPr>
          <p:cNvPr id="189" name="矩形 188"/>
          <p:cNvSpPr/>
          <p:nvPr/>
        </p:nvSpPr>
        <p:spPr>
          <a:xfrm>
            <a:off x="900583" y="314987"/>
            <a:ext cx="9025698" cy="898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schemeClr val="bg1"/>
                </a:solidFill>
                <a:effectLst/>
                <a:uLnTx/>
                <a:uFillTx/>
                <a:latin typeface="Arial Black" panose="020B0A04020102020204" pitchFamily="34" charset="0"/>
                <a:ea typeface="等线" panose="02010600030101010101" pitchFamily="2" charset="-122"/>
                <a:cs typeface="Arial" panose="020B0604020202020204" pitchFamily="34" charset="0"/>
              </a:rPr>
              <a:t>Providing services to hundreds of millions of members in 24 languages across 39 countries and regions</a:t>
            </a:r>
          </a:p>
        </p:txBody>
      </p:sp>
      <p:sp>
        <p:nvSpPr>
          <p:cNvPr id="202" name="矩形 201"/>
          <p:cNvSpPr/>
          <p:nvPr/>
        </p:nvSpPr>
        <p:spPr>
          <a:xfrm>
            <a:off x="5144231" y="5206395"/>
            <a:ext cx="1119187" cy="774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United States</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Brazil</a:t>
            </a: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900" dirty="0">
                <a:solidFill>
                  <a:schemeClr val="bg1"/>
                </a:solidFill>
                <a:latin typeface="Arial" panose="020B0604020202020204" pitchFamily="34" charset="0"/>
                <a:ea typeface="等线" panose="02010600030101010101" pitchFamily="2" charset="-122"/>
                <a:cs typeface="Arial" panose="020B0604020202020204" pitchFamily="34" charset="0"/>
              </a:rPr>
              <a:t>Canada</a:t>
            </a:r>
          </a:p>
        </p:txBody>
      </p:sp>
      <p:sp>
        <p:nvSpPr>
          <p:cNvPr id="203" name="矩形 202"/>
          <p:cNvSpPr/>
          <p:nvPr/>
        </p:nvSpPr>
        <p:spPr>
          <a:xfrm>
            <a:off x="6171535" y="5497004"/>
            <a:ext cx="1119187" cy="87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United Kingdom </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Ireland</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Netherlands</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Belgium</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Switzerland</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Denmark</a:t>
            </a:r>
          </a:p>
        </p:txBody>
      </p:sp>
      <p:sp>
        <p:nvSpPr>
          <p:cNvPr id="204" name="矩形 203"/>
          <p:cNvSpPr/>
          <p:nvPr/>
        </p:nvSpPr>
        <p:spPr>
          <a:xfrm>
            <a:off x="8266731" y="5408037"/>
            <a:ext cx="1480965" cy="960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Sweden</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Greece</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Poland</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Russia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Turkey</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United Arab Emirates</a:t>
            </a:r>
          </a:p>
        </p:txBody>
      </p:sp>
      <p:sp>
        <p:nvSpPr>
          <p:cNvPr id="205" name="矩形 204"/>
          <p:cNvSpPr/>
          <p:nvPr/>
        </p:nvSpPr>
        <p:spPr>
          <a:xfrm>
            <a:off x="7376354" y="5475768"/>
            <a:ext cx="1119188" cy="8927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France</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Finland </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Spain</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Italy</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Austria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Germany </a:t>
            </a:r>
          </a:p>
        </p:txBody>
      </p:sp>
      <p:sp>
        <p:nvSpPr>
          <p:cNvPr id="206" name="矩形 205"/>
          <p:cNvSpPr/>
          <p:nvPr/>
        </p:nvSpPr>
        <p:spPr>
          <a:xfrm>
            <a:off x="10618614" y="5496335"/>
            <a:ext cx="1119188" cy="8722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Hong Kong</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Philippines </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Indonesia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Mainland China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Mexico</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Singapore </a:t>
            </a:r>
          </a:p>
        </p:txBody>
      </p:sp>
      <p:sp>
        <p:nvSpPr>
          <p:cNvPr id="207" name="矩形 206"/>
          <p:cNvSpPr/>
          <p:nvPr/>
        </p:nvSpPr>
        <p:spPr>
          <a:xfrm>
            <a:off x="9602227" y="5389389"/>
            <a:ext cx="1119187" cy="97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Israel</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Saudi Arabia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Thailand </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Vietnam</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Malaysia</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i="0" u="none" strike="noStrike" kern="1200" cap="none" spc="0" normalizeH="0" baseline="0" noProof="0" dirty="0">
                <a:ln>
                  <a:noFill/>
                </a:ln>
                <a:solidFill>
                  <a:schemeClr val="bg1"/>
                </a:solidFill>
                <a:effectLst/>
                <a:uLnTx/>
                <a:uFillTx/>
                <a:latin typeface="Arial" panose="020B0604020202020204" pitchFamily="34" charset="0"/>
                <a:ea typeface="等线" panose="02010600030101010101" pitchFamily="2" charset="-122"/>
                <a:cs typeface="Arial" panose="020B0604020202020204" pitchFamily="34" charset="0"/>
              </a:rPr>
              <a:t>Portugal</a:t>
            </a:r>
          </a:p>
        </p:txBody>
      </p:sp>
      <p:sp>
        <p:nvSpPr>
          <p:cNvPr id="217" name="文本框 216"/>
          <p:cNvSpPr txBox="1"/>
          <p:nvPr/>
        </p:nvSpPr>
        <p:spPr>
          <a:xfrm>
            <a:off x="1337010" y="2194978"/>
            <a:ext cx="1012372" cy="523220"/>
          </a:xfrm>
          <a:prstGeom prst="rect">
            <a:avLst/>
          </a:prstGeom>
          <a:noFill/>
        </p:spPr>
        <p:txBody>
          <a:bodyPr wrap="square" rtlCol="0">
            <a:spAutoFit/>
          </a:bodyPr>
          <a:lstStyle/>
          <a:p>
            <a:r>
              <a:rPr kumimoji="0" lang="en-US" altLang="zh-CN" sz="2800" b="1"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24</a:t>
            </a:r>
          </a:p>
        </p:txBody>
      </p:sp>
      <p:sp>
        <p:nvSpPr>
          <p:cNvPr id="218" name="文本框 217"/>
          <p:cNvSpPr txBox="1"/>
          <p:nvPr/>
        </p:nvSpPr>
        <p:spPr>
          <a:xfrm>
            <a:off x="1337010" y="2605185"/>
            <a:ext cx="2006947" cy="307777"/>
          </a:xfrm>
          <a:prstGeom prst="rect">
            <a:avLst/>
          </a:prstGeom>
          <a:noFill/>
        </p:spPr>
        <p:txBody>
          <a:bodyPr wrap="square" rtlCol="0">
            <a:spAutoFit/>
          </a:bodyPr>
          <a:lstStyle/>
          <a:p>
            <a:r>
              <a:rPr kumimoji="0" lang="en-US"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Languages</a:t>
            </a:r>
          </a:p>
        </p:txBody>
      </p:sp>
      <p:sp>
        <p:nvSpPr>
          <p:cNvPr id="219" name="文本框 218"/>
          <p:cNvSpPr txBox="1"/>
          <p:nvPr/>
        </p:nvSpPr>
        <p:spPr>
          <a:xfrm>
            <a:off x="1338212" y="3241087"/>
            <a:ext cx="1012372" cy="523220"/>
          </a:xfrm>
          <a:prstGeom prst="rect">
            <a:avLst/>
          </a:prstGeom>
          <a:noFill/>
        </p:spPr>
        <p:txBody>
          <a:bodyPr wrap="square" rtlCol="0">
            <a:spAutoFit/>
          </a:bodyPr>
          <a:lstStyle/>
          <a:p>
            <a:r>
              <a:rPr kumimoji="0" lang="en-US" altLang="zh-CN" sz="2800" b="1"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39</a:t>
            </a:r>
          </a:p>
        </p:txBody>
      </p:sp>
      <p:sp>
        <p:nvSpPr>
          <p:cNvPr id="220" name="文本框 219"/>
          <p:cNvSpPr txBox="1"/>
          <p:nvPr/>
        </p:nvSpPr>
        <p:spPr>
          <a:xfrm>
            <a:off x="1338212" y="3651294"/>
            <a:ext cx="26739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Countries and regions</a:t>
            </a:r>
            <a:endParaRPr kumimoji="0" lang="en-US"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21" name="文本框 220"/>
          <p:cNvSpPr txBox="1"/>
          <p:nvPr/>
        </p:nvSpPr>
        <p:spPr>
          <a:xfrm>
            <a:off x="1351325" y="4358139"/>
            <a:ext cx="27273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1.1 million </a:t>
            </a:r>
          </a:p>
        </p:txBody>
      </p:sp>
      <p:sp>
        <p:nvSpPr>
          <p:cNvPr id="222" name="文本框 221"/>
          <p:cNvSpPr txBox="1"/>
          <p:nvPr/>
        </p:nvSpPr>
        <p:spPr>
          <a:xfrm>
            <a:off x="1351324" y="4768346"/>
            <a:ext cx="329687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Hotels in </a:t>
            </a:r>
            <a:r>
              <a:rPr kumimoji="0" lang="en-GB" altLang="zh-CN" sz="1400" i="0" u="none" strike="noStrike" kern="1200" cap="none" spc="0" normalizeH="0" baseline="0" noProof="0" dirty="0">
                <a:ln>
                  <a:noFill/>
                </a:ln>
                <a:solidFill>
                  <a:srgbClr val="FFC000"/>
                </a:solidFill>
                <a:effectLst/>
                <a:uLnTx/>
                <a:uFillTx/>
                <a:latin typeface="Arial" panose="020B0604020202020204" pitchFamily="34" charset="0"/>
                <a:ea typeface="等线" panose="02010600030101010101" pitchFamily="2" charset="-122"/>
                <a:cs typeface="Arial" panose="020B0604020202020204" pitchFamily="34" charset="0"/>
              </a:rPr>
              <a:t>200+</a:t>
            </a: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 countries and regions</a:t>
            </a:r>
            <a:endParaRPr kumimoji="0" lang="en-US"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23" name="文本框 222"/>
          <p:cNvSpPr txBox="1"/>
          <p:nvPr/>
        </p:nvSpPr>
        <p:spPr>
          <a:xfrm>
            <a:off x="1337010" y="5345471"/>
            <a:ext cx="27273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510 airlines</a:t>
            </a:r>
          </a:p>
        </p:txBody>
      </p:sp>
      <p:sp>
        <p:nvSpPr>
          <p:cNvPr id="224" name="文本框 223"/>
          <p:cNvSpPr txBox="1"/>
          <p:nvPr/>
        </p:nvSpPr>
        <p:spPr>
          <a:xfrm>
            <a:off x="1337009" y="5755678"/>
            <a:ext cx="32968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Covering </a:t>
            </a:r>
            <a:r>
              <a:rPr lang="en-GB" altLang="zh-CN" sz="1400" dirty="0">
                <a:solidFill>
                  <a:srgbClr val="FFC000"/>
                </a:solidFill>
                <a:latin typeface="Arial" panose="020B0604020202020204" pitchFamily="34" charset="0"/>
                <a:ea typeface="等线" panose="02010600030101010101" pitchFamily="2" charset="-122"/>
                <a:cs typeface="Arial" panose="020B0604020202020204" pitchFamily="34" charset="0"/>
              </a:rPr>
              <a:t>3,400</a:t>
            </a: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 airports in over </a:t>
            </a:r>
            <a:r>
              <a:rPr kumimoji="0" lang="en-GB" altLang="zh-CN" sz="1400" i="0" u="none" strike="noStrike" kern="1200" cap="none" spc="0" normalizeH="0" baseline="0" noProof="0" dirty="0">
                <a:ln>
                  <a:noFill/>
                </a:ln>
                <a:solidFill>
                  <a:srgbClr val="FFC000"/>
                </a:solidFill>
                <a:effectLst/>
                <a:uLnTx/>
                <a:uFillTx/>
                <a:latin typeface="Arial" panose="020B0604020202020204" pitchFamily="34" charset="0"/>
                <a:ea typeface="等线" panose="02010600030101010101" pitchFamily="2" charset="-122"/>
                <a:cs typeface="Arial" panose="020B0604020202020204" pitchFamily="34" charset="0"/>
              </a:rPr>
              <a:t>220</a:t>
            </a:r>
            <a:r>
              <a:rPr kumimoji="0" lang="en-GB"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rPr>
              <a:t> countries and regions</a:t>
            </a:r>
            <a:endParaRPr kumimoji="0" lang="en-US" altLang="zh-CN" sz="1400" i="0" u="none" strike="noStrike" kern="1200" cap="none" spc="0" normalizeH="0" baseline="0" noProof="0" dirty="0">
              <a:ln>
                <a:noFill/>
              </a:ln>
              <a:solidFill>
                <a:srgbClr val="006EA5"/>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225" name="图形 224"/>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4658" y="4534043"/>
            <a:ext cx="339698" cy="331737"/>
          </a:xfrm>
          <a:prstGeom prst="rect">
            <a:avLst/>
          </a:prstGeom>
        </p:spPr>
      </p:pic>
      <p:pic>
        <p:nvPicPr>
          <p:cNvPr id="228" name="图形 227"/>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9324" y="5555622"/>
            <a:ext cx="410366" cy="425565"/>
          </a:xfrm>
          <a:prstGeom prst="rect">
            <a:avLst/>
          </a:prstGeom>
        </p:spPr>
      </p:pic>
      <p:pic>
        <p:nvPicPr>
          <p:cNvPr id="232" name="图形 231"/>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5139" y="2386201"/>
            <a:ext cx="398736" cy="361929"/>
          </a:xfrm>
          <a:prstGeom prst="rect">
            <a:avLst/>
          </a:prstGeom>
        </p:spPr>
      </p:pic>
      <p:pic>
        <p:nvPicPr>
          <p:cNvPr id="234" name="图形 233"/>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3682" y="3432169"/>
            <a:ext cx="421650" cy="406224"/>
          </a:xfrm>
          <a:prstGeom prst="rect">
            <a:avLst/>
          </a:prstGeom>
        </p:spPr>
      </p:pic>
      <p:pic>
        <p:nvPicPr>
          <p:cNvPr id="226" name="图片 225"/>
          <p:cNvPicPr>
            <a:picLocks noChangeAspect="1"/>
          </p:cNvPicPr>
          <p:nvPr/>
        </p:nvPicPr>
        <p:blipFill>
          <a:blip r:embed="rId12">
            <a:duotone>
              <a:schemeClr val="accent5">
                <a:shade val="45000"/>
                <a:satMod val="135000"/>
              </a:schemeClr>
              <a:prstClr val="white"/>
            </a:duotone>
            <a:lum contrast="40000"/>
          </a:blip>
          <a:stretch>
            <a:fillRect/>
          </a:stretch>
        </p:blipFill>
        <p:spPr>
          <a:xfrm>
            <a:off x="5413432" y="2172965"/>
            <a:ext cx="5764776" cy="2631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230908 train speech BG 5.psd" descr="230908 train speech BG 5.psd">
            <a:extLst>
              <a:ext uri="{FF2B5EF4-FFF2-40B4-BE49-F238E27FC236}">
                <a16:creationId xmlns:a16="http://schemas.microsoft.com/office/drawing/2014/main" id="{1763BFB0-AEFD-4EC4-9C52-3DA9121C26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588" y="1786"/>
            <a:ext cx="6152266" cy="6856215"/>
          </a:xfrm>
          <a:prstGeom prst="rect">
            <a:avLst/>
          </a:prstGeom>
          <a:ln w="12700">
            <a:miter lim="400000"/>
            <a:headEnd/>
            <a:tailEnd/>
          </a:ln>
        </p:spPr>
      </p:pic>
      <p:sp>
        <p:nvSpPr>
          <p:cNvPr id="8" name="标题 1">
            <a:extLst>
              <a:ext uri="{FF2B5EF4-FFF2-40B4-BE49-F238E27FC236}">
                <a16:creationId xmlns:a16="http://schemas.microsoft.com/office/drawing/2014/main" id="{1D84C30F-6B4C-41E0-A12A-FB5096D92543}"/>
              </a:ext>
            </a:extLst>
          </p:cNvPr>
          <p:cNvSpPr>
            <a:spLocks noGrp="1"/>
          </p:cNvSpPr>
          <p:nvPr>
            <p:ph type="title"/>
          </p:nvPr>
        </p:nvSpPr>
        <p:spPr>
          <a:xfrm>
            <a:off x="136781" y="114364"/>
            <a:ext cx="5803772" cy="410528"/>
          </a:xfrm>
        </p:spPr>
        <p:txBody>
          <a:bodyPr>
            <a:noAutofit/>
          </a:bodyPr>
          <a:lstStyle/>
          <a:p>
            <a:r>
              <a:rPr lang="en-US" altLang="zh-CN" sz="2400" b="1" dirty="0">
                <a:solidFill>
                  <a:schemeClr val="bg1"/>
                </a:solidFill>
                <a:latin typeface="Arial Black" panose="020B0A04020102020204" pitchFamily="34" charset="0"/>
                <a:ea typeface="+mn-ea"/>
                <a:cs typeface="Arial" panose="020B0604020202020204" pitchFamily="34" charset="0"/>
              </a:rPr>
              <a:t>Our Platforms</a:t>
            </a:r>
            <a:endParaRPr lang="zh-CN" altLang="en-US" sz="2400" b="1" dirty="0">
              <a:solidFill>
                <a:schemeClr val="bg1"/>
              </a:solidFill>
              <a:latin typeface="Arial Black" panose="020B0A04020102020204" pitchFamily="34" charset="0"/>
              <a:ea typeface="+mn-ea"/>
              <a:cs typeface="Arial" panose="020B0604020202020204" pitchFamily="34" charset="0"/>
            </a:endParaRPr>
          </a:p>
        </p:txBody>
      </p:sp>
      <p:sp>
        <p:nvSpPr>
          <p:cNvPr id="12" name="标题 1">
            <a:extLst>
              <a:ext uri="{FF2B5EF4-FFF2-40B4-BE49-F238E27FC236}">
                <a16:creationId xmlns:a16="http://schemas.microsoft.com/office/drawing/2014/main" id="{7DB4F0EE-06BD-49F0-A394-F20DE5E379AE}"/>
              </a:ext>
            </a:extLst>
          </p:cNvPr>
          <p:cNvSpPr txBox="1">
            <a:spLocks/>
          </p:cNvSpPr>
          <p:nvPr/>
        </p:nvSpPr>
        <p:spPr>
          <a:xfrm>
            <a:off x="7917033" y="177800"/>
            <a:ext cx="5803772" cy="4105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400" b="1" dirty="0">
                <a:solidFill>
                  <a:srgbClr val="006EA5"/>
                </a:solidFill>
                <a:latin typeface="Arial Black" panose="020B0A04020102020204" pitchFamily="34" charset="0"/>
                <a:ea typeface="+mn-ea"/>
                <a:cs typeface="Arial" panose="020B0604020202020204" pitchFamily="34" charset="0"/>
              </a:rPr>
              <a:t>Our Partners</a:t>
            </a:r>
            <a:endParaRPr lang="zh-CN" altLang="en-US" sz="2400" b="1" dirty="0">
              <a:solidFill>
                <a:srgbClr val="006EA5"/>
              </a:solidFill>
              <a:latin typeface="Arial Black" panose="020B0A04020102020204" pitchFamily="34" charset="0"/>
              <a:ea typeface="+mn-ea"/>
              <a:cs typeface="Arial" panose="020B0604020202020204" pitchFamily="34" charset="0"/>
            </a:endParaRPr>
          </a:p>
        </p:txBody>
      </p:sp>
      <p:pic>
        <p:nvPicPr>
          <p:cNvPr id="23" name="Picture 22">
            <a:extLst>
              <a:ext uri="{FF2B5EF4-FFF2-40B4-BE49-F238E27FC236}">
                <a16:creationId xmlns:a16="http://schemas.microsoft.com/office/drawing/2014/main" id="{3A5A256F-244B-4CE5-97EF-864149B10E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185" y="4681591"/>
            <a:ext cx="1121137" cy="1121137"/>
          </a:xfrm>
          <a:prstGeom prst="rect">
            <a:avLst/>
          </a:prstGeom>
        </p:spPr>
      </p:pic>
      <p:pic>
        <p:nvPicPr>
          <p:cNvPr id="25" name="Picture 24">
            <a:extLst>
              <a:ext uri="{FF2B5EF4-FFF2-40B4-BE49-F238E27FC236}">
                <a16:creationId xmlns:a16="http://schemas.microsoft.com/office/drawing/2014/main" id="{20C3A7F3-D192-4019-8B49-BDD611E521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5998" y="4645590"/>
            <a:ext cx="1121137" cy="1121137"/>
          </a:xfrm>
          <a:prstGeom prst="roundRect">
            <a:avLst/>
          </a:prstGeom>
        </p:spPr>
      </p:pic>
      <p:pic>
        <p:nvPicPr>
          <p:cNvPr id="27" name="Picture 26">
            <a:extLst>
              <a:ext uri="{FF2B5EF4-FFF2-40B4-BE49-F238E27FC236}">
                <a16:creationId xmlns:a16="http://schemas.microsoft.com/office/drawing/2014/main" id="{848FEAB4-B517-456C-ACBF-FB3B3924F47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52317" y="2750488"/>
            <a:ext cx="1348497" cy="1352777"/>
          </a:xfrm>
          <a:prstGeom prst="rect">
            <a:avLst/>
          </a:prstGeom>
        </p:spPr>
      </p:pic>
      <p:pic>
        <p:nvPicPr>
          <p:cNvPr id="29" name="Picture 28">
            <a:extLst>
              <a:ext uri="{FF2B5EF4-FFF2-40B4-BE49-F238E27FC236}">
                <a16:creationId xmlns:a16="http://schemas.microsoft.com/office/drawing/2014/main" id="{C5B92498-417F-471B-B4C4-6070B8E3A9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3703" y="2877542"/>
            <a:ext cx="1121137" cy="1121137"/>
          </a:xfrm>
          <a:prstGeom prst="roundRect">
            <a:avLst/>
          </a:prstGeom>
        </p:spPr>
      </p:pic>
      <p:pic>
        <p:nvPicPr>
          <p:cNvPr id="31" name="Picture 30">
            <a:extLst>
              <a:ext uri="{FF2B5EF4-FFF2-40B4-BE49-F238E27FC236}">
                <a16:creationId xmlns:a16="http://schemas.microsoft.com/office/drawing/2014/main" id="{72B7C449-F0DC-4519-B1EB-8288661F9B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2185" y="1084731"/>
            <a:ext cx="1127680" cy="1127680"/>
          </a:xfrm>
          <a:prstGeom prst="roundRect">
            <a:avLst/>
          </a:prstGeom>
        </p:spPr>
      </p:pic>
      <p:pic>
        <p:nvPicPr>
          <p:cNvPr id="33" name="Picture 32">
            <a:extLst>
              <a:ext uri="{FF2B5EF4-FFF2-40B4-BE49-F238E27FC236}">
                <a16:creationId xmlns:a16="http://schemas.microsoft.com/office/drawing/2014/main" id="{D7A9305E-D418-493F-AA49-75E2975A17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665997" y="1091273"/>
            <a:ext cx="1121138" cy="1121138"/>
          </a:xfrm>
          <a:prstGeom prst="roundRect">
            <a:avLst/>
          </a:prstGeom>
        </p:spPr>
      </p:pic>
      <p:sp>
        <p:nvSpPr>
          <p:cNvPr id="34" name="Rectangle 33">
            <a:extLst>
              <a:ext uri="{FF2B5EF4-FFF2-40B4-BE49-F238E27FC236}">
                <a16:creationId xmlns:a16="http://schemas.microsoft.com/office/drawing/2014/main" id="{B2F4E432-EA4E-4B97-BDDD-7CD96EF4B7C3}"/>
              </a:ext>
            </a:extLst>
          </p:cNvPr>
          <p:cNvSpPr/>
          <p:nvPr/>
        </p:nvSpPr>
        <p:spPr>
          <a:xfrm>
            <a:off x="1117344" y="2286861"/>
            <a:ext cx="776880" cy="276999"/>
          </a:xfrm>
          <a:prstGeom prst="rect">
            <a:avLst/>
          </a:prstGeom>
        </p:spPr>
        <p:txBody>
          <a:bodyPr wrap="none">
            <a:spAutoFit/>
          </a:bodyPr>
          <a:lstStyle/>
          <a:p>
            <a:pPr algn="ctr"/>
            <a:r>
              <a:rPr lang="en-US" altLang="zh-CN" sz="1200" dirty="0">
                <a:solidFill>
                  <a:schemeClr val="bg1"/>
                </a:solidFill>
                <a:latin typeface="Arial" panose="020B0604020202020204" pitchFamily="34" charset="0"/>
                <a:cs typeface="Arial" panose="020B0604020202020204" pitchFamily="34" charset="0"/>
              </a:rPr>
              <a:t>Trip.com</a:t>
            </a:r>
          </a:p>
        </p:txBody>
      </p:sp>
      <p:sp>
        <p:nvSpPr>
          <p:cNvPr id="35" name="Rectangle 34">
            <a:extLst>
              <a:ext uri="{FF2B5EF4-FFF2-40B4-BE49-F238E27FC236}">
                <a16:creationId xmlns:a16="http://schemas.microsoft.com/office/drawing/2014/main" id="{E19290C1-6B39-4720-9013-9AEAB0EB53BF}"/>
              </a:ext>
            </a:extLst>
          </p:cNvPr>
          <p:cNvSpPr/>
          <p:nvPr/>
        </p:nvSpPr>
        <p:spPr>
          <a:xfrm>
            <a:off x="4000609" y="2286860"/>
            <a:ext cx="508474" cy="276999"/>
          </a:xfrm>
          <a:prstGeom prst="rect">
            <a:avLst/>
          </a:prstGeom>
        </p:spPr>
        <p:txBody>
          <a:bodyPr wrap="none">
            <a:spAutoFit/>
          </a:bodyPr>
          <a:lstStyle/>
          <a:p>
            <a:pPr algn="ctr"/>
            <a:r>
              <a:rPr lang="en-US" altLang="zh-CN" sz="1200" dirty="0">
                <a:solidFill>
                  <a:schemeClr val="bg1"/>
                </a:solidFill>
                <a:latin typeface="Arial" panose="020B0604020202020204" pitchFamily="34" charset="0"/>
                <a:cs typeface="Arial" panose="020B0604020202020204" pitchFamily="34" charset="0"/>
              </a:rPr>
              <a:t>Ctrip</a:t>
            </a:r>
          </a:p>
        </p:txBody>
      </p:sp>
      <p:sp>
        <p:nvSpPr>
          <p:cNvPr id="36" name="Rectangle 35">
            <a:extLst>
              <a:ext uri="{FF2B5EF4-FFF2-40B4-BE49-F238E27FC236}">
                <a16:creationId xmlns:a16="http://schemas.microsoft.com/office/drawing/2014/main" id="{BEC97618-FB2E-4DA7-8C58-66887F7C9725}"/>
              </a:ext>
            </a:extLst>
          </p:cNvPr>
          <p:cNvSpPr/>
          <p:nvPr/>
        </p:nvSpPr>
        <p:spPr>
          <a:xfrm>
            <a:off x="3904670" y="4066826"/>
            <a:ext cx="611065" cy="276999"/>
          </a:xfrm>
          <a:prstGeom prst="rect">
            <a:avLst/>
          </a:prstGeom>
        </p:spPr>
        <p:txBody>
          <a:bodyPr wrap="none">
            <a:spAutoFit/>
          </a:bodyPr>
          <a:lstStyle/>
          <a:p>
            <a:pPr algn="ctr"/>
            <a:r>
              <a:rPr lang="en-US" altLang="zh-CN" sz="1200" dirty="0" err="1">
                <a:solidFill>
                  <a:schemeClr val="bg1"/>
                </a:solidFill>
                <a:latin typeface="Arial" panose="020B0604020202020204" pitchFamily="34" charset="0"/>
                <a:cs typeface="Arial" panose="020B0604020202020204" pitchFamily="34" charset="0"/>
              </a:rPr>
              <a:t>Qunar</a:t>
            </a:r>
            <a:endParaRPr lang="en-US" altLang="zh-CN" sz="1200" dirty="0">
              <a:solidFill>
                <a:schemeClr val="bg1"/>
              </a:solidFill>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94CEF131-1765-4A54-907F-313A07DE78F3}"/>
              </a:ext>
            </a:extLst>
          </p:cNvPr>
          <p:cNvSpPr/>
          <p:nvPr/>
        </p:nvSpPr>
        <p:spPr>
          <a:xfrm>
            <a:off x="1139787" y="4073129"/>
            <a:ext cx="731995" cy="276999"/>
          </a:xfrm>
          <a:prstGeom prst="rect">
            <a:avLst/>
          </a:prstGeom>
        </p:spPr>
        <p:txBody>
          <a:bodyPr wrap="none">
            <a:spAutoFit/>
          </a:bodyPr>
          <a:lstStyle/>
          <a:p>
            <a:pPr algn="ctr"/>
            <a:r>
              <a:rPr lang="en-US" altLang="zh-CN" sz="1200" dirty="0">
                <a:solidFill>
                  <a:schemeClr val="bg1"/>
                </a:solidFill>
                <a:latin typeface="Arial" panose="020B0604020202020204" pitchFamily="34" charset="0"/>
                <a:cs typeface="Arial" panose="020B0604020202020204" pitchFamily="34" charset="0"/>
              </a:rPr>
              <a:t>Trainpal</a:t>
            </a:r>
          </a:p>
        </p:txBody>
      </p:sp>
      <p:sp>
        <p:nvSpPr>
          <p:cNvPr id="39" name="Rectangle 38">
            <a:extLst>
              <a:ext uri="{FF2B5EF4-FFF2-40B4-BE49-F238E27FC236}">
                <a16:creationId xmlns:a16="http://schemas.microsoft.com/office/drawing/2014/main" id="{B1F17157-B05B-430A-A7EE-62F50005D350}"/>
              </a:ext>
            </a:extLst>
          </p:cNvPr>
          <p:cNvSpPr/>
          <p:nvPr/>
        </p:nvSpPr>
        <p:spPr>
          <a:xfrm>
            <a:off x="1105605" y="5877178"/>
            <a:ext cx="678392" cy="276999"/>
          </a:xfrm>
          <a:prstGeom prst="rect">
            <a:avLst/>
          </a:prstGeom>
        </p:spPr>
        <p:txBody>
          <a:bodyPr wrap="none">
            <a:spAutoFit/>
          </a:bodyPr>
          <a:lstStyle/>
          <a:p>
            <a:pPr algn="ctr"/>
            <a:r>
              <a:rPr lang="en-US" altLang="zh-CN" sz="1200" dirty="0" err="1">
                <a:solidFill>
                  <a:schemeClr val="bg1"/>
                </a:solidFill>
                <a:latin typeface="Arial" panose="020B0604020202020204" pitchFamily="34" charset="0"/>
                <a:cs typeface="Arial" panose="020B0604020202020204" pitchFamily="34" charset="0"/>
              </a:rPr>
              <a:t>Zhixing</a:t>
            </a:r>
            <a:endParaRPr lang="en-US" altLang="zh-CN" sz="1200" dirty="0">
              <a:solidFill>
                <a:schemeClr val="bg1"/>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8496C12-55FF-4F49-9FD3-A1BC7F8379A2}"/>
              </a:ext>
            </a:extLst>
          </p:cNvPr>
          <p:cNvSpPr/>
          <p:nvPr/>
        </p:nvSpPr>
        <p:spPr>
          <a:xfrm>
            <a:off x="3907056" y="5877178"/>
            <a:ext cx="639021" cy="276999"/>
          </a:xfrm>
          <a:prstGeom prst="rect">
            <a:avLst/>
          </a:prstGeom>
        </p:spPr>
        <p:txBody>
          <a:bodyPr wrap="none">
            <a:spAutoFit/>
          </a:bodyPr>
          <a:lstStyle/>
          <a:p>
            <a:pPr algn="ctr"/>
            <a:r>
              <a:rPr lang="en-US" altLang="zh-CN" sz="1200" dirty="0" err="1">
                <a:solidFill>
                  <a:schemeClr val="bg1"/>
                </a:solidFill>
                <a:latin typeface="Arial" panose="020B0604020202020204" pitchFamily="34" charset="0"/>
                <a:cs typeface="Arial" panose="020B0604020202020204" pitchFamily="34" charset="0"/>
              </a:rPr>
              <a:t>Tieyou</a:t>
            </a:r>
            <a:endParaRPr lang="en-US" altLang="zh-CN" sz="1200" dirty="0">
              <a:solidFill>
                <a:schemeClr val="bg1"/>
              </a:solidFill>
              <a:latin typeface="Arial" panose="020B0604020202020204" pitchFamily="34" charset="0"/>
              <a:cs typeface="Arial" panose="020B0604020202020204" pitchFamily="34" charset="0"/>
            </a:endParaRPr>
          </a:p>
        </p:txBody>
      </p:sp>
      <p:pic>
        <p:nvPicPr>
          <p:cNvPr id="46" name="Google Shape;91;p13">
            <a:extLst>
              <a:ext uri="{FF2B5EF4-FFF2-40B4-BE49-F238E27FC236}">
                <a16:creationId xmlns:a16="http://schemas.microsoft.com/office/drawing/2014/main" id="{F06B755C-A8F8-4122-B8F2-90374E9F7BD5}"/>
              </a:ext>
            </a:extLst>
          </p:cNvPr>
          <p:cNvPicPr preferRelativeResize="0"/>
          <p:nvPr/>
        </p:nvPicPr>
        <p:blipFill rotWithShape="1">
          <a:blip r:embed="rId10" cstate="screen">
            <a:extLst>
              <a:ext uri="{28A0092B-C50C-407E-A947-70E740481C1C}">
                <a14:useLocalDpi xmlns:a14="http://schemas.microsoft.com/office/drawing/2010/main"/>
              </a:ext>
            </a:extLst>
          </a:blip>
          <a:srcRect/>
          <a:stretch>
            <a:fillRect/>
          </a:stretch>
        </p:blipFill>
        <p:spPr>
          <a:xfrm>
            <a:off x="6639288" y="1185543"/>
            <a:ext cx="1618030" cy="448685"/>
          </a:xfrm>
          <a:prstGeom prst="rect">
            <a:avLst/>
          </a:prstGeom>
          <a:noFill/>
          <a:ln>
            <a:noFill/>
          </a:ln>
        </p:spPr>
      </p:pic>
      <p:pic>
        <p:nvPicPr>
          <p:cNvPr id="47" name="Google Shape;92;p13">
            <a:extLst>
              <a:ext uri="{FF2B5EF4-FFF2-40B4-BE49-F238E27FC236}">
                <a16:creationId xmlns:a16="http://schemas.microsoft.com/office/drawing/2014/main" id="{67013097-8D1B-4E0E-91E5-541646BD9CD2}"/>
              </a:ext>
            </a:extLst>
          </p:cNvPr>
          <p:cNvPicPr preferRelativeResize="0"/>
          <p:nvPr/>
        </p:nvPicPr>
        <p:blipFill rotWithShape="1">
          <a:blip r:embed="rId11" cstate="screen">
            <a:extLst>
              <a:ext uri="{28A0092B-C50C-407E-A947-70E740481C1C}">
                <a14:useLocalDpi xmlns:a14="http://schemas.microsoft.com/office/drawing/2010/main"/>
              </a:ext>
            </a:extLst>
          </a:blip>
          <a:srcRect l="10894" t="10594" r="7010"/>
          <a:stretch>
            <a:fillRect/>
          </a:stretch>
        </p:blipFill>
        <p:spPr>
          <a:xfrm>
            <a:off x="9552255" y="3622247"/>
            <a:ext cx="1041774" cy="635450"/>
          </a:xfrm>
          <a:prstGeom prst="rect">
            <a:avLst/>
          </a:prstGeom>
          <a:noFill/>
          <a:ln>
            <a:noFill/>
          </a:ln>
        </p:spPr>
      </p:pic>
      <p:pic>
        <p:nvPicPr>
          <p:cNvPr id="49" name="Google Shape;94;p13">
            <a:extLst>
              <a:ext uri="{FF2B5EF4-FFF2-40B4-BE49-F238E27FC236}">
                <a16:creationId xmlns:a16="http://schemas.microsoft.com/office/drawing/2014/main" id="{99F09FBC-049C-4808-839F-88888C8A3B0A}"/>
              </a:ext>
            </a:extLst>
          </p:cNvPr>
          <p:cNvPicPr preferRelativeResize="0"/>
          <p:nvPr/>
        </p:nvPicPr>
        <p:blipFill rotWithShape="1">
          <a:blip r:embed="rId12" cstate="screen">
            <a:extLst>
              <a:ext uri="{28A0092B-C50C-407E-A947-70E740481C1C}">
                <a14:useLocalDpi xmlns:a14="http://schemas.microsoft.com/office/drawing/2010/main"/>
              </a:ext>
            </a:extLst>
          </a:blip>
          <a:srcRect/>
          <a:stretch>
            <a:fillRect/>
          </a:stretch>
        </p:blipFill>
        <p:spPr>
          <a:xfrm>
            <a:off x="10441342" y="2095391"/>
            <a:ext cx="1346276" cy="306087"/>
          </a:xfrm>
          <a:prstGeom prst="rect">
            <a:avLst/>
          </a:prstGeom>
          <a:noFill/>
          <a:ln>
            <a:noFill/>
          </a:ln>
        </p:spPr>
      </p:pic>
      <p:pic>
        <p:nvPicPr>
          <p:cNvPr id="50" name="Google Shape;95;p13" descr="images">
            <a:extLst>
              <a:ext uri="{FF2B5EF4-FFF2-40B4-BE49-F238E27FC236}">
                <a16:creationId xmlns:a16="http://schemas.microsoft.com/office/drawing/2014/main" id="{A0DCEDF0-19C9-4813-B7BE-D80AD9C9EF75}"/>
              </a:ext>
            </a:extLst>
          </p:cNvPr>
          <p:cNvPicPr preferRelativeResize="0"/>
          <p:nvPr/>
        </p:nvPicPr>
        <p:blipFill rotWithShape="1">
          <a:blip r:embed="rId13" cstate="screen">
            <a:extLst>
              <a:ext uri="{28A0092B-C50C-407E-A947-70E740481C1C}">
                <a14:useLocalDpi xmlns:a14="http://schemas.microsoft.com/office/drawing/2010/main"/>
              </a:ext>
            </a:extLst>
          </a:blip>
          <a:srcRect l="7304"/>
          <a:stretch>
            <a:fillRect/>
          </a:stretch>
        </p:blipFill>
        <p:spPr>
          <a:xfrm>
            <a:off x="10818919" y="2680805"/>
            <a:ext cx="962559" cy="720000"/>
          </a:xfrm>
          <a:prstGeom prst="rect">
            <a:avLst/>
          </a:prstGeom>
          <a:noFill/>
          <a:ln>
            <a:noFill/>
          </a:ln>
        </p:spPr>
      </p:pic>
      <p:pic>
        <p:nvPicPr>
          <p:cNvPr id="51" name="Google Shape;100;p13">
            <a:extLst>
              <a:ext uri="{FF2B5EF4-FFF2-40B4-BE49-F238E27FC236}">
                <a16:creationId xmlns:a16="http://schemas.microsoft.com/office/drawing/2014/main" id="{815C6841-192A-4591-B87D-ACA78159E28B}"/>
              </a:ext>
            </a:extLst>
          </p:cNvPr>
          <p:cNvPicPr preferRelativeResize="0"/>
          <p:nvPr/>
        </p:nvPicPr>
        <p:blipFill>
          <a:blip r:embed="rId14" cstate="screen">
            <a:extLst>
              <a:ext uri="{28A0092B-C50C-407E-A947-70E740481C1C}">
                <a14:useLocalDpi xmlns:a14="http://schemas.microsoft.com/office/drawing/2010/main"/>
              </a:ext>
            </a:extLst>
          </a:blip>
          <a:stretch>
            <a:fillRect/>
          </a:stretch>
        </p:blipFill>
        <p:spPr>
          <a:xfrm>
            <a:off x="9004679" y="1166840"/>
            <a:ext cx="719821" cy="503866"/>
          </a:xfrm>
          <a:prstGeom prst="rect">
            <a:avLst/>
          </a:prstGeom>
          <a:noFill/>
          <a:ln>
            <a:noFill/>
          </a:ln>
        </p:spPr>
      </p:pic>
      <p:pic>
        <p:nvPicPr>
          <p:cNvPr id="52" name="Google Shape;101;p13">
            <a:extLst>
              <a:ext uri="{FF2B5EF4-FFF2-40B4-BE49-F238E27FC236}">
                <a16:creationId xmlns:a16="http://schemas.microsoft.com/office/drawing/2014/main" id="{4F052ACA-9E39-462B-86AD-BE1D0C724515}"/>
              </a:ext>
            </a:extLst>
          </p:cNvPr>
          <p:cNvPicPr preferRelativeResize="0"/>
          <p:nvPr/>
        </p:nvPicPr>
        <p:blipFill>
          <a:blip r:embed="rId15" cstate="screen">
            <a:extLst>
              <a:ext uri="{28A0092B-C50C-407E-A947-70E740481C1C}">
                <a14:useLocalDpi xmlns:a14="http://schemas.microsoft.com/office/drawing/2010/main"/>
              </a:ext>
            </a:extLst>
          </a:blip>
          <a:stretch>
            <a:fillRect/>
          </a:stretch>
        </p:blipFill>
        <p:spPr>
          <a:xfrm>
            <a:off x="6768995" y="2662917"/>
            <a:ext cx="1304411" cy="704947"/>
          </a:xfrm>
          <a:prstGeom prst="rect">
            <a:avLst/>
          </a:prstGeom>
          <a:noFill/>
          <a:ln>
            <a:noFill/>
          </a:ln>
        </p:spPr>
      </p:pic>
      <p:pic>
        <p:nvPicPr>
          <p:cNvPr id="54" name="Google Shape;103;p13">
            <a:extLst>
              <a:ext uri="{FF2B5EF4-FFF2-40B4-BE49-F238E27FC236}">
                <a16:creationId xmlns:a16="http://schemas.microsoft.com/office/drawing/2014/main" id="{55EACC94-2494-4C17-AADB-E8690290D82A}"/>
              </a:ext>
            </a:extLst>
          </p:cNvPr>
          <p:cNvPicPr preferRelativeResize="0"/>
          <p:nvPr/>
        </p:nvPicPr>
        <p:blipFill>
          <a:blip r:embed="rId16" cstate="screen">
            <a:extLst>
              <a:ext uri="{28A0092B-C50C-407E-A947-70E740481C1C}">
                <a14:useLocalDpi xmlns:a14="http://schemas.microsoft.com/office/drawing/2010/main"/>
              </a:ext>
            </a:extLst>
          </a:blip>
          <a:stretch>
            <a:fillRect/>
          </a:stretch>
        </p:blipFill>
        <p:spPr>
          <a:xfrm>
            <a:off x="8770919" y="2842288"/>
            <a:ext cx="1493724" cy="374160"/>
          </a:xfrm>
          <a:prstGeom prst="rect">
            <a:avLst/>
          </a:prstGeom>
          <a:noFill/>
          <a:ln>
            <a:noFill/>
          </a:ln>
        </p:spPr>
      </p:pic>
      <p:pic>
        <p:nvPicPr>
          <p:cNvPr id="55" name="Google Shape;105;p13">
            <a:extLst>
              <a:ext uri="{FF2B5EF4-FFF2-40B4-BE49-F238E27FC236}">
                <a16:creationId xmlns:a16="http://schemas.microsoft.com/office/drawing/2014/main" id="{4625F11E-CBCF-4274-8DB6-4170F8C0F11B}"/>
              </a:ext>
            </a:extLst>
          </p:cNvPr>
          <p:cNvPicPr preferRelativeResize="0"/>
          <p:nvPr/>
        </p:nvPicPr>
        <p:blipFill>
          <a:blip r:embed="rId17" cstate="screen">
            <a:extLst>
              <a:ext uri="{28A0092B-C50C-407E-A947-70E740481C1C}">
                <a14:useLocalDpi xmlns:a14="http://schemas.microsoft.com/office/drawing/2010/main"/>
              </a:ext>
            </a:extLst>
          </a:blip>
          <a:stretch>
            <a:fillRect/>
          </a:stretch>
        </p:blipFill>
        <p:spPr>
          <a:xfrm>
            <a:off x="8806411" y="2043095"/>
            <a:ext cx="1019790" cy="428316"/>
          </a:xfrm>
          <a:prstGeom prst="rect">
            <a:avLst/>
          </a:prstGeom>
          <a:noFill/>
          <a:ln>
            <a:noFill/>
          </a:ln>
        </p:spPr>
      </p:pic>
      <p:pic>
        <p:nvPicPr>
          <p:cNvPr id="56" name="Google Shape;108;p13">
            <a:extLst>
              <a:ext uri="{FF2B5EF4-FFF2-40B4-BE49-F238E27FC236}">
                <a16:creationId xmlns:a16="http://schemas.microsoft.com/office/drawing/2014/main" id="{4BDAAFC4-E713-4DE1-8E9E-95E14F2165FD}"/>
              </a:ext>
            </a:extLst>
          </p:cNvPr>
          <p:cNvPicPr preferRelativeResize="0"/>
          <p:nvPr/>
        </p:nvPicPr>
        <p:blipFill>
          <a:blip r:embed="rId18" cstate="screen">
            <a:extLst>
              <a:ext uri="{28A0092B-C50C-407E-A947-70E740481C1C}">
                <a14:useLocalDpi xmlns:a14="http://schemas.microsoft.com/office/drawing/2010/main"/>
              </a:ext>
            </a:extLst>
          </a:blip>
          <a:stretch>
            <a:fillRect/>
          </a:stretch>
        </p:blipFill>
        <p:spPr>
          <a:xfrm>
            <a:off x="6712938" y="5415061"/>
            <a:ext cx="1360468" cy="332191"/>
          </a:xfrm>
          <a:prstGeom prst="rect">
            <a:avLst/>
          </a:prstGeom>
          <a:noFill/>
          <a:ln>
            <a:noFill/>
          </a:ln>
        </p:spPr>
      </p:pic>
      <p:pic>
        <p:nvPicPr>
          <p:cNvPr id="57" name="Google Shape;113;p13">
            <a:extLst>
              <a:ext uri="{FF2B5EF4-FFF2-40B4-BE49-F238E27FC236}">
                <a16:creationId xmlns:a16="http://schemas.microsoft.com/office/drawing/2014/main" id="{B17CABCD-2DCF-44F2-BEF5-AADF365C7C67}"/>
              </a:ext>
            </a:extLst>
          </p:cNvPr>
          <p:cNvPicPr preferRelativeResize="0"/>
          <p:nvPr/>
        </p:nvPicPr>
        <p:blipFill>
          <a:blip r:embed="rId19" cstate="screen">
            <a:extLst>
              <a:ext uri="{28A0092B-C50C-407E-A947-70E740481C1C}">
                <a14:useLocalDpi xmlns:a14="http://schemas.microsoft.com/office/drawing/2010/main"/>
              </a:ext>
            </a:extLst>
          </a:blip>
          <a:stretch>
            <a:fillRect/>
          </a:stretch>
        </p:blipFill>
        <p:spPr>
          <a:xfrm>
            <a:off x="6826394" y="1988330"/>
            <a:ext cx="1154079" cy="648453"/>
          </a:xfrm>
          <a:prstGeom prst="rect">
            <a:avLst/>
          </a:prstGeom>
          <a:noFill/>
          <a:ln>
            <a:noFill/>
          </a:ln>
        </p:spPr>
      </p:pic>
      <p:pic>
        <p:nvPicPr>
          <p:cNvPr id="58" name="Google Shape;124;p13">
            <a:extLst>
              <a:ext uri="{FF2B5EF4-FFF2-40B4-BE49-F238E27FC236}">
                <a16:creationId xmlns:a16="http://schemas.microsoft.com/office/drawing/2014/main" id="{2446A7F4-D3C8-470A-B9A6-4AB0DE9F3372}"/>
              </a:ext>
            </a:extLst>
          </p:cNvPr>
          <p:cNvPicPr preferRelativeResize="0"/>
          <p:nvPr/>
        </p:nvPicPr>
        <p:blipFill>
          <a:blip r:embed="rId20" cstate="screen">
            <a:extLst>
              <a:ext uri="{28A0092B-C50C-407E-A947-70E740481C1C}">
                <a14:useLocalDpi xmlns:a14="http://schemas.microsoft.com/office/drawing/2010/main"/>
              </a:ext>
            </a:extLst>
          </a:blip>
          <a:stretch>
            <a:fillRect/>
          </a:stretch>
        </p:blipFill>
        <p:spPr>
          <a:xfrm>
            <a:off x="10541488" y="4518481"/>
            <a:ext cx="1534934" cy="498673"/>
          </a:xfrm>
          <a:prstGeom prst="rect">
            <a:avLst/>
          </a:prstGeom>
          <a:noFill/>
          <a:ln>
            <a:noFill/>
          </a:ln>
        </p:spPr>
      </p:pic>
      <p:pic>
        <p:nvPicPr>
          <p:cNvPr id="59" name="Google Shape;109;p13">
            <a:extLst>
              <a:ext uri="{FF2B5EF4-FFF2-40B4-BE49-F238E27FC236}">
                <a16:creationId xmlns:a16="http://schemas.microsoft.com/office/drawing/2014/main" id="{1945A89F-B4EC-4216-A5FC-780F4820CA83}"/>
              </a:ext>
            </a:extLst>
          </p:cNvPr>
          <p:cNvPicPr preferRelativeResize="0"/>
          <p:nvPr/>
        </p:nvPicPr>
        <p:blipFill>
          <a:blip r:embed="rId21" cstate="screen">
            <a:extLst>
              <a:ext uri="{28A0092B-C50C-407E-A947-70E740481C1C}">
                <a14:useLocalDpi xmlns:a14="http://schemas.microsoft.com/office/drawing/2010/main"/>
              </a:ext>
            </a:extLst>
          </a:blip>
          <a:stretch>
            <a:fillRect/>
          </a:stretch>
        </p:blipFill>
        <p:spPr>
          <a:xfrm>
            <a:off x="11255081" y="5978594"/>
            <a:ext cx="537949" cy="537949"/>
          </a:xfrm>
          <a:prstGeom prst="rect">
            <a:avLst/>
          </a:prstGeom>
          <a:noFill/>
          <a:ln>
            <a:noFill/>
          </a:ln>
        </p:spPr>
      </p:pic>
      <p:pic>
        <p:nvPicPr>
          <p:cNvPr id="60" name="Google Shape;104;p13">
            <a:extLst>
              <a:ext uri="{FF2B5EF4-FFF2-40B4-BE49-F238E27FC236}">
                <a16:creationId xmlns:a16="http://schemas.microsoft.com/office/drawing/2014/main" id="{34E74215-AC0F-4DF1-90C4-F8B80287B5E2}"/>
              </a:ext>
            </a:extLst>
          </p:cNvPr>
          <p:cNvPicPr preferRelativeResize="0"/>
          <p:nvPr/>
        </p:nvPicPr>
        <p:blipFill>
          <a:blip r:embed="rId22" cstate="screen">
            <a:extLst>
              <a:ext uri="{28A0092B-C50C-407E-A947-70E740481C1C}">
                <a14:useLocalDpi xmlns:a14="http://schemas.microsoft.com/office/drawing/2010/main"/>
              </a:ext>
            </a:extLst>
          </a:blip>
          <a:stretch>
            <a:fillRect/>
          </a:stretch>
        </p:blipFill>
        <p:spPr>
          <a:xfrm>
            <a:off x="8368991" y="3652700"/>
            <a:ext cx="819597" cy="406610"/>
          </a:xfrm>
          <a:prstGeom prst="rect">
            <a:avLst/>
          </a:prstGeom>
          <a:noFill/>
          <a:ln>
            <a:noFill/>
          </a:ln>
        </p:spPr>
      </p:pic>
      <p:pic>
        <p:nvPicPr>
          <p:cNvPr id="62" name="Picture 61">
            <a:extLst>
              <a:ext uri="{FF2B5EF4-FFF2-40B4-BE49-F238E27FC236}">
                <a16:creationId xmlns:a16="http://schemas.microsoft.com/office/drawing/2014/main" id="{6AFB4EB5-2E0A-452E-BDBC-099B754A0B6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8941232" y="6072406"/>
            <a:ext cx="1878553" cy="461939"/>
          </a:xfrm>
          <a:prstGeom prst="rect">
            <a:avLst/>
          </a:prstGeom>
        </p:spPr>
      </p:pic>
      <p:pic>
        <p:nvPicPr>
          <p:cNvPr id="63" name="Google Shape;96;p13" descr="Nederlandse_Spoorwegen_logo.svg">
            <a:extLst>
              <a:ext uri="{FF2B5EF4-FFF2-40B4-BE49-F238E27FC236}">
                <a16:creationId xmlns:a16="http://schemas.microsoft.com/office/drawing/2014/main" id="{697CCDB9-9466-4439-AD83-C9BEC327D4CD}"/>
              </a:ext>
            </a:extLst>
          </p:cNvPr>
          <p:cNvPicPr preferRelativeResize="0"/>
          <p:nvPr/>
        </p:nvPicPr>
        <p:blipFill rotWithShape="1">
          <a:blip r:embed="rId24" cstate="screen">
            <a:extLst>
              <a:ext uri="{28A0092B-C50C-407E-A947-70E740481C1C}">
                <a14:useLocalDpi xmlns:a14="http://schemas.microsoft.com/office/drawing/2010/main"/>
              </a:ext>
            </a:extLst>
          </a:blip>
          <a:srcRect/>
          <a:stretch>
            <a:fillRect/>
          </a:stretch>
        </p:blipFill>
        <p:spPr>
          <a:xfrm>
            <a:off x="6927335" y="4566932"/>
            <a:ext cx="952196" cy="384970"/>
          </a:xfrm>
          <a:prstGeom prst="rect">
            <a:avLst/>
          </a:prstGeom>
          <a:noFill/>
          <a:ln>
            <a:noFill/>
          </a:ln>
        </p:spPr>
      </p:pic>
      <p:pic>
        <p:nvPicPr>
          <p:cNvPr id="64" name="Google Shape;107;p13">
            <a:extLst>
              <a:ext uri="{FF2B5EF4-FFF2-40B4-BE49-F238E27FC236}">
                <a16:creationId xmlns:a16="http://schemas.microsoft.com/office/drawing/2014/main" id="{50B6AC4A-6B39-4694-83B8-04902DBF2B5C}"/>
              </a:ext>
            </a:extLst>
          </p:cNvPr>
          <p:cNvPicPr preferRelativeResize="0"/>
          <p:nvPr/>
        </p:nvPicPr>
        <p:blipFill rotWithShape="1">
          <a:blip r:embed="rId25" cstate="screen">
            <a:extLst>
              <a:ext uri="{28A0092B-C50C-407E-A947-70E740481C1C}">
                <a14:useLocalDpi xmlns:a14="http://schemas.microsoft.com/office/drawing/2010/main"/>
              </a:ext>
            </a:extLst>
          </a:blip>
          <a:srcRect/>
          <a:stretch>
            <a:fillRect/>
          </a:stretch>
        </p:blipFill>
        <p:spPr>
          <a:xfrm>
            <a:off x="10818919" y="3652700"/>
            <a:ext cx="1122843" cy="478661"/>
          </a:xfrm>
          <a:prstGeom prst="rect">
            <a:avLst/>
          </a:prstGeom>
          <a:noFill/>
          <a:ln>
            <a:noFill/>
          </a:ln>
        </p:spPr>
      </p:pic>
      <p:pic>
        <p:nvPicPr>
          <p:cNvPr id="65" name="Google Shape;98;p13" descr="920a70a52bf6b26aa43a060a276e3da7f4622c72">
            <a:extLst>
              <a:ext uri="{FF2B5EF4-FFF2-40B4-BE49-F238E27FC236}">
                <a16:creationId xmlns:a16="http://schemas.microsoft.com/office/drawing/2014/main" id="{5E5D4861-A2A9-45DC-82E0-8331E82DFAD7}"/>
              </a:ext>
            </a:extLst>
          </p:cNvPr>
          <p:cNvPicPr preferRelativeResize="0"/>
          <p:nvPr/>
        </p:nvPicPr>
        <p:blipFill rotWithShape="1">
          <a:blip r:embed="rId26" cstate="screen">
            <a:extLst>
              <a:ext uri="{28A0092B-C50C-407E-A947-70E740481C1C}">
                <a14:useLocalDpi xmlns:a14="http://schemas.microsoft.com/office/drawing/2010/main"/>
              </a:ext>
            </a:extLst>
          </a:blip>
          <a:srcRect/>
          <a:stretch>
            <a:fillRect/>
          </a:stretch>
        </p:blipFill>
        <p:spPr>
          <a:xfrm>
            <a:off x="6639288" y="6190492"/>
            <a:ext cx="2022932" cy="364729"/>
          </a:xfrm>
          <a:prstGeom prst="rect">
            <a:avLst/>
          </a:prstGeom>
          <a:noFill/>
          <a:ln>
            <a:noFill/>
          </a:ln>
        </p:spPr>
      </p:pic>
      <p:pic>
        <p:nvPicPr>
          <p:cNvPr id="66" name="Google Shape;110;p13">
            <a:extLst>
              <a:ext uri="{FF2B5EF4-FFF2-40B4-BE49-F238E27FC236}">
                <a16:creationId xmlns:a16="http://schemas.microsoft.com/office/drawing/2014/main" id="{0A368635-2BE0-414C-88EA-9E2A2A33BC06}"/>
              </a:ext>
            </a:extLst>
          </p:cNvPr>
          <p:cNvPicPr preferRelativeResize="0"/>
          <p:nvPr/>
        </p:nvPicPr>
        <p:blipFill>
          <a:blip r:embed="rId27" cstate="screen">
            <a:extLst>
              <a:ext uri="{28A0092B-C50C-407E-A947-70E740481C1C}">
                <a14:useLocalDpi xmlns:a14="http://schemas.microsoft.com/office/drawing/2010/main"/>
              </a:ext>
            </a:extLst>
          </a:blip>
          <a:stretch>
            <a:fillRect/>
          </a:stretch>
        </p:blipFill>
        <p:spPr>
          <a:xfrm>
            <a:off x="11052891" y="5332660"/>
            <a:ext cx="643380" cy="349652"/>
          </a:xfrm>
          <a:prstGeom prst="rect">
            <a:avLst/>
          </a:prstGeom>
          <a:noFill/>
          <a:ln>
            <a:noFill/>
          </a:ln>
        </p:spPr>
      </p:pic>
      <p:pic>
        <p:nvPicPr>
          <p:cNvPr id="3" name="Picture 2">
            <a:extLst>
              <a:ext uri="{FF2B5EF4-FFF2-40B4-BE49-F238E27FC236}">
                <a16:creationId xmlns:a16="http://schemas.microsoft.com/office/drawing/2014/main" id="{FE341CB8-E2B0-4F85-A4FA-FA4A1A7F0C35}"/>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10256172" y="1270924"/>
            <a:ext cx="1593439" cy="363304"/>
          </a:xfrm>
          <a:prstGeom prst="rect">
            <a:avLst/>
          </a:prstGeom>
        </p:spPr>
      </p:pic>
      <p:pic>
        <p:nvPicPr>
          <p:cNvPr id="5" name="Picture 4">
            <a:extLst>
              <a:ext uri="{FF2B5EF4-FFF2-40B4-BE49-F238E27FC236}">
                <a16:creationId xmlns:a16="http://schemas.microsoft.com/office/drawing/2014/main" id="{B12D410F-FF4C-4205-AD1E-1C62251336E5}"/>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6639288" y="3475595"/>
            <a:ext cx="1597344" cy="840157"/>
          </a:xfrm>
          <a:prstGeom prst="rect">
            <a:avLst/>
          </a:prstGeom>
        </p:spPr>
      </p:pic>
      <p:pic>
        <p:nvPicPr>
          <p:cNvPr id="7" name="Picture 6">
            <a:extLst>
              <a:ext uri="{FF2B5EF4-FFF2-40B4-BE49-F238E27FC236}">
                <a16:creationId xmlns:a16="http://schemas.microsoft.com/office/drawing/2014/main" id="{69F819D7-B3D2-48BA-A571-90775B85D2F6}"/>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8329159" y="4626856"/>
            <a:ext cx="1761503" cy="349652"/>
          </a:xfrm>
          <a:prstGeom prst="rect">
            <a:avLst/>
          </a:prstGeom>
        </p:spPr>
      </p:pic>
      <p:pic>
        <p:nvPicPr>
          <p:cNvPr id="11" name="Picture 10">
            <a:extLst>
              <a:ext uri="{FF2B5EF4-FFF2-40B4-BE49-F238E27FC236}">
                <a16:creationId xmlns:a16="http://schemas.microsoft.com/office/drawing/2014/main" id="{D393A683-EC6D-48D1-B443-80B5D8388D87}"/>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8716499" y="5422848"/>
            <a:ext cx="1671512" cy="306879"/>
          </a:xfrm>
          <a:prstGeom prst="rect">
            <a:avLst/>
          </a:prstGeom>
        </p:spPr>
      </p:pic>
    </p:spTree>
    <p:extLst>
      <p:ext uri="{BB962C8B-B14F-4D97-AF65-F5344CB8AC3E}">
        <p14:creationId xmlns:p14="http://schemas.microsoft.com/office/powerpoint/2010/main" val="2835113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F9E9F4-0D61-4625-9014-A08FEBE870CD}"/>
              </a:ext>
            </a:extLst>
          </p:cNvPr>
          <p:cNvSpPr/>
          <p:nvPr/>
        </p:nvSpPr>
        <p:spPr>
          <a:xfrm>
            <a:off x="0" y="-25743"/>
            <a:ext cx="12258974" cy="6875079"/>
          </a:xfrm>
          <a:prstGeom prst="rect">
            <a:avLst/>
          </a:prstGeom>
          <a:solidFill>
            <a:srgbClr val="071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Google Shape;206;p15">
            <a:extLst>
              <a:ext uri="{FF2B5EF4-FFF2-40B4-BE49-F238E27FC236}">
                <a16:creationId xmlns:a16="http://schemas.microsoft.com/office/drawing/2014/main" id="{FB6CCE31-D95D-443B-ACF7-FF9D1CCC083D}"/>
              </a:ext>
            </a:extLst>
          </p:cNvPr>
          <p:cNvSpPr/>
          <p:nvPr/>
        </p:nvSpPr>
        <p:spPr>
          <a:xfrm>
            <a:off x="208234" y="525596"/>
            <a:ext cx="8450250" cy="522000"/>
          </a:xfrm>
          <a:prstGeom prst="rect">
            <a:avLst/>
          </a:prstGeom>
          <a:noFill/>
          <a:ln>
            <a:noFill/>
          </a:ln>
        </p:spPr>
        <p:txBody>
          <a:bodyPr spcFirstLastPara="1" wrap="square" lIns="91425" tIns="45700" rIns="91425" bIns="45700" anchor="t" anchorCtr="0">
            <a:noAutofit/>
          </a:bodyPr>
          <a:lstStyle/>
          <a:p>
            <a:pPr marL="63500" indent="-63500"/>
            <a:r>
              <a:rPr lang="en-US" sz="2800" b="1" dirty="0">
                <a:solidFill>
                  <a:schemeClr val="bg1"/>
                </a:solidFill>
                <a:latin typeface="Arial" panose="020B0604020202020204" pitchFamily="34" charset="0"/>
                <a:cs typeface="Arial" panose="020B0604020202020204" pitchFamily="34" charset="0"/>
              </a:rPr>
              <a:t>Global Train Partners and Distribution Channels</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17" name="Rectangle 16">
            <a:extLst>
              <a:ext uri="{FF2B5EF4-FFF2-40B4-BE49-F238E27FC236}">
                <a16:creationId xmlns:a16="http://schemas.microsoft.com/office/drawing/2014/main" id="{CB5953F1-AA13-4E8D-BC1F-85F4F6342112}"/>
              </a:ext>
            </a:extLst>
          </p:cNvPr>
          <p:cNvSpPr/>
          <p:nvPr/>
        </p:nvSpPr>
        <p:spPr>
          <a:xfrm>
            <a:off x="287465" y="1169333"/>
            <a:ext cx="8171018" cy="1200329"/>
          </a:xfrm>
          <a:prstGeom prst="rect">
            <a:avLst/>
          </a:prstGeom>
        </p:spPr>
        <p:txBody>
          <a:bodyPr wrap="square">
            <a:spAutoFit/>
          </a:bodyPr>
          <a:lstStyle/>
          <a:p>
            <a:pPr defTabSz="914126">
              <a:defRPr/>
            </a:pPr>
            <a:r>
              <a:rPr lang="en-US" altLang="zh-CN" dirty="0">
                <a:solidFill>
                  <a:schemeClr val="bg2">
                    <a:lumMod val="90000"/>
                  </a:schemeClr>
                </a:solidFill>
                <a:latin typeface="Arial" panose="020B0604020202020204" pitchFamily="34" charset="0"/>
                <a:ea typeface="等线" panose="02010600030101010101" pitchFamily="2" charset="-122"/>
                <a:cs typeface="Arial" panose="020B0604020202020204" pitchFamily="34" charset="0"/>
              </a:rPr>
              <a:t>Trip.com offers train tickets for Mainland China, France, Germany, Hong Kong, Italy, South Korea, Spain, Taiwan, United Kingdom. It also supports railway inquiries across Japan and plans to add other Asia and EU countries in the near future. </a:t>
            </a:r>
          </a:p>
        </p:txBody>
      </p:sp>
      <p:pic>
        <p:nvPicPr>
          <p:cNvPr id="27" name="图形 10">
            <a:extLst>
              <a:ext uri="{FF2B5EF4-FFF2-40B4-BE49-F238E27FC236}">
                <a16:creationId xmlns:a16="http://schemas.microsoft.com/office/drawing/2014/main" id="{7D16436C-F5AC-41EC-BDC7-27EC59FC49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76117" y="642775"/>
            <a:ext cx="2142929" cy="287642"/>
          </a:xfrm>
          <a:prstGeom prst="rect">
            <a:avLst/>
          </a:prstGeom>
        </p:spPr>
      </p:pic>
      <p:sp>
        <p:nvSpPr>
          <p:cNvPr id="44" name="文本框 148">
            <a:extLst>
              <a:ext uri="{FF2B5EF4-FFF2-40B4-BE49-F238E27FC236}">
                <a16:creationId xmlns:a16="http://schemas.microsoft.com/office/drawing/2014/main" id="{E70FD1C3-2E30-4081-B85D-63EC53E1ABC3}"/>
              </a:ext>
            </a:extLst>
          </p:cNvPr>
          <p:cNvSpPr txBox="1"/>
          <p:nvPr/>
        </p:nvSpPr>
        <p:spPr>
          <a:xfrm>
            <a:off x="842985" y="2538257"/>
            <a:ext cx="2743375" cy="646331"/>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China (Incl.TW &amp; HK)</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 </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sp>
        <p:nvSpPr>
          <p:cNvPr id="45" name="文本框 149">
            <a:extLst>
              <a:ext uri="{FF2B5EF4-FFF2-40B4-BE49-F238E27FC236}">
                <a16:creationId xmlns:a16="http://schemas.microsoft.com/office/drawing/2014/main" id="{9AF12167-89B8-4C4B-A9B0-9D6437CC8949}"/>
              </a:ext>
            </a:extLst>
          </p:cNvPr>
          <p:cNvSpPr txBox="1"/>
          <p:nvPr/>
        </p:nvSpPr>
        <p:spPr>
          <a:xfrm>
            <a:off x="898585" y="4425016"/>
            <a:ext cx="2093954" cy="369332"/>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Japan</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sp>
        <p:nvSpPr>
          <p:cNvPr id="46" name="文本框 150">
            <a:extLst>
              <a:ext uri="{FF2B5EF4-FFF2-40B4-BE49-F238E27FC236}">
                <a16:creationId xmlns:a16="http://schemas.microsoft.com/office/drawing/2014/main" id="{9470954E-ADEC-4D19-9717-E70A46022E2B}"/>
              </a:ext>
            </a:extLst>
          </p:cNvPr>
          <p:cNvSpPr txBox="1"/>
          <p:nvPr/>
        </p:nvSpPr>
        <p:spPr>
          <a:xfrm>
            <a:off x="903111" y="4866252"/>
            <a:ext cx="1898984" cy="369332"/>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South Korea</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pic>
        <p:nvPicPr>
          <p:cNvPr id="47" name="Picture 2" descr="https://dss3.bdstatic.com/70cFv8Sh_Q1YnxGkpoWK1HF6hhy/it/u=2172406982,3622903685&amp;fm=26&amp;gp=0.jpg">
            <a:extLst>
              <a:ext uri="{FF2B5EF4-FFF2-40B4-BE49-F238E27FC236}">
                <a16:creationId xmlns:a16="http://schemas.microsoft.com/office/drawing/2014/main" id="{CF883600-D4E3-4A19-B63C-09FAD15F0F3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32290" y="2582230"/>
            <a:ext cx="372007" cy="24614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https://dss0.bdstatic.com/70cFuHSh_Q1YnxGkpoWK1HF6hhy/it/u=3648322062,3599817410&amp;fm=26&amp;gp=0.jpg">
            <a:extLst>
              <a:ext uri="{FF2B5EF4-FFF2-40B4-BE49-F238E27FC236}">
                <a16:creationId xmlns:a16="http://schemas.microsoft.com/office/drawing/2014/main" id="{C8A9EB33-C9E7-4D90-8B96-23EFCF33E0B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3838" y="4477572"/>
            <a:ext cx="368145" cy="25765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https://dss1.bdstatic.com/70cFuXSh_Q1YnxGkpoWK1HF6hhy/it/u=2152637856,1641033665&amp;fm=26&amp;gp=0.jpg">
            <a:extLst>
              <a:ext uri="{FF2B5EF4-FFF2-40B4-BE49-F238E27FC236}">
                <a16:creationId xmlns:a16="http://schemas.microsoft.com/office/drawing/2014/main" id="{3CA3AB93-7F95-47DE-B653-82D5AB06848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07800" y="4932114"/>
            <a:ext cx="368146" cy="258223"/>
          </a:xfrm>
          <a:prstGeom prst="rect">
            <a:avLst/>
          </a:prstGeom>
          <a:noFill/>
          <a:extLst>
            <a:ext uri="{909E8E84-426E-40DD-AFC4-6F175D3DCCD1}">
              <a14:hiddenFill xmlns:a14="http://schemas.microsoft.com/office/drawing/2010/main">
                <a:solidFill>
                  <a:srgbClr val="FFFFFF"/>
                </a:solidFill>
              </a14:hiddenFill>
            </a:ext>
          </a:extLst>
        </p:spPr>
      </p:pic>
      <p:sp>
        <p:nvSpPr>
          <p:cNvPr id="50" name="文本框 154">
            <a:extLst>
              <a:ext uri="{FF2B5EF4-FFF2-40B4-BE49-F238E27FC236}">
                <a16:creationId xmlns:a16="http://schemas.microsoft.com/office/drawing/2014/main" id="{4A6BBEBC-B172-4403-B84A-199EBFFF6EFA}"/>
              </a:ext>
            </a:extLst>
          </p:cNvPr>
          <p:cNvSpPr txBox="1"/>
          <p:nvPr/>
        </p:nvSpPr>
        <p:spPr>
          <a:xfrm>
            <a:off x="904833" y="3973365"/>
            <a:ext cx="1353411" cy="369332"/>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Italy</a:t>
            </a:r>
            <a:endParaRPr lang="zh-CN" altLang="en-US" sz="1200"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pic>
        <p:nvPicPr>
          <p:cNvPr id="51" name="Picture 8" descr="https://dss3.bdstatic.com/70cFv8Sh_Q1YnxGkpoWK1HF6hhy/it/u=3101918221,2000267634&amp;fm=26&amp;gp=0.jpg">
            <a:extLst>
              <a:ext uri="{FF2B5EF4-FFF2-40B4-BE49-F238E27FC236}">
                <a16:creationId xmlns:a16="http://schemas.microsoft.com/office/drawing/2014/main" id="{00F47E3F-D1AB-4075-9EA4-CEF18E38A0E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20170" y="5853291"/>
            <a:ext cx="376057" cy="248208"/>
          </a:xfrm>
          <a:prstGeom prst="rect">
            <a:avLst/>
          </a:prstGeom>
          <a:noFill/>
          <a:extLst>
            <a:ext uri="{909E8E84-426E-40DD-AFC4-6F175D3DCCD1}">
              <a14:hiddenFill xmlns:a14="http://schemas.microsoft.com/office/drawing/2010/main">
                <a:solidFill>
                  <a:srgbClr val="FFFFFF"/>
                </a:solidFill>
              </a14:hiddenFill>
            </a:ext>
          </a:extLst>
        </p:spPr>
      </p:pic>
      <p:sp>
        <p:nvSpPr>
          <p:cNvPr id="52" name="文本框 156">
            <a:extLst>
              <a:ext uri="{FF2B5EF4-FFF2-40B4-BE49-F238E27FC236}">
                <a16:creationId xmlns:a16="http://schemas.microsoft.com/office/drawing/2014/main" id="{589BF173-3AF2-4FF1-9217-542599941F20}"/>
              </a:ext>
            </a:extLst>
          </p:cNvPr>
          <p:cNvSpPr txBox="1"/>
          <p:nvPr/>
        </p:nvSpPr>
        <p:spPr>
          <a:xfrm>
            <a:off x="906534" y="5814160"/>
            <a:ext cx="2743375" cy="369332"/>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United Kingdom </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pic>
        <p:nvPicPr>
          <p:cNvPr id="53" name="Picture 10" descr="https://dss0.bdstatic.com/70cFuHSh_Q1YnxGkpoWK1HF6hhy/it/u=3888334299,2720043833&amp;fm=26&amp;gp=0.jpg">
            <a:extLst>
              <a:ext uri="{FF2B5EF4-FFF2-40B4-BE49-F238E27FC236}">
                <a16:creationId xmlns:a16="http://schemas.microsoft.com/office/drawing/2014/main" id="{3AEEE84D-03B3-4150-A762-8429A5647ABB}"/>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24444" y="5363356"/>
            <a:ext cx="365499" cy="255665"/>
          </a:xfrm>
          <a:prstGeom prst="rect">
            <a:avLst/>
          </a:prstGeom>
          <a:noFill/>
          <a:extLst>
            <a:ext uri="{909E8E84-426E-40DD-AFC4-6F175D3DCCD1}">
              <a14:hiddenFill xmlns:a14="http://schemas.microsoft.com/office/drawing/2010/main">
                <a:solidFill>
                  <a:srgbClr val="FFFFFF"/>
                </a:solidFill>
              </a14:hiddenFill>
            </a:ext>
          </a:extLst>
        </p:spPr>
      </p:pic>
      <p:sp>
        <p:nvSpPr>
          <p:cNvPr id="54" name="文本框 158">
            <a:extLst>
              <a:ext uri="{FF2B5EF4-FFF2-40B4-BE49-F238E27FC236}">
                <a16:creationId xmlns:a16="http://schemas.microsoft.com/office/drawing/2014/main" id="{F13B483E-ED31-4911-B99D-FE727B0192F1}"/>
              </a:ext>
            </a:extLst>
          </p:cNvPr>
          <p:cNvSpPr txBox="1"/>
          <p:nvPr/>
        </p:nvSpPr>
        <p:spPr>
          <a:xfrm>
            <a:off x="905556" y="5340206"/>
            <a:ext cx="1621768" cy="369332"/>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Spain</a:t>
            </a:r>
            <a:endParaRPr lang="zh-CN" altLang="en-US" b="1"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sp>
        <p:nvSpPr>
          <p:cNvPr id="55" name="矩形 159">
            <a:extLst>
              <a:ext uri="{FF2B5EF4-FFF2-40B4-BE49-F238E27FC236}">
                <a16:creationId xmlns:a16="http://schemas.microsoft.com/office/drawing/2014/main" id="{85240238-B04A-4BB3-BC09-FA40714E4692}"/>
              </a:ext>
            </a:extLst>
          </p:cNvPr>
          <p:cNvSpPr/>
          <p:nvPr/>
        </p:nvSpPr>
        <p:spPr>
          <a:xfrm>
            <a:off x="851430" y="3482429"/>
            <a:ext cx="1842559" cy="369332"/>
          </a:xfrm>
          <a:prstGeom prst="rect">
            <a:avLst/>
          </a:prstGeom>
        </p:spPr>
        <p:txBody>
          <a:bodyPr wrap="square">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Germany</a:t>
            </a:r>
          </a:p>
        </p:txBody>
      </p:sp>
      <p:pic>
        <p:nvPicPr>
          <p:cNvPr id="56" name="Picture 14" descr="https://dss1.bdstatic.com/70cFvXSh_Q1YnxGkpoWK1HF6hhy/it/u=2739707457,3187254398&amp;fm=26&amp;gp=0.jpg">
            <a:extLst>
              <a:ext uri="{FF2B5EF4-FFF2-40B4-BE49-F238E27FC236}">
                <a16:creationId xmlns:a16="http://schemas.microsoft.com/office/drawing/2014/main" id="{F81A5A5D-28F7-4899-A8E7-B79E6B3B885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0442" y="3988256"/>
            <a:ext cx="373967" cy="25193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0" descr="https://ss3.bdstatic.com/70cFv8Sh_Q1YnxGkpoWK1HF6hhy/it/u=337011831,2120173092&amp;fm=26&amp;gp=0.jpg">
            <a:extLst>
              <a:ext uri="{FF2B5EF4-FFF2-40B4-BE49-F238E27FC236}">
                <a16:creationId xmlns:a16="http://schemas.microsoft.com/office/drawing/2014/main" id="{05CCD13E-7D00-4BA6-8AAB-8597F7E79CB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flipV="1">
            <a:off x="444495" y="3563447"/>
            <a:ext cx="373967" cy="231152"/>
          </a:xfrm>
          <a:prstGeom prst="rect">
            <a:avLst/>
          </a:prstGeom>
          <a:noFill/>
          <a:extLst>
            <a:ext uri="{909E8E84-426E-40DD-AFC4-6F175D3DCCD1}">
              <a14:hiddenFill xmlns:a14="http://schemas.microsoft.com/office/drawing/2010/main">
                <a:solidFill>
                  <a:srgbClr val="FFFFFF"/>
                </a:solidFill>
              </a14:hiddenFill>
            </a:ext>
          </a:extLst>
        </p:spPr>
      </p:pic>
      <p:grpSp>
        <p:nvGrpSpPr>
          <p:cNvPr id="58" name="组合 7">
            <a:extLst>
              <a:ext uri="{FF2B5EF4-FFF2-40B4-BE49-F238E27FC236}">
                <a16:creationId xmlns:a16="http://schemas.microsoft.com/office/drawing/2014/main" id="{C311F0EC-B8D6-4917-9574-932223D04A0F}"/>
              </a:ext>
            </a:extLst>
          </p:cNvPr>
          <p:cNvGrpSpPr/>
          <p:nvPr/>
        </p:nvGrpSpPr>
        <p:grpSpPr>
          <a:xfrm>
            <a:off x="413838" y="2981232"/>
            <a:ext cx="1788764" cy="369332"/>
            <a:chOff x="756034" y="2350968"/>
            <a:chExt cx="1789493" cy="369483"/>
          </a:xfrm>
        </p:grpSpPr>
        <p:pic>
          <p:nvPicPr>
            <p:cNvPr id="59" name="图片 4">
              <a:extLst>
                <a:ext uri="{FF2B5EF4-FFF2-40B4-BE49-F238E27FC236}">
                  <a16:creationId xmlns:a16="http://schemas.microsoft.com/office/drawing/2014/main" id="{1D0A6D9C-74A7-4C1A-B9D1-E90486E31ED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56034" y="2406231"/>
              <a:ext cx="376210" cy="246627"/>
            </a:xfrm>
            <a:prstGeom prst="rect">
              <a:avLst/>
            </a:prstGeom>
          </p:spPr>
        </p:pic>
        <p:sp>
          <p:nvSpPr>
            <p:cNvPr id="60" name="文本框 166">
              <a:extLst>
                <a:ext uri="{FF2B5EF4-FFF2-40B4-BE49-F238E27FC236}">
                  <a16:creationId xmlns:a16="http://schemas.microsoft.com/office/drawing/2014/main" id="{84600A26-152E-40FC-85EC-7F1A55A3B847}"/>
                </a:ext>
              </a:extLst>
            </p:cNvPr>
            <p:cNvSpPr txBox="1"/>
            <p:nvPr/>
          </p:nvSpPr>
          <p:spPr>
            <a:xfrm>
              <a:off x="1191565" y="2350968"/>
              <a:ext cx="1353962" cy="369483"/>
            </a:xfrm>
            <a:prstGeom prst="rect">
              <a:avLst/>
            </a:prstGeom>
            <a:noFill/>
          </p:spPr>
          <p:txBody>
            <a:bodyPr wrap="square" rtlCol="0">
              <a:spAutoFit/>
            </a:bodyPr>
            <a:lstStyle/>
            <a:p>
              <a:pPr defTabSz="914126">
                <a:defRPr/>
              </a:pPr>
              <a:r>
                <a:rPr lang="en-US" altLang="zh-CN" b="1" dirty="0">
                  <a:solidFill>
                    <a:schemeClr val="bg1"/>
                  </a:solidFill>
                  <a:latin typeface="Arial" panose="020B0604020202020204" pitchFamily="34" charset="0"/>
                  <a:ea typeface="等线" panose="02010600030101010101" pitchFamily="2" charset="-122"/>
                  <a:cs typeface="Arial" panose="020B0604020202020204" pitchFamily="34" charset="0"/>
                </a:rPr>
                <a:t>France</a:t>
              </a:r>
              <a:endParaRPr lang="zh-CN" altLang="en-US" sz="1200" dirty="0">
                <a:solidFill>
                  <a:schemeClr val="bg1"/>
                </a:solidFill>
                <a:latin typeface="Arial" panose="020B0604020202020204" pitchFamily="34" charset="0"/>
                <a:ea typeface="等线" panose="02010600030101010101" pitchFamily="2" charset="-122"/>
                <a:cs typeface="Arial" panose="020B0604020202020204" pitchFamily="34" charset="0"/>
              </a:endParaRPr>
            </a:p>
          </p:txBody>
        </p:sp>
      </p:grpSp>
      <p:grpSp>
        <p:nvGrpSpPr>
          <p:cNvPr id="61" name="群組 216">
            <a:extLst>
              <a:ext uri="{FF2B5EF4-FFF2-40B4-BE49-F238E27FC236}">
                <a16:creationId xmlns:a16="http://schemas.microsoft.com/office/drawing/2014/main" id="{54D26404-4202-4C38-B3B5-30BD141A63A5}"/>
              </a:ext>
            </a:extLst>
          </p:cNvPr>
          <p:cNvGrpSpPr/>
          <p:nvPr/>
        </p:nvGrpSpPr>
        <p:grpSpPr>
          <a:xfrm>
            <a:off x="3179891" y="2277405"/>
            <a:ext cx="8900661" cy="3952471"/>
            <a:chOff x="199139" y="1549217"/>
            <a:chExt cx="11470597" cy="4937661"/>
          </a:xfrm>
        </p:grpSpPr>
        <p:grpSp>
          <p:nvGrpSpPr>
            <p:cNvPr id="62" name="群組 117">
              <a:extLst>
                <a:ext uri="{FF2B5EF4-FFF2-40B4-BE49-F238E27FC236}">
                  <a16:creationId xmlns:a16="http://schemas.microsoft.com/office/drawing/2014/main" id="{5EAC91CB-9DD0-4435-B4FA-5AC8B5E7755D}"/>
                </a:ext>
              </a:extLst>
            </p:cNvPr>
            <p:cNvGrpSpPr/>
            <p:nvPr/>
          </p:nvGrpSpPr>
          <p:grpSpPr>
            <a:xfrm>
              <a:off x="2318725" y="1549217"/>
              <a:ext cx="6352205" cy="4937661"/>
              <a:chOff x="4919760" y="5756607"/>
              <a:chExt cx="3813265" cy="2964106"/>
            </a:xfrm>
            <a:solidFill>
              <a:schemeClr val="bg1">
                <a:lumMod val="85000"/>
              </a:schemeClr>
            </a:solidFill>
          </p:grpSpPr>
          <p:sp>
            <p:nvSpPr>
              <p:cNvPr id="84" name="Freeform 1208">
                <a:extLst>
                  <a:ext uri="{FF2B5EF4-FFF2-40B4-BE49-F238E27FC236}">
                    <a16:creationId xmlns:a16="http://schemas.microsoft.com/office/drawing/2014/main" id="{22BEB5BE-12A5-4AC0-B8F4-809FEB04DCFC}"/>
                  </a:ext>
                </a:extLst>
              </p:cNvPr>
              <p:cNvSpPr/>
              <p:nvPr/>
            </p:nvSpPr>
            <p:spPr bwMode="auto">
              <a:xfrm>
                <a:off x="4919760" y="7058969"/>
                <a:ext cx="1254657" cy="1405724"/>
              </a:xfrm>
              <a:custGeom>
                <a:avLst/>
                <a:gdLst/>
                <a:ahLst/>
                <a:cxnLst>
                  <a:cxn ang="0">
                    <a:pos x="321" y="7"/>
                  </a:cxn>
                  <a:cxn ang="0">
                    <a:pos x="324" y="18"/>
                  </a:cxn>
                  <a:cxn ang="0">
                    <a:pos x="325" y="34"/>
                  </a:cxn>
                  <a:cxn ang="0">
                    <a:pos x="339" y="58"/>
                  </a:cxn>
                  <a:cxn ang="0">
                    <a:pos x="405" y="89"/>
                  </a:cxn>
                  <a:cxn ang="0">
                    <a:pos x="428" y="77"/>
                  </a:cxn>
                  <a:cxn ang="0">
                    <a:pos x="461" y="64"/>
                  </a:cxn>
                  <a:cxn ang="0">
                    <a:pos x="482" y="73"/>
                  </a:cxn>
                  <a:cxn ang="0">
                    <a:pos x="546" y="82"/>
                  </a:cxn>
                  <a:cxn ang="0">
                    <a:pos x="590" y="83"/>
                  </a:cxn>
                  <a:cxn ang="0">
                    <a:pos x="599" y="113"/>
                  </a:cxn>
                  <a:cxn ang="0">
                    <a:pos x="571" y="99"/>
                  </a:cxn>
                  <a:cxn ang="0">
                    <a:pos x="626" y="205"/>
                  </a:cxn>
                  <a:cxn ang="0">
                    <a:pos x="639" y="240"/>
                  </a:cxn>
                  <a:cxn ang="0">
                    <a:pos x="659" y="277"/>
                  </a:cxn>
                  <a:cxn ang="0">
                    <a:pos x="697" y="308"/>
                  </a:cxn>
                  <a:cxn ang="0">
                    <a:pos x="700" y="326"/>
                  </a:cxn>
                  <a:cxn ang="0">
                    <a:pos x="717" y="338"/>
                  </a:cxn>
                  <a:cxn ang="0">
                    <a:pos x="742" y="331"/>
                  </a:cxn>
                  <a:cxn ang="0">
                    <a:pos x="771" y="380"/>
                  </a:cxn>
                  <a:cxn ang="0">
                    <a:pos x="702" y="453"/>
                  </a:cxn>
                  <a:cxn ang="0">
                    <a:pos x="655" y="511"/>
                  </a:cxn>
                  <a:cxn ang="0">
                    <a:pos x="655" y="563"/>
                  </a:cxn>
                  <a:cxn ang="0">
                    <a:pos x="665" y="589"/>
                  </a:cxn>
                  <a:cxn ang="0">
                    <a:pos x="658" y="650"/>
                  </a:cxn>
                  <a:cxn ang="0">
                    <a:pos x="609" y="688"/>
                  </a:cxn>
                  <a:cxn ang="0">
                    <a:pos x="597" y="707"/>
                  </a:cxn>
                  <a:cxn ang="0">
                    <a:pos x="605" y="751"/>
                  </a:cxn>
                  <a:cxn ang="0">
                    <a:pos x="575" y="775"/>
                  </a:cxn>
                  <a:cxn ang="0">
                    <a:pos x="562" y="807"/>
                  </a:cxn>
                  <a:cxn ang="0">
                    <a:pos x="511" y="868"/>
                  </a:cxn>
                  <a:cxn ang="0">
                    <a:pos x="492" y="874"/>
                  </a:cxn>
                  <a:cxn ang="0">
                    <a:pos x="472" y="872"/>
                  </a:cxn>
                  <a:cxn ang="0">
                    <a:pos x="414" y="877"/>
                  </a:cxn>
                  <a:cxn ang="0">
                    <a:pos x="410" y="846"/>
                  </a:cxn>
                  <a:cxn ang="0">
                    <a:pos x="372" y="778"/>
                  </a:cxn>
                  <a:cxn ang="0">
                    <a:pos x="355" y="716"/>
                  </a:cxn>
                  <a:cxn ang="0">
                    <a:pos x="339" y="631"/>
                  </a:cxn>
                  <a:cxn ang="0">
                    <a:pos x="354" y="581"/>
                  </a:cxn>
                  <a:cxn ang="0">
                    <a:pos x="339" y="523"/>
                  </a:cxn>
                  <a:cxn ang="0">
                    <a:pos x="301" y="469"/>
                  </a:cxn>
                  <a:cxn ang="0">
                    <a:pos x="311" y="453"/>
                  </a:cxn>
                  <a:cxn ang="0">
                    <a:pos x="315" y="426"/>
                  </a:cxn>
                  <a:cxn ang="0">
                    <a:pos x="266" y="406"/>
                  </a:cxn>
                  <a:cxn ang="0">
                    <a:pos x="201" y="395"/>
                  </a:cxn>
                  <a:cxn ang="0">
                    <a:pos x="151" y="400"/>
                  </a:cxn>
                  <a:cxn ang="0">
                    <a:pos x="102" y="406"/>
                  </a:cxn>
                  <a:cxn ang="0">
                    <a:pos x="44" y="348"/>
                  </a:cxn>
                  <a:cxn ang="0">
                    <a:pos x="12" y="317"/>
                  </a:cxn>
                  <a:cxn ang="0">
                    <a:pos x="5" y="294"/>
                  </a:cxn>
                  <a:cxn ang="0">
                    <a:pos x="17" y="248"/>
                  </a:cxn>
                  <a:cxn ang="0">
                    <a:pos x="14" y="192"/>
                  </a:cxn>
                  <a:cxn ang="0">
                    <a:pos x="48" y="132"/>
                  </a:cxn>
                  <a:cxn ang="0">
                    <a:pos x="87" y="107"/>
                  </a:cxn>
                  <a:cxn ang="0">
                    <a:pos x="113" y="51"/>
                  </a:cxn>
                  <a:cxn ang="0">
                    <a:pos x="155" y="29"/>
                  </a:cxn>
                  <a:cxn ang="0">
                    <a:pos x="188" y="24"/>
                  </a:cxn>
                  <a:cxn ang="0">
                    <a:pos x="260" y="6"/>
                  </a:cxn>
                  <a:cxn ang="0">
                    <a:pos x="288" y="2"/>
                  </a:cxn>
                  <a:cxn ang="0">
                    <a:pos x="305" y="2"/>
                  </a:cxn>
                </a:cxnLst>
                <a:rect l="0" t="0" r="r" b="b"/>
                <a:pathLst>
                  <a:path w="789" h="884">
                    <a:moveTo>
                      <a:pt x="309" y="0"/>
                    </a:moveTo>
                    <a:lnTo>
                      <a:pt x="314" y="0"/>
                    </a:lnTo>
                    <a:lnTo>
                      <a:pt x="316" y="1"/>
                    </a:lnTo>
                    <a:lnTo>
                      <a:pt x="318" y="2"/>
                    </a:lnTo>
                    <a:lnTo>
                      <a:pt x="319" y="5"/>
                    </a:lnTo>
                    <a:lnTo>
                      <a:pt x="321" y="7"/>
                    </a:lnTo>
                    <a:lnTo>
                      <a:pt x="325" y="7"/>
                    </a:lnTo>
                    <a:lnTo>
                      <a:pt x="328" y="5"/>
                    </a:lnTo>
                    <a:lnTo>
                      <a:pt x="329" y="5"/>
                    </a:lnTo>
                    <a:lnTo>
                      <a:pt x="329" y="7"/>
                    </a:lnTo>
                    <a:lnTo>
                      <a:pt x="324" y="12"/>
                    </a:lnTo>
                    <a:lnTo>
                      <a:pt x="324" y="18"/>
                    </a:lnTo>
                    <a:lnTo>
                      <a:pt x="325" y="19"/>
                    </a:lnTo>
                    <a:lnTo>
                      <a:pt x="328" y="20"/>
                    </a:lnTo>
                    <a:lnTo>
                      <a:pt x="329" y="21"/>
                    </a:lnTo>
                    <a:lnTo>
                      <a:pt x="329" y="28"/>
                    </a:lnTo>
                    <a:lnTo>
                      <a:pt x="328" y="30"/>
                    </a:lnTo>
                    <a:lnTo>
                      <a:pt x="325" y="34"/>
                    </a:lnTo>
                    <a:lnTo>
                      <a:pt x="324" y="36"/>
                    </a:lnTo>
                    <a:lnTo>
                      <a:pt x="324" y="40"/>
                    </a:lnTo>
                    <a:lnTo>
                      <a:pt x="325" y="45"/>
                    </a:lnTo>
                    <a:lnTo>
                      <a:pt x="329" y="53"/>
                    </a:lnTo>
                    <a:lnTo>
                      <a:pt x="334" y="56"/>
                    </a:lnTo>
                    <a:lnTo>
                      <a:pt x="339" y="58"/>
                    </a:lnTo>
                    <a:lnTo>
                      <a:pt x="343" y="59"/>
                    </a:lnTo>
                    <a:lnTo>
                      <a:pt x="354" y="59"/>
                    </a:lnTo>
                    <a:lnTo>
                      <a:pt x="365" y="62"/>
                    </a:lnTo>
                    <a:lnTo>
                      <a:pt x="375" y="68"/>
                    </a:lnTo>
                    <a:lnTo>
                      <a:pt x="395" y="83"/>
                    </a:lnTo>
                    <a:lnTo>
                      <a:pt x="405" y="89"/>
                    </a:lnTo>
                    <a:lnTo>
                      <a:pt x="419" y="92"/>
                    </a:lnTo>
                    <a:lnTo>
                      <a:pt x="422" y="92"/>
                    </a:lnTo>
                    <a:lnTo>
                      <a:pt x="424" y="90"/>
                    </a:lnTo>
                    <a:lnTo>
                      <a:pt x="426" y="88"/>
                    </a:lnTo>
                    <a:lnTo>
                      <a:pt x="428" y="87"/>
                    </a:lnTo>
                    <a:lnTo>
                      <a:pt x="428" y="77"/>
                    </a:lnTo>
                    <a:lnTo>
                      <a:pt x="429" y="69"/>
                    </a:lnTo>
                    <a:lnTo>
                      <a:pt x="434" y="65"/>
                    </a:lnTo>
                    <a:lnTo>
                      <a:pt x="442" y="63"/>
                    </a:lnTo>
                    <a:lnTo>
                      <a:pt x="451" y="60"/>
                    </a:lnTo>
                    <a:lnTo>
                      <a:pt x="461" y="60"/>
                    </a:lnTo>
                    <a:lnTo>
                      <a:pt x="461" y="64"/>
                    </a:lnTo>
                    <a:lnTo>
                      <a:pt x="462" y="65"/>
                    </a:lnTo>
                    <a:lnTo>
                      <a:pt x="463" y="68"/>
                    </a:lnTo>
                    <a:lnTo>
                      <a:pt x="466" y="69"/>
                    </a:lnTo>
                    <a:lnTo>
                      <a:pt x="467" y="70"/>
                    </a:lnTo>
                    <a:lnTo>
                      <a:pt x="472" y="73"/>
                    </a:lnTo>
                    <a:lnTo>
                      <a:pt x="482" y="73"/>
                    </a:lnTo>
                    <a:lnTo>
                      <a:pt x="486" y="74"/>
                    </a:lnTo>
                    <a:lnTo>
                      <a:pt x="500" y="79"/>
                    </a:lnTo>
                    <a:lnTo>
                      <a:pt x="516" y="84"/>
                    </a:lnTo>
                    <a:lnTo>
                      <a:pt x="531" y="85"/>
                    </a:lnTo>
                    <a:lnTo>
                      <a:pt x="540" y="84"/>
                    </a:lnTo>
                    <a:lnTo>
                      <a:pt x="546" y="82"/>
                    </a:lnTo>
                    <a:lnTo>
                      <a:pt x="561" y="79"/>
                    </a:lnTo>
                    <a:lnTo>
                      <a:pt x="569" y="80"/>
                    </a:lnTo>
                    <a:lnTo>
                      <a:pt x="575" y="83"/>
                    </a:lnTo>
                    <a:lnTo>
                      <a:pt x="582" y="84"/>
                    </a:lnTo>
                    <a:lnTo>
                      <a:pt x="587" y="84"/>
                    </a:lnTo>
                    <a:lnTo>
                      <a:pt x="590" y="83"/>
                    </a:lnTo>
                    <a:lnTo>
                      <a:pt x="591" y="83"/>
                    </a:lnTo>
                    <a:lnTo>
                      <a:pt x="594" y="82"/>
                    </a:lnTo>
                    <a:lnTo>
                      <a:pt x="601" y="94"/>
                    </a:lnTo>
                    <a:lnTo>
                      <a:pt x="602" y="102"/>
                    </a:lnTo>
                    <a:lnTo>
                      <a:pt x="601" y="107"/>
                    </a:lnTo>
                    <a:lnTo>
                      <a:pt x="599" y="113"/>
                    </a:lnTo>
                    <a:lnTo>
                      <a:pt x="596" y="121"/>
                    </a:lnTo>
                    <a:lnTo>
                      <a:pt x="594" y="126"/>
                    </a:lnTo>
                    <a:lnTo>
                      <a:pt x="587" y="122"/>
                    </a:lnTo>
                    <a:lnTo>
                      <a:pt x="582" y="114"/>
                    </a:lnTo>
                    <a:lnTo>
                      <a:pt x="576" y="106"/>
                    </a:lnTo>
                    <a:lnTo>
                      <a:pt x="571" y="99"/>
                    </a:lnTo>
                    <a:lnTo>
                      <a:pt x="571" y="106"/>
                    </a:lnTo>
                    <a:lnTo>
                      <a:pt x="610" y="175"/>
                    </a:lnTo>
                    <a:lnTo>
                      <a:pt x="610" y="182"/>
                    </a:lnTo>
                    <a:lnTo>
                      <a:pt x="615" y="191"/>
                    </a:lnTo>
                    <a:lnTo>
                      <a:pt x="621" y="200"/>
                    </a:lnTo>
                    <a:lnTo>
                      <a:pt x="626" y="205"/>
                    </a:lnTo>
                    <a:lnTo>
                      <a:pt x="626" y="228"/>
                    </a:lnTo>
                    <a:lnTo>
                      <a:pt x="629" y="231"/>
                    </a:lnTo>
                    <a:lnTo>
                      <a:pt x="630" y="234"/>
                    </a:lnTo>
                    <a:lnTo>
                      <a:pt x="634" y="236"/>
                    </a:lnTo>
                    <a:lnTo>
                      <a:pt x="636" y="239"/>
                    </a:lnTo>
                    <a:lnTo>
                      <a:pt x="639" y="240"/>
                    </a:lnTo>
                    <a:lnTo>
                      <a:pt x="643" y="243"/>
                    </a:lnTo>
                    <a:lnTo>
                      <a:pt x="645" y="246"/>
                    </a:lnTo>
                    <a:lnTo>
                      <a:pt x="649" y="256"/>
                    </a:lnTo>
                    <a:lnTo>
                      <a:pt x="650" y="265"/>
                    </a:lnTo>
                    <a:lnTo>
                      <a:pt x="655" y="274"/>
                    </a:lnTo>
                    <a:lnTo>
                      <a:pt x="659" y="277"/>
                    </a:lnTo>
                    <a:lnTo>
                      <a:pt x="661" y="279"/>
                    </a:lnTo>
                    <a:lnTo>
                      <a:pt x="673" y="287"/>
                    </a:lnTo>
                    <a:lnTo>
                      <a:pt x="678" y="292"/>
                    </a:lnTo>
                    <a:lnTo>
                      <a:pt x="681" y="299"/>
                    </a:lnTo>
                    <a:lnTo>
                      <a:pt x="688" y="306"/>
                    </a:lnTo>
                    <a:lnTo>
                      <a:pt x="697" y="308"/>
                    </a:lnTo>
                    <a:lnTo>
                      <a:pt x="697" y="311"/>
                    </a:lnTo>
                    <a:lnTo>
                      <a:pt x="698" y="313"/>
                    </a:lnTo>
                    <a:lnTo>
                      <a:pt x="698" y="318"/>
                    </a:lnTo>
                    <a:lnTo>
                      <a:pt x="697" y="321"/>
                    </a:lnTo>
                    <a:lnTo>
                      <a:pt x="699" y="323"/>
                    </a:lnTo>
                    <a:lnTo>
                      <a:pt x="700" y="326"/>
                    </a:lnTo>
                    <a:lnTo>
                      <a:pt x="703" y="329"/>
                    </a:lnTo>
                    <a:lnTo>
                      <a:pt x="705" y="332"/>
                    </a:lnTo>
                    <a:lnTo>
                      <a:pt x="708" y="336"/>
                    </a:lnTo>
                    <a:lnTo>
                      <a:pt x="712" y="337"/>
                    </a:lnTo>
                    <a:lnTo>
                      <a:pt x="714" y="338"/>
                    </a:lnTo>
                    <a:lnTo>
                      <a:pt x="717" y="338"/>
                    </a:lnTo>
                    <a:lnTo>
                      <a:pt x="719" y="337"/>
                    </a:lnTo>
                    <a:lnTo>
                      <a:pt x="720" y="336"/>
                    </a:lnTo>
                    <a:lnTo>
                      <a:pt x="722" y="333"/>
                    </a:lnTo>
                    <a:lnTo>
                      <a:pt x="723" y="332"/>
                    </a:lnTo>
                    <a:lnTo>
                      <a:pt x="725" y="331"/>
                    </a:lnTo>
                    <a:lnTo>
                      <a:pt x="742" y="331"/>
                    </a:lnTo>
                    <a:lnTo>
                      <a:pt x="764" y="326"/>
                    </a:lnTo>
                    <a:lnTo>
                      <a:pt x="787" y="319"/>
                    </a:lnTo>
                    <a:lnTo>
                      <a:pt x="789" y="324"/>
                    </a:lnTo>
                    <a:lnTo>
                      <a:pt x="787" y="343"/>
                    </a:lnTo>
                    <a:lnTo>
                      <a:pt x="779" y="362"/>
                    </a:lnTo>
                    <a:lnTo>
                      <a:pt x="771" y="380"/>
                    </a:lnTo>
                    <a:lnTo>
                      <a:pt x="762" y="392"/>
                    </a:lnTo>
                    <a:lnTo>
                      <a:pt x="750" y="409"/>
                    </a:lnTo>
                    <a:lnTo>
                      <a:pt x="742" y="423"/>
                    </a:lnTo>
                    <a:lnTo>
                      <a:pt x="729" y="435"/>
                    </a:lnTo>
                    <a:lnTo>
                      <a:pt x="715" y="445"/>
                    </a:lnTo>
                    <a:lnTo>
                      <a:pt x="702" y="453"/>
                    </a:lnTo>
                    <a:lnTo>
                      <a:pt x="689" y="462"/>
                    </a:lnTo>
                    <a:lnTo>
                      <a:pt x="678" y="472"/>
                    </a:lnTo>
                    <a:lnTo>
                      <a:pt x="669" y="483"/>
                    </a:lnTo>
                    <a:lnTo>
                      <a:pt x="663" y="499"/>
                    </a:lnTo>
                    <a:lnTo>
                      <a:pt x="659" y="506"/>
                    </a:lnTo>
                    <a:lnTo>
                      <a:pt x="655" y="511"/>
                    </a:lnTo>
                    <a:lnTo>
                      <a:pt x="650" y="516"/>
                    </a:lnTo>
                    <a:lnTo>
                      <a:pt x="649" y="523"/>
                    </a:lnTo>
                    <a:lnTo>
                      <a:pt x="650" y="534"/>
                    </a:lnTo>
                    <a:lnTo>
                      <a:pt x="651" y="543"/>
                    </a:lnTo>
                    <a:lnTo>
                      <a:pt x="653" y="555"/>
                    </a:lnTo>
                    <a:lnTo>
                      <a:pt x="655" y="563"/>
                    </a:lnTo>
                    <a:lnTo>
                      <a:pt x="660" y="571"/>
                    </a:lnTo>
                    <a:lnTo>
                      <a:pt x="665" y="577"/>
                    </a:lnTo>
                    <a:lnTo>
                      <a:pt x="668" y="582"/>
                    </a:lnTo>
                    <a:lnTo>
                      <a:pt x="668" y="585"/>
                    </a:lnTo>
                    <a:lnTo>
                      <a:pt x="666" y="586"/>
                    </a:lnTo>
                    <a:lnTo>
                      <a:pt x="665" y="589"/>
                    </a:lnTo>
                    <a:lnTo>
                      <a:pt x="665" y="610"/>
                    </a:lnTo>
                    <a:lnTo>
                      <a:pt x="664" y="625"/>
                    </a:lnTo>
                    <a:lnTo>
                      <a:pt x="666" y="630"/>
                    </a:lnTo>
                    <a:lnTo>
                      <a:pt x="666" y="633"/>
                    </a:lnTo>
                    <a:lnTo>
                      <a:pt x="664" y="643"/>
                    </a:lnTo>
                    <a:lnTo>
                      <a:pt x="658" y="650"/>
                    </a:lnTo>
                    <a:lnTo>
                      <a:pt x="650" y="656"/>
                    </a:lnTo>
                    <a:lnTo>
                      <a:pt x="640" y="663"/>
                    </a:lnTo>
                    <a:lnTo>
                      <a:pt x="629" y="667"/>
                    </a:lnTo>
                    <a:lnTo>
                      <a:pt x="620" y="673"/>
                    </a:lnTo>
                    <a:lnTo>
                      <a:pt x="612" y="679"/>
                    </a:lnTo>
                    <a:lnTo>
                      <a:pt x="609" y="688"/>
                    </a:lnTo>
                    <a:lnTo>
                      <a:pt x="605" y="689"/>
                    </a:lnTo>
                    <a:lnTo>
                      <a:pt x="602" y="692"/>
                    </a:lnTo>
                    <a:lnTo>
                      <a:pt x="599" y="694"/>
                    </a:lnTo>
                    <a:lnTo>
                      <a:pt x="597" y="698"/>
                    </a:lnTo>
                    <a:lnTo>
                      <a:pt x="596" y="700"/>
                    </a:lnTo>
                    <a:lnTo>
                      <a:pt x="597" y="707"/>
                    </a:lnTo>
                    <a:lnTo>
                      <a:pt x="602" y="713"/>
                    </a:lnTo>
                    <a:lnTo>
                      <a:pt x="606" y="719"/>
                    </a:lnTo>
                    <a:lnTo>
                      <a:pt x="607" y="727"/>
                    </a:lnTo>
                    <a:lnTo>
                      <a:pt x="607" y="736"/>
                    </a:lnTo>
                    <a:lnTo>
                      <a:pt x="606" y="745"/>
                    </a:lnTo>
                    <a:lnTo>
                      <a:pt x="605" y="751"/>
                    </a:lnTo>
                    <a:lnTo>
                      <a:pt x="604" y="752"/>
                    </a:lnTo>
                    <a:lnTo>
                      <a:pt x="601" y="753"/>
                    </a:lnTo>
                    <a:lnTo>
                      <a:pt x="592" y="753"/>
                    </a:lnTo>
                    <a:lnTo>
                      <a:pt x="581" y="762"/>
                    </a:lnTo>
                    <a:lnTo>
                      <a:pt x="572" y="773"/>
                    </a:lnTo>
                    <a:lnTo>
                      <a:pt x="575" y="775"/>
                    </a:lnTo>
                    <a:lnTo>
                      <a:pt x="577" y="777"/>
                    </a:lnTo>
                    <a:lnTo>
                      <a:pt x="579" y="780"/>
                    </a:lnTo>
                    <a:lnTo>
                      <a:pt x="579" y="782"/>
                    </a:lnTo>
                    <a:lnTo>
                      <a:pt x="576" y="792"/>
                    </a:lnTo>
                    <a:lnTo>
                      <a:pt x="569" y="801"/>
                    </a:lnTo>
                    <a:lnTo>
                      <a:pt x="562" y="807"/>
                    </a:lnTo>
                    <a:lnTo>
                      <a:pt x="556" y="816"/>
                    </a:lnTo>
                    <a:lnTo>
                      <a:pt x="546" y="834"/>
                    </a:lnTo>
                    <a:lnTo>
                      <a:pt x="537" y="846"/>
                    </a:lnTo>
                    <a:lnTo>
                      <a:pt x="527" y="856"/>
                    </a:lnTo>
                    <a:lnTo>
                      <a:pt x="515" y="867"/>
                    </a:lnTo>
                    <a:lnTo>
                      <a:pt x="511" y="868"/>
                    </a:lnTo>
                    <a:lnTo>
                      <a:pt x="505" y="868"/>
                    </a:lnTo>
                    <a:lnTo>
                      <a:pt x="501" y="869"/>
                    </a:lnTo>
                    <a:lnTo>
                      <a:pt x="498" y="869"/>
                    </a:lnTo>
                    <a:lnTo>
                      <a:pt x="497" y="870"/>
                    </a:lnTo>
                    <a:lnTo>
                      <a:pt x="496" y="873"/>
                    </a:lnTo>
                    <a:lnTo>
                      <a:pt x="492" y="874"/>
                    </a:lnTo>
                    <a:lnTo>
                      <a:pt x="487" y="877"/>
                    </a:lnTo>
                    <a:lnTo>
                      <a:pt x="482" y="877"/>
                    </a:lnTo>
                    <a:lnTo>
                      <a:pt x="479" y="875"/>
                    </a:lnTo>
                    <a:lnTo>
                      <a:pt x="477" y="873"/>
                    </a:lnTo>
                    <a:lnTo>
                      <a:pt x="474" y="872"/>
                    </a:lnTo>
                    <a:lnTo>
                      <a:pt x="472" y="872"/>
                    </a:lnTo>
                    <a:lnTo>
                      <a:pt x="461" y="874"/>
                    </a:lnTo>
                    <a:lnTo>
                      <a:pt x="441" y="882"/>
                    </a:lnTo>
                    <a:lnTo>
                      <a:pt x="429" y="884"/>
                    </a:lnTo>
                    <a:lnTo>
                      <a:pt x="422" y="882"/>
                    </a:lnTo>
                    <a:lnTo>
                      <a:pt x="417" y="877"/>
                    </a:lnTo>
                    <a:lnTo>
                      <a:pt x="414" y="877"/>
                    </a:lnTo>
                    <a:lnTo>
                      <a:pt x="413" y="878"/>
                    </a:lnTo>
                    <a:lnTo>
                      <a:pt x="410" y="867"/>
                    </a:lnTo>
                    <a:lnTo>
                      <a:pt x="405" y="858"/>
                    </a:lnTo>
                    <a:lnTo>
                      <a:pt x="408" y="855"/>
                    </a:lnTo>
                    <a:lnTo>
                      <a:pt x="410" y="850"/>
                    </a:lnTo>
                    <a:lnTo>
                      <a:pt x="410" y="846"/>
                    </a:lnTo>
                    <a:lnTo>
                      <a:pt x="409" y="841"/>
                    </a:lnTo>
                    <a:lnTo>
                      <a:pt x="404" y="834"/>
                    </a:lnTo>
                    <a:lnTo>
                      <a:pt x="400" y="829"/>
                    </a:lnTo>
                    <a:lnTo>
                      <a:pt x="397" y="825"/>
                    </a:lnTo>
                    <a:lnTo>
                      <a:pt x="379" y="795"/>
                    </a:lnTo>
                    <a:lnTo>
                      <a:pt x="372" y="778"/>
                    </a:lnTo>
                    <a:lnTo>
                      <a:pt x="367" y="760"/>
                    </a:lnTo>
                    <a:lnTo>
                      <a:pt x="364" y="739"/>
                    </a:lnTo>
                    <a:lnTo>
                      <a:pt x="364" y="726"/>
                    </a:lnTo>
                    <a:lnTo>
                      <a:pt x="362" y="723"/>
                    </a:lnTo>
                    <a:lnTo>
                      <a:pt x="360" y="721"/>
                    </a:lnTo>
                    <a:lnTo>
                      <a:pt x="355" y="716"/>
                    </a:lnTo>
                    <a:lnTo>
                      <a:pt x="346" y="702"/>
                    </a:lnTo>
                    <a:lnTo>
                      <a:pt x="340" y="687"/>
                    </a:lnTo>
                    <a:lnTo>
                      <a:pt x="335" y="672"/>
                    </a:lnTo>
                    <a:lnTo>
                      <a:pt x="333" y="654"/>
                    </a:lnTo>
                    <a:lnTo>
                      <a:pt x="334" y="641"/>
                    </a:lnTo>
                    <a:lnTo>
                      <a:pt x="339" y="631"/>
                    </a:lnTo>
                    <a:lnTo>
                      <a:pt x="345" y="623"/>
                    </a:lnTo>
                    <a:lnTo>
                      <a:pt x="352" y="615"/>
                    </a:lnTo>
                    <a:lnTo>
                      <a:pt x="357" y="607"/>
                    </a:lnTo>
                    <a:lnTo>
                      <a:pt x="358" y="597"/>
                    </a:lnTo>
                    <a:lnTo>
                      <a:pt x="357" y="589"/>
                    </a:lnTo>
                    <a:lnTo>
                      <a:pt x="354" y="581"/>
                    </a:lnTo>
                    <a:lnTo>
                      <a:pt x="353" y="573"/>
                    </a:lnTo>
                    <a:lnTo>
                      <a:pt x="350" y="560"/>
                    </a:lnTo>
                    <a:lnTo>
                      <a:pt x="346" y="548"/>
                    </a:lnTo>
                    <a:lnTo>
                      <a:pt x="343" y="539"/>
                    </a:lnTo>
                    <a:lnTo>
                      <a:pt x="340" y="532"/>
                    </a:lnTo>
                    <a:lnTo>
                      <a:pt x="339" y="523"/>
                    </a:lnTo>
                    <a:lnTo>
                      <a:pt x="335" y="516"/>
                    </a:lnTo>
                    <a:lnTo>
                      <a:pt x="328" y="507"/>
                    </a:lnTo>
                    <a:lnTo>
                      <a:pt x="319" y="499"/>
                    </a:lnTo>
                    <a:lnTo>
                      <a:pt x="310" y="489"/>
                    </a:lnTo>
                    <a:lnTo>
                      <a:pt x="304" y="480"/>
                    </a:lnTo>
                    <a:lnTo>
                      <a:pt x="301" y="469"/>
                    </a:lnTo>
                    <a:lnTo>
                      <a:pt x="301" y="467"/>
                    </a:lnTo>
                    <a:lnTo>
                      <a:pt x="303" y="463"/>
                    </a:lnTo>
                    <a:lnTo>
                      <a:pt x="305" y="459"/>
                    </a:lnTo>
                    <a:lnTo>
                      <a:pt x="308" y="456"/>
                    </a:lnTo>
                    <a:lnTo>
                      <a:pt x="309" y="454"/>
                    </a:lnTo>
                    <a:lnTo>
                      <a:pt x="311" y="453"/>
                    </a:lnTo>
                    <a:lnTo>
                      <a:pt x="310" y="450"/>
                    </a:lnTo>
                    <a:lnTo>
                      <a:pt x="310" y="448"/>
                    </a:lnTo>
                    <a:lnTo>
                      <a:pt x="311" y="448"/>
                    </a:lnTo>
                    <a:lnTo>
                      <a:pt x="311" y="440"/>
                    </a:lnTo>
                    <a:lnTo>
                      <a:pt x="313" y="431"/>
                    </a:lnTo>
                    <a:lnTo>
                      <a:pt x="315" y="426"/>
                    </a:lnTo>
                    <a:lnTo>
                      <a:pt x="311" y="419"/>
                    </a:lnTo>
                    <a:lnTo>
                      <a:pt x="306" y="414"/>
                    </a:lnTo>
                    <a:lnTo>
                      <a:pt x="299" y="410"/>
                    </a:lnTo>
                    <a:lnTo>
                      <a:pt x="290" y="409"/>
                    </a:lnTo>
                    <a:lnTo>
                      <a:pt x="272" y="409"/>
                    </a:lnTo>
                    <a:lnTo>
                      <a:pt x="266" y="406"/>
                    </a:lnTo>
                    <a:lnTo>
                      <a:pt x="256" y="394"/>
                    </a:lnTo>
                    <a:lnTo>
                      <a:pt x="250" y="387"/>
                    </a:lnTo>
                    <a:lnTo>
                      <a:pt x="241" y="385"/>
                    </a:lnTo>
                    <a:lnTo>
                      <a:pt x="226" y="386"/>
                    </a:lnTo>
                    <a:lnTo>
                      <a:pt x="214" y="390"/>
                    </a:lnTo>
                    <a:lnTo>
                      <a:pt x="201" y="395"/>
                    </a:lnTo>
                    <a:lnTo>
                      <a:pt x="186" y="400"/>
                    </a:lnTo>
                    <a:lnTo>
                      <a:pt x="180" y="406"/>
                    </a:lnTo>
                    <a:lnTo>
                      <a:pt x="176" y="406"/>
                    </a:lnTo>
                    <a:lnTo>
                      <a:pt x="168" y="405"/>
                    </a:lnTo>
                    <a:lnTo>
                      <a:pt x="160" y="401"/>
                    </a:lnTo>
                    <a:lnTo>
                      <a:pt x="151" y="400"/>
                    </a:lnTo>
                    <a:lnTo>
                      <a:pt x="141" y="401"/>
                    </a:lnTo>
                    <a:lnTo>
                      <a:pt x="132" y="405"/>
                    </a:lnTo>
                    <a:lnTo>
                      <a:pt x="123" y="407"/>
                    </a:lnTo>
                    <a:lnTo>
                      <a:pt x="113" y="409"/>
                    </a:lnTo>
                    <a:lnTo>
                      <a:pt x="109" y="409"/>
                    </a:lnTo>
                    <a:lnTo>
                      <a:pt x="102" y="406"/>
                    </a:lnTo>
                    <a:lnTo>
                      <a:pt x="101" y="405"/>
                    </a:lnTo>
                    <a:lnTo>
                      <a:pt x="91" y="397"/>
                    </a:lnTo>
                    <a:lnTo>
                      <a:pt x="65" y="380"/>
                    </a:lnTo>
                    <a:lnTo>
                      <a:pt x="57" y="370"/>
                    </a:lnTo>
                    <a:lnTo>
                      <a:pt x="50" y="358"/>
                    </a:lnTo>
                    <a:lnTo>
                      <a:pt x="44" y="348"/>
                    </a:lnTo>
                    <a:lnTo>
                      <a:pt x="37" y="339"/>
                    </a:lnTo>
                    <a:lnTo>
                      <a:pt x="33" y="337"/>
                    </a:lnTo>
                    <a:lnTo>
                      <a:pt x="27" y="332"/>
                    </a:lnTo>
                    <a:lnTo>
                      <a:pt x="19" y="326"/>
                    </a:lnTo>
                    <a:lnTo>
                      <a:pt x="14" y="321"/>
                    </a:lnTo>
                    <a:lnTo>
                      <a:pt x="12" y="317"/>
                    </a:lnTo>
                    <a:lnTo>
                      <a:pt x="6" y="312"/>
                    </a:lnTo>
                    <a:lnTo>
                      <a:pt x="8" y="312"/>
                    </a:lnTo>
                    <a:lnTo>
                      <a:pt x="8" y="308"/>
                    </a:lnTo>
                    <a:lnTo>
                      <a:pt x="6" y="304"/>
                    </a:lnTo>
                    <a:lnTo>
                      <a:pt x="6" y="298"/>
                    </a:lnTo>
                    <a:lnTo>
                      <a:pt x="5" y="294"/>
                    </a:lnTo>
                    <a:lnTo>
                      <a:pt x="3" y="289"/>
                    </a:lnTo>
                    <a:lnTo>
                      <a:pt x="0" y="285"/>
                    </a:lnTo>
                    <a:lnTo>
                      <a:pt x="6" y="279"/>
                    </a:lnTo>
                    <a:lnTo>
                      <a:pt x="12" y="269"/>
                    </a:lnTo>
                    <a:lnTo>
                      <a:pt x="15" y="258"/>
                    </a:lnTo>
                    <a:lnTo>
                      <a:pt x="17" y="248"/>
                    </a:lnTo>
                    <a:lnTo>
                      <a:pt x="14" y="231"/>
                    </a:lnTo>
                    <a:lnTo>
                      <a:pt x="12" y="217"/>
                    </a:lnTo>
                    <a:lnTo>
                      <a:pt x="9" y="202"/>
                    </a:lnTo>
                    <a:lnTo>
                      <a:pt x="10" y="199"/>
                    </a:lnTo>
                    <a:lnTo>
                      <a:pt x="12" y="196"/>
                    </a:lnTo>
                    <a:lnTo>
                      <a:pt x="14" y="192"/>
                    </a:lnTo>
                    <a:lnTo>
                      <a:pt x="17" y="190"/>
                    </a:lnTo>
                    <a:lnTo>
                      <a:pt x="19" y="186"/>
                    </a:lnTo>
                    <a:lnTo>
                      <a:pt x="20" y="184"/>
                    </a:lnTo>
                    <a:lnTo>
                      <a:pt x="28" y="166"/>
                    </a:lnTo>
                    <a:lnTo>
                      <a:pt x="38" y="148"/>
                    </a:lnTo>
                    <a:lnTo>
                      <a:pt x="48" y="132"/>
                    </a:lnTo>
                    <a:lnTo>
                      <a:pt x="53" y="128"/>
                    </a:lnTo>
                    <a:lnTo>
                      <a:pt x="65" y="123"/>
                    </a:lnTo>
                    <a:lnTo>
                      <a:pt x="70" y="121"/>
                    </a:lnTo>
                    <a:lnTo>
                      <a:pt x="74" y="118"/>
                    </a:lnTo>
                    <a:lnTo>
                      <a:pt x="79" y="114"/>
                    </a:lnTo>
                    <a:lnTo>
                      <a:pt x="87" y="107"/>
                    </a:lnTo>
                    <a:lnTo>
                      <a:pt x="89" y="103"/>
                    </a:lnTo>
                    <a:lnTo>
                      <a:pt x="92" y="93"/>
                    </a:lnTo>
                    <a:lnTo>
                      <a:pt x="92" y="85"/>
                    </a:lnTo>
                    <a:lnTo>
                      <a:pt x="93" y="78"/>
                    </a:lnTo>
                    <a:lnTo>
                      <a:pt x="97" y="70"/>
                    </a:lnTo>
                    <a:lnTo>
                      <a:pt x="113" y="51"/>
                    </a:lnTo>
                    <a:lnTo>
                      <a:pt x="131" y="33"/>
                    </a:lnTo>
                    <a:lnTo>
                      <a:pt x="129" y="33"/>
                    </a:lnTo>
                    <a:lnTo>
                      <a:pt x="132" y="29"/>
                    </a:lnTo>
                    <a:lnTo>
                      <a:pt x="133" y="26"/>
                    </a:lnTo>
                    <a:lnTo>
                      <a:pt x="138" y="21"/>
                    </a:lnTo>
                    <a:lnTo>
                      <a:pt x="155" y="29"/>
                    </a:lnTo>
                    <a:lnTo>
                      <a:pt x="173" y="31"/>
                    </a:lnTo>
                    <a:lnTo>
                      <a:pt x="177" y="31"/>
                    </a:lnTo>
                    <a:lnTo>
                      <a:pt x="181" y="29"/>
                    </a:lnTo>
                    <a:lnTo>
                      <a:pt x="183" y="28"/>
                    </a:lnTo>
                    <a:lnTo>
                      <a:pt x="186" y="25"/>
                    </a:lnTo>
                    <a:lnTo>
                      <a:pt x="188" y="24"/>
                    </a:lnTo>
                    <a:lnTo>
                      <a:pt x="202" y="18"/>
                    </a:lnTo>
                    <a:lnTo>
                      <a:pt x="219" y="11"/>
                    </a:lnTo>
                    <a:lnTo>
                      <a:pt x="236" y="6"/>
                    </a:lnTo>
                    <a:lnTo>
                      <a:pt x="252" y="5"/>
                    </a:lnTo>
                    <a:lnTo>
                      <a:pt x="256" y="5"/>
                    </a:lnTo>
                    <a:lnTo>
                      <a:pt x="260" y="6"/>
                    </a:lnTo>
                    <a:lnTo>
                      <a:pt x="264" y="9"/>
                    </a:lnTo>
                    <a:lnTo>
                      <a:pt x="266" y="9"/>
                    </a:lnTo>
                    <a:lnTo>
                      <a:pt x="270" y="7"/>
                    </a:lnTo>
                    <a:lnTo>
                      <a:pt x="272" y="6"/>
                    </a:lnTo>
                    <a:lnTo>
                      <a:pt x="284" y="2"/>
                    </a:lnTo>
                    <a:lnTo>
                      <a:pt x="288" y="2"/>
                    </a:lnTo>
                    <a:lnTo>
                      <a:pt x="290" y="4"/>
                    </a:lnTo>
                    <a:lnTo>
                      <a:pt x="293" y="6"/>
                    </a:lnTo>
                    <a:lnTo>
                      <a:pt x="299" y="6"/>
                    </a:lnTo>
                    <a:lnTo>
                      <a:pt x="301" y="5"/>
                    </a:lnTo>
                    <a:lnTo>
                      <a:pt x="303" y="4"/>
                    </a:lnTo>
                    <a:lnTo>
                      <a:pt x="305" y="2"/>
                    </a:lnTo>
                    <a:lnTo>
                      <a:pt x="306" y="1"/>
                    </a:lnTo>
                    <a:lnTo>
                      <a:pt x="309" y="0"/>
                    </a:lnTo>
                    <a:close/>
                  </a:path>
                </a:pathLst>
              </a:custGeom>
              <a:grpFill/>
              <a:ln w="0">
                <a:noFill/>
                <a:prstDash val="solid"/>
                <a:round/>
              </a:ln>
            </p:spPr>
            <p:txBody>
              <a:bodyPr vert="horz" wrap="square" lIns="91401" tIns="45700" rIns="91401" bIns="45700" numCol="1" anchor="t" anchorCtr="0" compatLnSpc="1"/>
              <a:lstStyle/>
              <a:p>
                <a:endParaRPr lang="en-US" dirty="0"/>
              </a:p>
            </p:txBody>
          </p:sp>
          <p:sp>
            <p:nvSpPr>
              <p:cNvPr id="85" name="Freeform 1227">
                <a:extLst>
                  <a:ext uri="{FF2B5EF4-FFF2-40B4-BE49-F238E27FC236}">
                    <a16:creationId xmlns:a16="http://schemas.microsoft.com/office/drawing/2014/main" id="{FC152038-0811-44A3-9CA2-9B5FD65571AA}"/>
                  </a:ext>
                </a:extLst>
              </p:cNvPr>
              <p:cNvSpPr/>
              <p:nvPr/>
            </p:nvSpPr>
            <p:spPr bwMode="auto">
              <a:xfrm>
                <a:off x="8519941" y="8089409"/>
                <a:ext cx="19082" cy="12721"/>
              </a:xfrm>
              <a:custGeom>
                <a:avLst/>
                <a:gdLst/>
                <a:ahLst/>
                <a:cxnLst>
                  <a:cxn ang="0">
                    <a:pos x="6" y="0"/>
                  </a:cxn>
                  <a:cxn ang="0">
                    <a:pos x="12" y="0"/>
                  </a:cxn>
                  <a:cxn ang="0">
                    <a:pos x="12" y="3"/>
                  </a:cxn>
                  <a:cxn ang="0">
                    <a:pos x="8" y="5"/>
                  </a:cxn>
                  <a:cxn ang="0">
                    <a:pos x="5" y="8"/>
                  </a:cxn>
                  <a:cxn ang="0">
                    <a:pos x="2" y="8"/>
                  </a:cxn>
                  <a:cxn ang="0">
                    <a:pos x="0" y="6"/>
                  </a:cxn>
                  <a:cxn ang="0">
                    <a:pos x="0" y="3"/>
                  </a:cxn>
                  <a:cxn ang="0">
                    <a:pos x="2" y="1"/>
                  </a:cxn>
                  <a:cxn ang="0">
                    <a:pos x="3" y="1"/>
                  </a:cxn>
                  <a:cxn ang="0">
                    <a:pos x="6" y="0"/>
                  </a:cxn>
                </a:cxnLst>
                <a:rect l="0" t="0" r="r" b="b"/>
                <a:pathLst>
                  <a:path w="12" h="8">
                    <a:moveTo>
                      <a:pt x="6" y="0"/>
                    </a:moveTo>
                    <a:lnTo>
                      <a:pt x="12" y="0"/>
                    </a:lnTo>
                    <a:lnTo>
                      <a:pt x="12" y="3"/>
                    </a:lnTo>
                    <a:lnTo>
                      <a:pt x="8" y="5"/>
                    </a:lnTo>
                    <a:lnTo>
                      <a:pt x="5" y="8"/>
                    </a:lnTo>
                    <a:lnTo>
                      <a:pt x="2" y="8"/>
                    </a:lnTo>
                    <a:lnTo>
                      <a:pt x="0" y="6"/>
                    </a:lnTo>
                    <a:lnTo>
                      <a:pt x="0" y="3"/>
                    </a:lnTo>
                    <a:lnTo>
                      <a:pt x="2" y="1"/>
                    </a:lnTo>
                    <a:lnTo>
                      <a:pt x="3" y="1"/>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86" name="Freeform 1364">
                <a:extLst>
                  <a:ext uri="{FF2B5EF4-FFF2-40B4-BE49-F238E27FC236}">
                    <a16:creationId xmlns:a16="http://schemas.microsoft.com/office/drawing/2014/main" id="{3B7BA5F7-4004-4AC4-8908-56EAD48E5BDD}"/>
                  </a:ext>
                </a:extLst>
              </p:cNvPr>
              <p:cNvSpPr/>
              <p:nvPr/>
            </p:nvSpPr>
            <p:spPr bwMode="auto">
              <a:xfrm>
                <a:off x="5053335" y="6642340"/>
                <a:ext cx="79510" cy="97002"/>
              </a:xfrm>
              <a:custGeom>
                <a:avLst/>
                <a:gdLst/>
                <a:ahLst/>
                <a:cxnLst>
                  <a:cxn ang="0">
                    <a:pos x="27" y="0"/>
                  </a:cxn>
                  <a:cxn ang="0">
                    <a:pos x="37" y="0"/>
                  </a:cxn>
                  <a:cxn ang="0">
                    <a:pos x="44" y="3"/>
                  </a:cxn>
                  <a:cxn ang="0">
                    <a:pos x="47" y="7"/>
                  </a:cxn>
                  <a:cxn ang="0">
                    <a:pos x="49" y="9"/>
                  </a:cxn>
                  <a:cxn ang="0">
                    <a:pos x="50" y="13"/>
                  </a:cxn>
                  <a:cxn ang="0">
                    <a:pos x="50" y="18"/>
                  </a:cxn>
                  <a:cxn ang="0">
                    <a:pos x="48" y="19"/>
                  </a:cxn>
                  <a:cxn ang="0">
                    <a:pos x="47" y="20"/>
                  </a:cxn>
                  <a:cxn ang="0">
                    <a:pos x="45" y="20"/>
                  </a:cxn>
                  <a:cxn ang="0">
                    <a:pos x="43" y="22"/>
                  </a:cxn>
                  <a:cxn ang="0">
                    <a:pos x="43" y="39"/>
                  </a:cxn>
                  <a:cxn ang="0">
                    <a:pos x="44" y="42"/>
                  </a:cxn>
                  <a:cxn ang="0">
                    <a:pos x="44" y="47"/>
                  </a:cxn>
                  <a:cxn ang="0">
                    <a:pos x="43" y="48"/>
                  </a:cxn>
                  <a:cxn ang="0">
                    <a:pos x="38" y="51"/>
                  </a:cxn>
                  <a:cxn ang="0">
                    <a:pos x="32" y="51"/>
                  </a:cxn>
                  <a:cxn ang="0">
                    <a:pos x="28" y="52"/>
                  </a:cxn>
                  <a:cxn ang="0">
                    <a:pos x="25" y="53"/>
                  </a:cxn>
                  <a:cxn ang="0">
                    <a:pos x="22" y="56"/>
                  </a:cxn>
                  <a:cxn ang="0">
                    <a:pos x="18" y="59"/>
                  </a:cxn>
                  <a:cxn ang="0">
                    <a:pos x="14" y="61"/>
                  </a:cxn>
                  <a:cxn ang="0">
                    <a:pos x="10" y="61"/>
                  </a:cxn>
                  <a:cxn ang="0">
                    <a:pos x="3" y="58"/>
                  </a:cxn>
                  <a:cxn ang="0">
                    <a:pos x="2" y="56"/>
                  </a:cxn>
                  <a:cxn ang="0">
                    <a:pos x="0" y="52"/>
                  </a:cxn>
                  <a:cxn ang="0">
                    <a:pos x="2" y="46"/>
                  </a:cxn>
                  <a:cxn ang="0">
                    <a:pos x="5" y="41"/>
                  </a:cxn>
                  <a:cxn ang="0">
                    <a:pos x="9" y="37"/>
                  </a:cxn>
                  <a:cxn ang="0">
                    <a:pos x="12" y="30"/>
                  </a:cxn>
                  <a:cxn ang="0">
                    <a:pos x="7" y="28"/>
                  </a:cxn>
                  <a:cxn ang="0">
                    <a:pos x="5" y="25"/>
                  </a:cxn>
                  <a:cxn ang="0">
                    <a:pos x="4" y="22"/>
                  </a:cxn>
                  <a:cxn ang="0">
                    <a:pos x="4" y="19"/>
                  </a:cxn>
                  <a:cxn ang="0">
                    <a:pos x="5" y="18"/>
                  </a:cxn>
                  <a:cxn ang="0">
                    <a:pos x="10" y="18"/>
                  </a:cxn>
                  <a:cxn ang="0">
                    <a:pos x="20" y="13"/>
                  </a:cxn>
                  <a:cxn ang="0">
                    <a:pos x="18" y="10"/>
                  </a:cxn>
                  <a:cxn ang="0">
                    <a:pos x="18" y="8"/>
                  </a:cxn>
                  <a:cxn ang="0">
                    <a:pos x="19" y="7"/>
                  </a:cxn>
                  <a:cxn ang="0">
                    <a:pos x="20" y="4"/>
                  </a:cxn>
                  <a:cxn ang="0">
                    <a:pos x="24" y="3"/>
                  </a:cxn>
                  <a:cxn ang="0">
                    <a:pos x="27" y="0"/>
                  </a:cxn>
                </a:cxnLst>
                <a:rect l="0" t="0" r="r" b="b"/>
                <a:pathLst>
                  <a:path w="50" h="61">
                    <a:moveTo>
                      <a:pt x="27" y="0"/>
                    </a:moveTo>
                    <a:lnTo>
                      <a:pt x="37" y="0"/>
                    </a:lnTo>
                    <a:lnTo>
                      <a:pt x="44" y="3"/>
                    </a:lnTo>
                    <a:lnTo>
                      <a:pt x="47" y="7"/>
                    </a:lnTo>
                    <a:lnTo>
                      <a:pt x="49" y="9"/>
                    </a:lnTo>
                    <a:lnTo>
                      <a:pt x="50" y="13"/>
                    </a:lnTo>
                    <a:lnTo>
                      <a:pt x="50" y="18"/>
                    </a:lnTo>
                    <a:lnTo>
                      <a:pt x="48" y="19"/>
                    </a:lnTo>
                    <a:lnTo>
                      <a:pt x="47" y="20"/>
                    </a:lnTo>
                    <a:lnTo>
                      <a:pt x="45" y="20"/>
                    </a:lnTo>
                    <a:lnTo>
                      <a:pt x="43" y="22"/>
                    </a:lnTo>
                    <a:lnTo>
                      <a:pt x="43" y="39"/>
                    </a:lnTo>
                    <a:lnTo>
                      <a:pt x="44" y="42"/>
                    </a:lnTo>
                    <a:lnTo>
                      <a:pt x="44" y="47"/>
                    </a:lnTo>
                    <a:lnTo>
                      <a:pt x="43" y="48"/>
                    </a:lnTo>
                    <a:lnTo>
                      <a:pt x="38" y="51"/>
                    </a:lnTo>
                    <a:lnTo>
                      <a:pt x="32" y="51"/>
                    </a:lnTo>
                    <a:lnTo>
                      <a:pt x="28" y="52"/>
                    </a:lnTo>
                    <a:lnTo>
                      <a:pt x="25" y="53"/>
                    </a:lnTo>
                    <a:lnTo>
                      <a:pt x="22" y="56"/>
                    </a:lnTo>
                    <a:lnTo>
                      <a:pt x="18" y="59"/>
                    </a:lnTo>
                    <a:lnTo>
                      <a:pt x="14" y="61"/>
                    </a:lnTo>
                    <a:lnTo>
                      <a:pt x="10" y="61"/>
                    </a:lnTo>
                    <a:lnTo>
                      <a:pt x="3" y="58"/>
                    </a:lnTo>
                    <a:lnTo>
                      <a:pt x="2" y="56"/>
                    </a:lnTo>
                    <a:lnTo>
                      <a:pt x="0" y="52"/>
                    </a:lnTo>
                    <a:lnTo>
                      <a:pt x="2" y="46"/>
                    </a:lnTo>
                    <a:lnTo>
                      <a:pt x="5" y="41"/>
                    </a:lnTo>
                    <a:lnTo>
                      <a:pt x="9" y="37"/>
                    </a:lnTo>
                    <a:lnTo>
                      <a:pt x="12" y="30"/>
                    </a:lnTo>
                    <a:lnTo>
                      <a:pt x="7" y="28"/>
                    </a:lnTo>
                    <a:lnTo>
                      <a:pt x="5" y="25"/>
                    </a:lnTo>
                    <a:lnTo>
                      <a:pt x="4" y="22"/>
                    </a:lnTo>
                    <a:lnTo>
                      <a:pt x="4" y="19"/>
                    </a:lnTo>
                    <a:lnTo>
                      <a:pt x="5" y="18"/>
                    </a:lnTo>
                    <a:lnTo>
                      <a:pt x="10" y="18"/>
                    </a:lnTo>
                    <a:lnTo>
                      <a:pt x="20" y="13"/>
                    </a:lnTo>
                    <a:lnTo>
                      <a:pt x="18" y="10"/>
                    </a:lnTo>
                    <a:lnTo>
                      <a:pt x="18" y="8"/>
                    </a:lnTo>
                    <a:lnTo>
                      <a:pt x="19" y="7"/>
                    </a:lnTo>
                    <a:lnTo>
                      <a:pt x="20" y="4"/>
                    </a:lnTo>
                    <a:lnTo>
                      <a:pt x="24" y="3"/>
                    </a:lnTo>
                    <a:lnTo>
                      <a:pt x="27"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87" name="Freeform 1226">
                <a:extLst>
                  <a:ext uri="{FF2B5EF4-FFF2-40B4-BE49-F238E27FC236}">
                    <a16:creationId xmlns:a16="http://schemas.microsoft.com/office/drawing/2014/main" id="{0665201D-68AD-473B-9414-2645CD8D20F5}"/>
                  </a:ext>
                </a:extLst>
              </p:cNvPr>
              <p:cNvSpPr/>
              <p:nvPr/>
            </p:nvSpPr>
            <p:spPr bwMode="auto">
              <a:xfrm>
                <a:off x="8492908" y="8108491"/>
                <a:ext cx="22262" cy="15902"/>
              </a:xfrm>
              <a:custGeom>
                <a:avLst/>
                <a:gdLst/>
                <a:ahLst/>
                <a:cxnLst>
                  <a:cxn ang="0">
                    <a:pos x="9" y="0"/>
                  </a:cxn>
                  <a:cxn ang="0">
                    <a:pos x="12" y="3"/>
                  </a:cxn>
                  <a:cxn ang="0">
                    <a:pos x="14" y="3"/>
                  </a:cxn>
                  <a:cxn ang="0">
                    <a:pos x="14" y="8"/>
                  </a:cxn>
                  <a:cxn ang="0">
                    <a:pos x="12" y="10"/>
                  </a:cxn>
                  <a:cxn ang="0">
                    <a:pos x="7" y="10"/>
                  </a:cxn>
                  <a:cxn ang="0">
                    <a:pos x="3" y="9"/>
                  </a:cxn>
                  <a:cxn ang="0">
                    <a:pos x="2" y="9"/>
                  </a:cxn>
                  <a:cxn ang="0">
                    <a:pos x="0" y="8"/>
                  </a:cxn>
                  <a:cxn ang="0">
                    <a:pos x="0" y="5"/>
                  </a:cxn>
                  <a:cxn ang="0">
                    <a:pos x="4" y="1"/>
                  </a:cxn>
                  <a:cxn ang="0">
                    <a:pos x="7" y="1"/>
                  </a:cxn>
                  <a:cxn ang="0">
                    <a:pos x="9" y="0"/>
                  </a:cxn>
                </a:cxnLst>
                <a:rect l="0" t="0" r="r" b="b"/>
                <a:pathLst>
                  <a:path w="14" h="10">
                    <a:moveTo>
                      <a:pt x="9" y="0"/>
                    </a:moveTo>
                    <a:lnTo>
                      <a:pt x="12" y="3"/>
                    </a:lnTo>
                    <a:lnTo>
                      <a:pt x="14" y="3"/>
                    </a:lnTo>
                    <a:lnTo>
                      <a:pt x="14" y="8"/>
                    </a:lnTo>
                    <a:lnTo>
                      <a:pt x="12" y="10"/>
                    </a:lnTo>
                    <a:lnTo>
                      <a:pt x="7" y="10"/>
                    </a:lnTo>
                    <a:lnTo>
                      <a:pt x="3" y="9"/>
                    </a:lnTo>
                    <a:lnTo>
                      <a:pt x="2" y="9"/>
                    </a:lnTo>
                    <a:lnTo>
                      <a:pt x="0" y="8"/>
                    </a:lnTo>
                    <a:lnTo>
                      <a:pt x="0" y="5"/>
                    </a:lnTo>
                    <a:lnTo>
                      <a:pt x="4" y="1"/>
                    </a:lnTo>
                    <a:lnTo>
                      <a:pt x="7" y="1"/>
                    </a:lnTo>
                    <a:lnTo>
                      <a:pt x="9" y="0"/>
                    </a:lnTo>
                    <a:close/>
                  </a:path>
                </a:pathLst>
              </a:custGeom>
              <a:grpFill/>
              <a:ln w="0">
                <a:noFill/>
                <a:prstDash val="solid"/>
                <a:round/>
              </a:ln>
            </p:spPr>
            <p:txBody>
              <a:bodyPr vert="horz" wrap="square" lIns="91401" tIns="45700" rIns="91401" bIns="45700" numCol="1" anchor="t" anchorCtr="0" compatLnSpc="1"/>
              <a:lstStyle/>
              <a:p>
                <a:endParaRPr lang="en-US"/>
              </a:p>
            </p:txBody>
          </p:sp>
          <p:grpSp>
            <p:nvGrpSpPr>
              <p:cNvPr id="88" name="Group 1113">
                <a:extLst>
                  <a:ext uri="{FF2B5EF4-FFF2-40B4-BE49-F238E27FC236}">
                    <a16:creationId xmlns:a16="http://schemas.microsoft.com/office/drawing/2014/main" id="{BDD6B068-8598-4184-9169-3391E953436F}"/>
                  </a:ext>
                </a:extLst>
              </p:cNvPr>
              <p:cNvGrpSpPr/>
              <p:nvPr/>
            </p:nvGrpSpPr>
            <p:grpSpPr>
              <a:xfrm>
                <a:off x="7320940" y="7553516"/>
                <a:ext cx="1199001" cy="1167197"/>
                <a:chOff x="8486745" y="4130279"/>
                <a:chExt cx="1562691" cy="1521241"/>
              </a:xfrm>
              <a:grpFill/>
            </p:grpSpPr>
            <p:sp>
              <p:nvSpPr>
                <p:cNvPr id="178" name="Freeform 1220">
                  <a:extLst>
                    <a:ext uri="{FF2B5EF4-FFF2-40B4-BE49-F238E27FC236}">
                      <a16:creationId xmlns:a16="http://schemas.microsoft.com/office/drawing/2014/main" id="{C8B7DD1C-CB54-4C6F-95C5-8B96DF2B1748}"/>
                    </a:ext>
                  </a:extLst>
                </p:cNvPr>
                <p:cNvSpPr/>
                <p:nvPr/>
              </p:nvSpPr>
              <p:spPr bwMode="auto">
                <a:xfrm>
                  <a:off x="9237002" y="5471209"/>
                  <a:ext cx="91191" cy="89120"/>
                </a:xfrm>
                <a:custGeom>
                  <a:avLst/>
                  <a:gdLst/>
                  <a:ahLst/>
                  <a:cxnLst>
                    <a:cxn ang="0">
                      <a:pos x="40" y="0"/>
                    </a:cxn>
                    <a:cxn ang="0">
                      <a:pos x="44" y="8"/>
                    </a:cxn>
                    <a:cxn ang="0">
                      <a:pos x="44" y="12"/>
                    </a:cxn>
                    <a:cxn ang="0">
                      <a:pos x="43" y="20"/>
                    </a:cxn>
                    <a:cxn ang="0">
                      <a:pos x="38" y="31"/>
                    </a:cxn>
                    <a:cxn ang="0">
                      <a:pos x="32" y="39"/>
                    </a:cxn>
                    <a:cxn ang="0">
                      <a:pos x="25" y="43"/>
                    </a:cxn>
                    <a:cxn ang="0">
                      <a:pos x="18" y="39"/>
                    </a:cxn>
                    <a:cxn ang="0">
                      <a:pos x="11" y="32"/>
                    </a:cxn>
                    <a:cxn ang="0">
                      <a:pos x="5" y="22"/>
                    </a:cxn>
                    <a:cxn ang="0">
                      <a:pos x="1" y="12"/>
                    </a:cxn>
                    <a:cxn ang="0">
                      <a:pos x="0" y="4"/>
                    </a:cxn>
                    <a:cxn ang="0">
                      <a:pos x="3" y="2"/>
                    </a:cxn>
                    <a:cxn ang="0">
                      <a:pos x="8" y="2"/>
                    </a:cxn>
                    <a:cxn ang="0">
                      <a:pos x="14" y="3"/>
                    </a:cxn>
                    <a:cxn ang="0">
                      <a:pos x="19" y="4"/>
                    </a:cxn>
                    <a:cxn ang="0">
                      <a:pos x="21" y="4"/>
                    </a:cxn>
                    <a:cxn ang="0">
                      <a:pos x="40" y="0"/>
                    </a:cxn>
                  </a:cxnLst>
                  <a:rect l="0" t="0" r="r" b="b"/>
                  <a:pathLst>
                    <a:path w="44" h="43">
                      <a:moveTo>
                        <a:pt x="40" y="0"/>
                      </a:moveTo>
                      <a:lnTo>
                        <a:pt x="44" y="8"/>
                      </a:lnTo>
                      <a:lnTo>
                        <a:pt x="44" y="12"/>
                      </a:lnTo>
                      <a:lnTo>
                        <a:pt x="43" y="20"/>
                      </a:lnTo>
                      <a:lnTo>
                        <a:pt x="38" y="31"/>
                      </a:lnTo>
                      <a:lnTo>
                        <a:pt x="32" y="39"/>
                      </a:lnTo>
                      <a:lnTo>
                        <a:pt x="25" y="43"/>
                      </a:lnTo>
                      <a:lnTo>
                        <a:pt x="18" y="39"/>
                      </a:lnTo>
                      <a:lnTo>
                        <a:pt x="11" y="32"/>
                      </a:lnTo>
                      <a:lnTo>
                        <a:pt x="5" y="22"/>
                      </a:lnTo>
                      <a:lnTo>
                        <a:pt x="1" y="12"/>
                      </a:lnTo>
                      <a:lnTo>
                        <a:pt x="0" y="4"/>
                      </a:lnTo>
                      <a:lnTo>
                        <a:pt x="3" y="2"/>
                      </a:lnTo>
                      <a:lnTo>
                        <a:pt x="8" y="2"/>
                      </a:lnTo>
                      <a:lnTo>
                        <a:pt x="14" y="3"/>
                      </a:lnTo>
                      <a:lnTo>
                        <a:pt x="19" y="4"/>
                      </a:lnTo>
                      <a:lnTo>
                        <a:pt x="21" y="4"/>
                      </a:lnTo>
                      <a:lnTo>
                        <a:pt x="4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9" name="Freeform 1221">
                  <a:extLst>
                    <a:ext uri="{FF2B5EF4-FFF2-40B4-BE49-F238E27FC236}">
                      <a16:creationId xmlns:a16="http://schemas.microsoft.com/office/drawing/2014/main" id="{D79D6F05-A4C6-4525-BD4B-8472117E2C73}"/>
                    </a:ext>
                  </a:extLst>
                </p:cNvPr>
                <p:cNvSpPr/>
                <p:nvPr/>
              </p:nvSpPr>
              <p:spPr bwMode="auto">
                <a:xfrm>
                  <a:off x="9315759" y="5448411"/>
                  <a:ext cx="12435" cy="12435"/>
                </a:xfrm>
                <a:custGeom>
                  <a:avLst/>
                  <a:gdLst/>
                  <a:ahLst/>
                  <a:cxnLst>
                    <a:cxn ang="0">
                      <a:pos x="0" y="0"/>
                    </a:cxn>
                    <a:cxn ang="0">
                      <a:pos x="6" y="0"/>
                    </a:cxn>
                    <a:cxn ang="0">
                      <a:pos x="6" y="4"/>
                    </a:cxn>
                    <a:cxn ang="0">
                      <a:pos x="5" y="5"/>
                    </a:cxn>
                    <a:cxn ang="0">
                      <a:pos x="5" y="6"/>
                    </a:cxn>
                    <a:cxn ang="0">
                      <a:pos x="2" y="5"/>
                    </a:cxn>
                    <a:cxn ang="0">
                      <a:pos x="1" y="4"/>
                    </a:cxn>
                    <a:cxn ang="0">
                      <a:pos x="0" y="1"/>
                    </a:cxn>
                    <a:cxn ang="0">
                      <a:pos x="0" y="0"/>
                    </a:cxn>
                  </a:cxnLst>
                  <a:rect l="0" t="0" r="r" b="b"/>
                  <a:pathLst>
                    <a:path w="6" h="6">
                      <a:moveTo>
                        <a:pt x="0" y="0"/>
                      </a:moveTo>
                      <a:lnTo>
                        <a:pt x="6" y="0"/>
                      </a:lnTo>
                      <a:lnTo>
                        <a:pt x="6" y="4"/>
                      </a:lnTo>
                      <a:lnTo>
                        <a:pt x="5" y="5"/>
                      </a:lnTo>
                      <a:lnTo>
                        <a:pt x="5" y="6"/>
                      </a:lnTo>
                      <a:lnTo>
                        <a:pt x="2" y="5"/>
                      </a:lnTo>
                      <a:lnTo>
                        <a:pt x="1" y="4"/>
                      </a:lnTo>
                      <a:lnTo>
                        <a:pt x="0"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0" name="Freeform 1222">
                  <a:extLst>
                    <a:ext uri="{FF2B5EF4-FFF2-40B4-BE49-F238E27FC236}">
                      <a16:creationId xmlns:a16="http://schemas.microsoft.com/office/drawing/2014/main" id="{1C5FECC8-EEB3-4B71-B546-9AD1E8519AA7}"/>
                    </a:ext>
                  </a:extLst>
                </p:cNvPr>
                <p:cNvSpPr/>
                <p:nvPr/>
              </p:nvSpPr>
              <p:spPr bwMode="auto">
                <a:xfrm>
                  <a:off x="9042184" y="5334422"/>
                  <a:ext cx="29015" cy="10363"/>
                </a:xfrm>
                <a:custGeom>
                  <a:avLst/>
                  <a:gdLst/>
                  <a:ahLst/>
                  <a:cxnLst>
                    <a:cxn ang="0">
                      <a:pos x="6" y="0"/>
                    </a:cxn>
                    <a:cxn ang="0">
                      <a:pos x="9" y="0"/>
                    </a:cxn>
                    <a:cxn ang="0">
                      <a:pos x="14" y="2"/>
                    </a:cxn>
                    <a:cxn ang="0">
                      <a:pos x="9" y="5"/>
                    </a:cxn>
                    <a:cxn ang="0">
                      <a:pos x="5" y="5"/>
                    </a:cxn>
                    <a:cxn ang="0">
                      <a:pos x="0" y="2"/>
                    </a:cxn>
                    <a:cxn ang="0">
                      <a:pos x="4" y="1"/>
                    </a:cxn>
                    <a:cxn ang="0">
                      <a:pos x="6" y="0"/>
                    </a:cxn>
                  </a:cxnLst>
                  <a:rect l="0" t="0" r="r" b="b"/>
                  <a:pathLst>
                    <a:path w="14" h="5">
                      <a:moveTo>
                        <a:pt x="6" y="0"/>
                      </a:moveTo>
                      <a:lnTo>
                        <a:pt x="9" y="0"/>
                      </a:lnTo>
                      <a:lnTo>
                        <a:pt x="14" y="2"/>
                      </a:lnTo>
                      <a:lnTo>
                        <a:pt x="9" y="5"/>
                      </a:lnTo>
                      <a:lnTo>
                        <a:pt x="5" y="5"/>
                      </a:lnTo>
                      <a:lnTo>
                        <a:pt x="0" y="2"/>
                      </a:lnTo>
                      <a:lnTo>
                        <a:pt x="4" y="1"/>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1" name="Freeform 1223">
                  <a:extLst>
                    <a:ext uri="{FF2B5EF4-FFF2-40B4-BE49-F238E27FC236}">
                      <a16:creationId xmlns:a16="http://schemas.microsoft.com/office/drawing/2014/main" id="{16E454B3-89B5-490D-9D3F-D892395F48AB}"/>
                    </a:ext>
                  </a:extLst>
                </p:cNvPr>
                <p:cNvSpPr/>
                <p:nvPr/>
              </p:nvSpPr>
              <p:spPr bwMode="auto">
                <a:xfrm>
                  <a:off x="8486745" y="4691937"/>
                  <a:ext cx="965801" cy="735750"/>
                </a:xfrm>
                <a:custGeom>
                  <a:avLst/>
                  <a:gdLst/>
                  <a:ahLst/>
                  <a:cxnLst>
                    <a:cxn ang="0">
                      <a:pos x="350" y="35"/>
                    </a:cxn>
                    <a:cxn ang="0">
                      <a:pos x="360" y="44"/>
                    </a:cxn>
                    <a:cxn ang="0">
                      <a:pos x="373" y="69"/>
                    </a:cxn>
                    <a:cxn ang="0">
                      <a:pos x="405" y="112"/>
                    </a:cxn>
                    <a:cxn ang="0">
                      <a:pos x="419" y="135"/>
                    </a:cxn>
                    <a:cxn ang="0">
                      <a:pos x="441" y="159"/>
                    </a:cxn>
                    <a:cxn ang="0">
                      <a:pos x="465" y="200"/>
                    </a:cxn>
                    <a:cxn ang="0">
                      <a:pos x="460" y="252"/>
                    </a:cxn>
                    <a:cxn ang="0">
                      <a:pos x="444" y="278"/>
                    </a:cxn>
                    <a:cxn ang="0">
                      <a:pos x="426" y="325"/>
                    </a:cxn>
                    <a:cxn ang="0">
                      <a:pos x="389" y="347"/>
                    </a:cxn>
                    <a:cxn ang="0">
                      <a:pos x="365" y="342"/>
                    </a:cxn>
                    <a:cxn ang="0">
                      <a:pos x="355" y="350"/>
                    </a:cxn>
                    <a:cxn ang="0">
                      <a:pos x="317" y="341"/>
                    </a:cxn>
                    <a:cxn ang="0">
                      <a:pos x="301" y="307"/>
                    </a:cxn>
                    <a:cxn ang="0">
                      <a:pos x="288" y="308"/>
                    </a:cxn>
                    <a:cxn ang="0">
                      <a:pos x="287" y="292"/>
                    </a:cxn>
                    <a:cxn ang="0">
                      <a:pos x="278" y="305"/>
                    </a:cxn>
                    <a:cxn ang="0">
                      <a:pos x="281" y="291"/>
                    </a:cxn>
                    <a:cxn ang="0">
                      <a:pos x="263" y="296"/>
                    </a:cxn>
                    <a:cxn ang="0">
                      <a:pos x="250" y="288"/>
                    </a:cxn>
                    <a:cxn ang="0">
                      <a:pos x="219" y="258"/>
                    </a:cxn>
                    <a:cxn ang="0">
                      <a:pos x="175" y="262"/>
                    </a:cxn>
                    <a:cxn ang="0">
                      <a:pos x="123" y="277"/>
                    </a:cxn>
                    <a:cxn ang="0">
                      <a:pos x="86" y="287"/>
                    </a:cxn>
                    <a:cxn ang="0">
                      <a:pos x="56" y="300"/>
                    </a:cxn>
                    <a:cxn ang="0">
                      <a:pos x="18" y="287"/>
                    </a:cxn>
                    <a:cxn ang="0">
                      <a:pos x="26" y="276"/>
                    </a:cxn>
                    <a:cxn ang="0">
                      <a:pos x="16" y="232"/>
                    </a:cxn>
                    <a:cxn ang="0">
                      <a:pos x="0" y="194"/>
                    </a:cxn>
                    <a:cxn ang="0">
                      <a:pos x="5" y="186"/>
                    </a:cxn>
                    <a:cxn ang="0">
                      <a:pos x="1" y="163"/>
                    </a:cxn>
                    <a:cxn ang="0">
                      <a:pos x="6" y="139"/>
                    </a:cxn>
                    <a:cxn ang="0">
                      <a:pos x="46" y="117"/>
                    </a:cxn>
                    <a:cxn ang="0">
                      <a:pos x="99" y="96"/>
                    </a:cxn>
                    <a:cxn ang="0">
                      <a:pos x="111" y="76"/>
                    </a:cxn>
                    <a:cxn ang="0">
                      <a:pos x="117" y="68"/>
                    </a:cxn>
                    <a:cxn ang="0">
                      <a:pos x="134" y="53"/>
                    </a:cxn>
                    <a:cxn ang="0">
                      <a:pos x="158" y="38"/>
                    </a:cxn>
                    <a:cxn ang="0">
                      <a:pos x="171" y="52"/>
                    </a:cxn>
                    <a:cxn ang="0">
                      <a:pos x="187" y="49"/>
                    </a:cxn>
                    <a:cxn ang="0">
                      <a:pos x="192" y="28"/>
                    </a:cxn>
                    <a:cxn ang="0">
                      <a:pos x="218" y="19"/>
                    </a:cxn>
                    <a:cxn ang="0">
                      <a:pos x="219" y="13"/>
                    </a:cxn>
                    <a:cxn ang="0">
                      <a:pos x="252" y="18"/>
                    </a:cxn>
                    <a:cxn ang="0">
                      <a:pos x="271" y="20"/>
                    </a:cxn>
                    <a:cxn ang="0">
                      <a:pos x="266" y="28"/>
                    </a:cxn>
                    <a:cxn ang="0">
                      <a:pos x="258" y="53"/>
                    </a:cxn>
                    <a:cxn ang="0">
                      <a:pos x="268" y="58"/>
                    </a:cxn>
                    <a:cxn ang="0">
                      <a:pos x="302" y="77"/>
                    </a:cxn>
                    <a:cxn ang="0">
                      <a:pos x="318" y="82"/>
                    </a:cxn>
                    <a:cxn ang="0">
                      <a:pos x="332" y="12"/>
                    </a:cxn>
                  </a:cxnLst>
                  <a:rect l="0" t="0" r="r" b="b"/>
                  <a:pathLst>
                    <a:path w="466" h="355">
                      <a:moveTo>
                        <a:pt x="341" y="0"/>
                      </a:moveTo>
                      <a:lnTo>
                        <a:pt x="343" y="10"/>
                      </a:lnTo>
                      <a:lnTo>
                        <a:pt x="347" y="19"/>
                      </a:lnTo>
                      <a:lnTo>
                        <a:pt x="350" y="27"/>
                      </a:lnTo>
                      <a:lnTo>
                        <a:pt x="350" y="35"/>
                      </a:lnTo>
                      <a:lnTo>
                        <a:pt x="351" y="38"/>
                      </a:lnTo>
                      <a:lnTo>
                        <a:pt x="351" y="41"/>
                      </a:lnTo>
                      <a:lnTo>
                        <a:pt x="353" y="43"/>
                      </a:lnTo>
                      <a:lnTo>
                        <a:pt x="356" y="44"/>
                      </a:lnTo>
                      <a:lnTo>
                        <a:pt x="360" y="44"/>
                      </a:lnTo>
                      <a:lnTo>
                        <a:pt x="365" y="47"/>
                      </a:lnTo>
                      <a:lnTo>
                        <a:pt x="367" y="47"/>
                      </a:lnTo>
                      <a:lnTo>
                        <a:pt x="371" y="53"/>
                      </a:lnTo>
                      <a:lnTo>
                        <a:pt x="372" y="62"/>
                      </a:lnTo>
                      <a:lnTo>
                        <a:pt x="373" y="69"/>
                      </a:lnTo>
                      <a:lnTo>
                        <a:pt x="378" y="83"/>
                      </a:lnTo>
                      <a:lnTo>
                        <a:pt x="383" y="96"/>
                      </a:lnTo>
                      <a:lnTo>
                        <a:pt x="389" y="102"/>
                      </a:lnTo>
                      <a:lnTo>
                        <a:pt x="396" y="107"/>
                      </a:lnTo>
                      <a:lnTo>
                        <a:pt x="405" y="112"/>
                      </a:lnTo>
                      <a:lnTo>
                        <a:pt x="411" y="117"/>
                      </a:lnTo>
                      <a:lnTo>
                        <a:pt x="414" y="121"/>
                      </a:lnTo>
                      <a:lnTo>
                        <a:pt x="416" y="126"/>
                      </a:lnTo>
                      <a:lnTo>
                        <a:pt x="417" y="131"/>
                      </a:lnTo>
                      <a:lnTo>
                        <a:pt x="419" y="135"/>
                      </a:lnTo>
                      <a:lnTo>
                        <a:pt x="424" y="140"/>
                      </a:lnTo>
                      <a:lnTo>
                        <a:pt x="426" y="141"/>
                      </a:lnTo>
                      <a:lnTo>
                        <a:pt x="432" y="141"/>
                      </a:lnTo>
                      <a:lnTo>
                        <a:pt x="435" y="151"/>
                      </a:lnTo>
                      <a:lnTo>
                        <a:pt x="441" y="159"/>
                      </a:lnTo>
                      <a:lnTo>
                        <a:pt x="449" y="165"/>
                      </a:lnTo>
                      <a:lnTo>
                        <a:pt x="455" y="171"/>
                      </a:lnTo>
                      <a:lnTo>
                        <a:pt x="455" y="173"/>
                      </a:lnTo>
                      <a:lnTo>
                        <a:pt x="461" y="185"/>
                      </a:lnTo>
                      <a:lnTo>
                        <a:pt x="465" y="200"/>
                      </a:lnTo>
                      <a:lnTo>
                        <a:pt x="466" y="215"/>
                      </a:lnTo>
                      <a:lnTo>
                        <a:pt x="465" y="225"/>
                      </a:lnTo>
                      <a:lnTo>
                        <a:pt x="464" y="234"/>
                      </a:lnTo>
                      <a:lnTo>
                        <a:pt x="460" y="240"/>
                      </a:lnTo>
                      <a:lnTo>
                        <a:pt x="460" y="252"/>
                      </a:lnTo>
                      <a:lnTo>
                        <a:pt x="459" y="254"/>
                      </a:lnTo>
                      <a:lnTo>
                        <a:pt x="459" y="257"/>
                      </a:lnTo>
                      <a:lnTo>
                        <a:pt x="458" y="258"/>
                      </a:lnTo>
                      <a:lnTo>
                        <a:pt x="456" y="261"/>
                      </a:lnTo>
                      <a:lnTo>
                        <a:pt x="444" y="278"/>
                      </a:lnTo>
                      <a:lnTo>
                        <a:pt x="437" y="288"/>
                      </a:lnTo>
                      <a:lnTo>
                        <a:pt x="434" y="300"/>
                      </a:lnTo>
                      <a:lnTo>
                        <a:pt x="429" y="312"/>
                      </a:lnTo>
                      <a:lnTo>
                        <a:pt x="426" y="326"/>
                      </a:lnTo>
                      <a:lnTo>
                        <a:pt x="426" y="325"/>
                      </a:lnTo>
                      <a:lnTo>
                        <a:pt x="422" y="332"/>
                      </a:lnTo>
                      <a:lnTo>
                        <a:pt x="415" y="336"/>
                      </a:lnTo>
                      <a:lnTo>
                        <a:pt x="406" y="340"/>
                      </a:lnTo>
                      <a:lnTo>
                        <a:pt x="396" y="342"/>
                      </a:lnTo>
                      <a:lnTo>
                        <a:pt x="389" y="347"/>
                      </a:lnTo>
                      <a:lnTo>
                        <a:pt x="385" y="355"/>
                      </a:lnTo>
                      <a:lnTo>
                        <a:pt x="381" y="352"/>
                      </a:lnTo>
                      <a:lnTo>
                        <a:pt x="373" y="349"/>
                      </a:lnTo>
                      <a:lnTo>
                        <a:pt x="367" y="345"/>
                      </a:lnTo>
                      <a:lnTo>
                        <a:pt x="365" y="342"/>
                      </a:lnTo>
                      <a:lnTo>
                        <a:pt x="361" y="344"/>
                      </a:lnTo>
                      <a:lnTo>
                        <a:pt x="360" y="345"/>
                      </a:lnTo>
                      <a:lnTo>
                        <a:pt x="357" y="346"/>
                      </a:lnTo>
                      <a:lnTo>
                        <a:pt x="356" y="349"/>
                      </a:lnTo>
                      <a:lnTo>
                        <a:pt x="355" y="350"/>
                      </a:lnTo>
                      <a:lnTo>
                        <a:pt x="352" y="351"/>
                      </a:lnTo>
                      <a:lnTo>
                        <a:pt x="348" y="351"/>
                      </a:lnTo>
                      <a:lnTo>
                        <a:pt x="338" y="350"/>
                      </a:lnTo>
                      <a:lnTo>
                        <a:pt x="327" y="346"/>
                      </a:lnTo>
                      <a:lnTo>
                        <a:pt x="317" y="341"/>
                      </a:lnTo>
                      <a:lnTo>
                        <a:pt x="309" y="334"/>
                      </a:lnTo>
                      <a:lnTo>
                        <a:pt x="307" y="324"/>
                      </a:lnTo>
                      <a:lnTo>
                        <a:pt x="304" y="316"/>
                      </a:lnTo>
                      <a:lnTo>
                        <a:pt x="302" y="312"/>
                      </a:lnTo>
                      <a:lnTo>
                        <a:pt x="301" y="307"/>
                      </a:lnTo>
                      <a:lnTo>
                        <a:pt x="301" y="306"/>
                      </a:lnTo>
                      <a:lnTo>
                        <a:pt x="298" y="307"/>
                      </a:lnTo>
                      <a:lnTo>
                        <a:pt x="296" y="307"/>
                      </a:lnTo>
                      <a:lnTo>
                        <a:pt x="292" y="308"/>
                      </a:lnTo>
                      <a:lnTo>
                        <a:pt x="288" y="308"/>
                      </a:lnTo>
                      <a:lnTo>
                        <a:pt x="291" y="303"/>
                      </a:lnTo>
                      <a:lnTo>
                        <a:pt x="291" y="297"/>
                      </a:lnTo>
                      <a:lnTo>
                        <a:pt x="288" y="292"/>
                      </a:lnTo>
                      <a:lnTo>
                        <a:pt x="287" y="291"/>
                      </a:lnTo>
                      <a:lnTo>
                        <a:pt x="287" y="292"/>
                      </a:lnTo>
                      <a:lnTo>
                        <a:pt x="286" y="295"/>
                      </a:lnTo>
                      <a:lnTo>
                        <a:pt x="286" y="296"/>
                      </a:lnTo>
                      <a:lnTo>
                        <a:pt x="283" y="298"/>
                      </a:lnTo>
                      <a:lnTo>
                        <a:pt x="282" y="301"/>
                      </a:lnTo>
                      <a:lnTo>
                        <a:pt x="278" y="305"/>
                      </a:lnTo>
                      <a:lnTo>
                        <a:pt x="274" y="305"/>
                      </a:lnTo>
                      <a:lnTo>
                        <a:pt x="272" y="302"/>
                      </a:lnTo>
                      <a:lnTo>
                        <a:pt x="272" y="301"/>
                      </a:lnTo>
                      <a:lnTo>
                        <a:pt x="277" y="297"/>
                      </a:lnTo>
                      <a:lnTo>
                        <a:pt x="281" y="291"/>
                      </a:lnTo>
                      <a:lnTo>
                        <a:pt x="283" y="276"/>
                      </a:lnTo>
                      <a:lnTo>
                        <a:pt x="283" y="271"/>
                      </a:lnTo>
                      <a:lnTo>
                        <a:pt x="277" y="278"/>
                      </a:lnTo>
                      <a:lnTo>
                        <a:pt x="271" y="288"/>
                      </a:lnTo>
                      <a:lnTo>
                        <a:pt x="263" y="296"/>
                      </a:lnTo>
                      <a:lnTo>
                        <a:pt x="257" y="300"/>
                      </a:lnTo>
                      <a:lnTo>
                        <a:pt x="256" y="300"/>
                      </a:lnTo>
                      <a:lnTo>
                        <a:pt x="254" y="298"/>
                      </a:lnTo>
                      <a:lnTo>
                        <a:pt x="254" y="292"/>
                      </a:lnTo>
                      <a:lnTo>
                        <a:pt x="250" y="288"/>
                      </a:lnTo>
                      <a:lnTo>
                        <a:pt x="247" y="282"/>
                      </a:lnTo>
                      <a:lnTo>
                        <a:pt x="242" y="273"/>
                      </a:lnTo>
                      <a:lnTo>
                        <a:pt x="239" y="268"/>
                      </a:lnTo>
                      <a:lnTo>
                        <a:pt x="230" y="262"/>
                      </a:lnTo>
                      <a:lnTo>
                        <a:pt x="219" y="258"/>
                      </a:lnTo>
                      <a:lnTo>
                        <a:pt x="207" y="257"/>
                      </a:lnTo>
                      <a:lnTo>
                        <a:pt x="195" y="256"/>
                      </a:lnTo>
                      <a:lnTo>
                        <a:pt x="187" y="257"/>
                      </a:lnTo>
                      <a:lnTo>
                        <a:pt x="180" y="259"/>
                      </a:lnTo>
                      <a:lnTo>
                        <a:pt x="175" y="262"/>
                      </a:lnTo>
                      <a:lnTo>
                        <a:pt x="169" y="264"/>
                      </a:lnTo>
                      <a:lnTo>
                        <a:pt x="158" y="267"/>
                      </a:lnTo>
                      <a:lnTo>
                        <a:pt x="138" y="269"/>
                      </a:lnTo>
                      <a:lnTo>
                        <a:pt x="129" y="272"/>
                      </a:lnTo>
                      <a:lnTo>
                        <a:pt x="123" y="277"/>
                      </a:lnTo>
                      <a:lnTo>
                        <a:pt x="119" y="286"/>
                      </a:lnTo>
                      <a:lnTo>
                        <a:pt x="107" y="287"/>
                      </a:lnTo>
                      <a:lnTo>
                        <a:pt x="95" y="288"/>
                      </a:lnTo>
                      <a:lnTo>
                        <a:pt x="92" y="287"/>
                      </a:lnTo>
                      <a:lnTo>
                        <a:pt x="86" y="287"/>
                      </a:lnTo>
                      <a:lnTo>
                        <a:pt x="84" y="288"/>
                      </a:lnTo>
                      <a:lnTo>
                        <a:pt x="82" y="288"/>
                      </a:lnTo>
                      <a:lnTo>
                        <a:pt x="74" y="291"/>
                      </a:lnTo>
                      <a:lnTo>
                        <a:pt x="65" y="296"/>
                      </a:lnTo>
                      <a:lnTo>
                        <a:pt x="56" y="300"/>
                      </a:lnTo>
                      <a:lnTo>
                        <a:pt x="45" y="302"/>
                      </a:lnTo>
                      <a:lnTo>
                        <a:pt x="37" y="301"/>
                      </a:lnTo>
                      <a:lnTo>
                        <a:pt x="28" y="297"/>
                      </a:lnTo>
                      <a:lnTo>
                        <a:pt x="21" y="292"/>
                      </a:lnTo>
                      <a:lnTo>
                        <a:pt x="18" y="287"/>
                      </a:lnTo>
                      <a:lnTo>
                        <a:pt x="18" y="285"/>
                      </a:lnTo>
                      <a:lnTo>
                        <a:pt x="20" y="282"/>
                      </a:lnTo>
                      <a:lnTo>
                        <a:pt x="22" y="281"/>
                      </a:lnTo>
                      <a:lnTo>
                        <a:pt x="23" y="278"/>
                      </a:lnTo>
                      <a:lnTo>
                        <a:pt x="26" y="276"/>
                      </a:lnTo>
                      <a:lnTo>
                        <a:pt x="27" y="273"/>
                      </a:lnTo>
                      <a:lnTo>
                        <a:pt x="27" y="269"/>
                      </a:lnTo>
                      <a:lnTo>
                        <a:pt x="26" y="258"/>
                      </a:lnTo>
                      <a:lnTo>
                        <a:pt x="22" y="251"/>
                      </a:lnTo>
                      <a:lnTo>
                        <a:pt x="16" y="232"/>
                      </a:lnTo>
                      <a:lnTo>
                        <a:pt x="15" y="223"/>
                      </a:lnTo>
                      <a:lnTo>
                        <a:pt x="12" y="214"/>
                      </a:lnTo>
                      <a:lnTo>
                        <a:pt x="8" y="204"/>
                      </a:lnTo>
                      <a:lnTo>
                        <a:pt x="7" y="202"/>
                      </a:lnTo>
                      <a:lnTo>
                        <a:pt x="0" y="194"/>
                      </a:lnTo>
                      <a:lnTo>
                        <a:pt x="0" y="189"/>
                      </a:lnTo>
                      <a:lnTo>
                        <a:pt x="1" y="188"/>
                      </a:lnTo>
                      <a:lnTo>
                        <a:pt x="1" y="186"/>
                      </a:lnTo>
                      <a:lnTo>
                        <a:pt x="2" y="184"/>
                      </a:lnTo>
                      <a:lnTo>
                        <a:pt x="5" y="186"/>
                      </a:lnTo>
                      <a:lnTo>
                        <a:pt x="6" y="189"/>
                      </a:lnTo>
                      <a:lnTo>
                        <a:pt x="6" y="184"/>
                      </a:lnTo>
                      <a:lnTo>
                        <a:pt x="5" y="178"/>
                      </a:lnTo>
                      <a:lnTo>
                        <a:pt x="2" y="171"/>
                      </a:lnTo>
                      <a:lnTo>
                        <a:pt x="1" y="163"/>
                      </a:lnTo>
                      <a:lnTo>
                        <a:pt x="1" y="137"/>
                      </a:lnTo>
                      <a:lnTo>
                        <a:pt x="2" y="136"/>
                      </a:lnTo>
                      <a:lnTo>
                        <a:pt x="5" y="135"/>
                      </a:lnTo>
                      <a:lnTo>
                        <a:pt x="6" y="135"/>
                      </a:lnTo>
                      <a:lnTo>
                        <a:pt x="6" y="139"/>
                      </a:lnTo>
                      <a:lnTo>
                        <a:pt x="13" y="135"/>
                      </a:lnTo>
                      <a:lnTo>
                        <a:pt x="22" y="129"/>
                      </a:lnTo>
                      <a:lnTo>
                        <a:pt x="27" y="124"/>
                      </a:lnTo>
                      <a:lnTo>
                        <a:pt x="35" y="120"/>
                      </a:lnTo>
                      <a:lnTo>
                        <a:pt x="46" y="117"/>
                      </a:lnTo>
                      <a:lnTo>
                        <a:pt x="55" y="116"/>
                      </a:lnTo>
                      <a:lnTo>
                        <a:pt x="65" y="113"/>
                      </a:lnTo>
                      <a:lnTo>
                        <a:pt x="77" y="110"/>
                      </a:lnTo>
                      <a:lnTo>
                        <a:pt x="90" y="103"/>
                      </a:lnTo>
                      <a:lnTo>
                        <a:pt x="99" y="96"/>
                      </a:lnTo>
                      <a:lnTo>
                        <a:pt x="102" y="88"/>
                      </a:lnTo>
                      <a:lnTo>
                        <a:pt x="102" y="78"/>
                      </a:lnTo>
                      <a:lnTo>
                        <a:pt x="105" y="73"/>
                      </a:lnTo>
                      <a:lnTo>
                        <a:pt x="107" y="71"/>
                      </a:lnTo>
                      <a:lnTo>
                        <a:pt x="111" y="76"/>
                      </a:lnTo>
                      <a:lnTo>
                        <a:pt x="114" y="79"/>
                      </a:lnTo>
                      <a:lnTo>
                        <a:pt x="116" y="78"/>
                      </a:lnTo>
                      <a:lnTo>
                        <a:pt x="116" y="76"/>
                      </a:lnTo>
                      <a:lnTo>
                        <a:pt x="117" y="73"/>
                      </a:lnTo>
                      <a:lnTo>
                        <a:pt x="117" y="68"/>
                      </a:lnTo>
                      <a:lnTo>
                        <a:pt x="119" y="66"/>
                      </a:lnTo>
                      <a:lnTo>
                        <a:pt x="126" y="69"/>
                      </a:lnTo>
                      <a:lnTo>
                        <a:pt x="128" y="62"/>
                      </a:lnTo>
                      <a:lnTo>
                        <a:pt x="131" y="57"/>
                      </a:lnTo>
                      <a:lnTo>
                        <a:pt x="134" y="53"/>
                      </a:lnTo>
                      <a:lnTo>
                        <a:pt x="136" y="47"/>
                      </a:lnTo>
                      <a:lnTo>
                        <a:pt x="143" y="46"/>
                      </a:lnTo>
                      <a:lnTo>
                        <a:pt x="148" y="43"/>
                      </a:lnTo>
                      <a:lnTo>
                        <a:pt x="153" y="39"/>
                      </a:lnTo>
                      <a:lnTo>
                        <a:pt x="158" y="38"/>
                      </a:lnTo>
                      <a:lnTo>
                        <a:pt x="161" y="39"/>
                      </a:lnTo>
                      <a:lnTo>
                        <a:pt x="164" y="41"/>
                      </a:lnTo>
                      <a:lnTo>
                        <a:pt x="166" y="43"/>
                      </a:lnTo>
                      <a:lnTo>
                        <a:pt x="170" y="54"/>
                      </a:lnTo>
                      <a:lnTo>
                        <a:pt x="171" y="52"/>
                      </a:lnTo>
                      <a:lnTo>
                        <a:pt x="176" y="49"/>
                      </a:lnTo>
                      <a:lnTo>
                        <a:pt x="180" y="49"/>
                      </a:lnTo>
                      <a:lnTo>
                        <a:pt x="183" y="51"/>
                      </a:lnTo>
                      <a:lnTo>
                        <a:pt x="185" y="53"/>
                      </a:lnTo>
                      <a:lnTo>
                        <a:pt x="187" y="49"/>
                      </a:lnTo>
                      <a:lnTo>
                        <a:pt x="187" y="39"/>
                      </a:lnTo>
                      <a:lnTo>
                        <a:pt x="188" y="37"/>
                      </a:lnTo>
                      <a:lnTo>
                        <a:pt x="190" y="34"/>
                      </a:lnTo>
                      <a:lnTo>
                        <a:pt x="192" y="32"/>
                      </a:lnTo>
                      <a:lnTo>
                        <a:pt x="192" y="28"/>
                      </a:lnTo>
                      <a:lnTo>
                        <a:pt x="194" y="24"/>
                      </a:lnTo>
                      <a:lnTo>
                        <a:pt x="200" y="22"/>
                      </a:lnTo>
                      <a:lnTo>
                        <a:pt x="209" y="20"/>
                      </a:lnTo>
                      <a:lnTo>
                        <a:pt x="215" y="19"/>
                      </a:lnTo>
                      <a:lnTo>
                        <a:pt x="218" y="19"/>
                      </a:lnTo>
                      <a:lnTo>
                        <a:pt x="219" y="18"/>
                      </a:lnTo>
                      <a:lnTo>
                        <a:pt x="222" y="17"/>
                      </a:lnTo>
                      <a:lnTo>
                        <a:pt x="223" y="17"/>
                      </a:lnTo>
                      <a:lnTo>
                        <a:pt x="222" y="14"/>
                      </a:lnTo>
                      <a:lnTo>
                        <a:pt x="219" y="13"/>
                      </a:lnTo>
                      <a:lnTo>
                        <a:pt x="215" y="9"/>
                      </a:lnTo>
                      <a:lnTo>
                        <a:pt x="215" y="7"/>
                      </a:lnTo>
                      <a:lnTo>
                        <a:pt x="228" y="13"/>
                      </a:lnTo>
                      <a:lnTo>
                        <a:pt x="239" y="17"/>
                      </a:lnTo>
                      <a:lnTo>
                        <a:pt x="252" y="18"/>
                      </a:lnTo>
                      <a:lnTo>
                        <a:pt x="256" y="18"/>
                      </a:lnTo>
                      <a:lnTo>
                        <a:pt x="261" y="15"/>
                      </a:lnTo>
                      <a:lnTo>
                        <a:pt x="264" y="15"/>
                      </a:lnTo>
                      <a:lnTo>
                        <a:pt x="267" y="17"/>
                      </a:lnTo>
                      <a:lnTo>
                        <a:pt x="271" y="20"/>
                      </a:lnTo>
                      <a:lnTo>
                        <a:pt x="272" y="23"/>
                      </a:lnTo>
                      <a:lnTo>
                        <a:pt x="272" y="25"/>
                      </a:lnTo>
                      <a:lnTo>
                        <a:pt x="271" y="27"/>
                      </a:lnTo>
                      <a:lnTo>
                        <a:pt x="268" y="28"/>
                      </a:lnTo>
                      <a:lnTo>
                        <a:pt x="266" y="28"/>
                      </a:lnTo>
                      <a:lnTo>
                        <a:pt x="264" y="29"/>
                      </a:lnTo>
                      <a:lnTo>
                        <a:pt x="262" y="30"/>
                      </a:lnTo>
                      <a:lnTo>
                        <a:pt x="257" y="51"/>
                      </a:lnTo>
                      <a:lnTo>
                        <a:pt x="257" y="52"/>
                      </a:lnTo>
                      <a:lnTo>
                        <a:pt x="258" y="53"/>
                      </a:lnTo>
                      <a:lnTo>
                        <a:pt x="262" y="53"/>
                      </a:lnTo>
                      <a:lnTo>
                        <a:pt x="264" y="54"/>
                      </a:lnTo>
                      <a:lnTo>
                        <a:pt x="266" y="54"/>
                      </a:lnTo>
                      <a:lnTo>
                        <a:pt x="267" y="56"/>
                      </a:lnTo>
                      <a:lnTo>
                        <a:pt x="268" y="58"/>
                      </a:lnTo>
                      <a:lnTo>
                        <a:pt x="268" y="62"/>
                      </a:lnTo>
                      <a:lnTo>
                        <a:pt x="269" y="63"/>
                      </a:lnTo>
                      <a:lnTo>
                        <a:pt x="297" y="73"/>
                      </a:lnTo>
                      <a:lnTo>
                        <a:pt x="299" y="74"/>
                      </a:lnTo>
                      <a:lnTo>
                        <a:pt x="302" y="77"/>
                      </a:lnTo>
                      <a:lnTo>
                        <a:pt x="303" y="79"/>
                      </a:lnTo>
                      <a:lnTo>
                        <a:pt x="306" y="82"/>
                      </a:lnTo>
                      <a:lnTo>
                        <a:pt x="308" y="83"/>
                      </a:lnTo>
                      <a:lnTo>
                        <a:pt x="312" y="85"/>
                      </a:lnTo>
                      <a:lnTo>
                        <a:pt x="318" y="82"/>
                      </a:lnTo>
                      <a:lnTo>
                        <a:pt x="323" y="76"/>
                      </a:lnTo>
                      <a:lnTo>
                        <a:pt x="328" y="58"/>
                      </a:lnTo>
                      <a:lnTo>
                        <a:pt x="330" y="51"/>
                      </a:lnTo>
                      <a:lnTo>
                        <a:pt x="330" y="14"/>
                      </a:lnTo>
                      <a:lnTo>
                        <a:pt x="332" y="12"/>
                      </a:lnTo>
                      <a:lnTo>
                        <a:pt x="336" y="4"/>
                      </a:lnTo>
                      <a:lnTo>
                        <a:pt x="338" y="3"/>
                      </a:lnTo>
                      <a:lnTo>
                        <a:pt x="34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2" name="Freeform 1224">
                  <a:extLst>
                    <a:ext uri="{FF2B5EF4-FFF2-40B4-BE49-F238E27FC236}">
                      <a16:creationId xmlns:a16="http://schemas.microsoft.com/office/drawing/2014/main" id="{91393510-CB35-4B4E-BF95-31F02DFB9A31}"/>
                    </a:ext>
                  </a:extLst>
                </p:cNvPr>
                <p:cNvSpPr/>
                <p:nvPr/>
              </p:nvSpPr>
              <p:spPr bwMode="auto">
                <a:xfrm>
                  <a:off x="9759281" y="5471209"/>
                  <a:ext cx="184456" cy="180311"/>
                </a:xfrm>
                <a:custGeom>
                  <a:avLst/>
                  <a:gdLst/>
                  <a:ahLst/>
                  <a:cxnLst>
                    <a:cxn ang="0">
                      <a:pos x="72" y="0"/>
                    </a:cxn>
                    <a:cxn ang="0">
                      <a:pos x="72" y="2"/>
                    </a:cxn>
                    <a:cxn ang="0">
                      <a:pos x="74" y="4"/>
                    </a:cxn>
                    <a:cxn ang="0">
                      <a:pos x="74" y="8"/>
                    </a:cxn>
                    <a:cxn ang="0">
                      <a:pos x="76" y="9"/>
                    </a:cxn>
                    <a:cxn ang="0">
                      <a:pos x="77" y="9"/>
                    </a:cxn>
                    <a:cxn ang="0">
                      <a:pos x="84" y="5"/>
                    </a:cxn>
                    <a:cxn ang="0">
                      <a:pos x="87" y="8"/>
                    </a:cxn>
                    <a:cxn ang="0">
                      <a:pos x="88" y="12"/>
                    </a:cxn>
                    <a:cxn ang="0">
                      <a:pos x="89" y="14"/>
                    </a:cxn>
                    <a:cxn ang="0">
                      <a:pos x="83" y="27"/>
                    </a:cxn>
                    <a:cxn ang="0">
                      <a:pos x="78" y="32"/>
                    </a:cxn>
                    <a:cxn ang="0">
                      <a:pos x="73" y="34"/>
                    </a:cxn>
                    <a:cxn ang="0">
                      <a:pos x="73" y="47"/>
                    </a:cxn>
                    <a:cxn ang="0">
                      <a:pos x="68" y="47"/>
                    </a:cxn>
                    <a:cxn ang="0">
                      <a:pos x="64" y="48"/>
                    </a:cxn>
                    <a:cxn ang="0">
                      <a:pos x="58" y="48"/>
                    </a:cxn>
                    <a:cxn ang="0">
                      <a:pos x="57" y="53"/>
                    </a:cxn>
                    <a:cxn ang="0">
                      <a:pos x="49" y="68"/>
                    </a:cxn>
                    <a:cxn ang="0">
                      <a:pos x="47" y="75"/>
                    </a:cxn>
                    <a:cxn ang="0">
                      <a:pos x="46" y="77"/>
                    </a:cxn>
                    <a:cxn ang="0">
                      <a:pos x="43" y="80"/>
                    </a:cxn>
                    <a:cxn ang="0">
                      <a:pos x="39" y="82"/>
                    </a:cxn>
                    <a:cxn ang="0">
                      <a:pos x="37" y="85"/>
                    </a:cxn>
                    <a:cxn ang="0">
                      <a:pos x="33" y="86"/>
                    </a:cxn>
                    <a:cxn ang="0">
                      <a:pos x="30" y="87"/>
                    </a:cxn>
                    <a:cxn ang="0">
                      <a:pos x="29" y="87"/>
                    </a:cxn>
                    <a:cxn ang="0">
                      <a:pos x="24" y="85"/>
                    </a:cxn>
                    <a:cxn ang="0">
                      <a:pos x="20" y="85"/>
                    </a:cxn>
                    <a:cxn ang="0">
                      <a:pos x="18" y="83"/>
                    </a:cxn>
                    <a:cxn ang="0">
                      <a:pos x="14" y="82"/>
                    </a:cxn>
                    <a:cxn ang="0">
                      <a:pos x="12" y="81"/>
                    </a:cxn>
                    <a:cxn ang="0">
                      <a:pos x="8" y="80"/>
                    </a:cxn>
                    <a:cxn ang="0">
                      <a:pos x="5" y="78"/>
                    </a:cxn>
                    <a:cxn ang="0">
                      <a:pos x="4" y="78"/>
                    </a:cxn>
                    <a:cxn ang="0">
                      <a:pos x="3" y="77"/>
                    </a:cxn>
                    <a:cxn ang="0">
                      <a:pos x="2" y="77"/>
                    </a:cxn>
                    <a:cxn ang="0">
                      <a:pos x="0" y="76"/>
                    </a:cxn>
                    <a:cxn ang="0">
                      <a:pos x="3" y="68"/>
                    </a:cxn>
                    <a:cxn ang="0">
                      <a:pos x="7" y="63"/>
                    </a:cxn>
                    <a:cxn ang="0">
                      <a:pos x="13" y="58"/>
                    </a:cxn>
                    <a:cxn ang="0">
                      <a:pos x="17" y="53"/>
                    </a:cxn>
                    <a:cxn ang="0">
                      <a:pos x="18" y="51"/>
                    </a:cxn>
                    <a:cxn ang="0">
                      <a:pos x="22" y="47"/>
                    </a:cxn>
                    <a:cxn ang="0">
                      <a:pos x="24" y="47"/>
                    </a:cxn>
                    <a:cxn ang="0">
                      <a:pos x="32" y="44"/>
                    </a:cxn>
                    <a:cxn ang="0">
                      <a:pos x="39" y="38"/>
                    </a:cxn>
                    <a:cxn ang="0">
                      <a:pos x="47" y="34"/>
                    </a:cxn>
                    <a:cxn ang="0">
                      <a:pos x="49" y="32"/>
                    </a:cxn>
                    <a:cxn ang="0">
                      <a:pos x="51" y="29"/>
                    </a:cxn>
                    <a:cxn ang="0">
                      <a:pos x="52" y="28"/>
                    </a:cxn>
                    <a:cxn ang="0">
                      <a:pos x="53" y="25"/>
                    </a:cxn>
                    <a:cxn ang="0">
                      <a:pos x="54" y="24"/>
                    </a:cxn>
                    <a:cxn ang="0">
                      <a:pos x="54" y="20"/>
                    </a:cxn>
                    <a:cxn ang="0">
                      <a:pos x="58" y="17"/>
                    </a:cxn>
                    <a:cxn ang="0">
                      <a:pos x="61" y="17"/>
                    </a:cxn>
                    <a:cxn ang="0">
                      <a:pos x="62" y="15"/>
                    </a:cxn>
                    <a:cxn ang="0">
                      <a:pos x="62" y="13"/>
                    </a:cxn>
                    <a:cxn ang="0">
                      <a:pos x="63" y="9"/>
                    </a:cxn>
                    <a:cxn ang="0">
                      <a:pos x="64" y="7"/>
                    </a:cxn>
                    <a:cxn ang="0">
                      <a:pos x="69" y="2"/>
                    </a:cxn>
                    <a:cxn ang="0">
                      <a:pos x="72" y="0"/>
                    </a:cxn>
                  </a:cxnLst>
                  <a:rect l="0" t="0" r="r" b="b"/>
                  <a:pathLst>
                    <a:path w="89" h="87">
                      <a:moveTo>
                        <a:pt x="72" y="0"/>
                      </a:moveTo>
                      <a:lnTo>
                        <a:pt x="72" y="2"/>
                      </a:lnTo>
                      <a:lnTo>
                        <a:pt x="74" y="4"/>
                      </a:lnTo>
                      <a:lnTo>
                        <a:pt x="74" y="8"/>
                      </a:lnTo>
                      <a:lnTo>
                        <a:pt x="76" y="9"/>
                      </a:lnTo>
                      <a:lnTo>
                        <a:pt x="77" y="9"/>
                      </a:lnTo>
                      <a:lnTo>
                        <a:pt x="84" y="5"/>
                      </a:lnTo>
                      <a:lnTo>
                        <a:pt x="87" y="8"/>
                      </a:lnTo>
                      <a:lnTo>
                        <a:pt x="88" y="12"/>
                      </a:lnTo>
                      <a:lnTo>
                        <a:pt x="89" y="14"/>
                      </a:lnTo>
                      <a:lnTo>
                        <a:pt x="83" y="27"/>
                      </a:lnTo>
                      <a:lnTo>
                        <a:pt x="78" y="32"/>
                      </a:lnTo>
                      <a:lnTo>
                        <a:pt x="73" y="34"/>
                      </a:lnTo>
                      <a:lnTo>
                        <a:pt x="73" y="47"/>
                      </a:lnTo>
                      <a:lnTo>
                        <a:pt x="68" y="47"/>
                      </a:lnTo>
                      <a:lnTo>
                        <a:pt x="64" y="48"/>
                      </a:lnTo>
                      <a:lnTo>
                        <a:pt x="58" y="48"/>
                      </a:lnTo>
                      <a:lnTo>
                        <a:pt x="57" y="53"/>
                      </a:lnTo>
                      <a:lnTo>
                        <a:pt x="49" y="68"/>
                      </a:lnTo>
                      <a:lnTo>
                        <a:pt x="47" y="75"/>
                      </a:lnTo>
                      <a:lnTo>
                        <a:pt x="46" y="77"/>
                      </a:lnTo>
                      <a:lnTo>
                        <a:pt x="43" y="80"/>
                      </a:lnTo>
                      <a:lnTo>
                        <a:pt x="39" y="82"/>
                      </a:lnTo>
                      <a:lnTo>
                        <a:pt x="37" y="85"/>
                      </a:lnTo>
                      <a:lnTo>
                        <a:pt x="33" y="86"/>
                      </a:lnTo>
                      <a:lnTo>
                        <a:pt x="30" y="87"/>
                      </a:lnTo>
                      <a:lnTo>
                        <a:pt x="29" y="87"/>
                      </a:lnTo>
                      <a:lnTo>
                        <a:pt x="24" y="85"/>
                      </a:lnTo>
                      <a:lnTo>
                        <a:pt x="20" y="85"/>
                      </a:lnTo>
                      <a:lnTo>
                        <a:pt x="18" y="83"/>
                      </a:lnTo>
                      <a:lnTo>
                        <a:pt x="14" y="82"/>
                      </a:lnTo>
                      <a:lnTo>
                        <a:pt x="12" y="81"/>
                      </a:lnTo>
                      <a:lnTo>
                        <a:pt x="8" y="80"/>
                      </a:lnTo>
                      <a:lnTo>
                        <a:pt x="5" y="78"/>
                      </a:lnTo>
                      <a:lnTo>
                        <a:pt x="4" y="78"/>
                      </a:lnTo>
                      <a:lnTo>
                        <a:pt x="3" y="77"/>
                      </a:lnTo>
                      <a:lnTo>
                        <a:pt x="2" y="77"/>
                      </a:lnTo>
                      <a:lnTo>
                        <a:pt x="0" y="76"/>
                      </a:lnTo>
                      <a:lnTo>
                        <a:pt x="3" y="68"/>
                      </a:lnTo>
                      <a:lnTo>
                        <a:pt x="7" y="63"/>
                      </a:lnTo>
                      <a:lnTo>
                        <a:pt x="13" y="58"/>
                      </a:lnTo>
                      <a:lnTo>
                        <a:pt x="17" y="53"/>
                      </a:lnTo>
                      <a:lnTo>
                        <a:pt x="18" y="51"/>
                      </a:lnTo>
                      <a:lnTo>
                        <a:pt x="22" y="47"/>
                      </a:lnTo>
                      <a:lnTo>
                        <a:pt x="24" y="47"/>
                      </a:lnTo>
                      <a:lnTo>
                        <a:pt x="32" y="44"/>
                      </a:lnTo>
                      <a:lnTo>
                        <a:pt x="39" y="38"/>
                      </a:lnTo>
                      <a:lnTo>
                        <a:pt x="47" y="34"/>
                      </a:lnTo>
                      <a:lnTo>
                        <a:pt x="49" y="32"/>
                      </a:lnTo>
                      <a:lnTo>
                        <a:pt x="51" y="29"/>
                      </a:lnTo>
                      <a:lnTo>
                        <a:pt x="52" y="28"/>
                      </a:lnTo>
                      <a:lnTo>
                        <a:pt x="53" y="25"/>
                      </a:lnTo>
                      <a:lnTo>
                        <a:pt x="54" y="24"/>
                      </a:lnTo>
                      <a:lnTo>
                        <a:pt x="54" y="20"/>
                      </a:lnTo>
                      <a:lnTo>
                        <a:pt x="58" y="17"/>
                      </a:lnTo>
                      <a:lnTo>
                        <a:pt x="61" y="17"/>
                      </a:lnTo>
                      <a:lnTo>
                        <a:pt x="62" y="15"/>
                      </a:lnTo>
                      <a:lnTo>
                        <a:pt x="62" y="13"/>
                      </a:lnTo>
                      <a:lnTo>
                        <a:pt x="63" y="9"/>
                      </a:lnTo>
                      <a:lnTo>
                        <a:pt x="64" y="7"/>
                      </a:lnTo>
                      <a:lnTo>
                        <a:pt x="69" y="2"/>
                      </a:lnTo>
                      <a:lnTo>
                        <a:pt x="72"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3" name="Freeform 1225">
                  <a:extLst>
                    <a:ext uri="{FF2B5EF4-FFF2-40B4-BE49-F238E27FC236}">
                      <a16:creationId xmlns:a16="http://schemas.microsoft.com/office/drawing/2014/main" id="{EA83E883-5FDA-49A3-A2A2-C964E42B078D}"/>
                    </a:ext>
                  </a:extLst>
                </p:cNvPr>
                <p:cNvSpPr/>
                <p:nvPr/>
              </p:nvSpPr>
              <p:spPr bwMode="auto">
                <a:xfrm>
                  <a:off x="9910576" y="5297116"/>
                  <a:ext cx="138860" cy="198963"/>
                </a:xfrm>
                <a:custGeom>
                  <a:avLst/>
                  <a:gdLst/>
                  <a:ahLst/>
                  <a:cxnLst>
                    <a:cxn ang="0">
                      <a:pos x="3" y="4"/>
                    </a:cxn>
                    <a:cxn ang="0">
                      <a:pos x="9" y="8"/>
                    </a:cxn>
                    <a:cxn ang="0">
                      <a:pos x="16" y="13"/>
                    </a:cxn>
                    <a:cxn ang="0">
                      <a:pos x="20" y="18"/>
                    </a:cxn>
                    <a:cxn ang="0">
                      <a:pos x="19" y="19"/>
                    </a:cxn>
                    <a:cxn ang="0">
                      <a:pos x="20" y="24"/>
                    </a:cxn>
                    <a:cxn ang="0">
                      <a:pos x="24" y="33"/>
                    </a:cxn>
                    <a:cxn ang="0">
                      <a:pos x="28" y="34"/>
                    </a:cxn>
                    <a:cxn ang="0">
                      <a:pos x="29" y="30"/>
                    </a:cxn>
                    <a:cxn ang="0">
                      <a:pos x="34" y="29"/>
                    </a:cxn>
                    <a:cxn ang="0">
                      <a:pos x="35" y="39"/>
                    </a:cxn>
                    <a:cxn ang="0">
                      <a:pos x="44" y="47"/>
                    </a:cxn>
                    <a:cxn ang="0">
                      <a:pos x="54" y="45"/>
                    </a:cxn>
                    <a:cxn ang="0">
                      <a:pos x="58" y="43"/>
                    </a:cxn>
                    <a:cxn ang="0">
                      <a:pos x="63" y="42"/>
                    </a:cxn>
                    <a:cxn ang="0">
                      <a:pos x="67" y="44"/>
                    </a:cxn>
                    <a:cxn ang="0">
                      <a:pos x="60" y="58"/>
                    </a:cxn>
                    <a:cxn ang="0">
                      <a:pos x="57" y="63"/>
                    </a:cxn>
                    <a:cxn ang="0">
                      <a:pos x="53" y="65"/>
                    </a:cxn>
                    <a:cxn ang="0">
                      <a:pos x="47" y="69"/>
                    </a:cxn>
                    <a:cxn ang="0">
                      <a:pos x="48" y="72"/>
                    </a:cxn>
                    <a:cxn ang="0">
                      <a:pos x="47" y="78"/>
                    </a:cxn>
                    <a:cxn ang="0">
                      <a:pos x="42" y="86"/>
                    </a:cxn>
                    <a:cxn ang="0">
                      <a:pos x="38" y="91"/>
                    </a:cxn>
                    <a:cxn ang="0">
                      <a:pos x="31" y="96"/>
                    </a:cxn>
                    <a:cxn ang="0">
                      <a:pos x="23" y="94"/>
                    </a:cxn>
                    <a:cxn ang="0">
                      <a:pos x="21" y="88"/>
                    </a:cxn>
                    <a:cxn ang="0">
                      <a:pos x="25" y="84"/>
                    </a:cxn>
                    <a:cxn ang="0">
                      <a:pos x="26" y="77"/>
                    </a:cxn>
                    <a:cxn ang="0">
                      <a:pos x="23" y="74"/>
                    </a:cxn>
                    <a:cxn ang="0">
                      <a:pos x="15" y="72"/>
                    </a:cxn>
                    <a:cxn ang="0">
                      <a:pos x="11" y="69"/>
                    </a:cxn>
                    <a:cxn ang="0">
                      <a:pos x="13" y="64"/>
                    </a:cxn>
                    <a:cxn ang="0">
                      <a:pos x="18" y="60"/>
                    </a:cxn>
                    <a:cxn ang="0">
                      <a:pos x="23" y="42"/>
                    </a:cxn>
                    <a:cxn ang="0">
                      <a:pos x="18" y="33"/>
                    </a:cxn>
                    <a:cxn ang="0">
                      <a:pos x="16" y="28"/>
                    </a:cxn>
                    <a:cxn ang="0">
                      <a:pos x="11" y="21"/>
                    </a:cxn>
                    <a:cxn ang="0">
                      <a:pos x="3" y="8"/>
                    </a:cxn>
                  </a:cxnLst>
                  <a:rect l="0" t="0" r="r" b="b"/>
                  <a:pathLst>
                    <a:path w="67" h="96">
                      <a:moveTo>
                        <a:pt x="0" y="0"/>
                      </a:moveTo>
                      <a:lnTo>
                        <a:pt x="3" y="4"/>
                      </a:lnTo>
                      <a:lnTo>
                        <a:pt x="6" y="5"/>
                      </a:lnTo>
                      <a:lnTo>
                        <a:pt x="9" y="8"/>
                      </a:lnTo>
                      <a:lnTo>
                        <a:pt x="13" y="9"/>
                      </a:lnTo>
                      <a:lnTo>
                        <a:pt x="16" y="13"/>
                      </a:lnTo>
                      <a:lnTo>
                        <a:pt x="18" y="15"/>
                      </a:lnTo>
                      <a:lnTo>
                        <a:pt x="20" y="18"/>
                      </a:lnTo>
                      <a:lnTo>
                        <a:pt x="20" y="19"/>
                      </a:lnTo>
                      <a:lnTo>
                        <a:pt x="19" y="19"/>
                      </a:lnTo>
                      <a:lnTo>
                        <a:pt x="19" y="21"/>
                      </a:lnTo>
                      <a:lnTo>
                        <a:pt x="20" y="24"/>
                      </a:lnTo>
                      <a:lnTo>
                        <a:pt x="21" y="28"/>
                      </a:lnTo>
                      <a:lnTo>
                        <a:pt x="24" y="33"/>
                      </a:lnTo>
                      <a:lnTo>
                        <a:pt x="25" y="34"/>
                      </a:lnTo>
                      <a:lnTo>
                        <a:pt x="28" y="34"/>
                      </a:lnTo>
                      <a:lnTo>
                        <a:pt x="28" y="33"/>
                      </a:lnTo>
                      <a:lnTo>
                        <a:pt x="29" y="30"/>
                      </a:lnTo>
                      <a:lnTo>
                        <a:pt x="30" y="29"/>
                      </a:lnTo>
                      <a:lnTo>
                        <a:pt x="34" y="29"/>
                      </a:lnTo>
                      <a:lnTo>
                        <a:pt x="34" y="34"/>
                      </a:lnTo>
                      <a:lnTo>
                        <a:pt x="35" y="39"/>
                      </a:lnTo>
                      <a:lnTo>
                        <a:pt x="40" y="44"/>
                      </a:lnTo>
                      <a:lnTo>
                        <a:pt x="44" y="47"/>
                      </a:lnTo>
                      <a:lnTo>
                        <a:pt x="53" y="47"/>
                      </a:lnTo>
                      <a:lnTo>
                        <a:pt x="54" y="45"/>
                      </a:lnTo>
                      <a:lnTo>
                        <a:pt x="57" y="44"/>
                      </a:lnTo>
                      <a:lnTo>
                        <a:pt x="58" y="43"/>
                      </a:lnTo>
                      <a:lnTo>
                        <a:pt x="60" y="42"/>
                      </a:lnTo>
                      <a:lnTo>
                        <a:pt x="63" y="42"/>
                      </a:lnTo>
                      <a:lnTo>
                        <a:pt x="65" y="43"/>
                      </a:lnTo>
                      <a:lnTo>
                        <a:pt x="67" y="44"/>
                      </a:lnTo>
                      <a:lnTo>
                        <a:pt x="63" y="52"/>
                      </a:lnTo>
                      <a:lnTo>
                        <a:pt x="60" y="58"/>
                      </a:lnTo>
                      <a:lnTo>
                        <a:pt x="58" y="65"/>
                      </a:lnTo>
                      <a:lnTo>
                        <a:pt x="57" y="63"/>
                      </a:lnTo>
                      <a:lnTo>
                        <a:pt x="55" y="64"/>
                      </a:lnTo>
                      <a:lnTo>
                        <a:pt x="53" y="65"/>
                      </a:lnTo>
                      <a:lnTo>
                        <a:pt x="49" y="67"/>
                      </a:lnTo>
                      <a:lnTo>
                        <a:pt x="47" y="69"/>
                      </a:lnTo>
                      <a:lnTo>
                        <a:pt x="48" y="71"/>
                      </a:lnTo>
                      <a:lnTo>
                        <a:pt x="48" y="72"/>
                      </a:lnTo>
                      <a:lnTo>
                        <a:pt x="49" y="73"/>
                      </a:lnTo>
                      <a:lnTo>
                        <a:pt x="47" y="78"/>
                      </a:lnTo>
                      <a:lnTo>
                        <a:pt x="43" y="82"/>
                      </a:lnTo>
                      <a:lnTo>
                        <a:pt x="42" y="86"/>
                      </a:lnTo>
                      <a:lnTo>
                        <a:pt x="39" y="88"/>
                      </a:lnTo>
                      <a:lnTo>
                        <a:pt x="38" y="91"/>
                      </a:lnTo>
                      <a:lnTo>
                        <a:pt x="35" y="93"/>
                      </a:lnTo>
                      <a:lnTo>
                        <a:pt x="31" y="96"/>
                      </a:lnTo>
                      <a:lnTo>
                        <a:pt x="25" y="96"/>
                      </a:lnTo>
                      <a:lnTo>
                        <a:pt x="23" y="94"/>
                      </a:lnTo>
                      <a:lnTo>
                        <a:pt x="21" y="93"/>
                      </a:lnTo>
                      <a:lnTo>
                        <a:pt x="21" y="88"/>
                      </a:lnTo>
                      <a:lnTo>
                        <a:pt x="23" y="86"/>
                      </a:lnTo>
                      <a:lnTo>
                        <a:pt x="25" y="84"/>
                      </a:lnTo>
                      <a:lnTo>
                        <a:pt x="26" y="82"/>
                      </a:lnTo>
                      <a:lnTo>
                        <a:pt x="26" y="77"/>
                      </a:lnTo>
                      <a:lnTo>
                        <a:pt x="24" y="76"/>
                      </a:lnTo>
                      <a:lnTo>
                        <a:pt x="23" y="74"/>
                      </a:lnTo>
                      <a:lnTo>
                        <a:pt x="18" y="72"/>
                      </a:lnTo>
                      <a:lnTo>
                        <a:pt x="15" y="72"/>
                      </a:lnTo>
                      <a:lnTo>
                        <a:pt x="14" y="71"/>
                      </a:lnTo>
                      <a:lnTo>
                        <a:pt x="11" y="69"/>
                      </a:lnTo>
                      <a:lnTo>
                        <a:pt x="11" y="67"/>
                      </a:lnTo>
                      <a:lnTo>
                        <a:pt x="13" y="64"/>
                      </a:lnTo>
                      <a:lnTo>
                        <a:pt x="15" y="62"/>
                      </a:lnTo>
                      <a:lnTo>
                        <a:pt x="18" y="60"/>
                      </a:lnTo>
                      <a:lnTo>
                        <a:pt x="23" y="50"/>
                      </a:lnTo>
                      <a:lnTo>
                        <a:pt x="23" y="42"/>
                      </a:lnTo>
                      <a:lnTo>
                        <a:pt x="19" y="34"/>
                      </a:lnTo>
                      <a:lnTo>
                        <a:pt x="18" y="33"/>
                      </a:lnTo>
                      <a:lnTo>
                        <a:pt x="16" y="30"/>
                      </a:lnTo>
                      <a:lnTo>
                        <a:pt x="16" y="28"/>
                      </a:lnTo>
                      <a:lnTo>
                        <a:pt x="18" y="25"/>
                      </a:lnTo>
                      <a:lnTo>
                        <a:pt x="11" y="21"/>
                      </a:lnTo>
                      <a:lnTo>
                        <a:pt x="6" y="15"/>
                      </a:lnTo>
                      <a:lnTo>
                        <a:pt x="3" y="8"/>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4" name="Freeform 1209">
                  <a:extLst>
                    <a:ext uri="{FF2B5EF4-FFF2-40B4-BE49-F238E27FC236}">
                      <a16:creationId xmlns:a16="http://schemas.microsoft.com/office/drawing/2014/main" id="{C2EC9BFE-1694-478C-ACF5-BD74D11454B3}"/>
                    </a:ext>
                  </a:extLst>
                </p:cNvPr>
                <p:cNvSpPr/>
                <p:nvPr/>
              </p:nvSpPr>
              <p:spPr bwMode="auto">
                <a:xfrm>
                  <a:off x="8982082" y="4565511"/>
                  <a:ext cx="16580" cy="35234"/>
                </a:xfrm>
                <a:custGeom>
                  <a:avLst/>
                  <a:gdLst/>
                  <a:ahLst/>
                  <a:cxnLst>
                    <a:cxn ang="0">
                      <a:pos x="6" y="0"/>
                    </a:cxn>
                    <a:cxn ang="0">
                      <a:pos x="6" y="2"/>
                    </a:cxn>
                    <a:cxn ang="0">
                      <a:pos x="8" y="2"/>
                    </a:cxn>
                    <a:cxn ang="0">
                      <a:pos x="8" y="7"/>
                    </a:cxn>
                    <a:cxn ang="0">
                      <a:pos x="6" y="8"/>
                    </a:cxn>
                    <a:cxn ang="0">
                      <a:pos x="5" y="8"/>
                    </a:cxn>
                    <a:cxn ang="0">
                      <a:pos x="5" y="15"/>
                    </a:cxn>
                    <a:cxn ang="0">
                      <a:pos x="4" y="17"/>
                    </a:cxn>
                    <a:cxn ang="0">
                      <a:pos x="3" y="17"/>
                    </a:cxn>
                    <a:cxn ang="0">
                      <a:pos x="0" y="15"/>
                    </a:cxn>
                    <a:cxn ang="0">
                      <a:pos x="0" y="11"/>
                    </a:cxn>
                    <a:cxn ang="0">
                      <a:pos x="3" y="10"/>
                    </a:cxn>
                    <a:cxn ang="0">
                      <a:pos x="4" y="8"/>
                    </a:cxn>
                    <a:cxn ang="0">
                      <a:pos x="4" y="2"/>
                    </a:cxn>
                    <a:cxn ang="0">
                      <a:pos x="6" y="0"/>
                    </a:cxn>
                  </a:cxnLst>
                  <a:rect l="0" t="0" r="r" b="b"/>
                  <a:pathLst>
                    <a:path w="8" h="17">
                      <a:moveTo>
                        <a:pt x="6" y="0"/>
                      </a:moveTo>
                      <a:lnTo>
                        <a:pt x="6" y="2"/>
                      </a:lnTo>
                      <a:lnTo>
                        <a:pt x="8" y="2"/>
                      </a:lnTo>
                      <a:lnTo>
                        <a:pt x="8" y="7"/>
                      </a:lnTo>
                      <a:lnTo>
                        <a:pt x="6" y="8"/>
                      </a:lnTo>
                      <a:lnTo>
                        <a:pt x="5" y="8"/>
                      </a:lnTo>
                      <a:lnTo>
                        <a:pt x="5" y="15"/>
                      </a:lnTo>
                      <a:lnTo>
                        <a:pt x="4" y="17"/>
                      </a:lnTo>
                      <a:lnTo>
                        <a:pt x="3" y="17"/>
                      </a:lnTo>
                      <a:lnTo>
                        <a:pt x="0" y="15"/>
                      </a:lnTo>
                      <a:lnTo>
                        <a:pt x="0" y="11"/>
                      </a:lnTo>
                      <a:lnTo>
                        <a:pt x="3" y="10"/>
                      </a:lnTo>
                      <a:lnTo>
                        <a:pt x="4" y="8"/>
                      </a:lnTo>
                      <a:lnTo>
                        <a:pt x="4" y="2"/>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5" name="Freeform 1210">
                  <a:extLst>
                    <a:ext uri="{FF2B5EF4-FFF2-40B4-BE49-F238E27FC236}">
                      <a16:creationId xmlns:a16="http://schemas.microsoft.com/office/drawing/2014/main" id="{622DDAF9-120A-411E-89B8-AA4AF656F134}"/>
                    </a:ext>
                  </a:extLst>
                </p:cNvPr>
                <p:cNvSpPr>
                  <a:spLocks noEditPoints="1"/>
                </p:cNvSpPr>
                <p:nvPr/>
              </p:nvSpPr>
              <p:spPr bwMode="auto">
                <a:xfrm>
                  <a:off x="9330267" y="4530279"/>
                  <a:ext cx="93265" cy="55959"/>
                </a:xfrm>
                <a:custGeom>
                  <a:avLst/>
                  <a:gdLst/>
                  <a:ahLst/>
                  <a:cxnLst>
                    <a:cxn ang="0">
                      <a:pos x="12" y="24"/>
                    </a:cxn>
                    <a:cxn ang="0">
                      <a:pos x="13" y="25"/>
                    </a:cxn>
                    <a:cxn ang="0">
                      <a:pos x="12" y="24"/>
                    </a:cxn>
                    <a:cxn ang="0">
                      <a:pos x="40" y="0"/>
                    </a:cxn>
                    <a:cxn ang="0">
                      <a:pos x="43" y="0"/>
                    </a:cxn>
                    <a:cxn ang="0">
                      <a:pos x="45" y="3"/>
                    </a:cxn>
                    <a:cxn ang="0">
                      <a:pos x="45" y="9"/>
                    </a:cxn>
                    <a:cxn ang="0">
                      <a:pos x="44" y="12"/>
                    </a:cxn>
                    <a:cxn ang="0">
                      <a:pos x="43" y="13"/>
                    </a:cxn>
                    <a:cxn ang="0">
                      <a:pos x="40" y="14"/>
                    </a:cxn>
                    <a:cxn ang="0">
                      <a:pos x="39" y="15"/>
                    </a:cxn>
                    <a:cxn ang="0">
                      <a:pos x="38" y="18"/>
                    </a:cxn>
                    <a:cxn ang="0">
                      <a:pos x="38" y="20"/>
                    </a:cxn>
                    <a:cxn ang="0">
                      <a:pos x="25" y="25"/>
                    </a:cxn>
                    <a:cxn ang="0">
                      <a:pos x="18" y="27"/>
                    </a:cxn>
                    <a:cxn ang="0">
                      <a:pos x="17" y="27"/>
                    </a:cxn>
                    <a:cxn ang="0">
                      <a:pos x="13" y="25"/>
                    </a:cxn>
                    <a:cxn ang="0">
                      <a:pos x="13" y="24"/>
                    </a:cxn>
                    <a:cxn ang="0">
                      <a:pos x="12" y="24"/>
                    </a:cxn>
                    <a:cxn ang="0">
                      <a:pos x="12" y="23"/>
                    </a:cxn>
                    <a:cxn ang="0">
                      <a:pos x="9" y="22"/>
                    </a:cxn>
                    <a:cxn ang="0">
                      <a:pos x="8" y="22"/>
                    </a:cxn>
                    <a:cxn ang="0">
                      <a:pos x="5" y="20"/>
                    </a:cxn>
                    <a:cxn ang="0">
                      <a:pos x="3" y="20"/>
                    </a:cxn>
                    <a:cxn ang="0">
                      <a:pos x="2" y="19"/>
                    </a:cxn>
                    <a:cxn ang="0">
                      <a:pos x="0" y="17"/>
                    </a:cxn>
                    <a:cxn ang="0">
                      <a:pos x="15" y="17"/>
                    </a:cxn>
                    <a:cxn ang="0">
                      <a:pos x="18" y="15"/>
                    </a:cxn>
                    <a:cxn ang="0">
                      <a:pos x="22" y="14"/>
                    </a:cxn>
                    <a:cxn ang="0">
                      <a:pos x="25" y="14"/>
                    </a:cxn>
                    <a:cxn ang="0">
                      <a:pos x="28" y="13"/>
                    </a:cxn>
                    <a:cxn ang="0">
                      <a:pos x="30" y="13"/>
                    </a:cxn>
                    <a:cxn ang="0">
                      <a:pos x="35" y="10"/>
                    </a:cxn>
                    <a:cxn ang="0">
                      <a:pos x="37" y="8"/>
                    </a:cxn>
                    <a:cxn ang="0">
                      <a:pos x="38" y="7"/>
                    </a:cxn>
                    <a:cxn ang="0">
                      <a:pos x="38" y="4"/>
                    </a:cxn>
                    <a:cxn ang="0">
                      <a:pos x="39" y="2"/>
                    </a:cxn>
                    <a:cxn ang="0">
                      <a:pos x="40" y="0"/>
                    </a:cxn>
                  </a:cxnLst>
                  <a:rect l="0" t="0" r="r" b="b"/>
                  <a:pathLst>
                    <a:path w="45" h="27">
                      <a:moveTo>
                        <a:pt x="12" y="24"/>
                      </a:moveTo>
                      <a:lnTo>
                        <a:pt x="13" y="25"/>
                      </a:lnTo>
                      <a:lnTo>
                        <a:pt x="12" y="24"/>
                      </a:lnTo>
                      <a:close/>
                      <a:moveTo>
                        <a:pt x="40" y="0"/>
                      </a:moveTo>
                      <a:lnTo>
                        <a:pt x="43" y="0"/>
                      </a:lnTo>
                      <a:lnTo>
                        <a:pt x="45" y="3"/>
                      </a:lnTo>
                      <a:lnTo>
                        <a:pt x="45" y="9"/>
                      </a:lnTo>
                      <a:lnTo>
                        <a:pt x="44" y="12"/>
                      </a:lnTo>
                      <a:lnTo>
                        <a:pt x="43" y="13"/>
                      </a:lnTo>
                      <a:lnTo>
                        <a:pt x="40" y="14"/>
                      </a:lnTo>
                      <a:lnTo>
                        <a:pt x="39" y="15"/>
                      </a:lnTo>
                      <a:lnTo>
                        <a:pt x="38" y="18"/>
                      </a:lnTo>
                      <a:lnTo>
                        <a:pt x="38" y="20"/>
                      </a:lnTo>
                      <a:lnTo>
                        <a:pt x="25" y="25"/>
                      </a:lnTo>
                      <a:lnTo>
                        <a:pt x="18" y="27"/>
                      </a:lnTo>
                      <a:lnTo>
                        <a:pt x="17" y="27"/>
                      </a:lnTo>
                      <a:lnTo>
                        <a:pt x="13" y="25"/>
                      </a:lnTo>
                      <a:lnTo>
                        <a:pt x="13" y="24"/>
                      </a:lnTo>
                      <a:lnTo>
                        <a:pt x="12" y="24"/>
                      </a:lnTo>
                      <a:lnTo>
                        <a:pt x="12" y="23"/>
                      </a:lnTo>
                      <a:lnTo>
                        <a:pt x="9" y="22"/>
                      </a:lnTo>
                      <a:lnTo>
                        <a:pt x="8" y="22"/>
                      </a:lnTo>
                      <a:lnTo>
                        <a:pt x="5" y="20"/>
                      </a:lnTo>
                      <a:lnTo>
                        <a:pt x="3" y="20"/>
                      </a:lnTo>
                      <a:lnTo>
                        <a:pt x="2" y="19"/>
                      </a:lnTo>
                      <a:lnTo>
                        <a:pt x="0" y="17"/>
                      </a:lnTo>
                      <a:lnTo>
                        <a:pt x="15" y="17"/>
                      </a:lnTo>
                      <a:lnTo>
                        <a:pt x="18" y="15"/>
                      </a:lnTo>
                      <a:lnTo>
                        <a:pt x="22" y="14"/>
                      </a:lnTo>
                      <a:lnTo>
                        <a:pt x="25" y="14"/>
                      </a:lnTo>
                      <a:lnTo>
                        <a:pt x="28" y="13"/>
                      </a:lnTo>
                      <a:lnTo>
                        <a:pt x="30" y="13"/>
                      </a:lnTo>
                      <a:lnTo>
                        <a:pt x="35" y="10"/>
                      </a:lnTo>
                      <a:lnTo>
                        <a:pt x="37" y="8"/>
                      </a:lnTo>
                      <a:lnTo>
                        <a:pt x="38" y="7"/>
                      </a:lnTo>
                      <a:lnTo>
                        <a:pt x="38" y="4"/>
                      </a:lnTo>
                      <a:lnTo>
                        <a:pt x="39" y="2"/>
                      </a:lnTo>
                      <a:lnTo>
                        <a:pt x="4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6" name="Freeform 1211">
                  <a:extLst>
                    <a:ext uri="{FF2B5EF4-FFF2-40B4-BE49-F238E27FC236}">
                      <a16:creationId xmlns:a16="http://schemas.microsoft.com/office/drawing/2014/main" id="{4652EA61-AE13-425F-9734-6E417DFB085F}"/>
                    </a:ext>
                  </a:extLst>
                </p:cNvPr>
                <p:cNvSpPr/>
                <p:nvPr/>
              </p:nvSpPr>
              <p:spPr bwMode="auto">
                <a:xfrm>
                  <a:off x="8901252" y="4437014"/>
                  <a:ext cx="489118" cy="252849"/>
                </a:xfrm>
                <a:custGeom>
                  <a:avLst/>
                  <a:gdLst/>
                  <a:ahLst/>
                  <a:cxnLst>
                    <a:cxn ang="0">
                      <a:pos x="29" y="3"/>
                    </a:cxn>
                    <a:cxn ang="0">
                      <a:pos x="40" y="24"/>
                    </a:cxn>
                    <a:cxn ang="0">
                      <a:pos x="47" y="26"/>
                    </a:cxn>
                    <a:cxn ang="0">
                      <a:pos x="56" y="35"/>
                    </a:cxn>
                    <a:cxn ang="0">
                      <a:pos x="61" y="31"/>
                    </a:cxn>
                    <a:cxn ang="0">
                      <a:pos x="67" y="25"/>
                    </a:cxn>
                    <a:cxn ang="0">
                      <a:pos x="74" y="21"/>
                    </a:cxn>
                    <a:cxn ang="0">
                      <a:pos x="86" y="13"/>
                    </a:cxn>
                    <a:cxn ang="0">
                      <a:pos x="91" y="15"/>
                    </a:cxn>
                    <a:cxn ang="0">
                      <a:pos x="98" y="21"/>
                    </a:cxn>
                    <a:cxn ang="0">
                      <a:pos x="113" y="24"/>
                    </a:cxn>
                    <a:cxn ang="0">
                      <a:pos x="119" y="26"/>
                    </a:cxn>
                    <a:cxn ang="0">
                      <a:pos x="148" y="35"/>
                    </a:cxn>
                    <a:cxn ang="0">
                      <a:pos x="160" y="41"/>
                    </a:cxn>
                    <a:cxn ang="0">
                      <a:pos x="163" y="45"/>
                    </a:cxn>
                    <a:cxn ang="0">
                      <a:pos x="178" y="55"/>
                    </a:cxn>
                    <a:cxn ang="0">
                      <a:pos x="190" y="67"/>
                    </a:cxn>
                    <a:cxn ang="0">
                      <a:pos x="200" y="73"/>
                    </a:cxn>
                    <a:cxn ang="0">
                      <a:pos x="192" y="77"/>
                    </a:cxn>
                    <a:cxn ang="0">
                      <a:pos x="197" y="86"/>
                    </a:cxn>
                    <a:cxn ang="0">
                      <a:pos x="202" y="91"/>
                    </a:cxn>
                    <a:cxn ang="0">
                      <a:pos x="209" y="101"/>
                    </a:cxn>
                    <a:cxn ang="0">
                      <a:pos x="216" y="104"/>
                    </a:cxn>
                    <a:cxn ang="0">
                      <a:pos x="220" y="109"/>
                    </a:cxn>
                    <a:cxn ang="0">
                      <a:pos x="227" y="113"/>
                    </a:cxn>
                    <a:cxn ang="0">
                      <a:pos x="236" y="116"/>
                    </a:cxn>
                    <a:cxn ang="0">
                      <a:pos x="227" y="122"/>
                    </a:cxn>
                    <a:cxn ang="0">
                      <a:pos x="210" y="117"/>
                    </a:cxn>
                    <a:cxn ang="0">
                      <a:pos x="196" y="109"/>
                    </a:cxn>
                    <a:cxn ang="0">
                      <a:pos x="194" y="106"/>
                    </a:cxn>
                    <a:cxn ang="0">
                      <a:pos x="178" y="91"/>
                    </a:cxn>
                    <a:cxn ang="0">
                      <a:pos x="158" y="84"/>
                    </a:cxn>
                    <a:cxn ang="0">
                      <a:pos x="152" y="89"/>
                    </a:cxn>
                    <a:cxn ang="0">
                      <a:pos x="147" y="94"/>
                    </a:cxn>
                    <a:cxn ang="0">
                      <a:pos x="145" y="103"/>
                    </a:cxn>
                    <a:cxn ang="0">
                      <a:pos x="122" y="102"/>
                    </a:cxn>
                    <a:cxn ang="0">
                      <a:pos x="102" y="92"/>
                    </a:cxn>
                    <a:cxn ang="0">
                      <a:pos x="87" y="94"/>
                    </a:cxn>
                    <a:cxn ang="0">
                      <a:pos x="87" y="87"/>
                    </a:cxn>
                    <a:cxn ang="0">
                      <a:pos x="93" y="84"/>
                    </a:cxn>
                    <a:cxn ang="0">
                      <a:pos x="91" y="75"/>
                    </a:cxn>
                    <a:cxn ang="0">
                      <a:pos x="84" y="60"/>
                    </a:cxn>
                    <a:cxn ang="0">
                      <a:pos x="74" y="55"/>
                    </a:cxn>
                    <a:cxn ang="0">
                      <a:pos x="49" y="50"/>
                    </a:cxn>
                    <a:cxn ang="0">
                      <a:pos x="43" y="47"/>
                    </a:cxn>
                    <a:cxn ang="0">
                      <a:pos x="34" y="41"/>
                    </a:cxn>
                    <a:cxn ang="0">
                      <a:pos x="29" y="45"/>
                    </a:cxn>
                    <a:cxn ang="0">
                      <a:pos x="24" y="39"/>
                    </a:cxn>
                    <a:cxn ang="0">
                      <a:pos x="22" y="34"/>
                    </a:cxn>
                    <a:cxn ang="0">
                      <a:pos x="15" y="31"/>
                    </a:cxn>
                    <a:cxn ang="0">
                      <a:pos x="27" y="26"/>
                    </a:cxn>
                    <a:cxn ang="0">
                      <a:pos x="33" y="23"/>
                    </a:cxn>
                    <a:cxn ang="0">
                      <a:pos x="19" y="25"/>
                    </a:cxn>
                    <a:cxn ang="0">
                      <a:pos x="14" y="23"/>
                    </a:cxn>
                    <a:cxn ang="0">
                      <a:pos x="4" y="15"/>
                    </a:cxn>
                    <a:cxn ang="0">
                      <a:pos x="0" y="11"/>
                    </a:cxn>
                    <a:cxn ang="0">
                      <a:pos x="13" y="4"/>
                    </a:cxn>
                  </a:cxnLst>
                  <a:rect l="0" t="0" r="r" b="b"/>
                  <a:pathLst>
                    <a:path w="236" h="122">
                      <a:moveTo>
                        <a:pt x="18" y="0"/>
                      </a:moveTo>
                      <a:lnTo>
                        <a:pt x="22" y="0"/>
                      </a:lnTo>
                      <a:lnTo>
                        <a:pt x="29" y="3"/>
                      </a:lnTo>
                      <a:lnTo>
                        <a:pt x="37" y="8"/>
                      </a:lnTo>
                      <a:lnTo>
                        <a:pt x="40" y="9"/>
                      </a:lnTo>
                      <a:lnTo>
                        <a:pt x="40" y="24"/>
                      </a:lnTo>
                      <a:lnTo>
                        <a:pt x="42" y="25"/>
                      </a:lnTo>
                      <a:lnTo>
                        <a:pt x="44" y="26"/>
                      </a:lnTo>
                      <a:lnTo>
                        <a:pt x="47" y="26"/>
                      </a:lnTo>
                      <a:lnTo>
                        <a:pt x="47" y="28"/>
                      </a:lnTo>
                      <a:lnTo>
                        <a:pt x="54" y="35"/>
                      </a:lnTo>
                      <a:lnTo>
                        <a:pt x="56" y="35"/>
                      </a:lnTo>
                      <a:lnTo>
                        <a:pt x="57" y="34"/>
                      </a:lnTo>
                      <a:lnTo>
                        <a:pt x="59" y="33"/>
                      </a:lnTo>
                      <a:lnTo>
                        <a:pt x="61" y="31"/>
                      </a:lnTo>
                      <a:lnTo>
                        <a:pt x="62" y="29"/>
                      </a:lnTo>
                      <a:lnTo>
                        <a:pt x="62" y="28"/>
                      </a:lnTo>
                      <a:lnTo>
                        <a:pt x="67" y="25"/>
                      </a:lnTo>
                      <a:lnTo>
                        <a:pt x="68" y="24"/>
                      </a:lnTo>
                      <a:lnTo>
                        <a:pt x="72" y="23"/>
                      </a:lnTo>
                      <a:lnTo>
                        <a:pt x="74" y="21"/>
                      </a:lnTo>
                      <a:lnTo>
                        <a:pt x="79" y="16"/>
                      </a:lnTo>
                      <a:lnTo>
                        <a:pt x="83" y="14"/>
                      </a:lnTo>
                      <a:lnTo>
                        <a:pt x="86" y="13"/>
                      </a:lnTo>
                      <a:lnTo>
                        <a:pt x="86" y="14"/>
                      </a:lnTo>
                      <a:lnTo>
                        <a:pt x="88" y="15"/>
                      </a:lnTo>
                      <a:lnTo>
                        <a:pt x="91" y="15"/>
                      </a:lnTo>
                      <a:lnTo>
                        <a:pt x="94" y="16"/>
                      </a:lnTo>
                      <a:lnTo>
                        <a:pt x="97" y="19"/>
                      </a:lnTo>
                      <a:lnTo>
                        <a:pt x="98" y="21"/>
                      </a:lnTo>
                      <a:lnTo>
                        <a:pt x="101" y="23"/>
                      </a:lnTo>
                      <a:lnTo>
                        <a:pt x="112" y="23"/>
                      </a:lnTo>
                      <a:lnTo>
                        <a:pt x="113" y="24"/>
                      </a:lnTo>
                      <a:lnTo>
                        <a:pt x="116" y="25"/>
                      </a:lnTo>
                      <a:lnTo>
                        <a:pt x="117" y="25"/>
                      </a:lnTo>
                      <a:lnTo>
                        <a:pt x="119" y="26"/>
                      </a:lnTo>
                      <a:lnTo>
                        <a:pt x="127" y="31"/>
                      </a:lnTo>
                      <a:lnTo>
                        <a:pt x="138" y="34"/>
                      </a:lnTo>
                      <a:lnTo>
                        <a:pt x="148" y="35"/>
                      </a:lnTo>
                      <a:lnTo>
                        <a:pt x="151" y="36"/>
                      </a:lnTo>
                      <a:lnTo>
                        <a:pt x="152" y="38"/>
                      </a:lnTo>
                      <a:lnTo>
                        <a:pt x="160" y="41"/>
                      </a:lnTo>
                      <a:lnTo>
                        <a:pt x="160" y="43"/>
                      </a:lnTo>
                      <a:lnTo>
                        <a:pt x="162" y="44"/>
                      </a:lnTo>
                      <a:lnTo>
                        <a:pt x="163" y="45"/>
                      </a:lnTo>
                      <a:lnTo>
                        <a:pt x="165" y="45"/>
                      </a:lnTo>
                      <a:lnTo>
                        <a:pt x="172" y="49"/>
                      </a:lnTo>
                      <a:lnTo>
                        <a:pt x="178" y="55"/>
                      </a:lnTo>
                      <a:lnTo>
                        <a:pt x="182" y="60"/>
                      </a:lnTo>
                      <a:lnTo>
                        <a:pt x="187" y="65"/>
                      </a:lnTo>
                      <a:lnTo>
                        <a:pt x="190" y="67"/>
                      </a:lnTo>
                      <a:lnTo>
                        <a:pt x="197" y="67"/>
                      </a:lnTo>
                      <a:lnTo>
                        <a:pt x="200" y="69"/>
                      </a:lnTo>
                      <a:lnTo>
                        <a:pt x="200" y="73"/>
                      </a:lnTo>
                      <a:lnTo>
                        <a:pt x="197" y="75"/>
                      </a:lnTo>
                      <a:lnTo>
                        <a:pt x="194" y="75"/>
                      </a:lnTo>
                      <a:lnTo>
                        <a:pt x="192" y="77"/>
                      </a:lnTo>
                      <a:lnTo>
                        <a:pt x="192" y="79"/>
                      </a:lnTo>
                      <a:lnTo>
                        <a:pt x="196" y="83"/>
                      </a:lnTo>
                      <a:lnTo>
                        <a:pt x="197" y="86"/>
                      </a:lnTo>
                      <a:lnTo>
                        <a:pt x="200" y="87"/>
                      </a:lnTo>
                      <a:lnTo>
                        <a:pt x="200" y="88"/>
                      </a:lnTo>
                      <a:lnTo>
                        <a:pt x="202" y="91"/>
                      </a:lnTo>
                      <a:lnTo>
                        <a:pt x="204" y="94"/>
                      </a:lnTo>
                      <a:lnTo>
                        <a:pt x="205" y="97"/>
                      </a:lnTo>
                      <a:lnTo>
                        <a:pt x="209" y="101"/>
                      </a:lnTo>
                      <a:lnTo>
                        <a:pt x="210" y="103"/>
                      </a:lnTo>
                      <a:lnTo>
                        <a:pt x="214" y="104"/>
                      </a:lnTo>
                      <a:lnTo>
                        <a:pt x="216" y="104"/>
                      </a:lnTo>
                      <a:lnTo>
                        <a:pt x="219" y="107"/>
                      </a:lnTo>
                      <a:lnTo>
                        <a:pt x="219" y="108"/>
                      </a:lnTo>
                      <a:lnTo>
                        <a:pt x="220" y="109"/>
                      </a:lnTo>
                      <a:lnTo>
                        <a:pt x="224" y="109"/>
                      </a:lnTo>
                      <a:lnTo>
                        <a:pt x="226" y="111"/>
                      </a:lnTo>
                      <a:lnTo>
                        <a:pt x="227" y="113"/>
                      </a:lnTo>
                      <a:lnTo>
                        <a:pt x="227" y="114"/>
                      </a:lnTo>
                      <a:lnTo>
                        <a:pt x="229" y="116"/>
                      </a:lnTo>
                      <a:lnTo>
                        <a:pt x="236" y="116"/>
                      </a:lnTo>
                      <a:lnTo>
                        <a:pt x="234" y="117"/>
                      </a:lnTo>
                      <a:lnTo>
                        <a:pt x="231" y="122"/>
                      </a:lnTo>
                      <a:lnTo>
                        <a:pt x="227" y="122"/>
                      </a:lnTo>
                      <a:lnTo>
                        <a:pt x="225" y="121"/>
                      </a:lnTo>
                      <a:lnTo>
                        <a:pt x="221" y="117"/>
                      </a:lnTo>
                      <a:lnTo>
                        <a:pt x="210" y="117"/>
                      </a:lnTo>
                      <a:lnTo>
                        <a:pt x="202" y="114"/>
                      </a:lnTo>
                      <a:lnTo>
                        <a:pt x="199" y="112"/>
                      </a:lnTo>
                      <a:lnTo>
                        <a:pt x="196" y="109"/>
                      </a:lnTo>
                      <a:lnTo>
                        <a:pt x="195" y="107"/>
                      </a:lnTo>
                      <a:lnTo>
                        <a:pt x="195" y="106"/>
                      </a:lnTo>
                      <a:lnTo>
                        <a:pt x="194" y="106"/>
                      </a:lnTo>
                      <a:lnTo>
                        <a:pt x="191" y="104"/>
                      </a:lnTo>
                      <a:lnTo>
                        <a:pt x="185" y="98"/>
                      </a:lnTo>
                      <a:lnTo>
                        <a:pt x="178" y="91"/>
                      </a:lnTo>
                      <a:lnTo>
                        <a:pt x="171" y="87"/>
                      </a:lnTo>
                      <a:lnTo>
                        <a:pt x="162" y="84"/>
                      </a:lnTo>
                      <a:lnTo>
                        <a:pt x="158" y="84"/>
                      </a:lnTo>
                      <a:lnTo>
                        <a:pt x="155" y="86"/>
                      </a:lnTo>
                      <a:lnTo>
                        <a:pt x="153" y="88"/>
                      </a:lnTo>
                      <a:lnTo>
                        <a:pt x="152" y="89"/>
                      </a:lnTo>
                      <a:lnTo>
                        <a:pt x="151" y="92"/>
                      </a:lnTo>
                      <a:lnTo>
                        <a:pt x="148" y="93"/>
                      </a:lnTo>
                      <a:lnTo>
                        <a:pt x="147" y="94"/>
                      </a:lnTo>
                      <a:lnTo>
                        <a:pt x="147" y="99"/>
                      </a:lnTo>
                      <a:lnTo>
                        <a:pt x="146" y="101"/>
                      </a:lnTo>
                      <a:lnTo>
                        <a:pt x="145" y="103"/>
                      </a:lnTo>
                      <a:lnTo>
                        <a:pt x="145" y="104"/>
                      </a:lnTo>
                      <a:lnTo>
                        <a:pt x="130" y="104"/>
                      </a:lnTo>
                      <a:lnTo>
                        <a:pt x="122" y="102"/>
                      </a:lnTo>
                      <a:lnTo>
                        <a:pt x="112" y="94"/>
                      </a:lnTo>
                      <a:lnTo>
                        <a:pt x="104" y="92"/>
                      </a:lnTo>
                      <a:lnTo>
                        <a:pt x="102" y="92"/>
                      </a:lnTo>
                      <a:lnTo>
                        <a:pt x="99" y="93"/>
                      </a:lnTo>
                      <a:lnTo>
                        <a:pt x="99" y="94"/>
                      </a:lnTo>
                      <a:lnTo>
                        <a:pt x="87" y="94"/>
                      </a:lnTo>
                      <a:lnTo>
                        <a:pt x="84" y="92"/>
                      </a:lnTo>
                      <a:lnTo>
                        <a:pt x="84" y="88"/>
                      </a:lnTo>
                      <a:lnTo>
                        <a:pt x="87" y="87"/>
                      </a:lnTo>
                      <a:lnTo>
                        <a:pt x="88" y="86"/>
                      </a:lnTo>
                      <a:lnTo>
                        <a:pt x="91" y="84"/>
                      </a:lnTo>
                      <a:lnTo>
                        <a:pt x="93" y="84"/>
                      </a:lnTo>
                      <a:lnTo>
                        <a:pt x="94" y="83"/>
                      </a:lnTo>
                      <a:lnTo>
                        <a:pt x="92" y="79"/>
                      </a:lnTo>
                      <a:lnTo>
                        <a:pt x="91" y="75"/>
                      </a:lnTo>
                      <a:lnTo>
                        <a:pt x="89" y="73"/>
                      </a:lnTo>
                      <a:lnTo>
                        <a:pt x="89" y="65"/>
                      </a:lnTo>
                      <a:lnTo>
                        <a:pt x="84" y="60"/>
                      </a:lnTo>
                      <a:lnTo>
                        <a:pt x="81" y="58"/>
                      </a:lnTo>
                      <a:lnTo>
                        <a:pt x="78" y="57"/>
                      </a:lnTo>
                      <a:lnTo>
                        <a:pt x="74" y="55"/>
                      </a:lnTo>
                      <a:lnTo>
                        <a:pt x="72" y="54"/>
                      </a:lnTo>
                      <a:lnTo>
                        <a:pt x="62" y="52"/>
                      </a:lnTo>
                      <a:lnTo>
                        <a:pt x="49" y="50"/>
                      </a:lnTo>
                      <a:lnTo>
                        <a:pt x="47" y="50"/>
                      </a:lnTo>
                      <a:lnTo>
                        <a:pt x="45" y="48"/>
                      </a:lnTo>
                      <a:lnTo>
                        <a:pt x="43" y="47"/>
                      </a:lnTo>
                      <a:lnTo>
                        <a:pt x="42" y="44"/>
                      </a:lnTo>
                      <a:lnTo>
                        <a:pt x="37" y="41"/>
                      </a:lnTo>
                      <a:lnTo>
                        <a:pt x="34" y="41"/>
                      </a:lnTo>
                      <a:lnTo>
                        <a:pt x="34" y="38"/>
                      </a:lnTo>
                      <a:lnTo>
                        <a:pt x="32" y="43"/>
                      </a:lnTo>
                      <a:lnTo>
                        <a:pt x="29" y="45"/>
                      </a:lnTo>
                      <a:lnTo>
                        <a:pt x="25" y="45"/>
                      </a:lnTo>
                      <a:lnTo>
                        <a:pt x="24" y="44"/>
                      </a:lnTo>
                      <a:lnTo>
                        <a:pt x="24" y="39"/>
                      </a:lnTo>
                      <a:lnTo>
                        <a:pt x="23" y="38"/>
                      </a:lnTo>
                      <a:lnTo>
                        <a:pt x="23" y="35"/>
                      </a:lnTo>
                      <a:lnTo>
                        <a:pt x="22" y="34"/>
                      </a:lnTo>
                      <a:lnTo>
                        <a:pt x="19" y="33"/>
                      </a:lnTo>
                      <a:lnTo>
                        <a:pt x="18" y="31"/>
                      </a:lnTo>
                      <a:lnTo>
                        <a:pt x="15" y="31"/>
                      </a:lnTo>
                      <a:lnTo>
                        <a:pt x="15" y="30"/>
                      </a:lnTo>
                      <a:lnTo>
                        <a:pt x="20" y="28"/>
                      </a:lnTo>
                      <a:lnTo>
                        <a:pt x="27" y="26"/>
                      </a:lnTo>
                      <a:lnTo>
                        <a:pt x="32" y="25"/>
                      </a:lnTo>
                      <a:lnTo>
                        <a:pt x="35" y="23"/>
                      </a:lnTo>
                      <a:lnTo>
                        <a:pt x="33" y="23"/>
                      </a:lnTo>
                      <a:lnTo>
                        <a:pt x="28" y="24"/>
                      </a:lnTo>
                      <a:lnTo>
                        <a:pt x="22" y="25"/>
                      </a:lnTo>
                      <a:lnTo>
                        <a:pt x="19" y="25"/>
                      </a:lnTo>
                      <a:lnTo>
                        <a:pt x="18" y="24"/>
                      </a:lnTo>
                      <a:lnTo>
                        <a:pt x="15" y="24"/>
                      </a:lnTo>
                      <a:lnTo>
                        <a:pt x="14" y="23"/>
                      </a:lnTo>
                      <a:lnTo>
                        <a:pt x="12" y="18"/>
                      </a:lnTo>
                      <a:lnTo>
                        <a:pt x="7" y="15"/>
                      </a:lnTo>
                      <a:lnTo>
                        <a:pt x="4" y="15"/>
                      </a:lnTo>
                      <a:lnTo>
                        <a:pt x="3" y="14"/>
                      </a:lnTo>
                      <a:lnTo>
                        <a:pt x="0" y="13"/>
                      </a:lnTo>
                      <a:lnTo>
                        <a:pt x="0" y="11"/>
                      </a:lnTo>
                      <a:lnTo>
                        <a:pt x="4" y="8"/>
                      </a:lnTo>
                      <a:lnTo>
                        <a:pt x="9" y="8"/>
                      </a:lnTo>
                      <a:lnTo>
                        <a:pt x="13" y="4"/>
                      </a:lnTo>
                      <a:lnTo>
                        <a:pt x="15" y="3"/>
                      </a:lnTo>
                      <a:lnTo>
                        <a:pt x="1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7" name="Freeform 1212">
                  <a:extLst>
                    <a:ext uri="{FF2B5EF4-FFF2-40B4-BE49-F238E27FC236}">
                      <a16:creationId xmlns:a16="http://schemas.microsoft.com/office/drawing/2014/main" id="{0BFA4D0B-E90F-4FB3-A277-6EC618A59B1C}"/>
                    </a:ext>
                  </a:extLst>
                </p:cNvPr>
                <p:cNvSpPr/>
                <p:nvPr/>
              </p:nvSpPr>
              <p:spPr bwMode="auto">
                <a:xfrm>
                  <a:off x="9398660" y="4490900"/>
                  <a:ext cx="49741" cy="49741"/>
                </a:xfrm>
                <a:custGeom>
                  <a:avLst/>
                  <a:gdLst/>
                  <a:ahLst/>
                  <a:cxnLst>
                    <a:cxn ang="0">
                      <a:pos x="0" y="0"/>
                    </a:cxn>
                    <a:cxn ang="0">
                      <a:pos x="5" y="3"/>
                    </a:cxn>
                    <a:cxn ang="0">
                      <a:pos x="9" y="5"/>
                    </a:cxn>
                    <a:cxn ang="0">
                      <a:pos x="12" y="9"/>
                    </a:cxn>
                    <a:cxn ang="0">
                      <a:pos x="15" y="13"/>
                    </a:cxn>
                    <a:cxn ang="0">
                      <a:pos x="20" y="15"/>
                    </a:cxn>
                    <a:cxn ang="0">
                      <a:pos x="21" y="17"/>
                    </a:cxn>
                    <a:cxn ang="0">
                      <a:pos x="24" y="18"/>
                    </a:cxn>
                    <a:cxn ang="0">
                      <a:pos x="24" y="24"/>
                    </a:cxn>
                    <a:cxn ang="0">
                      <a:pos x="21" y="24"/>
                    </a:cxn>
                    <a:cxn ang="0">
                      <a:pos x="19" y="23"/>
                    </a:cxn>
                    <a:cxn ang="0">
                      <a:pos x="18" y="22"/>
                    </a:cxn>
                    <a:cxn ang="0">
                      <a:pos x="16" y="19"/>
                    </a:cxn>
                    <a:cxn ang="0">
                      <a:pos x="16" y="15"/>
                    </a:cxn>
                    <a:cxn ang="0">
                      <a:pos x="14" y="14"/>
                    </a:cxn>
                    <a:cxn ang="0">
                      <a:pos x="12" y="13"/>
                    </a:cxn>
                    <a:cxn ang="0">
                      <a:pos x="10" y="8"/>
                    </a:cxn>
                    <a:cxn ang="0">
                      <a:pos x="7" y="5"/>
                    </a:cxn>
                    <a:cxn ang="0">
                      <a:pos x="5" y="4"/>
                    </a:cxn>
                    <a:cxn ang="0">
                      <a:pos x="2" y="4"/>
                    </a:cxn>
                    <a:cxn ang="0">
                      <a:pos x="1" y="3"/>
                    </a:cxn>
                    <a:cxn ang="0">
                      <a:pos x="0" y="0"/>
                    </a:cxn>
                  </a:cxnLst>
                  <a:rect l="0" t="0" r="r" b="b"/>
                  <a:pathLst>
                    <a:path w="24" h="24">
                      <a:moveTo>
                        <a:pt x="0" y="0"/>
                      </a:moveTo>
                      <a:lnTo>
                        <a:pt x="5" y="3"/>
                      </a:lnTo>
                      <a:lnTo>
                        <a:pt x="9" y="5"/>
                      </a:lnTo>
                      <a:lnTo>
                        <a:pt x="12" y="9"/>
                      </a:lnTo>
                      <a:lnTo>
                        <a:pt x="15" y="13"/>
                      </a:lnTo>
                      <a:lnTo>
                        <a:pt x="20" y="15"/>
                      </a:lnTo>
                      <a:lnTo>
                        <a:pt x="21" y="17"/>
                      </a:lnTo>
                      <a:lnTo>
                        <a:pt x="24" y="18"/>
                      </a:lnTo>
                      <a:lnTo>
                        <a:pt x="24" y="24"/>
                      </a:lnTo>
                      <a:lnTo>
                        <a:pt x="21" y="24"/>
                      </a:lnTo>
                      <a:lnTo>
                        <a:pt x="19" y="23"/>
                      </a:lnTo>
                      <a:lnTo>
                        <a:pt x="18" y="22"/>
                      </a:lnTo>
                      <a:lnTo>
                        <a:pt x="16" y="19"/>
                      </a:lnTo>
                      <a:lnTo>
                        <a:pt x="16" y="15"/>
                      </a:lnTo>
                      <a:lnTo>
                        <a:pt x="14" y="14"/>
                      </a:lnTo>
                      <a:lnTo>
                        <a:pt x="12" y="13"/>
                      </a:lnTo>
                      <a:lnTo>
                        <a:pt x="10" y="8"/>
                      </a:lnTo>
                      <a:lnTo>
                        <a:pt x="7" y="5"/>
                      </a:lnTo>
                      <a:lnTo>
                        <a:pt x="5" y="4"/>
                      </a:lnTo>
                      <a:lnTo>
                        <a:pt x="2" y="4"/>
                      </a:lnTo>
                      <a:lnTo>
                        <a:pt x="1"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8" name="Freeform 1213">
                  <a:extLst>
                    <a:ext uri="{FF2B5EF4-FFF2-40B4-BE49-F238E27FC236}">
                      <a16:creationId xmlns:a16="http://schemas.microsoft.com/office/drawing/2014/main" id="{6F13FBB2-060B-402C-AF2D-A84E56264482}"/>
                    </a:ext>
                  </a:extLst>
                </p:cNvPr>
                <p:cNvSpPr/>
                <p:nvPr/>
              </p:nvSpPr>
              <p:spPr bwMode="auto">
                <a:xfrm>
                  <a:off x="9483635" y="4561366"/>
                  <a:ext cx="24870" cy="31089"/>
                </a:xfrm>
                <a:custGeom>
                  <a:avLst/>
                  <a:gdLst/>
                  <a:ahLst/>
                  <a:cxnLst>
                    <a:cxn ang="0">
                      <a:pos x="0" y="0"/>
                    </a:cxn>
                    <a:cxn ang="0">
                      <a:pos x="2" y="2"/>
                    </a:cxn>
                    <a:cxn ang="0">
                      <a:pos x="4" y="3"/>
                    </a:cxn>
                    <a:cxn ang="0">
                      <a:pos x="5" y="5"/>
                    </a:cxn>
                    <a:cxn ang="0">
                      <a:pos x="8" y="7"/>
                    </a:cxn>
                    <a:cxn ang="0">
                      <a:pos x="12" y="10"/>
                    </a:cxn>
                    <a:cxn ang="0">
                      <a:pos x="12" y="13"/>
                    </a:cxn>
                    <a:cxn ang="0">
                      <a:pos x="9" y="15"/>
                    </a:cxn>
                    <a:cxn ang="0">
                      <a:pos x="7" y="13"/>
                    </a:cxn>
                    <a:cxn ang="0">
                      <a:pos x="7" y="9"/>
                    </a:cxn>
                    <a:cxn ang="0">
                      <a:pos x="4" y="9"/>
                    </a:cxn>
                    <a:cxn ang="0">
                      <a:pos x="3" y="7"/>
                    </a:cxn>
                    <a:cxn ang="0">
                      <a:pos x="2" y="5"/>
                    </a:cxn>
                    <a:cxn ang="0">
                      <a:pos x="0" y="3"/>
                    </a:cxn>
                    <a:cxn ang="0">
                      <a:pos x="0" y="0"/>
                    </a:cxn>
                  </a:cxnLst>
                  <a:rect l="0" t="0" r="r" b="b"/>
                  <a:pathLst>
                    <a:path w="12" h="15">
                      <a:moveTo>
                        <a:pt x="0" y="0"/>
                      </a:moveTo>
                      <a:lnTo>
                        <a:pt x="2" y="2"/>
                      </a:lnTo>
                      <a:lnTo>
                        <a:pt x="4" y="3"/>
                      </a:lnTo>
                      <a:lnTo>
                        <a:pt x="5" y="5"/>
                      </a:lnTo>
                      <a:lnTo>
                        <a:pt x="8" y="7"/>
                      </a:lnTo>
                      <a:lnTo>
                        <a:pt x="12" y="10"/>
                      </a:lnTo>
                      <a:lnTo>
                        <a:pt x="12" y="13"/>
                      </a:lnTo>
                      <a:lnTo>
                        <a:pt x="9" y="15"/>
                      </a:lnTo>
                      <a:lnTo>
                        <a:pt x="7" y="13"/>
                      </a:lnTo>
                      <a:lnTo>
                        <a:pt x="7" y="9"/>
                      </a:lnTo>
                      <a:lnTo>
                        <a:pt x="4" y="9"/>
                      </a:lnTo>
                      <a:lnTo>
                        <a:pt x="3" y="7"/>
                      </a:lnTo>
                      <a:lnTo>
                        <a:pt x="2" y="5"/>
                      </a:lnTo>
                      <a:lnTo>
                        <a:pt x="0"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89" name="Freeform 1214">
                  <a:extLst>
                    <a:ext uri="{FF2B5EF4-FFF2-40B4-BE49-F238E27FC236}">
                      <a16:creationId xmlns:a16="http://schemas.microsoft.com/office/drawing/2014/main" id="{51A5CA83-63B4-44E3-9F9A-BABCCBD1770B}"/>
                    </a:ext>
                  </a:extLst>
                </p:cNvPr>
                <p:cNvSpPr/>
                <p:nvPr/>
              </p:nvSpPr>
              <p:spPr bwMode="auto">
                <a:xfrm>
                  <a:off x="9647364" y="4673283"/>
                  <a:ext cx="14508" cy="18653"/>
                </a:xfrm>
                <a:custGeom>
                  <a:avLst/>
                  <a:gdLst/>
                  <a:ahLst/>
                  <a:cxnLst>
                    <a:cxn ang="0">
                      <a:pos x="0" y="0"/>
                    </a:cxn>
                    <a:cxn ang="0">
                      <a:pos x="3" y="2"/>
                    </a:cxn>
                    <a:cxn ang="0">
                      <a:pos x="7" y="5"/>
                    </a:cxn>
                    <a:cxn ang="0">
                      <a:pos x="7" y="9"/>
                    </a:cxn>
                    <a:cxn ang="0">
                      <a:pos x="4" y="8"/>
                    </a:cxn>
                    <a:cxn ang="0">
                      <a:pos x="3" y="7"/>
                    </a:cxn>
                    <a:cxn ang="0">
                      <a:pos x="0" y="2"/>
                    </a:cxn>
                    <a:cxn ang="0">
                      <a:pos x="0" y="0"/>
                    </a:cxn>
                  </a:cxnLst>
                  <a:rect l="0" t="0" r="r" b="b"/>
                  <a:pathLst>
                    <a:path w="7" h="9">
                      <a:moveTo>
                        <a:pt x="0" y="0"/>
                      </a:moveTo>
                      <a:lnTo>
                        <a:pt x="3" y="2"/>
                      </a:lnTo>
                      <a:lnTo>
                        <a:pt x="7" y="5"/>
                      </a:lnTo>
                      <a:lnTo>
                        <a:pt x="7" y="9"/>
                      </a:lnTo>
                      <a:lnTo>
                        <a:pt x="4" y="8"/>
                      </a:lnTo>
                      <a:lnTo>
                        <a:pt x="3" y="7"/>
                      </a:lnTo>
                      <a:lnTo>
                        <a:pt x="0" y="2"/>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0" name="Freeform 1215">
                  <a:extLst>
                    <a:ext uri="{FF2B5EF4-FFF2-40B4-BE49-F238E27FC236}">
                      <a16:creationId xmlns:a16="http://schemas.microsoft.com/office/drawing/2014/main" id="{B70DD72D-2952-4CBE-A989-392D8B299B19}"/>
                    </a:ext>
                  </a:extLst>
                </p:cNvPr>
                <p:cNvSpPr/>
                <p:nvPr/>
              </p:nvSpPr>
              <p:spPr bwMode="auto">
                <a:xfrm>
                  <a:off x="9612132" y="4660848"/>
                  <a:ext cx="24870" cy="12435"/>
                </a:xfrm>
                <a:custGeom>
                  <a:avLst/>
                  <a:gdLst/>
                  <a:ahLst/>
                  <a:cxnLst>
                    <a:cxn ang="0">
                      <a:pos x="0" y="0"/>
                    </a:cxn>
                    <a:cxn ang="0">
                      <a:pos x="4" y="0"/>
                    </a:cxn>
                    <a:cxn ang="0">
                      <a:pos x="7" y="1"/>
                    </a:cxn>
                    <a:cxn ang="0">
                      <a:pos x="12" y="6"/>
                    </a:cxn>
                    <a:cxn ang="0">
                      <a:pos x="9" y="6"/>
                    </a:cxn>
                    <a:cxn ang="0">
                      <a:pos x="5" y="5"/>
                    </a:cxn>
                    <a:cxn ang="0">
                      <a:pos x="2" y="4"/>
                    </a:cxn>
                    <a:cxn ang="0">
                      <a:pos x="1" y="3"/>
                    </a:cxn>
                    <a:cxn ang="0">
                      <a:pos x="0" y="0"/>
                    </a:cxn>
                  </a:cxnLst>
                  <a:rect l="0" t="0" r="r" b="b"/>
                  <a:pathLst>
                    <a:path w="12" h="6">
                      <a:moveTo>
                        <a:pt x="0" y="0"/>
                      </a:moveTo>
                      <a:lnTo>
                        <a:pt x="4" y="0"/>
                      </a:lnTo>
                      <a:lnTo>
                        <a:pt x="7" y="1"/>
                      </a:lnTo>
                      <a:lnTo>
                        <a:pt x="12" y="6"/>
                      </a:lnTo>
                      <a:lnTo>
                        <a:pt x="9" y="6"/>
                      </a:lnTo>
                      <a:lnTo>
                        <a:pt x="5" y="5"/>
                      </a:lnTo>
                      <a:lnTo>
                        <a:pt x="2" y="4"/>
                      </a:lnTo>
                      <a:lnTo>
                        <a:pt x="1"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1" name="Freeform 1216">
                  <a:extLst>
                    <a:ext uri="{FF2B5EF4-FFF2-40B4-BE49-F238E27FC236}">
                      <a16:creationId xmlns:a16="http://schemas.microsoft.com/office/drawing/2014/main" id="{2340723E-CEB7-457A-9E3F-CCB7562D35C4}"/>
                    </a:ext>
                  </a:extLst>
                </p:cNvPr>
                <p:cNvSpPr/>
                <p:nvPr/>
              </p:nvSpPr>
              <p:spPr bwMode="auto">
                <a:xfrm>
                  <a:off x="9614204" y="4629761"/>
                  <a:ext cx="26944" cy="26944"/>
                </a:xfrm>
                <a:custGeom>
                  <a:avLst/>
                  <a:gdLst/>
                  <a:ahLst/>
                  <a:cxnLst>
                    <a:cxn ang="0">
                      <a:pos x="0" y="0"/>
                    </a:cxn>
                    <a:cxn ang="0">
                      <a:pos x="8" y="5"/>
                    </a:cxn>
                    <a:cxn ang="0">
                      <a:pos x="13" y="13"/>
                    </a:cxn>
                    <a:cxn ang="0">
                      <a:pos x="8" y="10"/>
                    </a:cxn>
                    <a:cxn ang="0">
                      <a:pos x="5" y="8"/>
                    </a:cxn>
                    <a:cxn ang="0">
                      <a:pos x="3" y="4"/>
                    </a:cxn>
                    <a:cxn ang="0">
                      <a:pos x="1" y="1"/>
                    </a:cxn>
                    <a:cxn ang="0">
                      <a:pos x="0" y="0"/>
                    </a:cxn>
                  </a:cxnLst>
                  <a:rect l="0" t="0" r="r" b="b"/>
                  <a:pathLst>
                    <a:path w="13" h="13">
                      <a:moveTo>
                        <a:pt x="0" y="0"/>
                      </a:moveTo>
                      <a:lnTo>
                        <a:pt x="8" y="5"/>
                      </a:lnTo>
                      <a:lnTo>
                        <a:pt x="13" y="13"/>
                      </a:lnTo>
                      <a:lnTo>
                        <a:pt x="8" y="10"/>
                      </a:lnTo>
                      <a:lnTo>
                        <a:pt x="5" y="8"/>
                      </a:lnTo>
                      <a:lnTo>
                        <a:pt x="3" y="4"/>
                      </a:lnTo>
                      <a:lnTo>
                        <a:pt x="1"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2" name="Freeform 1217">
                  <a:extLst>
                    <a:ext uri="{FF2B5EF4-FFF2-40B4-BE49-F238E27FC236}">
                      <a16:creationId xmlns:a16="http://schemas.microsoft.com/office/drawing/2014/main" id="{CE69DF31-B66F-408E-8247-B1D9E5446AD2}"/>
                    </a:ext>
                  </a:extLst>
                </p:cNvPr>
                <p:cNvSpPr/>
                <p:nvPr/>
              </p:nvSpPr>
              <p:spPr bwMode="auto">
                <a:xfrm>
                  <a:off x="9564463" y="4609035"/>
                  <a:ext cx="31089" cy="18653"/>
                </a:xfrm>
                <a:custGeom>
                  <a:avLst/>
                  <a:gdLst/>
                  <a:ahLst/>
                  <a:cxnLst>
                    <a:cxn ang="0">
                      <a:pos x="1" y="0"/>
                    </a:cxn>
                    <a:cxn ang="0">
                      <a:pos x="4" y="1"/>
                    </a:cxn>
                    <a:cxn ang="0">
                      <a:pos x="8" y="3"/>
                    </a:cxn>
                    <a:cxn ang="0">
                      <a:pos x="13" y="5"/>
                    </a:cxn>
                    <a:cxn ang="0">
                      <a:pos x="15" y="8"/>
                    </a:cxn>
                    <a:cxn ang="0">
                      <a:pos x="15" y="9"/>
                    </a:cxn>
                    <a:cxn ang="0">
                      <a:pos x="10" y="9"/>
                    </a:cxn>
                    <a:cxn ang="0">
                      <a:pos x="7" y="8"/>
                    </a:cxn>
                    <a:cxn ang="0">
                      <a:pos x="4" y="5"/>
                    </a:cxn>
                    <a:cxn ang="0">
                      <a:pos x="1" y="4"/>
                    </a:cxn>
                    <a:cxn ang="0">
                      <a:pos x="0" y="1"/>
                    </a:cxn>
                    <a:cxn ang="0">
                      <a:pos x="1" y="0"/>
                    </a:cxn>
                  </a:cxnLst>
                  <a:rect l="0" t="0" r="r" b="b"/>
                  <a:pathLst>
                    <a:path w="15" h="9">
                      <a:moveTo>
                        <a:pt x="1" y="0"/>
                      </a:moveTo>
                      <a:lnTo>
                        <a:pt x="4" y="1"/>
                      </a:lnTo>
                      <a:lnTo>
                        <a:pt x="8" y="3"/>
                      </a:lnTo>
                      <a:lnTo>
                        <a:pt x="13" y="5"/>
                      </a:lnTo>
                      <a:lnTo>
                        <a:pt x="15" y="8"/>
                      </a:lnTo>
                      <a:lnTo>
                        <a:pt x="15" y="9"/>
                      </a:lnTo>
                      <a:lnTo>
                        <a:pt x="10" y="9"/>
                      </a:lnTo>
                      <a:lnTo>
                        <a:pt x="7" y="8"/>
                      </a:lnTo>
                      <a:lnTo>
                        <a:pt x="4" y="5"/>
                      </a:lnTo>
                      <a:lnTo>
                        <a:pt x="1" y="4"/>
                      </a:lnTo>
                      <a:lnTo>
                        <a:pt x="0" y="1"/>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3" name="Freeform 1218">
                  <a:extLst>
                    <a:ext uri="{FF2B5EF4-FFF2-40B4-BE49-F238E27FC236}">
                      <a16:creationId xmlns:a16="http://schemas.microsoft.com/office/drawing/2014/main" id="{A04576E4-BA56-42D4-9A09-452F91E31B8C}"/>
                    </a:ext>
                  </a:extLst>
                </p:cNvPr>
                <p:cNvSpPr/>
                <p:nvPr/>
              </p:nvSpPr>
              <p:spPr bwMode="auto">
                <a:xfrm>
                  <a:off x="9525085" y="4590382"/>
                  <a:ext cx="20725" cy="8290"/>
                </a:xfrm>
                <a:custGeom>
                  <a:avLst/>
                  <a:gdLst/>
                  <a:ahLst/>
                  <a:cxnLst>
                    <a:cxn ang="0">
                      <a:pos x="0" y="0"/>
                    </a:cxn>
                    <a:cxn ang="0">
                      <a:pos x="3" y="0"/>
                    </a:cxn>
                    <a:cxn ang="0">
                      <a:pos x="10" y="4"/>
                    </a:cxn>
                    <a:cxn ang="0">
                      <a:pos x="7" y="4"/>
                    </a:cxn>
                    <a:cxn ang="0">
                      <a:pos x="0" y="0"/>
                    </a:cxn>
                  </a:cxnLst>
                  <a:rect l="0" t="0" r="r" b="b"/>
                  <a:pathLst>
                    <a:path w="10" h="4">
                      <a:moveTo>
                        <a:pt x="0" y="0"/>
                      </a:moveTo>
                      <a:lnTo>
                        <a:pt x="3" y="0"/>
                      </a:lnTo>
                      <a:lnTo>
                        <a:pt x="10" y="4"/>
                      </a:lnTo>
                      <a:lnTo>
                        <a:pt x="7"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4" name="Freeform 1219">
                  <a:extLst>
                    <a:ext uri="{FF2B5EF4-FFF2-40B4-BE49-F238E27FC236}">
                      <a16:creationId xmlns:a16="http://schemas.microsoft.com/office/drawing/2014/main" id="{033FC3B2-21BA-4BEC-9CE6-62A2D543F0D6}"/>
                    </a:ext>
                  </a:extLst>
                </p:cNvPr>
                <p:cNvSpPr>
                  <a:spLocks noEditPoints="1"/>
                </p:cNvSpPr>
                <p:nvPr/>
              </p:nvSpPr>
              <p:spPr bwMode="auto">
                <a:xfrm>
                  <a:off x="9525085" y="4588310"/>
                  <a:ext cx="6218" cy="2073"/>
                </a:xfrm>
                <a:custGeom>
                  <a:avLst/>
                  <a:gdLst/>
                  <a:ahLst/>
                  <a:cxnLst>
                    <a:cxn ang="0">
                      <a:pos x="2" y="1"/>
                    </a:cxn>
                    <a:cxn ang="0">
                      <a:pos x="3" y="1"/>
                    </a:cxn>
                    <a:cxn ang="0">
                      <a:pos x="2" y="1"/>
                    </a:cxn>
                    <a:cxn ang="0">
                      <a:pos x="0" y="0"/>
                    </a:cxn>
                    <a:cxn ang="0">
                      <a:pos x="2" y="0"/>
                    </a:cxn>
                    <a:cxn ang="0">
                      <a:pos x="2" y="1"/>
                    </a:cxn>
                    <a:cxn ang="0">
                      <a:pos x="0" y="0"/>
                    </a:cxn>
                  </a:cxnLst>
                  <a:rect l="0" t="0" r="r" b="b"/>
                  <a:pathLst>
                    <a:path w="3" h="1">
                      <a:moveTo>
                        <a:pt x="2" y="1"/>
                      </a:moveTo>
                      <a:lnTo>
                        <a:pt x="3" y="1"/>
                      </a:lnTo>
                      <a:lnTo>
                        <a:pt x="2" y="1"/>
                      </a:lnTo>
                      <a:close/>
                      <a:moveTo>
                        <a:pt x="0" y="0"/>
                      </a:moveTo>
                      <a:lnTo>
                        <a:pt x="2" y="0"/>
                      </a:lnTo>
                      <a:lnTo>
                        <a:pt x="2"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5" name="Freeform 1308">
                  <a:extLst>
                    <a:ext uri="{FF2B5EF4-FFF2-40B4-BE49-F238E27FC236}">
                      <a16:creationId xmlns:a16="http://schemas.microsoft.com/office/drawing/2014/main" id="{B891E3AA-2245-4CF2-9836-013B31317F21}"/>
                    </a:ext>
                  </a:extLst>
                </p:cNvPr>
                <p:cNvSpPr/>
                <p:nvPr/>
              </p:nvSpPr>
              <p:spPr bwMode="auto">
                <a:xfrm>
                  <a:off x="8834931" y="4501264"/>
                  <a:ext cx="70466" cy="20725"/>
                </a:xfrm>
                <a:custGeom>
                  <a:avLst/>
                  <a:gdLst/>
                  <a:ahLst/>
                  <a:cxnLst>
                    <a:cxn ang="0">
                      <a:pos x="2" y="0"/>
                    </a:cxn>
                    <a:cxn ang="0">
                      <a:pos x="21" y="0"/>
                    </a:cxn>
                    <a:cxn ang="0">
                      <a:pos x="21" y="2"/>
                    </a:cxn>
                    <a:cxn ang="0">
                      <a:pos x="29" y="2"/>
                    </a:cxn>
                    <a:cxn ang="0">
                      <a:pos x="29" y="3"/>
                    </a:cxn>
                    <a:cxn ang="0">
                      <a:pos x="30" y="5"/>
                    </a:cxn>
                    <a:cxn ang="0">
                      <a:pos x="32" y="5"/>
                    </a:cxn>
                    <a:cxn ang="0">
                      <a:pos x="34" y="8"/>
                    </a:cxn>
                    <a:cxn ang="0">
                      <a:pos x="34" y="10"/>
                    </a:cxn>
                    <a:cxn ang="0">
                      <a:pos x="27" y="10"/>
                    </a:cxn>
                    <a:cxn ang="0">
                      <a:pos x="25" y="9"/>
                    </a:cxn>
                    <a:cxn ang="0">
                      <a:pos x="22" y="7"/>
                    </a:cxn>
                    <a:cxn ang="0">
                      <a:pos x="20" y="5"/>
                    </a:cxn>
                    <a:cxn ang="0">
                      <a:pos x="2" y="5"/>
                    </a:cxn>
                    <a:cxn ang="0">
                      <a:pos x="1" y="4"/>
                    </a:cxn>
                    <a:cxn ang="0">
                      <a:pos x="0" y="4"/>
                    </a:cxn>
                    <a:cxn ang="0">
                      <a:pos x="0" y="3"/>
                    </a:cxn>
                    <a:cxn ang="0">
                      <a:pos x="1" y="2"/>
                    </a:cxn>
                    <a:cxn ang="0">
                      <a:pos x="2" y="2"/>
                    </a:cxn>
                    <a:cxn ang="0">
                      <a:pos x="2" y="0"/>
                    </a:cxn>
                  </a:cxnLst>
                  <a:rect l="0" t="0" r="r" b="b"/>
                  <a:pathLst>
                    <a:path w="34" h="10">
                      <a:moveTo>
                        <a:pt x="2" y="0"/>
                      </a:moveTo>
                      <a:lnTo>
                        <a:pt x="21" y="0"/>
                      </a:lnTo>
                      <a:lnTo>
                        <a:pt x="21" y="2"/>
                      </a:lnTo>
                      <a:lnTo>
                        <a:pt x="29" y="2"/>
                      </a:lnTo>
                      <a:lnTo>
                        <a:pt x="29" y="3"/>
                      </a:lnTo>
                      <a:lnTo>
                        <a:pt x="30" y="5"/>
                      </a:lnTo>
                      <a:lnTo>
                        <a:pt x="32" y="5"/>
                      </a:lnTo>
                      <a:lnTo>
                        <a:pt x="34" y="8"/>
                      </a:lnTo>
                      <a:lnTo>
                        <a:pt x="34" y="10"/>
                      </a:lnTo>
                      <a:lnTo>
                        <a:pt x="27" y="10"/>
                      </a:lnTo>
                      <a:lnTo>
                        <a:pt x="25" y="9"/>
                      </a:lnTo>
                      <a:lnTo>
                        <a:pt x="22" y="7"/>
                      </a:lnTo>
                      <a:lnTo>
                        <a:pt x="20" y="5"/>
                      </a:lnTo>
                      <a:lnTo>
                        <a:pt x="2" y="5"/>
                      </a:lnTo>
                      <a:lnTo>
                        <a:pt x="1" y="4"/>
                      </a:lnTo>
                      <a:lnTo>
                        <a:pt x="0" y="4"/>
                      </a:lnTo>
                      <a:lnTo>
                        <a:pt x="0" y="3"/>
                      </a:lnTo>
                      <a:lnTo>
                        <a:pt x="1" y="2"/>
                      </a:lnTo>
                      <a:lnTo>
                        <a:pt x="2" y="2"/>
                      </a:lnTo>
                      <a:lnTo>
                        <a:pt x="2"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6" name="Freeform 1314">
                  <a:extLst>
                    <a:ext uri="{FF2B5EF4-FFF2-40B4-BE49-F238E27FC236}">
                      <a16:creationId xmlns:a16="http://schemas.microsoft.com/office/drawing/2014/main" id="{5E751148-C41C-442D-9228-BD86A4F31167}"/>
                    </a:ext>
                  </a:extLst>
                </p:cNvPr>
                <p:cNvSpPr/>
                <p:nvPr/>
              </p:nvSpPr>
              <p:spPr bwMode="auto">
                <a:xfrm>
                  <a:off x="8743740" y="4130279"/>
                  <a:ext cx="33161" cy="58031"/>
                </a:xfrm>
                <a:custGeom>
                  <a:avLst/>
                  <a:gdLst/>
                  <a:ahLst/>
                  <a:cxnLst>
                    <a:cxn ang="0">
                      <a:pos x="4" y="0"/>
                    </a:cxn>
                    <a:cxn ang="0">
                      <a:pos x="6" y="1"/>
                    </a:cxn>
                    <a:cxn ang="0">
                      <a:pos x="9" y="1"/>
                    </a:cxn>
                    <a:cxn ang="0">
                      <a:pos x="11" y="2"/>
                    </a:cxn>
                    <a:cxn ang="0">
                      <a:pos x="11" y="5"/>
                    </a:cxn>
                    <a:cxn ang="0">
                      <a:pos x="14" y="5"/>
                    </a:cxn>
                    <a:cxn ang="0">
                      <a:pos x="14" y="11"/>
                    </a:cxn>
                    <a:cxn ang="0">
                      <a:pos x="15" y="13"/>
                    </a:cxn>
                    <a:cxn ang="0">
                      <a:pos x="16" y="15"/>
                    </a:cxn>
                    <a:cxn ang="0">
                      <a:pos x="16" y="17"/>
                    </a:cxn>
                    <a:cxn ang="0">
                      <a:pos x="15" y="18"/>
                    </a:cxn>
                    <a:cxn ang="0">
                      <a:pos x="10" y="18"/>
                    </a:cxn>
                    <a:cxn ang="0">
                      <a:pos x="10" y="21"/>
                    </a:cxn>
                    <a:cxn ang="0">
                      <a:pos x="12" y="26"/>
                    </a:cxn>
                    <a:cxn ang="0">
                      <a:pos x="12" y="28"/>
                    </a:cxn>
                    <a:cxn ang="0">
                      <a:pos x="11" y="28"/>
                    </a:cxn>
                    <a:cxn ang="0">
                      <a:pos x="10" y="27"/>
                    </a:cxn>
                    <a:cxn ang="0">
                      <a:pos x="9" y="27"/>
                    </a:cxn>
                    <a:cxn ang="0">
                      <a:pos x="7" y="26"/>
                    </a:cxn>
                    <a:cxn ang="0">
                      <a:pos x="7" y="21"/>
                    </a:cxn>
                    <a:cxn ang="0">
                      <a:pos x="6" y="21"/>
                    </a:cxn>
                    <a:cxn ang="0">
                      <a:pos x="2" y="17"/>
                    </a:cxn>
                    <a:cxn ang="0">
                      <a:pos x="2" y="13"/>
                    </a:cxn>
                    <a:cxn ang="0">
                      <a:pos x="7" y="13"/>
                    </a:cxn>
                    <a:cxn ang="0">
                      <a:pos x="9" y="12"/>
                    </a:cxn>
                    <a:cxn ang="0">
                      <a:pos x="6" y="7"/>
                    </a:cxn>
                    <a:cxn ang="0">
                      <a:pos x="4" y="5"/>
                    </a:cxn>
                    <a:cxn ang="0">
                      <a:pos x="1" y="3"/>
                    </a:cxn>
                    <a:cxn ang="0">
                      <a:pos x="0" y="1"/>
                    </a:cxn>
                    <a:cxn ang="0">
                      <a:pos x="2" y="1"/>
                    </a:cxn>
                    <a:cxn ang="0">
                      <a:pos x="4" y="0"/>
                    </a:cxn>
                  </a:cxnLst>
                  <a:rect l="0" t="0" r="r" b="b"/>
                  <a:pathLst>
                    <a:path w="16" h="28">
                      <a:moveTo>
                        <a:pt x="4" y="0"/>
                      </a:moveTo>
                      <a:lnTo>
                        <a:pt x="6" y="1"/>
                      </a:lnTo>
                      <a:lnTo>
                        <a:pt x="9" y="1"/>
                      </a:lnTo>
                      <a:lnTo>
                        <a:pt x="11" y="2"/>
                      </a:lnTo>
                      <a:lnTo>
                        <a:pt x="11" y="5"/>
                      </a:lnTo>
                      <a:lnTo>
                        <a:pt x="14" y="5"/>
                      </a:lnTo>
                      <a:lnTo>
                        <a:pt x="14" y="11"/>
                      </a:lnTo>
                      <a:lnTo>
                        <a:pt x="15" y="13"/>
                      </a:lnTo>
                      <a:lnTo>
                        <a:pt x="16" y="15"/>
                      </a:lnTo>
                      <a:lnTo>
                        <a:pt x="16" y="17"/>
                      </a:lnTo>
                      <a:lnTo>
                        <a:pt x="15" y="18"/>
                      </a:lnTo>
                      <a:lnTo>
                        <a:pt x="10" y="18"/>
                      </a:lnTo>
                      <a:lnTo>
                        <a:pt x="10" y="21"/>
                      </a:lnTo>
                      <a:lnTo>
                        <a:pt x="12" y="26"/>
                      </a:lnTo>
                      <a:lnTo>
                        <a:pt x="12" y="28"/>
                      </a:lnTo>
                      <a:lnTo>
                        <a:pt x="11" y="28"/>
                      </a:lnTo>
                      <a:lnTo>
                        <a:pt x="10" y="27"/>
                      </a:lnTo>
                      <a:lnTo>
                        <a:pt x="9" y="27"/>
                      </a:lnTo>
                      <a:lnTo>
                        <a:pt x="7" y="26"/>
                      </a:lnTo>
                      <a:lnTo>
                        <a:pt x="7" y="21"/>
                      </a:lnTo>
                      <a:lnTo>
                        <a:pt x="6" y="21"/>
                      </a:lnTo>
                      <a:lnTo>
                        <a:pt x="2" y="17"/>
                      </a:lnTo>
                      <a:lnTo>
                        <a:pt x="2" y="13"/>
                      </a:lnTo>
                      <a:lnTo>
                        <a:pt x="7" y="13"/>
                      </a:lnTo>
                      <a:lnTo>
                        <a:pt x="9" y="12"/>
                      </a:lnTo>
                      <a:lnTo>
                        <a:pt x="6" y="7"/>
                      </a:lnTo>
                      <a:lnTo>
                        <a:pt x="4" y="5"/>
                      </a:lnTo>
                      <a:lnTo>
                        <a:pt x="1" y="3"/>
                      </a:lnTo>
                      <a:lnTo>
                        <a:pt x="0" y="1"/>
                      </a:lnTo>
                      <a:lnTo>
                        <a:pt x="2" y="1"/>
                      </a:lnTo>
                      <a:lnTo>
                        <a:pt x="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97" name="Freeform 1318">
                  <a:extLst>
                    <a:ext uri="{FF2B5EF4-FFF2-40B4-BE49-F238E27FC236}">
                      <a16:creationId xmlns:a16="http://schemas.microsoft.com/office/drawing/2014/main" id="{DED67E32-91FE-404C-ABBF-4078E429AE84}"/>
                    </a:ext>
                  </a:extLst>
                </p:cNvPr>
                <p:cNvSpPr/>
                <p:nvPr/>
              </p:nvSpPr>
              <p:spPr bwMode="auto">
                <a:xfrm>
                  <a:off x="8737523" y="4188310"/>
                  <a:ext cx="18653" cy="16580"/>
                </a:xfrm>
                <a:custGeom>
                  <a:avLst/>
                  <a:gdLst/>
                  <a:ahLst/>
                  <a:cxnLst>
                    <a:cxn ang="0">
                      <a:pos x="4" y="0"/>
                    </a:cxn>
                    <a:cxn ang="0">
                      <a:pos x="7" y="2"/>
                    </a:cxn>
                    <a:cxn ang="0">
                      <a:pos x="8" y="2"/>
                    </a:cxn>
                    <a:cxn ang="0">
                      <a:pos x="9" y="0"/>
                    </a:cxn>
                    <a:cxn ang="0">
                      <a:pos x="9" y="3"/>
                    </a:cxn>
                    <a:cxn ang="0">
                      <a:pos x="8" y="6"/>
                    </a:cxn>
                    <a:cxn ang="0">
                      <a:pos x="3" y="8"/>
                    </a:cxn>
                    <a:cxn ang="0">
                      <a:pos x="2" y="7"/>
                    </a:cxn>
                    <a:cxn ang="0">
                      <a:pos x="0" y="7"/>
                    </a:cxn>
                    <a:cxn ang="0">
                      <a:pos x="0" y="4"/>
                    </a:cxn>
                    <a:cxn ang="0">
                      <a:pos x="4" y="0"/>
                    </a:cxn>
                  </a:cxnLst>
                  <a:rect l="0" t="0" r="r" b="b"/>
                  <a:pathLst>
                    <a:path w="9" h="8">
                      <a:moveTo>
                        <a:pt x="4" y="0"/>
                      </a:moveTo>
                      <a:lnTo>
                        <a:pt x="7" y="2"/>
                      </a:lnTo>
                      <a:lnTo>
                        <a:pt x="8" y="2"/>
                      </a:lnTo>
                      <a:lnTo>
                        <a:pt x="9" y="0"/>
                      </a:lnTo>
                      <a:lnTo>
                        <a:pt x="9" y="3"/>
                      </a:lnTo>
                      <a:lnTo>
                        <a:pt x="8" y="6"/>
                      </a:lnTo>
                      <a:lnTo>
                        <a:pt x="3" y="8"/>
                      </a:lnTo>
                      <a:lnTo>
                        <a:pt x="2" y="7"/>
                      </a:lnTo>
                      <a:lnTo>
                        <a:pt x="0" y="7"/>
                      </a:lnTo>
                      <a:lnTo>
                        <a:pt x="0" y="4"/>
                      </a:lnTo>
                      <a:lnTo>
                        <a:pt x="4" y="0"/>
                      </a:lnTo>
                      <a:close/>
                    </a:path>
                  </a:pathLst>
                </a:custGeom>
                <a:grpFill/>
                <a:ln w="0">
                  <a:noFill/>
                  <a:prstDash val="solid"/>
                  <a:round/>
                </a:ln>
              </p:spPr>
              <p:txBody>
                <a:bodyPr vert="horz" wrap="square" lIns="91401" tIns="45700" rIns="91401" bIns="45700" numCol="1" anchor="t" anchorCtr="0" compatLnSpc="1"/>
                <a:lstStyle/>
                <a:p>
                  <a:endParaRPr lang="en-US"/>
                </a:p>
              </p:txBody>
            </p:sp>
          </p:grpSp>
          <p:grpSp>
            <p:nvGrpSpPr>
              <p:cNvPr id="89" name="Group 1114">
                <a:extLst>
                  <a:ext uri="{FF2B5EF4-FFF2-40B4-BE49-F238E27FC236}">
                    <a16:creationId xmlns:a16="http://schemas.microsoft.com/office/drawing/2014/main" id="{2A77F207-784C-4E49-91A8-96A9E0D9A407}"/>
                  </a:ext>
                </a:extLst>
              </p:cNvPr>
              <p:cNvGrpSpPr/>
              <p:nvPr/>
            </p:nvGrpSpPr>
            <p:grpSpPr>
              <a:xfrm>
                <a:off x="5711672" y="5778869"/>
                <a:ext cx="3021353" cy="2226260"/>
                <a:chOff x="6389342" y="1817332"/>
                <a:chExt cx="3937813" cy="2901547"/>
              </a:xfrm>
              <a:grpFill/>
            </p:grpSpPr>
            <p:sp>
              <p:nvSpPr>
                <p:cNvPr id="126" name="Freeform 1358">
                  <a:extLst>
                    <a:ext uri="{FF2B5EF4-FFF2-40B4-BE49-F238E27FC236}">
                      <a16:creationId xmlns:a16="http://schemas.microsoft.com/office/drawing/2014/main" id="{757F38D5-2FB0-456C-8E7B-2C4A9E905925}"/>
                    </a:ext>
                  </a:extLst>
                </p:cNvPr>
                <p:cNvSpPr/>
                <p:nvPr/>
              </p:nvSpPr>
              <p:spPr bwMode="auto">
                <a:xfrm>
                  <a:off x="6389342" y="2018367"/>
                  <a:ext cx="3937813" cy="2379268"/>
                </a:xfrm>
                <a:custGeom>
                  <a:avLst/>
                  <a:gdLst/>
                  <a:ahLst/>
                  <a:cxnLst>
                    <a:cxn ang="0">
                      <a:pos x="944" y="103"/>
                    </a:cxn>
                    <a:cxn ang="0">
                      <a:pos x="1190" y="99"/>
                    </a:cxn>
                    <a:cxn ang="0">
                      <a:pos x="1318" y="137"/>
                    </a:cxn>
                    <a:cxn ang="0">
                      <a:pos x="1552" y="177"/>
                    </a:cxn>
                    <a:cxn ang="0">
                      <a:pos x="1861" y="229"/>
                    </a:cxn>
                    <a:cxn ang="0">
                      <a:pos x="1781" y="271"/>
                    </a:cxn>
                    <a:cxn ang="0">
                      <a:pos x="1645" y="362"/>
                    </a:cxn>
                    <a:cxn ang="0">
                      <a:pos x="1551" y="464"/>
                    </a:cxn>
                    <a:cxn ang="0">
                      <a:pos x="1576" y="352"/>
                    </a:cxn>
                    <a:cxn ang="0">
                      <a:pos x="1537" y="334"/>
                    </a:cxn>
                    <a:cxn ang="0">
                      <a:pos x="1286" y="430"/>
                    </a:cxn>
                    <a:cxn ang="0">
                      <a:pos x="1320" y="551"/>
                    </a:cxn>
                    <a:cxn ang="0">
                      <a:pos x="1178" y="673"/>
                    </a:cxn>
                    <a:cxn ang="0">
                      <a:pos x="1171" y="743"/>
                    </a:cxn>
                    <a:cxn ang="0">
                      <a:pos x="1163" y="703"/>
                    </a:cxn>
                    <a:cxn ang="0">
                      <a:pos x="1103" y="681"/>
                    </a:cxn>
                    <a:cxn ang="0">
                      <a:pos x="1063" y="693"/>
                    </a:cxn>
                    <a:cxn ang="0">
                      <a:pos x="1117" y="708"/>
                    </a:cxn>
                    <a:cxn ang="0">
                      <a:pos x="1094" y="758"/>
                    </a:cxn>
                    <a:cxn ang="0">
                      <a:pos x="1063" y="876"/>
                    </a:cxn>
                    <a:cxn ang="0">
                      <a:pos x="976" y="913"/>
                    </a:cxn>
                    <a:cxn ang="0">
                      <a:pos x="949" y="972"/>
                    </a:cxn>
                    <a:cxn ang="0">
                      <a:pos x="916" y="1064"/>
                    </a:cxn>
                    <a:cxn ang="0">
                      <a:pos x="881" y="1020"/>
                    </a:cxn>
                    <a:cxn ang="0">
                      <a:pos x="851" y="1054"/>
                    </a:cxn>
                    <a:cxn ang="0">
                      <a:pos x="905" y="1138"/>
                    </a:cxn>
                    <a:cxn ang="0">
                      <a:pos x="840" y="1064"/>
                    </a:cxn>
                    <a:cxn ang="0">
                      <a:pos x="827" y="970"/>
                    </a:cxn>
                    <a:cxn ang="0">
                      <a:pos x="791" y="953"/>
                    </a:cxn>
                    <a:cxn ang="0">
                      <a:pos x="714" y="905"/>
                    </a:cxn>
                    <a:cxn ang="0">
                      <a:pos x="626" y="981"/>
                    </a:cxn>
                    <a:cxn ang="0">
                      <a:pos x="599" y="1068"/>
                    </a:cxn>
                    <a:cxn ang="0">
                      <a:pos x="549" y="975"/>
                    </a:cxn>
                    <a:cxn ang="0">
                      <a:pos x="527" y="915"/>
                    </a:cxn>
                    <a:cxn ang="0">
                      <a:pos x="471" y="865"/>
                    </a:cxn>
                    <a:cxn ang="0">
                      <a:pos x="362" y="856"/>
                    </a:cxn>
                    <a:cxn ang="0">
                      <a:pos x="273" y="802"/>
                    </a:cxn>
                    <a:cxn ang="0">
                      <a:pos x="293" y="863"/>
                    </a:cxn>
                    <a:cxn ang="0">
                      <a:pos x="382" y="893"/>
                    </a:cxn>
                    <a:cxn ang="0">
                      <a:pos x="359" y="942"/>
                    </a:cxn>
                    <a:cxn ang="0">
                      <a:pos x="251" y="1006"/>
                    </a:cxn>
                    <a:cxn ang="0">
                      <a:pos x="189" y="963"/>
                    </a:cxn>
                    <a:cxn ang="0">
                      <a:pos x="127" y="865"/>
                    </a:cxn>
                    <a:cxn ang="0">
                      <a:pos x="111" y="751"/>
                    </a:cxn>
                    <a:cxn ang="0">
                      <a:pos x="74" y="724"/>
                    </a:cxn>
                    <a:cxn ang="0">
                      <a:pos x="13" y="704"/>
                    </a:cxn>
                    <a:cxn ang="0">
                      <a:pos x="35" y="658"/>
                    </a:cxn>
                    <a:cxn ang="0">
                      <a:pos x="181" y="649"/>
                    </a:cxn>
                    <a:cxn ang="0">
                      <a:pos x="251" y="675"/>
                    </a:cxn>
                    <a:cxn ang="0">
                      <a:pos x="315" y="715"/>
                    </a:cxn>
                    <a:cxn ang="0">
                      <a:pos x="322" y="646"/>
                    </a:cxn>
                    <a:cxn ang="0">
                      <a:pos x="329" y="595"/>
                    </a:cxn>
                    <a:cxn ang="0">
                      <a:pos x="353" y="583"/>
                    </a:cxn>
                    <a:cxn ang="0">
                      <a:pos x="392" y="588"/>
                    </a:cxn>
                    <a:cxn ang="0">
                      <a:pos x="367" y="548"/>
                    </a:cxn>
                    <a:cxn ang="0">
                      <a:pos x="362" y="493"/>
                    </a:cxn>
                    <a:cxn ang="0">
                      <a:pos x="370" y="386"/>
                    </a:cxn>
                    <a:cxn ang="0">
                      <a:pos x="391" y="297"/>
                    </a:cxn>
                    <a:cxn ang="0">
                      <a:pos x="429" y="195"/>
                    </a:cxn>
                    <a:cxn ang="0">
                      <a:pos x="473" y="143"/>
                    </a:cxn>
                    <a:cxn ang="0">
                      <a:pos x="559" y="206"/>
                    </a:cxn>
                    <a:cxn ang="0">
                      <a:pos x="593" y="124"/>
                    </a:cxn>
                    <a:cxn ang="0">
                      <a:pos x="746" y="46"/>
                    </a:cxn>
                  </a:cxnLst>
                  <a:rect l="0" t="0" r="r" b="b"/>
                  <a:pathLst>
                    <a:path w="1900" h="1148">
                      <a:moveTo>
                        <a:pt x="906" y="0"/>
                      </a:moveTo>
                      <a:lnTo>
                        <a:pt x="917" y="1"/>
                      </a:lnTo>
                      <a:lnTo>
                        <a:pt x="926" y="6"/>
                      </a:lnTo>
                      <a:lnTo>
                        <a:pt x="933" y="14"/>
                      </a:lnTo>
                      <a:lnTo>
                        <a:pt x="936" y="22"/>
                      </a:lnTo>
                      <a:lnTo>
                        <a:pt x="979" y="22"/>
                      </a:lnTo>
                      <a:lnTo>
                        <a:pt x="1000" y="29"/>
                      </a:lnTo>
                      <a:lnTo>
                        <a:pt x="1013" y="35"/>
                      </a:lnTo>
                      <a:lnTo>
                        <a:pt x="1018" y="41"/>
                      </a:lnTo>
                      <a:lnTo>
                        <a:pt x="1018" y="49"/>
                      </a:lnTo>
                      <a:lnTo>
                        <a:pt x="1013" y="55"/>
                      </a:lnTo>
                      <a:lnTo>
                        <a:pt x="1005" y="61"/>
                      </a:lnTo>
                      <a:lnTo>
                        <a:pt x="994" y="68"/>
                      </a:lnTo>
                      <a:lnTo>
                        <a:pt x="981" y="74"/>
                      </a:lnTo>
                      <a:lnTo>
                        <a:pt x="959" y="87"/>
                      </a:lnTo>
                      <a:lnTo>
                        <a:pt x="950" y="90"/>
                      </a:lnTo>
                      <a:lnTo>
                        <a:pt x="945" y="95"/>
                      </a:lnTo>
                      <a:lnTo>
                        <a:pt x="945" y="97"/>
                      </a:lnTo>
                      <a:lnTo>
                        <a:pt x="944" y="98"/>
                      </a:lnTo>
                      <a:lnTo>
                        <a:pt x="944" y="103"/>
                      </a:lnTo>
                      <a:lnTo>
                        <a:pt x="945" y="104"/>
                      </a:lnTo>
                      <a:lnTo>
                        <a:pt x="949" y="104"/>
                      </a:lnTo>
                      <a:lnTo>
                        <a:pt x="961" y="98"/>
                      </a:lnTo>
                      <a:lnTo>
                        <a:pt x="973" y="90"/>
                      </a:lnTo>
                      <a:lnTo>
                        <a:pt x="986" y="79"/>
                      </a:lnTo>
                      <a:lnTo>
                        <a:pt x="994" y="85"/>
                      </a:lnTo>
                      <a:lnTo>
                        <a:pt x="1007" y="90"/>
                      </a:lnTo>
                      <a:lnTo>
                        <a:pt x="1039" y="98"/>
                      </a:lnTo>
                      <a:lnTo>
                        <a:pt x="1057" y="102"/>
                      </a:lnTo>
                      <a:lnTo>
                        <a:pt x="1071" y="104"/>
                      </a:lnTo>
                      <a:lnTo>
                        <a:pt x="1079" y="105"/>
                      </a:lnTo>
                      <a:lnTo>
                        <a:pt x="1123" y="105"/>
                      </a:lnTo>
                      <a:lnTo>
                        <a:pt x="1123" y="99"/>
                      </a:lnTo>
                      <a:lnTo>
                        <a:pt x="1128" y="92"/>
                      </a:lnTo>
                      <a:lnTo>
                        <a:pt x="1131" y="90"/>
                      </a:lnTo>
                      <a:lnTo>
                        <a:pt x="1135" y="89"/>
                      </a:lnTo>
                      <a:lnTo>
                        <a:pt x="1140" y="89"/>
                      </a:lnTo>
                      <a:lnTo>
                        <a:pt x="1163" y="92"/>
                      </a:lnTo>
                      <a:lnTo>
                        <a:pt x="1180" y="95"/>
                      </a:lnTo>
                      <a:lnTo>
                        <a:pt x="1190" y="99"/>
                      </a:lnTo>
                      <a:lnTo>
                        <a:pt x="1196" y="104"/>
                      </a:lnTo>
                      <a:lnTo>
                        <a:pt x="1197" y="108"/>
                      </a:lnTo>
                      <a:lnTo>
                        <a:pt x="1195" y="115"/>
                      </a:lnTo>
                      <a:lnTo>
                        <a:pt x="1191" y="119"/>
                      </a:lnTo>
                      <a:lnTo>
                        <a:pt x="1192" y="127"/>
                      </a:lnTo>
                      <a:lnTo>
                        <a:pt x="1195" y="136"/>
                      </a:lnTo>
                      <a:lnTo>
                        <a:pt x="1200" y="143"/>
                      </a:lnTo>
                      <a:lnTo>
                        <a:pt x="1206" y="149"/>
                      </a:lnTo>
                      <a:lnTo>
                        <a:pt x="1215" y="152"/>
                      </a:lnTo>
                      <a:lnTo>
                        <a:pt x="1220" y="149"/>
                      </a:lnTo>
                      <a:lnTo>
                        <a:pt x="1221" y="147"/>
                      </a:lnTo>
                      <a:lnTo>
                        <a:pt x="1222" y="143"/>
                      </a:lnTo>
                      <a:lnTo>
                        <a:pt x="1224" y="141"/>
                      </a:lnTo>
                      <a:lnTo>
                        <a:pt x="1225" y="137"/>
                      </a:lnTo>
                      <a:lnTo>
                        <a:pt x="1225" y="134"/>
                      </a:lnTo>
                      <a:lnTo>
                        <a:pt x="1234" y="136"/>
                      </a:lnTo>
                      <a:lnTo>
                        <a:pt x="1244" y="143"/>
                      </a:lnTo>
                      <a:lnTo>
                        <a:pt x="1251" y="144"/>
                      </a:lnTo>
                      <a:lnTo>
                        <a:pt x="1316" y="144"/>
                      </a:lnTo>
                      <a:lnTo>
                        <a:pt x="1318" y="137"/>
                      </a:lnTo>
                      <a:lnTo>
                        <a:pt x="1320" y="128"/>
                      </a:lnTo>
                      <a:lnTo>
                        <a:pt x="1325" y="122"/>
                      </a:lnTo>
                      <a:lnTo>
                        <a:pt x="1331" y="117"/>
                      </a:lnTo>
                      <a:lnTo>
                        <a:pt x="1342" y="113"/>
                      </a:lnTo>
                      <a:lnTo>
                        <a:pt x="1355" y="112"/>
                      </a:lnTo>
                      <a:lnTo>
                        <a:pt x="1385" y="114"/>
                      </a:lnTo>
                      <a:lnTo>
                        <a:pt x="1413" y="118"/>
                      </a:lnTo>
                      <a:lnTo>
                        <a:pt x="1438" y="126"/>
                      </a:lnTo>
                      <a:lnTo>
                        <a:pt x="1446" y="129"/>
                      </a:lnTo>
                      <a:lnTo>
                        <a:pt x="1451" y="134"/>
                      </a:lnTo>
                      <a:lnTo>
                        <a:pt x="1454" y="141"/>
                      </a:lnTo>
                      <a:lnTo>
                        <a:pt x="1459" y="146"/>
                      </a:lnTo>
                      <a:lnTo>
                        <a:pt x="1466" y="149"/>
                      </a:lnTo>
                      <a:lnTo>
                        <a:pt x="1476" y="151"/>
                      </a:lnTo>
                      <a:lnTo>
                        <a:pt x="1496" y="148"/>
                      </a:lnTo>
                      <a:lnTo>
                        <a:pt x="1506" y="148"/>
                      </a:lnTo>
                      <a:lnTo>
                        <a:pt x="1525" y="149"/>
                      </a:lnTo>
                      <a:lnTo>
                        <a:pt x="1537" y="154"/>
                      </a:lnTo>
                      <a:lnTo>
                        <a:pt x="1547" y="163"/>
                      </a:lnTo>
                      <a:lnTo>
                        <a:pt x="1552" y="177"/>
                      </a:lnTo>
                      <a:lnTo>
                        <a:pt x="1646" y="178"/>
                      </a:lnTo>
                      <a:lnTo>
                        <a:pt x="1650" y="180"/>
                      </a:lnTo>
                      <a:lnTo>
                        <a:pt x="1654" y="183"/>
                      </a:lnTo>
                      <a:lnTo>
                        <a:pt x="1659" y="187"/>
                      </a:lnTo>
                      <a:lnTo>
                        <a:pt x="1665" y="192"/>
                      </a:lnTo>
                      <a:lnTo>
                        <a:pt x="1669" y="195"/>
                      </a:lnTo>
                      <a:lnTo>
                        <a:pt x="1673" y="196"/>
                      </a:lnTo>
                      <a:lnTo>
                        <a:pt x="1675" y="195"/>
                      </a:lnTo>
                      <a:lnTo>
                        <a:pt x="1675" y="188"/>
                      </a:lnTo>
                      <a:lnTo>
                        <a:pt x="1673" y="178"/>
                      </a:lnTo>
                      <a:lnTo>
                        <a:pt x="1673" y="175"/>
                      </a:lnTo>
                      <a:lnTo>
                        <a:pt x="1678" y="172"/>
                      </a:lnTo>
                      <a:lnTo>
                        <a:pt x="1684" y="171"/>
                      </a:lnTo>
                      <a:lnTo>
                        <a:pt x="1693" y="171"/>
                      </a:lnTo>
                      <a:lnTo>
                        <a:pt x="1728" y="175"/>
                      </a:lnTo>
                      <a:lnTo>
                        <a:pt x="1759" y="183"/>
                      </a:lnTo>
                      <a:lnTo>
                        <a:pt x="1789" y="196"/>
                      </a:lnTo>
                      <a:lnTo>
                        <a:pt x="1815" y="210"/>
                      </a:lnTo>
                      <a:lnTo>
                        <a:pt x="1828" y="216"/>
                      </a:lnTo>
                      <a:lnTo>
                        <a:pt x="1861" y="229"/>
                      </a:lnTo>
                      <a:lnTo>
                        <a:pt x="1877" y="236"/>
                      </a:lnTo>
                      <a:lnTo>
                        <a:pt x="1890" y="245"/>
                      </a:lnTo>
                      <a:lnTo>
                        <a:pt x="1900" y="254"/>
                      </a:lnTo>
                      <a:lnTo>
                        <a:pt x="1882" y="259"/>
                      </a:lnTo>
                      <a:lnTo>
                        <a:pt x="1876" y="264"/>
                      </a:lnTo>
                      <a:lnTo>
                        <a:pt x="1872" y="270"/>
                      </a:lnTo>
                      <a:lnTo>
                        <a:pt x="1867" y="283"/>
                      </a:lnTo>
                      <a:lnTo>
                        <a:pt x="1862" y="285"/>
                      </a:lnTo>
                      <a:lnTo>
                        <a:pt x="1851" y="281"/>
                      </a:lnTo>
                      <a:lnTo>
                        <a:pt x="1838" y="273"/>
                      </a:lnTo>
                      <a:lnTo>
                        <a:pt x="1826" y="263"/>
                      </a:lnTo>
                      <a:lnTo>
                        <a:pt x="1812" y="254"/>
                      </a:lnTo>
                      <a:lnTo>
                        <a:pt x="1797" y="250"/>
                      </a:lnTo>
                      <a:lnTo>
                        <a:pt x="1794" y="250"/>
                      </a:lnTo>
                      <a:lnTo>
                        <a:pt x="1792" y="251"/>
                      </a:lnTo>
                      <a:lnTo>
                        <a:pt x="1792" y="254"/>
                      </a:lnTo>
                      <a:lnTo>
                        <a:pt x="1791" y="255"/>
                      </a:lnTo>
                      <a:lnTo>
                        <a:pt x="1791" y="264"/>
                      </a:lnTo>
                      <a:lnTo>
                        <a:pt x="1787" y="268"/>
                      </a:lnTo>
                      <a:lnTo>
                        <a:pt x="1781" y="271"/>
                      </a:lnTo>
                      <a:lnTo>
                        <a:pt x="1768" y="276"/>
                      </a:lnTo>
                      <a:lnTo>
                        <a:pt x="1763" y="281"/>
                      </a:lnTo>
                      <a:lnTo>
                        <a:pt x="1762" y="289"/>
                      </a:lnTo>
                      <a:lnTo>
                        <a:pt x="1763" y="292"/>
                      </a:lnTo>
                      <a:lnTo>
                        <a:pt x="1767" y="295"/>
                      </a:lnTo>
                      <a:lnTo>
                        <a:pt x="1772" y="299"/>
                      </a:lnTo>
                      <a:lnTo>
                        <a:pt x="1777" y="304"/>
                      </a:lnTo>
                      <a:lnTo>
                        <a:pt x="1779" y="308"/>
                      </a:lnTo>
                      <a:lnTo>
                        <a:pt x="1779" y="312"/>
                      </a:lnTo>
                      <a:lnTo>
                        <a:pt x="1776" y="315"/>
                      </a:lnTo>
                      <a:lnTo>
                        <a:pt x="1766" y="318"/>
                      </a:lnTo>
                      <a:lnTo>
                        <a:pt x="1749" y="319"/>
                      </a:lnTo>
                      <a:lnTo>
                        <a:pt x="1734" y="323"/>
                      </a:lnTo>
                      <a:lnTo>
                        <a:pt x="1719" y="332"/>
                      </a:lnTo>
                      <a:lnTo>
                        <a:pt x="1705" y="343"/>
                      </a:lnTo>
                      <a:lnTo>
                        <a:pt x="1690" y="354"/>
                      </a:lnTo>
                      <a:lnTo>
                        <a:pt x="1674" y="362"/>
                      </a:lnTo>
                      <a:lnTo>
                        <a:pt x="1656" y="366"/>
                      </a:lnTo>
                      <a:lnTo>
                        <a:pt x="1651" y="365"/>
                      </a:lnTo>
                      <a:lnTo>
                        <a:pt x="1645" y="362"/>
                      </a:lnTo>
                      <a:lnTo>
                        <a:pt x="1639" y="358"/>
                      </a:lnTo>
                      <a:lnTo>
                        <a:pt x="1630" y="356"/>
                      </a:lnTo>
                      <a:lnTo>
                        <a:pt x="1621" y="356"/>
                      </a:lnTo>
                      <a:lnTo>
                        <a:pt x="1613" y="358"/>
                      </a:lnTo>
                      <a:lnTo>
                        <a:pt x="1602" y="366"/>
                      </a:lnTo>
                      <a:lnTo>
                        <a:pt x="1592" y="378"/>
                      </a:lnTo>
                      <a:lnTo>
                        <a:pt x="1581" y="398"/>
                      </a:lnTo>
                      <a:lnTo>
                        <a:pt x="1580" y="402"/>
                      </a:lnTo>
                      <a:lnTo>
                        <a:pt x="1580" y="412"/>
                      </a:lnTo>
                      <a:lnTo>
                        <a:pt x="1581" y="415"/>
                      </a:lnTo>
                      <a:lnTo>
                        <a:pt x="1581" y="417"/>
                      </a:lnTo>
                      <a:lnTo>
                        <a:pt x="1579" y="422"/>
                      </a:lnTo>
                      <a:lnTo>
                        <a:pt x="1575" y="427"/>
                      </a:lnTo>
                      <a:lnTo>
                        <a:pt x="1570" y="434"/>
                      </a:lnTo>
                      <a:lnTo>
                        <a:pt x="1567" y="441"/>
                      </a:lnTo>
                      <a:lnTo>
                        <a:pt x="1565" y="446"/>
                      </a:lnTo>
                      <a:lnTo>
                        <a:pt x="1561" y="450"/>
                      </a:lnTo>
                      <a:lnTo>
                        <a:pt x="1556" y="454"/>
                      </a:lnTo>
                      <a:lnTo>
                        <a:pt x="1552" y="458"/>
                      </a:lnTo>
                      <a:lnTo>
                        <a:pt x="1551" y="464"/>
                      </a:lnTo>
                      <a:lnTo>
                        <a:pt x="1542" y="468"/>
                      </a:lnTo>
                      <a:lnTo>
                        <a:pt x="1535" y="475"/>
                      </a:lnTo>
                      <a:lnTo>
                        <a:pt x="1530" y="485"/>
                      </a:lnTo>
                      <a:lnTo>
                        <a:pt x="1520" y="503"/>
                      </a:lnTo>
                      <a:lnTo>
                        <a:pt x="1515" y="495"/>
                      </a:lnTo>
                      <a:lnTo>
                        <a:pt x="1511" y="484"/>
                      </a:lnTo>
                      <a:lnTo>
                        <a:pt x="1507" y="469"/>
                      </a:lnTo>
                      <a:lnTo>
                        <a:pt x="1505" y="454"/>
                      </a:lnTo>
                      <a:lnTo>
                        <a:pt x="1503" y="440"/>
                      </a:lnTo>
                      <a:lnTo>
                        <a:pt x="1503" y="430"/>
                      </a:lnTo>
                      <a:lnTo>
                        <a:pt x="1506" y="419"/>
                      </a:lnTo>
                      <a:lnTo>
                        <a:pt x="1512" y="409"/>
                      </a:lnTo>
                      <a:lnTo>
                        <a:pt x="1521" y="402"/>
                      </a:lnTo>
                      <a:lnTo>
                        <a:pt x="1528" y="397"/>
                      </a:lnTo>
                      <a:lnTo>
                        <a:pt x="1539" y="387"/>
                      </a:lnTo>
                      <a:lnTo>
                        <a:pt x="1549" y="375"/>
                      </a:lnTo>
                      <a:lnTo>
                        <a:pt x="1556" y="362"/>
                      </a:lnTo>
                      <a:lnTo>
                        <a:pt x="1562" y="357"/>
                      </a:lnTo>
                      <a:lnTo>
                        <a:pt x="1569" y="354"/>
                      </a:lnTo>
                      <a:lnTo>
                        <a:pt x="1576" y="352"/>
                      </a:lnTo>
                      <a:lnTo>
                        <a:pt x="1585" y="348"/>
                      </a:lnTo>
                      <a:lnTo>
                        <a:pt x="1596" y="341"/>
                      </a:lnTo>
                      <a:lnTo>
                        <a:pt x="1601" y="333"/>
                      </a:lnTo>
                      <a:lnTo>
                        <a:pt x="1602" y="328"/>
                      </a:lnTo>
                      <a:lnTo>
                        <a:pt x="1601" y="324"/>
                      </a:lnTo>
                      <a:lnTo>
                        <a:pt x="1594" y="319"/>
                      </a:lnTo>
                      <a:lnTo>
                        <a:pt x="1591" y="319"/>
                      </a:lnTo>
                      <a:lnTo>
                        <a:pt x="1580" y="333"/>
                      </a:lnTo>
                      <a:lnTo>
                        <a:pt x="1570" y="343"/>
                      </a:lnTo>
                      <a:lnTo>
                        <a:pt x="1564" y="348"/>
                      </a:lnTo>
                      <a:lnTo>
                        <a:pt x="1559" y="349"/>
                      </a:lnTo>
                      <a:lnTo>
                        <a:pt x="1555" y="349"/>
                      </a:lnTo>
                      <a:lnTo>
                        <a:pt x="1554" y="347"/>
                      </a:lnTo>
                      <a:lnTo>
                        <a:pt x="1552" y="343"/>
                      </a:lnTo>
                      <a:lnTo>
                        <a:pt x="1554" y="341"/>
                      </a:lnTo>
                      <a:lnTo>
                        <a:pt x="1555" y="337"/>
                      </a:lnTo>
                      <a:lnTo>
                        <a:pt x="1556" y="334"/>
                      </a:lnTo>
                      <a:lnTo>
                        <a:pt x="1547" y="333"/>
                      </a:lnTo>
                      <a:lnTo>
                        <a:pt x="1542" y="333"/>
                      </a:lnTo>
                      <a:lnTo>
                        <a:pt x="1537" y="334"/>
                      </a:lnTo>
                      <a:lnTo>
                        <a:pt x="1532" y="334"/>
                      </a:lnTo>
                      <a:lnTo>
                        <a:pt x="1517" y="336"/>
                      </a:lnTo>
                      <a:lnTo>
                        <a:pt x="1506" y="342"/>
                      </a:lnTo>
                      <a:lnTo>
                        <a:pt x="1497" y="351"/>
                      </a:lnTo>
                      <a:lnTo>
                        <a:pt x="1491" y="362"/>
                      </a:lnTo>
                      <a:lnTo>
                        <a:pt x="1486" y="377"/>
                      </a:lnTo>
                      <a:lnTo>
                        <a:pt x="1463" y="377"/>
                      </a:lnTo>
                      <a:lnTo>
                        <a:pt x="1456" y="376"/>
                      </a:lnTo>
                      <a:lnTo>
                        <a:pt x="1448" y="372"/>
                      </a:lnTo>
                      <a:lnTo>
                        <a:pt x="1439" y="370"/>
                      </a:lnTo>
                      <a:lnTo>
                        <a:pt x="1428" y="368"/>
                      </a:lnTo>
                      <a:lnTo>
                        <a:pt x="1417" y="368"/>
                      </a:lnTo>
                      <a:lnTo>
                        <a:pt x="1401" y="370"/>
                      </a:lnTo>
                      <a:lnTo>
                        <a:pt x="1382" y="372"/>
                      </a:lnTo>
                      <a:lnTo>
                        <a:pt x="1364" y="375"/>
                      </a:lnTo>
                      <a:lnTo>
                        <a:pt x="1352" y="377"/>
                      </a:lnTo>
                      <a:lnTo>
                        <a:pt x="1339" y="383"/>
                      </a:lnTo>
                      <a:lnTo>
                        <a:pt x="1326" y="392"/>
                      </a:lnTo>
                      <a:lnTo>
                        <a:pt x="1296" y="422"/>
                      </a:lnTo>
                      <a:lnTo>
                        <a:pt x="1286" y="430"/>
                      </a:lnTo>
                      <a:lnTo>
                        <a:pt x="1278" y="439"/>
                      </a:lnTo>
                      <a:lnTo>
                        <a:pt x="1274" y="448"/>
                      </a:lnTo>
                      <a:lnTo>
                        <a:pt x="1275" y="450"/>
                      </a:lnTo>
                      <a:lnTo>
                        <a:pt x="1278" y="456"/>
                      </a:lnTo>
                      <a:lnTo>
                        <a:pt x="1283" y="461"/>
                      </a:lnTo>
                      <a:lnTo>
                        <a:pt x="1290" y="465"/>
                      </a:lnTo>
                      <a:lnTo>
                        <a:pt x="1299" y="465"/>
                      </a:lnTo>
                      <a:lnTo>
                        <a:pt x="1310" y="460"/>
                      </a:lnTo>
                      <a:lnTo>
                        <a:pt x="1316" y="459"/>
                      </a:lnTo>
                      <a:lnTo>
                        <a:pt x="1323" y="464"/>
                      </a:lnTo>
                      <a:lnTo>
                        <a:pt x="1330" y="470"/>
                      </a:lnTo>
                      <a:lnTo>
                        <a:pt x="1334" y="479"/>
                      </a:lnTo>
                      <a:lnTo>
                        <a:pt x="1337" y="487"/>
                      </a:lnTo>
                      <a:lnTo>
                        <a:pt x="1334" y="499"/>
                      </a:lnTo>
                      <a:lnTo>
                        <a:pt x="1329" y="509"/>
                      </a:lnTo>
                      <a:lnTo>
                        <a:pt x="1326" y="517"/>
                      </a:lnTo>
                      <a:lnTo>
                        <a:pt x="1325" y="524"/>
                      </a:lnTo>
                      <a:lnTo>
                        <a:pt x="1326" y="532"/>
                      </a:lnTo>
                      <a:lnTo>
                        <a:pt x="1325" y="539"/>
                      </a:lnTo>
                      <a:lnTo>
                        <a:pt x="1320" y="551"/>
                      </a:lnTo>
                      <a:lnTo>
                        <a:pt x="1314" y="562"/>
                      </a:lnTo>
                      <a:lnTo>
                        <a:pt x="1306" y="570"/>
                      </a:lnTo>
                      <a:lnTo>
                        <a:pt x="1298" y="580"/>
                      </a:lnTo>
                      <a:lnTo>
                        <a:pt x="1289" y="593"/>
                      </a:lnTo>
                      <a:lnTo>
                        <a:pt x="1279" y="609"/>
                      </a:lnTo>
                      <a:lnTo>
                        <a:pt x="1268" y="621"/>
                      </a:lnTo>
                      <a:lnTo>
                        <a:pt x="1256" y="631"/>
                      </a:lnTo>
                      <a:lnTo>
                        <a:pt x="1245" y="635"/>
                      </a:lnTo>
                      <a:lnTo>
                        <a:pt x="1235" y="635"/>
                      </a:lnTo>
                      <a:lnTo>
                        <a:pt x="1226" y="632"/>
                      </a:lnTo>
                      <a:lnTo>
                        <a:pt x="1220" y="631"/>
                      </a:lnTo>
                      <a:lnTo>
                        <a:pt x="1217" y="631"/>
                      </a:lnTo>
                      <a:lnTo>
                        <a:pt x="1209" y="639"/>
                      </a:lnTo>
                      <a:lnTo>
                        <a:pt x="1204" y="646"/>
                      </a:lnTo>
                      <a:lnTo>
                        <a:pt x="1199" y="656"/>
                      </a:lnTo>
                      <a:lnTo>
                        <a:pt x="1193" y="661"/>
                      </a:lnTo>
                      <a:lnTo>
                        <a:pt x="1190" y="664"/>
                      </a:lnTo>
                      <a:lnTo>
                        <a:pt x="1185" y="669"/>
                      </a:lnTo>
                      <a:lnTo>
                        <a:pt x="1181" y="671"/>
                      </a:lnTo>
                      <a:lnTo>
                        <a:pt x="1178" y="673"/>
                      </a:lnTo>
                      <a:lnTo>
                        <a:pt x="1175" y="673"/>
                      </a:lnTo>
                      <a:lnTo>
                        <a:pt x="1175" y="676"/>
                      </a:lnTo>
                      <a:lnTo>
                        <a:pt x="1176" y="680"/>
                      </a:lnTo>
                      <a:lnTo>
                        <a:pt x="1177" y="683"/>
                      </a:lnTo>
                      <a:lnTo>
                        <a:pt x="1182" y="688"/>
                      </a:lnTo>
                      <a:lnTo>
                        <a:pt x="1190" y="697"/>
                      </a:lnTo>
                      <a:lnTo>
                        <a:pt x="1195" y="708"/>
                      </a:lnTo>
                      <a:lnTo>
                        <a:pt x="1197" y="722"/>
                      </a:lnTo>
                      <a:lnTo>
                        <a:pt x="1197" y="727"/>
                      </a:lnTo>
                      <a:lnTo>
                        <a:pt x="1196" y="731"/>
                      </a:lnTo>
                      <a:lnTo>
                        <a:pt x="1195" y="733"/>
                      </a:lnTo>
                      <a:lnTo>
                        <a:pt x="1192" y="736"/>
                      </a:lnTo>
                      <a:lnTo>
                        <a:pt x="1188" y="737"/>
                      </a:lnTo>
                      <a:lnTo>
                        <a:pt x="1187" y="737"/>
                      </a:lnTo>
                      <a:lnTo>
                        <a:pt x="1185" y="738"/>
                      </a:lnTo>
                      <a:lnTo>
                        <a:pt x="1181" y="738"/>
                      </a:lnTo>
                      <a:lnTo>
                        <a:pt x="1178" y="739"/>
                      </a:lnTo>
                      <a:lnTo>
                        <a:pt x="1176" y="742"/>
                      </a:lnTo>
                      <a:lnTo>
                        <a:pt x="1173" y="743"/>
                      </a:lnTo>
                      <a:lnTo>
                        <a:pt x="1171" y="743"/>
                      </a:lnTo>
                      <a:lnTo>
                        <a:pt x="1168" y="746"/>
                      </a:lnTo>
                      <a:lnTo>
                        <a:pt x="1162" y="746"/>
                      </a:lnTo>
                      <a:lnTo>
                        <a:pt x="1162" y="743"/>
                      </a:lnTo>
                      <a:lnTo>
                        <a:pt x="1165" y="741"/>
                      </a:lnTo>
                      <a:lnTo>
                        <a:pt x="1162" y="738"/>
                      </a:lnTo>
                      <a:lnTo>
                        <a:pt x="1162" y="734"/>
                      </a:lnTo>
                      <a:lnTo>
                        <a:pt x="1165" y="729"/>
                      </a:lnTo>
                      <a:lnTo>
                        <a:pt x="1166" y="728"/>
                      </a:lnTo>
                      <a:lnTo>
                        <a:pt x="1166" y="727"/>
                      </a:lnTo>
                      <a:lnTo>
                        <a:pt x="1165" y="724"/>
                      </a:lnTo>
                      <a:lnTo>
                        <a:pt x="1165" y="722"/>
                      </a:lnTo>
                      <a:lnTo>
                        <a:pt x="1163" y="719"/>
                      </a:lnTo>
                      <a:lnTo>
                        <a:pt x="1162" y="719"/>
                      </a:lnTo>
                      <a:lnTo>
                        <a:pt x="1160" y="717"/>
                      </a:lnTo>
                      <a:lnTo>
                        <a:pt x="1160" y="713"/>
                      </a:lnTo>
                      <a:lnTo>
                        <a:pt x="1162" y="713"/>
                      </a:lnTo>
                      <a:lnTo>
                        <a:pt x="1165" y="712"/>
                      </a:lnTo>
                      <a:lnTo>
                        <a:pt x="1166" y="709"/>
                      </a:lnTo>
                      <a:lnTo>
                        <a:pt x="1166" y="708"/>
                      </a:lnTo>
                      <a:lnTo>
                        <a:pt x="1163" y="703"/>
                      </a:lnTo>
                      <a:lnTo>
                        <a:pt x="1161" y="700"/>
                      </a:lnTo>
                      <a:lnTo>
                        <a:pt x="1157" y="699"/>
                      </a:lnTo>
                      <a:lnTo>
                        <a:pt x="1153" y="699"/>
                      </a:lnTo>
                      <a:lnTo>
                        <a:pt x="1151" y="702"/>
                      </a:lnTo>
                      <a:lnTo>
                        <a:pt x="1150" y="702"/>
                      </a:lnTo>
                      <a:lnTo>
                        <a:pt x="1147" y="699"/>
                      </a:lnTo>
                      <a:lnTo>
                        <a:pt x="1146" y="697"/>
                      </a:lnTo>
                      <a:lnTo>
                        <a:pt x="1146" y="692"/>
                      </a:lnTo>
                      <a:lnTo>
                        <a:pt x="1150" y="688"/>
                      </a:lnTo>
                      <a:lnTo>
                        <a:pt x="1150" y="676"/>
                      </a:lnTo>
                      <a:lnTo>
                        <a:pt x="1146" y="676"/>
                      </a:lnTo>
                      <a:lnTo>
                        <a:pt x="1143" y="675"/>
                      </a:lnTo>
                      <a:lnTo>
                        <a:pt x="1142" y="674"/>
                      </a:lnTo>
                      <a:lnTo>
                        <a:pt x="1140" y="673"/>
                      </a:lnTo>
                      <a:lnTo>
                        <a:pt x="1137" y="673"/>
                      </a:lnTo>
                      <a:lnTo>
                        <a:pt x="1127" y="675"/>
                      </a:lnTo>
                      <a:lnTo>
                        <a:pt x="1119" y="679"/>
                      </a:lnTo>
                      <a:lnTo>
                        <a:pt x="1111" y="683"/>
                      </a:lnTo>
                      <a:lnTo>
                        <a:pt x="1103" y="685"/>
                      </a:lnTo>
                      <a:lnTo>
                        <a:pt x="1103" y="681"/>
                      </a:lnTo>
                      <a:lnTo>
                        <a:pt x="1106" y="679"/>
                      </a:lnTo>
                      <a:lnTo>
                        <a:pt x="1108" y="674"/>
                      </a:lnTo>
                      <a:lnTo>
                        <a:pt x="1111" y="670"/>
                      </a:lnTo>
                      <a:lnTo>
                        <a:pt x="1111" y="668"/>
                      </a:lnTo>
                      <a:lnTo>
                        <a:pt x="1108" y="663"/>
                      </a:lnTo>
                      <a:lnTo>
                        <a:pt x="1103" y="660"/>
                      </a:lnTo>
                      <a:lnTo>
                        <a:pt x="1101" y="660"/>
                      </a:lnTo>
                      <a:lnTo>
                        <a:pt x="1097" y="664"/>
                      </a:lnTo>
                      <a:lnTo>
                        <a:pt x="1097" y="665"/>
                      </a:lnTo>
                      <a:lnTo>
                        <a:pt x="1093" y="670"/>
                      </a:lnTo>
                      <a:lnTo>
                        <a:pt x="1083" y="678"/>
                      </a:lnTo>
                      <a:lnTo>
                        <a:pt x="1079" y="680"/>
                      </a:lnTo>
                      <a:lnTo>
                        <a:pt x="1074" y="683"/>
                      </a:lnTo>
                      <a:lnTo>
                        <a:pt x="1071" y="683"/>
                      </a:lnTo>
                      <a:lnTo>
                        <a:pt x="1068" y="684"/>
                      </a:lnTo>
                      <a:lnTo>
                        <a:pt x="1066" y="684"/>
                      </a:lnTo>
                      <a:lnTo>
                        <a:pt x="1063" y="685"/>
                      </a:lnTo>
                      <a:lnTo>
                        <a:pt x="1062" y="688"/>
                      </a:lnTo>
                      <a:lnTo>
                        <a:pt x="1062" y="690"/>
                      </a:lnTo>
                      <a:lnTo>
                        <a:pt x="1063" y="693"/>
                      </a:lnTo>
                      <a:lnTo>
                        <a:pt x="1064" y="694"/>
                      </a:lnTo>
                      <a:lnTo>
                        <a:pt x="1069" y="697"/>
                      </a:lnTo>
                      <a:lnTo>
                        <a:pt x="1073" y="700"/>
                      </a:lnTo>
                      <a:lnTo>
                        <a:pt x="1074" y="703"/>
                      </a:lnTo>
                      <a:lnTo>
                        <a:pt x="1074" y="704"/>
                      </a:lnTo>
                      <a:lnTo>
                        <a:pt x="1076" y="707"/>
                      </a:lnTo>
                      <a:lnTo>
                        <a:pt x="1081" y="709"/>
                      </a:lnTo>
                      <a:lnTo>
                        <a:pt x="1089" y="709"/>
                      </a:lnTo>
                      <a:lnTo>
                        <a:pt x="1091" y="708"/>
                      </a:lnTo>
                      <a:lnTo>
                        <a:pt x="1091" y="707"/>
                      </a:lnTo>
                      <a:lnTo>
                        <a:pt x="1092" y="704"/>
                      </a:lnTo>
                      <a:lnTo>
                        <a:pt x="1093" y="703"/>
                      </a:lnTo>
                      <a:lnTo>
                        <a:pt x="1093" y="702"/>
                      </a:lnTo>
                      <a:lnTo>
                        <a:pt x="1094" y="700"/>
                      </a:lnTo>
                      <a:lnTo>
                        <a:pt x="1097" y="700"/>
                      </a:lnTo>
                      <a:lnTo>
                        <a:pt x="1099" y="702"/>
                      </a:lnTo>
                      <a:lnTo>
                        <a:pt x="1103" y="705"/>
                      </a:lnTo>
                      <a:lnTo>
                        <a:pt x="1106" y="707"/>
                      </a:lnTo>
                      <a:lnTo>
                        <a:pt x="1114" y="707"/>
                      </a:lnTo>
                      <a:lnTo>
                        <a:pt x="1117" y="708"/>
                      </a:lnTo>
                      <a:lnTo>
                        <a:pt x="1118" y="709"/>
                      </a:lnTo>
                      <a:lnTo>
                        <a:pt x="1111" y="714"/>
                      </a:lnTo>
                      <a:lnTo>
                        <a:pt x="1102" y="717"/>
                      </a:lnTo>
                      <a:lnTo>
                        <a:pt x="1094" y="722"/>
                      </a:lnTo>
                      <a:lnTo>
                        <a:pt x="1089" y="728"/>
                      </a:lnTo>
                      <a:lnTo>
                        <a:pt x="1088" y="731"/>
                      </a:lnTo>
                      <a:lnTo>
                        <a:pt x="1087" y="732"/>
                      </a:lnTo>
                      <a:lnTo>
                        <a:pt x="1084" y="733"/>
                      </a:lnTo>
                      <a:lnTo>
                        <a:pt x="1083" y="734"/>
                      </a:lnTo>
                      <a:lnTo>
                        <a:pt x="1081" y="736"/>
                      </a:lnTo>
                      <a:lnTo>
                        <a:pt x="1081" y="738"/>
                      </a:lnTo>
                      <a:lnTo>
                        <a:pt x="1082" y="742"/>
                      </a:lnTo>
                      <a:lnTo>
                        <a:pt x="1083" y="744"/>
                      </a:lnTo>
                      <a:lnTo>
                        <a:pt x="1087" y="747"/>
                      </a:lnTo>
                      <a:lnTo>
                        <a:pt x="1089" y="748"/>
                      </a:lnTo>
                      <a:lnTo>
                        <a:pt x="1092" y="748"/>
                      </a:lnTo>
                      <a:lnTo>
                        <a:pt x="1092" y="756"/>
                      </a:lnTo>
                      <a:lnTo>
                        <a:pt x="1093" y="756"/>
                      </a:lnTo>
                      <a:lnTo>
                        <a:pt x="1093" y="757"/>
                      </a:lnTo>
                      <a:lnTo>
                        <a:pt x="1094" y="758"/>
                      </a:lnTo>
                      <a:lnTo>
                        <a:pt x="1096" y="761"/>
                      </a:lnTo>
                      <a:lnTo>
                        <a:pt x="1096" y="763"/>
                      </a:lnTo>
                      <a:lnTo>
                        <a:pt x="1097" y="766"/>
                      </a:lnTo>
                      <a:lnTo>
                        <a:pt x="1102" y="773"/>
                      </a:lnTo>
                      <a:lnTo>
                        <a:pt x="1106" y="781"/>
                      </a:lnTo>
                      <a:lnTo>
                        <a:pt x="1108" y="790"/>
                      </a:lnTo>
                      <a:lnTo>
                        <a:pt x="1109" y="801"/>
                      </a:lnTo>
                      <a:lnTo>
                        <a:pt x="1108" y="810"/>
                      </a:lnTo>
                      <a:lnTo>
                        <a:pt x="1104" y="817"/>
                      </a:lnTo>
                      <a:lnTo>
                        <a:pt x="1103" y="825"/>
                      </a:lnTo>
                      <a:lnTo>
                        <a:pt x="1098" y="829"/>
                      </a:lnTo>
                      <a:lnTo>
                        <a:pt x="1092" y="835"/>
                      </a:lnTo>
                      <a:lnTo>
                        <a:pt x="1087" y="842"/>
                      </a:lnTo>
                      <a:lnTo>
                        <a:pt x="1083" y="848"/>
                      </a:lnTo>
                      <a:lnTo>
                        <a:pt x="1081" y="854"/>
                      </a:lnTo>
                      <a:lnTo>
                        <a:pt x="1077" y="861"/>
                      </a:lnTo>
                      <a:lnTo>
                        <a:pt x="1073" y="868"/>
                      </a:lnTo>
                      <a:lnTo>
                        <a:pt x="1067" y="870"/>
                      </a:lnTo>
                      <a:lnTo>
                        <a:pt x="1064" y="875"/>
                      </a:lnTo>
                      <a:lnTo>
                        <a:pt x="1063" y="876"/>
                      </a:lnTo>
                      <a:lnTo>
                        <a:pt x="1060" y="878"/>
                      </a:lnTo>
                      <a:lnTo>
                        <a:pt x="1054" y="881"/>
                      </a:lnTo>
                      <a:lnTo>
                        <a:pt x="1049" y="886"/>
                      </a:lnTo>
                      <a:lnTo>
                        <a:pt x="1043" y="892"/>
                      </a:lnTo>
                      <a:lnTo>
                        <a:pt x="1037" y="895"/>
                      </a:lnTo>
                      <a:lnTo>
                        <a:pt x="1027" y="897"/>
                      </a:lnTo>
                      <a:lnTo>
                        <a:pt x="1024" y="897"/>
                      </a:lnTo>
                      <a:lnTo>
                        <a:pt x="1022" y="895"/>
                      </a:lnTo>
                      <a:lnTo>
                        <a:pt x="1019" y="893"/>
                      </a:lnTo>
                      <a:lnTo>
                        <a:pt x="1015" y="893"/>
                      </a:lnTo>
                      <a:lnTo>
                        <a:pt x="1015" y="895"/>
                      </a:lnTo>
                      <a:lnTo>
                        <a:pt x="1013" y="898"/>
                      </a:lnTo>
                      <a:lnTo>
                        <a:pt x="1012" y="900"/>
                      </a:lnTo>
                      <a:lnTo>
                        <a:pt x="1005" y="904"/>
                      </a:lnTo>
                      <a:lnTo>
                        <a:pt x="999" y="905"/>
                      </a:lnTo>
                      <a:lnTo>
                        <a:pt x="991" y="908"/>
                      </a:lnTo>
                      <a:lnTo>
                        <a:pt x="989" y="909"/>
                      </a:lnTo>
                      <a:lnTo>
                        <a:pt x="985" y="909"/>
                      </a:lnTo>
                      <a:lnTo>
                        <a:pt x="981" y="910"/>
                      </a:lnTo>
                      <a:lnTo>
                        <a:pt x="976" y="913"/>
                      </a:lnTo>
                      <a:lnTo>
                        <a:pt x="975" y="915"/>
                      </a:lnTo>
                      <a:lnTo>
                        <a:pt x="975" y="919"/>
                      </a:lnTo>
                      <a:lnTo>
                        <a:pt x="974" y="920"/>
                      </a:lnTo>
                      <a:lnTo>
                        <a:pt x="974" y="922"/>
                      </a:lnTo>
                      <a:lnTo>
                        <a:pt x="971" y="922"/>
                      </a:lnTo>
                      <a:lnTo>
                        <a:pt x="969" y="919"/>
                      </a:lnTo>
                      <a:lnTo>
                        <a:pt x="969" y="912"/>
                      </a:lnTo>
                      <a:lnTo>
                        <a:pt x="961" y="909"/>
                      </a:lnTo>
                      <a:lnTo>
                        <a:pt x="958" y="909"/>
                      </a:lnTo>
                      <a:lnTo>
                        <a:pt x="950" y="907"/>
                      </a:lnTo>
                      <a:lnTo>
                        <a:pt x="944" y="913"/>
                      </a:lnTo>
                      <a:lnTo>
                        <a:pt x="936" y="919"/>
                      </a:lnTo>
                      <a:lnTo>
                        <a:pt x="929" y="924"/>
                      </a:lnTo>
                      <a:lnTo>
                        <a:pt x="924" y="932"/>
                      </a:lnTo>
                      <a:lnTo>
                        <a:pt x="921" y="941"/>
                      </a:lnTo>
                      <a:lnTo>
                        <a:pt x="921" y="942"/>
                      </a:lnTo>
                      <a:lnTo>
                        <a:pt x="925" y="946"/>
                      </a:lnTo>
                      <a:lnTo>
                        <a:pt x="934" y="956"/>
                      </a:lnTo>
                      <a:lnTo>
                        <a:pt x="940" y="964"/>
                      </a:lnTo>
                      <a:lnTo>
                        <a:pt x="949" y="972"/>
                      </a:lnTo>
                      <a:lnTo>
                        <a:pt x="958" y="982"/>
                      </a:lnTo>
                      <a:lnTo>
                        <a:pt x="963" y="996"/>
                      </a:lnTo>
                      <a:lnTo>
                        <a:pt x="965" y="1011"/>
                      </a:lnTo>
                      <a:lnTo>
                        <a:pt x="964" y="1019"/>
                      </a:lnTo>
                      <a:lnTo>
                        <a:pt x="961" y="1025"/>
                      </a:lnTo>
                      <a:lnTo>
                        <a:pt x="960" y="1031"/>
                      </a:lnTo>
                      <a:lnTo>
                        <a:pt x="950" y="1035"/>
                      </a:lnTo>
                      <a:lnTo>
                        <a:pt x="944" y="1039"/>
                      </a:lnTo>
                      <a:lnTo>
                        <a:pt x="935" y="1044"/>
                      </a:lnTo>
                      <a:lnTo>
                        <a:pt x="934" y="1045"/>
                      </a:lnTo>
                      <a:lnTo>
                        <a:pt x="933" y="1047"/>
                      </a:lnTo>
                      <a:lnTo>
                        <a:pt x="931" y="1049"/>
                      </a:lnTo>
                      <a:lnTo>
                        <a:pt x="930" y="1051"/>
                      </a:lnTo>
                      <a:lnTo>
                        <a:pt x="929" y="1053"/>
                      </a:lnTo>
                      <a:lnTo>
                        <a:pt x="925" y="1053"/>
                      </a:lnTo>
                      <a:lnTo>
                        <a:pt x="925" y="1056"/>
                      </a:lnTo>
                      <a:lnTo>
                        <a:pt x="922" y="1058"/>
                      </a:lnTo>
                      <a:lnTo>
                        <a:pt x="921" y="1060"/>
                      </a:lnTo>
                      <a:lnTo>
                        <a:pt x="917" y="1064"/>
                      </a:lnTo>
                      <a:lnTo>
                        <a:pt x="916" y="1064"/>
                      </a:lnTo>
                      <a:lnTo>
                        <a:pt x="914" y="1061"/>
                      </a:lnTo>
                      <a:lnTo>
                        <a:pt x="912" y="1059"/>
                      </a:lnTo>
                      <a:lnTo>
                        <a:pt x="912" y="1051"/>
                      </a:lnTo>
                      <a:lnTo>
                        <a:pt x="914" y="1050"/>
                      </a:lnTo>
                      <a:lnTo>
                        <a:pt x="912" y="1047"/>
                      </a:lnTo>
                      <a:lnTo>
                        <a:pt x="911" y="1044"/>
                      </a:lnTo>
                      <a:lnTo>
                        <a:pt x="905" y="1044"/>
                      </a:lnTo>
                      <a:lnTo>
                        <a:pt x="900" y="1041"/>
                      </a:lnTo>
                      <a:lnTo>
                        <a:pt x="897" y="1039"/>
                      </a:lnTo>
                      <a:lnTo>
                        <a:pt x="897" y="1036"/>
                      </a:lnTo>
                      <a:lnTo>
                        <a:pt x="895" y="1036"/>
                      </a:lnTo>
                      <a:lnTo>
                        <a:pt x="892" y="1035"/>
                      </a:lnTo>
                      <a:lnTo>
                        <a:pt x="891" y="1034"/>
                      </a:lnTo>
                      <a:lnTo>
                        <a:pt x="891" y="1032"/>
                      </a:lnTo>
                      <a:lnTo>
                        <a:pt x="890" y="1031"/>
                      </a:lnTo>
                      <a:lnTo>
                        <a:pt x="890" y="1029"/>
                      </a:lnTo>
                      <a:lnTo>
                        <a:pt x="889" y="1027"/>
                      </a:lnTo>
                      <a:lnTo>
                        <a:pt x="887" y="1025"/>
                      </a:lnTo>
                      <a:lnTo>
                        <a:pt x="884" y="1022"/>
                      </a:lnTo>
                      <a:lnTo>
                        <a:pt x="881" y="1020"/>
                      </a:lnTo>
                      <a:lnTo>
                        <a:pt x="870" y="1016"/>
                      </a:lnTo>
                      <a:lnTo>
                        <a:pt x="869" y="1015"/>
                      </a:lnTo>
                      <a:lnTo>
                        <a:pt x="869" y="1014"/>
                      </a:lnTo>
                      <a:lnTo>
                        <a:pt x="867" y="1012"/>
                      </a:lnTo>
                      <a:lnTo>
                        <a:pt x="867" y="1011"/>
                      </a:lnTo>
                      <a:lnTo>
                        <a:pt x="866" y="1009"/>
                      </a:lnTo>
                      <a:lnTo>
                        <a:pt x="864" y="1007"/>
                      </a:lnTo>
                      <a:lnTo>
                        <a:pt x="860" y="1006"/>
                      </a:lnTo>
                      <a:lnTo>
                        <a:pt x="856" y="1006"/>
                      </a:lnTo>
                      <a:lnTo>
                        <a:pt x="855" y="1007"/>
                      </a:lnTo>
                      <a:lnTo>
                        <a:pt x="855" y="1014"/>
                      </a:lnTo>
                      <a:lnTo>
                        <a:pt x="856" y="1015"/>
                      </a:lnTo>
                      <a:lnTo>
                        <a:pt x="856" y="1019"/>
                      </a:lnTo>
                      <a:lnTo>
                        <a:pt x="855" y="1026"/>
                      </a:lnTo>
                      <a:lnTo>
                        <a:pt x="851" y="1032"/>
                      </a:lnTo>
                      <a:lnTo>
                        <a:pt x="846" y="1037"/>
                      </a:lnTo>
                      <a:lnTo>
                        <a:pt x="845" y="1045"/>
                      </a:lnTo>
                      <a:lnTo>
                        <a:pt x="845" y="1049"/>
                      </a:lnTo>
                      <a:lnTo>
                        <a:pt x="846" y="1051"/>
                      </a:lnTo>
                      <a:lnTo>
                        <a:pt x="851" y="1054"/>
                      </a:lnTo>
                      <a:lnTo>
                        <a:pt x="852" y="1055"/>
                      </a:lnTo>
                      <a:lnTo>
                        <a:pt x="855" y="1056"/>
                      </a:lnTo>
                      <a:lnTo>
                        <a:pt x="858" y="1060"/>
                      </a:lnTo>
                      <a:lnTo>
                        <a:pt x="858" y="1064"/>
                      </a:lnTo>
                      <a:lnTo>
                        <a:pt x="857" y="1064"/>
                      </a:lnTo>
                      <a:lnTo>
                        <a:pt x="861" y="1075"/>
                      </a:lnTo>
                      <a:lnTo>
                        <a:pt x="862" y="1078"/>
                      </a:lnTo>
                      <a:lnTo>
                        <a:pt x="869" y="1083"/>
                      </a:lnTo>
                      <a:lnTo>
                        <a:pt x="876" y="1086"/>
                      </a:lnTo>
                      <a:lnTo>
                        <a:pt x="884" y="1092"/>
                      </a:lnTo>
                      <a:lnTo>
                        <a:pt x="891" y="1095"/>
                      </a:lnTo>
                      <a:lnTo>
                        <a:pt x="896" y="1103"/>
                      </a:lnTo>
                      <a:lnTo>
                        <a:pt x="897" y="1112"/>
                      </a:lnTo>
                      <a:lnTo>
                        <a:pt x="897" y="1115"/>
                      </a:lnTo>
                      <a:lnTo>
                        <a:pt x="896" y="1117"/>
                      </a:lnTo>
                      <a:lnTo>
                        <a:pt x="896" y="1123"/>
                      </a:lnTo>
                      <a:lnTo>
                        <a:pt x="897" y="1125"/>
                      </a:lnTo>
                      <a:lnTo>
                        <a:pt x="901" y="1129"/>
                      </a:lnTo>
                      <a:lnTo>
                        <a:pt x="904" y="1134"/>
                      </a:lnTo>
                      <a:lnTo>
                        <a:pt x="905" y="1138"/>
                      </a:lnTo>
                      <a:lnTo>
                        <a:pt x="905" y="1141"/>
                      </a:lnTo>
                      <a:lnTo>
                        <a:pt x="906" y="1142"/>
                      </a:lnTo>
                      <a:lnTo>
                        <a:pt x="907" y="1146"/>
                      </a:lnTo>
                      <a:lnTo>
                        <a:pt x="902" y="1146"/>
                      </a:lnTo>
                      <a:lnTo>
                        <a:pt x="901" y="1147"/>
                      </a:lnTo>
                      <a:lnTo>
                        <a:pt x="900" y="1147"/>
                      </a:lnTo>
                      <a:lnTo>
                        <a:pt x="899" y="1148"/>
                      </a:lnTo>
                      <a:lnTo>
                        <a:pt x="897" y="1148"/>
                      </a:lnTo>
                      <a:lnTo>
                        <a:pt x="894" y="1144"/>
                      </a:lnTo>
                      <a:lnTo>
                        <a:pt x="892" y="1144"/>
                      </a:lnTo>
                      <a:lnTo>
                        <a:pt x="880" y="1137"/>
                      </a:lnTo>
                      <a:lnTo>
                        <a:pt x="871" y="1127"/>
                      </a:lnTo>
                      <a:lnTo>
                        <a:pt x="864" y="1114"/>
                      </a:lnTo>
                      <a:lnTo>
                        <a:pt x="860" y="1099"/>
                      </a:lnTo>
                      <a:lnTo>
                        <a:pt x="855" y="1084"/>
                      </a:lnTo>
                      <a:lnTo>
                        <a:pt x="852" y="1079"/>
                      </a:lnTo>
                      <a:lnTo>
                        <a:pt x="850" y="1073"/>
                      </a:lnTo>
                      <a:lnTo>
                        <a:pt x="846" y="1066"/>
                      </a:lnTo>
                      <a:lnTo>
                        <a:pt x="842" y="1064"/>
                      </a:lnTo>
                      <a:lnTo>
                        <a:pt x="840" y="1064"/>
                      </a:lnTo>
                      <a:lnTo>
                        <a:pt x="840" y="1065"/>
                      </a:lnTo>
                      <a:lnTo>
                        <a:pt x="838" y="1065"/>
                      </a:lnTo>
                      <a:lnTo>
                        <a:pt x="837" y="1064"/>
                      </a:lnTo>
                      <a:lnTo>
                        <a:pt x="837" y="1061"/>
                      </a:lnTo>
                      <a:lnTo>
                        <a:pt x="840" y="1046"/>
                      </a:lnTo>
                      <a:lnTo>
                        <a:pt x="841" y="1046"/>
                      </a:lnTo>
                      <a:lnTo>
                        <a:pt x="840" y="1045"/>
                      </a:lnTo>
                      <a:lnTo>
                        <a:pt x="840" y="1040"/>
                      </a:lnTo>
                      <a:lnTo>
                        <a:pt x="841" y="1036"/>
                      </a:lnTo>
                      <a:lnTo>
                        <a:pt x="841" y="1031"/>
                      </a:lnTo>
                      <a:lnTo>
                        <a:pt x="840" y="1019"/>
                      </a:lnTo>
                      <a:lnTo>
                        <a:pt x="832" y="998"/>
                      </a:lnTo>
                      <a:lnTo>
                        <a:pt x="831" y="988"/>
                      </a:lnTo>
                      <a:lnTo>
                        <a:pt x="830" y="988"/>
                      </a:lnTo>
                      <a:lnTo>
                        <a:pt x="828" y="987"/>
                      </a:lnTo>
                      <a:lnTo>
                        <a:pt x="828" y="985"/>
                      </a:lnTo>
                      <a:lnTo>
                        <a:pt x="830" y="982"/>
                      </a:lnTo>
                      <a:lnTo>
                        <a:pt x="830" y="973"/>
                      </a:lnTo>
                      <a:lnTo>
                        <a:pt x="828" y="971"/>
                      </a:lnTo>
                      <a:lnTo>
                        <a:pt x="827" y="970"/>
                      </a:lnTo>
                      <a:lnTo>
                        <a:pt x="826" y="970"/>
                      </a:lnTo>
                      <a:lnTo>
                        <a:pt x="823" y="968"/>
                      </a:lnTo>
                      <a:lnTo>
                        <a:pt x="822" y="967"/>
                      </a:lnTo>
                      <a:lnTo>
                        <a:pt x="822" y="966"/>
                      </a:lnTo>
                      <a:lnTo>
                        <a:pt x="821" y="963"/>
                      </a:lnTo>
                      <a:lnTo>
                        <a:pt x="820" y="962"/>
                      </a:lnTo>
                      <a:lnTo>
                        <a:pt x="815" y="968"/>
                      </a:lnTo>
                      <a:lnTo>
                        <a:pt x="811" y="975"/>
                      </a:lnTo>
                      <a:lnTo>
                        <a:pt x="806" y="980"/>
                      </a:lnTo>
                      <a:lnTo>
                        <a:pt x="798" y="981"/>
                      </a:lnTo>
                      <a:lnTo>
                        <a:pt x="796" y="981"/>
                      </a:lnTo>
                      <a:lnTo>
                        <a:pt x="793" y="980"/>
                      </a:lnTo>
                      <a:lnTo>
                        <a:pt x="793" y="978"/>
                      </a:lnTo>
                      <a:lnTo>
                        <a:pt x="792" y="976"/>
                      </a:lnTo>
                      <a:lnTo>
                        <a:pt x="792" y="967"/>
                      </a:lnTo>
                      <a:lnTo>
                        <a:pt x="793" y="964"/>
                      </a:lnTo>
                      <a:lnTo>
                        <a:pt x="793" y="957"/>
                      </a:lnTo>
                      <a:lnTo>
                        <a:pt x="792" y="956"/>
                      </a:lnTo>
                      <a:lnTo>
                        <a:pt x="792" y="954"/>
                      </a:lnTo>
                      <a:lnTo>
                        <a:pt x="791" y="953"/>
                      </a:lnTo>
                      <a:lnTo>
                        <a:pt x="786" y="942"/>
                      </a:lnTo>
                      <a:lnTo>
                        <a:pt x="779" y="932"/>
                      </a:lnTo>
                      <a:lnTo>
                        <a:pt x="776" y="928"/>
                      </a:lnTo>
                      <a:lnTo>
                        <a:pt x="772" y="925"/>
                      </a:lnTo>
                      <a:lnTo>
                        <a:pt x="768" y="922"/>
                      </a:lnTo>
                      <a:lnTo>
                        <a:pt x="766" y="918"/>
                      </a:lnTo>
                      <a:lnTo>
                        <a:pt x="763" y="910"/>
                      </a:lnTo>
                      <a:lnTo>
                        <a:pt x="763" y="905"/>
                      </a:lnTo>
                      <a:lnTo>
                        <a:pt x="762" y="902"/>
                      </a:lnTo>
                      <a:lnTo>
                        <a:pt x="761" y="899"/>
                      </a:lnTo>
                      <a:lnTo>
                        <a:pt x="758" y="897"/>
                      </a:lnTo>
                      <a:lnTo>
                        <a:pt x="747" y="893"/>
                      </a:lnTo>
                      <a:lnTo>
                        <a:pt x="744" y="900"/>
                      </a:lnTo>
                      <a:lnTo>
                        <a:pt x="741" y="905"/>
                      </a:lnTo>
                      <a:lnTo>
                        <a:pt x="733" y="908"/>
                      </a:lnTo>
                      <a:lnTo>
                        <a:pt x="723" y="908"/>
                      </a:lnTo>
                      <a:lnTo>
                        <a:pt x="720" y="907"/>
                      </a:lnTo>
                      <a:lnTo>
                        <a:pt x="718" y="904"/>
                      </a:lnTo>
                      <a:lnTo>
                        <a:pt x="715" y="903"/>
                      </a:lnTo>
                      <a:lnTo>
                        <a:pt x="714" y="905"/>
                      </a:lnTo>
                      <a:lnTo>
                        <a:pt x="712" y="908"/>
                      </a:lnTo>
                      <a:lnTo>
                        <a:pt x="704" y="912"/>
                      </a:lnTo>
                      <a:lnTo>
                        <a:pt x="703" y="913"/>
                      </a:lnTo>
                      <a:lnTo>
                        <a:pt x="702" y="918"/>
                      </a:lnTo>
                      <a:lnTo>
                        <a:pt x="702" y="922"/>
                      </a:lnTo>
                      <a:lnTo>
                        <a:pt x="700" y="924"/>
                      </a:lnTo>
                      <a:lnTo>
                        <a:pt x="698" y="927"/>
                      </a:lnTo>
                      <a:lnTo>
                        <a:pt x="689" y="933"/>
                      </a:lnTo>
                      <a:lnTo>
                        <a:pt x="680" y="938"/>
                      </a:lnTo>
                      <a:lnTo>
                        <a:pt x="673" y="943"/>
                      </a:lnTo>
                      <a:lnTo>
                        <a:pt x="649" y="967"/>
                      </a:lnTo>
                      <a:lnTo>
                        <a:pt x="648" y="970"/>
                      </a:lnTo>
                      <a:lnTo>
                        <a:pt x="645" y="972"/>
                      </a:lnTo>
                      <a:lnTo>
                        <a:pt x="643" y="973"/>
                      </a:lnTo>
                      <a:lnTo>
                        <a:pt x="640" y="976"/>
                      </a:lnTo>
                      <a:lnTo>
                        <a:pt x="639" y="976"/>
                      </a:lnTo>
                      <a:lnTo>
                        <a:pt x="635" y="977"/>
                      </a:lnTo>
                      <a:lnTo>
                        <a:pt x="633" y="978"/>
                      </a:lnTo>
                      <a:lnTo>
                        <a:pt x="629" y="980"/>
                      </a:lnTo>
                      <a:lnTo>
                        <a:pt x="626" y="981"/>
                      </a:lnTo>
                      <a:lnTo>
                        <a:pt x="623" y="985"/>
                      </a:lnTo>
                      <a:lnTo>
                        <a:pt x="623" y="993"/>
                      </a:lnTo>
                      <a:lnTo>
                        <a:pt x="624" y="997"/>
                      </a:lnTo>
                      <a:lnTo>
                        <a:pt x="625" y="1002"/>
                      </a:lnTo>
                      <a:lnTo>
                        <a:pt x="625" y="1006"/>
                      </a:lnTo>
                      <a:lnTo>
                        <a:pt x="624" y="1020"/>
                      </a:lnTo>
                      <a:lnTo>
                        <a:pt x="621" y="1031"/>
                      </a:lnTo>
                      <a:lnTo>
                        <a:pt x="623" y="1041"/>
                      </a:lnTo>
                      <a:lnTo>
                        <a:pt x="621" y="1042"/>
                      </a:lnTo>
                      <a:lnTo>
                        <a:pt x="621" y="1044"/>
                      </a:lnTo>
                      <a:lnTo>
                        <a:pt x="616" y="1044"/>
                      </a:lnTo>
                      <a:lnTo>
                        <a:pt x="614" y="1046"/>
                      </a:lnTo>
                      <a:lnTo>
                        <a:pt x="613" y="1049"/>
                      </a:lnTo>
                      <a:lnTo>
                        <a:pt x="611" y="1053"/>
                      </a:lnTo>
                      <a:lnTo>
                        <a:pt x="611" y="1055"/>
                      </a:lnTo>
                      <a:lnTo>
                        <a:pt x="609" y="1058"/>
                      </a:lnTo>
                      <a:lnTo>
                        <a:pt x="606" y="1059"/>
                      </a:lnTo>
                      <a:lnTo>
                        <a:pt x="605" y="1059"/>
                      </a:lnTo>
                      <a:lnTo>
                        <a:pt x="601" y="1063"/>
                      </a:lnTo>
                      <a:lnTo>
                        <a:pt x="599" y="1068"/>
                      </a:lnTo>
                      <a:lnTo>
                        <a:pt x="596" y="1070"/>
                      </a:lnTo>
                      <a:lnTo>
                        <a:pt x="591" y="1070"/>
                      </a:lnTo>
                      <a:lnTo>
                        <a:pt x="590" y="1068"/>
                      </a:lnTo>
                      <a:lnTo>
                        <a:pt x="590" y="1066"/>
                      </a:lnTo>
                      <a:lnTo>
                        <a:pt x="589" y="1066"/>
                      </a:lnTo>
                      <a:lnTo>
                        <a:pt x="586" y="1064"/>
                      </a:lnTo>
                      <a:lnTo>
                        <a:pt x="586" y="1063"/>
                      </a:lnTo>
                      <a:lnTo>
                        <a:pt x="581" y="1049"/>
                      </a:lnTo>
                      <a:lnTo>
                        <a:pt x="576" y="1036"/>
                      </a:lnTo>
                      <a:lnTo>
                        <a:pt x="569" y="1025"/>
                      </a:lnTo>
                      <a:lnTo>
                        <a:pt x="566" y="1022"/>
                      </a:lnTo>
                      <a:lnTo>
                        <a:pt x="565" y="1017"/>
                      </a:lnTo>
                      <a:lnTo>
                        <a:pt x="565" y="1014"/>
                      </a:lnTo>
                      <a:lnTo>
                        <a:pt x="562" y="1006"/>
                      </a:lnTo>
                      <a:lnTo>
                        <a:pt x="560" y="1002"/>
                      </a:lnTo>
                      <a:lnTo>
                        <a:pt x="559" y="1000"/>
                      </a:lnTo>
                      <a:lnTo>
                        <a:pt x="559" y="997"/>
                      </a:lnTo>
                      <a:lnTo>
                        <a:pt x="557" y="993"/>
                      </a:lnTo>
                      <a:lnTo>
                        <a:pt x="554" y="985"/>
                      </a:lnTo>
                      <a:lnTo>
                        <a:pt x="549" y="975"/>
                      </a:lnTo>
                      <a:lnTo>
                        <a:pt x="545" y="964"/>
                      </a:lnTo>
                      <a:lnTo>
                        <a:pt x="541" y="952"/>
                      </a:lnTo>
                      <a:lnTo>
                        <a:pt x="539" y="941"/>
                      </a:lnTo>
                      <a:lnTo>
                        <a:pt x="539" y="939"/>
                      </a:lnTo>
                      <a:lnTo>
                        <a:pt x="537" y="937"/>
                      </a:lnTo>
                      <a:lnTo>
                        <a:pt x="537" y="936"/>
                      </a:lnTo>
                      <a:lnTo>
                        <a:pt x="539" y="932"/>
                      </a:lnTo>
                      <a:lnTo>
                        <a:pt x="539" y="929"/>
                      </a:lnTo>
                      <a:lnTo>
                        <a:pt x="540" y="927"/>
                      </a:lnTo>
                      <a:lnTo>
                        <a:pt x="540" y="919"/>
                      </a:lnTo>
                      <a:lnTo>
                        <a:pt x="539" y="914"/>
                      </a:lnTo>
                      <a:lnTo>
                        <a:pt x="536" y="910"/>
                      </a:lnTo>
                      <a:lnTo>
                        <a:pt x="536" y="905"/>
                      </a:lnTo>
                      <a:lnTo>
                        <a:pt x="539" y="903"/>
                      </a:lnTo>
                      <a:lnTo>
                        <a:pt x="539" y="902"/>
                      </a:lnTo>
                      <a:lnTo>
                        <a:pt x="535" y="902"/>
                      </a:lnTo>
                      <a:lnTo>
                        <a:pt x="532" y="907"/>
                      </a:lnTo>
                      <a:lnTo>
                        <a:pt x="531" y="910"/>
                      </a:lnTo>
                      <a:lnTo>
                        <a:pt x="529" y="913"/>
                      </a:lnTo>
                      <a:lnTo>
                        <a:pt x="527" y="915"/>
                      </a:lnTo>
                      <a:lnTo>
                        <a:pt x="522" y="920"/>
                      </a:lnTo>
                      <a:lnTo>
                        <a:pt x="518" y="920"/>
                      </a:lnTo>
                      <a:lnTo>
                        <a:pt x="511" y="918"/>
                      </a:lnTo>
                      <a:lnTo>
                        <a:pt x="505" y="913"/>
                      </a:lnTo>
                      <a:lnTo>
                        <a:pt x="500" y="907"/>
                      </a:lnTo>
                      <a:lnTo>
                        <a:pt x="495" y="902"/>
                      </a:lnTo>
                      <a:lnTo>
                        <a:pt x="497" y="900"/>
                      </a:lnTo>
                      <a:lnTo>
                        <a:pt x="505" y="900"/>
                      </a:lnTo>
                      <a:lnTo>
                        <a:pt x="507" y="899"/>
                      </a:lnTo>
                      <a:lnTo>
                        <a:pt x="508" y="898"/>
                      </a:lnTo>
                      <a:lnTo>
                        <a:pt x="510" y="895"/>
                      </a:lnTo>
                      <a:lnTo>
                        <a:pt x="511" y="894"/>
                      </a:lnTo>
                      <a:lnTo>
                        <a:pt x="507" y="893"/>
                      </a:lnTo>
                      <a:lnTo>
                        <a:pt x="501" y="893"/>
                      </a:lnTo>
                      <a:lnTo>
                        <a:pt x="492" y="890"/>
                      </a:lnTo>
                      <a:lnTo>
                        <a:pt x="483" y="885"/>
                      </a:lnTo>
                      <a:lnTo>
                        <a:pt x="477" y="879"/>
                      </a:lnTo>
                      <a:lnTo>
                        <a:pt x="476" y="876"/>
                      </a:lnTo>
                      <a:lnTo>
                        <a:pt x="473" y="873"/>
                      </a:lnTo>
                      <a:lnTo>
                        <a:pt x="471" y="865"/>
                      </a:lnTo>
                      <a:lnTo>
                        <a:pt x="470" y="864"/>
                      </a:lnTo>
                      <a:lnTo>
                        <a:pt x="467" y="863"/>
                      </a:lnTo>
                      <a:lnTo>
                        <a:pt x="451" y="863"/>
                      </a:lnTo>
                      <a:lnTo>
                        <a:pt x="449" y="864"/>
                      </a:lnTo>
                      <a:lnTo>
                        <a:pt x="447" y="865"/>
                      </a:lnTo>
                      <a:lnTo>
                        <a:pt x="444" y="865"/>
                      </a:lnTo>
                      <a:lnTo>
                        <a:pt x="433" y="863"/>
                      </a:lnTo>
                      <a:lnTo>
                        <a:pt x="431" y="865"/>
                      </a:lnTo>
                      <a:lnTo>
                        <a:pt x="414" y="865"/>
                      </a:lnTo>
                      <a:lnTo>
                        <a:pt x="403" y="864"/>
                      </a:lnTo>
                      <a:lnTo>
                        <a:pt x="389" y="863"/>
                      </a:lnTo>
                      <a:lnTo>
                        <a:pt x="377" y="861"/>
                      </a:lnTo>
                      <a:lnTo>
                        <a:pt x="375" y="861"/>
                      </a:lnTo>
                      <a:lnTo>
                        <a:pt x="373" y="860"/>
                      </a:lnTo>
                      <a:lnTo>
                        <a:pt x="370" y="860"/>
                      </a:lnTo>
                      <a:lnTo>
                        <a:pt x="368" y="859"/>
                      </a:lnTo>
                      <a:lnTo>
                        <a:pt x="365" y="859"/>
                      </a:lnTo>
                      <a:lnTo>
                        <a:pt x="364" y="858"/>
                      </a:lnTo>
                      <a:lnTo>
                        <a:pt x="363" y="858"/>
                      </a:lnTo>
                      <a:lnTo>
                        <a:pt x="362" y="856"/>
                      </a:lnTo>
                      <a:lnTo>
                        <a:pt x="359" y="851"/>
                      </a:lnTo>
                      <a:lnTo>
                        <a:pt x="359" y="848"/>
                      </a:lnTo>
                      <a:lnTo>
                        <a:pt x="353" y="841"/>
                      </a:lnTo>
                      <a:lnTo>
                        <a:pt x="348" y="841"/>
                      </a:lnTo>
                      <a:lnTo>
                        <a:pt x="345" y="842"/>
                      </a:lnTo>
                      <a:lnTo>
                        <a:pt x="344" y="844"/>
                      </a:lnTo>
                      <a:lnTo>
                        <a:pt x="343" y="846"/>
                      </a:lnTo>
                      <a:lnTo>
                        <a:pt x="342" y="848"/>
                      </a:lnTo>
                      <a:lnTo>
                        <a:pt x="322" y="848"/>
                      </a:lnTo>
                      <a:lnTo>
                        <a:pt x="314" y="842"/>
                      </a:lnTo>
                      <a:lnTo>
                        <a:pt x="308" y="836"/>
                      </a:lnTo>
                      <a:lnTo>
                        <a:pt x="304" y="834"/>
                      </a:lnTo>
                      <a:lnTo>
                        <a:pt x="301" y="832"/>
                      </a:lnTo>
                      <a:lnTo>
                        <a:pt x="298" y="832"/>
                      </a:lnTo>
                      <a:lnTo>
                        <a:pt x="295" y="831"/>
                      </a:lnTo>
                      <a:lnTo>
                        <a:pt x="291" y="829"/>
                      </a:lnTo>
                      <a:lnTo>
                        <a:pt x="290" y="827"/>
                      </a:lnTo>
                      <a:lnTo>
                        <a:pt x="290" y="822"/>
                      </a:lnTo>
                      <a:lnTo>
                        <a:pt x="280" y="807"/>
                      </a:lnTo>
                      <a:lnTo>
                        <a:pt x="273" y="802"/>
                      </a:lnTo>
                      <a:lnTo>
                        <a:pt x="265" y="800"/>
                      </a:lnTo>
                      <a:lnTo>
                        <a:pt x="263" y="800"/>
                      </a:lnTo>
                      <a:lnTo>
                        <a:pt x="260" y="802"/>
                      </a:lnTo>
                      <a:lnTo>
                        <a:pt x="256" y="810"/>
                      </a:lnTo>
                      <a:lnTo>
                        <a:pt x="256" y="819"/>
                      </a:lnTo>
                      <a:lnTo>
                        <a:pt x="258" y="822"/>
                      </a:lnTo>
                      <a:lnTo>
                        <a:pt x="261" y="831"/>
                      </a:lnTo>
                      <a:lnTo>
                        <a:pt x="266" y="840"/>
                      </a:lnTo>
                      <a:lnTo>
                        <a:pt x="274" y="848"/>
                      </a:lnTo>
                      <a:lnTo>
                        <a:pt x="281" y="851"/>
                      </a:lnTo>
                      <a:lnTo>
                        <a:pt x="281" y="855"/>
                      </a:lnTo>
                      <a:lnTo>
                        <a:pt x="283" y="856"/>
                      </a:lnTo>
                      <a:lnTo>
                        <a:pt x="283" y="859"/>
                      </a:lnTo>
                      <a:lnTo>
                        <a:pt x="284" y="861"/>
                      </a:lnTo>
                      <a:lnTo>
                        <a:pt x="286" y="860"/>
                      </a:lnTo>
                      <a:lnTo>
                        <a:pt x="288" y="859"/>
                      </a:lnTo>
                      <a:lnTo>
                        <a:pt x="289" y="856"/>
                      </a:lnTo>
                      <a:lnTo>
                        <a:pt x="291" y="854"/>
                      </a:lnTo>
                      <a:lnTo>
                        <a:pt x="293" y="856"/>
                      </a:lnTo>
                      <a:lnTo>
                        <a:pt x="293" y="863"/>
                      </a:lnTo>
                      <a:lnTo>
                        <a:pt x="291" y="865"/>
                      </a:lnTo>
                      <a:lnTo>
                        <a:pt x="289" y="868"/>
                      </a:lnTo>
                      <a:lnTo>
                        <a:pt x="289" y="871"/>
                      </a:lnTo>
                      <a:lnTo>
                        <a:pt x="291" y="876"/>
                      </a:lnTo>
                      <a:lnTo>
                        <a:pt x="296" y="879"/>
                      </a:lnTo>
                      <a:lnTo>
                        <a:pt x="300" y="879"/>
                      </a:lnTo>
                      <a:lnTo>
                        <a:pt x="304" y="880"/>
                      </a:lnTo>
                      <a:lnTo>
                        <a:pt x="306" y="880"/>
                      </a:lnTo>
                      <a:lnTo>
                        <a:pt x="320" y="879"/>
                      </a:lnTo>
                      <a:lnTo>
                        <a:pt x="329" y="874"/>
                      </a:lnTo>
                      <a:lnTo>
                        <a:pt x="337" y="868"/>
                      </a:lnTo>
                      <a:lnTo>
                        <a:pt x="343" y="860"/>
                      </a:lnTo>
                      <a:lnTo>
                        <a:pt x="350" y="853"/>
                      </a:lnTo>
                      <a:lnTo>
                        <a:pt x="350" y="868"/>
                      </a:lnTo>
                      <a:lnTo>
                        <a:pt x="357" y="876"/>
                      </a:lnTo>
                      <a:lnTo>
                        <a:pt x="364" y="881"/>
                      </a:lnTo>
                      <a:lnTo>
                        <a:pt x="375" y="885"/>
                      </a:lnTo>
                      <a:lnTo>
                        <a:pt x="378" y="886"/>
                      </a:lnTo>
                      <a:lnTo>
                        <a:pt x="380" y="892"/>
                      </a:lnTo>
                      <a:lnTo>
                        <a:pt x="382" y="893"/>
                      </a:lnTo>
                      <a:lnTo>
                        <a:pt x="383" y="895"/>
                      </a:lnTo>
                      <a:lnTo>
                        <a:pt x="383" y="894"/>
                      </a:lnTo>
                      <a:lnTo>
                        <a:pt x="384" y="895"/>
                      </a:lnTo>
                      <a:lnTo>
                        <a:pt x="387" y="897"/>
                      </a:lnTo>
                      <a:lnTo>
                        <a:pt x="388" y="898"/>
                      </a:lnTo>
                      <a:lnTo>
                        <a:pt x="391" y="899"/>
                      </a:lnTo>
                      <a:lnTo>
                        <a:pt x="391" y="900"/>
                      </a:lnTo>
                      <a:lnTo>
                        <a:pt x="389" y="907"/>
                      </a:lnTo>
                      <a:lnTo>
                        <a:pt x="385" y="912"/>
                      </a:lnTo>
                      <a:lnTo>
                        <a:pt x="380" y="917"/>
                      </a:lnTo>
                      <a:lnTo>
                        <a:pt x="379" y="923"/>
                      </a:lnTo>
                      <a:lnTo>
                        <a:pt x="375" y="923"/>
                      </a:lnTo>
                      <a:lnTo>
                        <a:pt x="372" y="924"/>
                      </a:lnTo>
                      <a:lnTo>
                        <a:pt x="367" y="929"/>
                      </a:lnTo>
                      <a:lnTo>
                        <a:pt x="367" y="932"/>
                      </a:lnTo>
                      <a:lnTo>
                        <a:pt x="365" y="934"/>
                      </a:lnTo>
                      <a:lnTo>
                        <a:pt x="365" y="938"/>
                      </a:lnTo>
                      <a:lnTo>
                        <a:pt x="364" y="939"/>
                      </a:lnTo>
                      <a:lnTo>
                        <a:pt x="363" y="942"/>
                      </a:lnTo>
                      <a:lnTo>
                        <a:pt x="359" y="942"/>
                      </a:lnTo>
                      <a:lnTo>
                        <a:pt x="357" y="944"/>
                      </a:lnTo>
                      <a:lnTo>
                        <a:pt x="355" y="947"/>
                      </a:lnTo>
                      <a:lnTo>
                        <a:pt x="354" y="948"/>
                      </a:lnTo>
                      <a:lnTo>
                        <a:pt x="352" y="953"/>
                      </a:lnTo>
                      <a:lnTo>
                        <a:pt x="347" y="953"/>
                      </a:lnTo>
                      <a:lnTo>
                        <a:pt x="342" y="958"/>
                      </a:lnTo>
                      <a:lnTo>
                        <a:pt x="340" y="961"/>
                      </a:lnTo>
                      <a:lnTo>
                        <a:pt x="338" y="963"/>
                      </a:lnTo>
                      <a:lnTo>
                        <a:pt x="338" y="966"/>
                      </a:lnTo>
                      <a:lnTo>
                        <a:pt x="330" y="967"/>
                      </a:lnTo>
                      <a:lnTo>
                        <a:pt x="320" y="970"/>
                      </a:lnTo>
                      <a:lnTo>
                        <a:pt x="311" y="972"/>
                      </a:lnTo>
                      <a:lnTo>
                        <a:pt x="304" y="976"/>
                      </a:lnTo>
                      <a:lnTo>
                        <a:pt x="301" y="981"/>
                      </a:lnTo>
                      <a:lnTo>
                        <a:pt x="303" y="983"/>
                      </a:lnTo>
                      <a:lnTo>
                        <a:pt x="304" y="985"/>
                      </a:lnTo>
                      <a:lnTo>
                        <a:pt x="271" y="995"/>
                      </a:lnTo>
                      <a:lnTo>
                        <a:pt x="266" y="997"/>
                      </a:lnTo>
                      <a:lnTo>
                        <a:pt x="259" y="1002"/>
                      </a:lnTo>
                      <a:lnTo>
                        <a:pt x="251" y="1006"/>
                      </a:lnTo>
                      <a:lnTo>
                        <a:pt x="245" y="1010"/>
                      </a:lnTo>
                      <a:lnTo>
                        <a:pt x="232" y="1010"/>
                      </a:lnTo>
                      <a:lnTo>
                        <a:pt x="229" y="1012"/>
                      </a:lnTo>
                      <a:lnTo>
                        <a:pt x="226" y="1015"/>
                      </a:lnTo>
                      <a:lnTo>
                        <a:pt x="221" y="1017"/>
                      </a:lnTo>
                      <a:lnTo>
                        <a:pt x="216" y="1017"/>
                      </a:lnTo>
                      <a:lnTo>
                        <a:pt x="214" y="1019"/>
                      </a:lnTo>
                      <a:lnTo>
                        <a:pt x="212" y="1019"/>
                      </a:lnTo>
                      <a:lnTo>
                        <a:pt x="202" y="1014"/>
                      </a:lnTo>
                      <a:lnTo>
                        <a:pt x="201" y="1014"/>
                      </a:lnTo>
                      <a:lnTo>
                        <a:pt x="202" y="1012"/>
                      </a:lnTo>
                      <a:lnTo>
                        <a:pt x="202" y="1011"/>
                      </a:lnTo>
                      <a:lnTo>
                        <a:pt x="196" y="998"/>
                      </a:lnTo>
                      <a:lnTo>
                        <a:pt x="194" y="988"/>
                      </a:lnTo>
                      <a:lnTo>
                        <a:pt x="191" y="986"/>
                      </a:lnTo>
                      <a:lnTo>
                        <a:pt x="191" y="980"/>
                      </a:lnTo>
                      <a:lnTo>
                        <a:pt x="192" y="977"/>
                      </a:lnTo>
                      <a:lnTo>
                        <a:pt x="192" y="968"/>
                      </a:lnTo>
                      <a:lnTo>
                        <a:pt x="191" y="966"/>
                      </a:lnTo>
                      <a:lnTo>
                        <a:pt x="189" y="963"/>
                      </a:lnTo>
                      <a:lnTo>
                        <a:pt x="186" y="962"/>
                      </a:lnTo>
                      <a:lnTo>
                        <a:pt x="178" y="954"/>
                      </a:lnTo>
                      <a:lnTo>
                        <a:pt x="173" y="947"/>
                      </a:lnTo>
                      <a:lnTo>
                        <a:pt x="168" y="938"/>
                      </a:lnTo>
                      <a:lnTo>
                        <a:pt x="167" y="931"/>
                      </a:lnTo>
                      <a:lnTo>
                        <a:pt x="156" y="925"/>
                      </a:lnTo>
                      <a:lnTo>
                        <a:pt x="151" y="917"/>
                      </a:lnTo>
                      <a:lnTo>
                        <a:pt x="150" y="903"/>
                      </a:lnTo>
                      <a:lnTo>
                        <a:pt x="150" y="899"/>
                      </a:lnTo>
                      <a:lnTo>
                        <a:pt x="148" y="895"/>
                      </a:lnTo>
                      <a:lnTo>
                        <a:pt x="145" y="888"/>
                      </a:lnTo>
                      <a:lnTo>
                        <a:pt x="143" y="884"/>
                      </a:lnTo>
                      <a:lnTo>
                        <a:pt x="141" y="883"/>
                      </a:lnTo>
                      <a:lnTo>
                        <a:pt x="136" y="878"/>
                      </a:lnTo>
                      <a:lnTo>
                        <a:pt x="131" y="878"/>
                      </a:lnTo>
                      <a:lnTo>
                        <a:pt x="130" y="876"/>
                      </a:lnTo>
                      <a:lnTo>
                        <a:pt x="128" y="874"/>
                      </a:lnTo>
                      <a:lnTo>
                        <a:pt x="128" y="869"/>
                      </a:lnTo>
                      <a:lnTo>
                        <a:pt x="127" y="868"/>
                      </a:lnTo>
                      <a:lnTo>
                        <a:pt x="127" y="865"/>
                      </a:lnTo>
                      <a:lnTo>
                        <a:pt x="126" y="861"/>
                      </a:lnTo>
                      <a:lnTo>
                        <a:pt x="121" y="856"/>
                      </a:lnTo>
                      <a:lnTo>
                        <a:pt x="108" y="836"/>
                      </a:lnTo>
                      <a:lnTo>
                        <a:pt x="107" y="835"/>
                      </a:lnTo>
                      <a:lnTo>
                        <a:pt x="106" y="832"/>
                      </a:lnTo>
                      <a:lnTo>
                        <a:pt x="101" y="827"/>
                      </a:lnTo>
                      <a:lnTo>
                        <a:pt x="101" y="824"/>
                      </a:lnTo>
                      <a:lnTo>
                        <a:pt x="102" y="820"/>
                      </a:lnTo>
                      <a:lnTo>
                        <a:pt x="102" y="816"/>
                      </a:lnTo>
                      <a:lnTo>
                        <a:pt x="103" y="812"/>
                      </a:lnTo>
                      <a:lnTo>
                        <a:pt x="103" y="809"/>
                      </a:lnTo>
                      <a:lnTo>
                        <a:pt x="94" y="787"/>
                      </a:lnTo>
                      <a:lnTo>
                        <a:pt x="94" y="786"/>
                      </a:lnTo>
                      <a:lnTo>
                        <a:pt x="97" y="783"/>
                      </a:lnTo>
                      <a:lnTo>
                        <a:pt x="98" y="783"/>
                      </a:lnTo>
                      <a:lnTo>
                        <a:pt x="98" y="782"/>
                      </a:lnTo>
                      <a:lnTo>
                        <a:pt x="102" y="771"/>
                      </a:lnTo>
                      <a:lnTo>
                        <a:pt x="104" y="761"/>
                      </a:lnTo>
                      <a:lnTo>
                        <a:pt x="107" y="756"/>
                      </a:lnTo>
                      <a:lnTo>
                        <a:pt x="111" y="751"/>
                      </a:lnTo>
                      <a:lnTo>
                        <a:pt x="114" y="747"/>
                      </a:lnTo>
                      <a:lnTo>
                        <a:pt x="116" y="741"/>
                      </a:lnTo>
                      <a:lnTo>
                        <a:pt x="116" y="736"/>
                      </a:lnTo>
                      <a:lnTo>
                        <a:pt x="114" y="732"/>
                      </a:lnTo>
                      <a:lnTo>
                        <a:pt x="113" y="727"/>
                      </a:lnTo>
                      <a:lnTo>
                        <a:pt x="113" y="722"/>
                      </a:lnTo>
                      <a:lnTo>
                        <a:pt x="114" y="720"/>
                      </a:lnTo>
                      <a:lnTo>
                        <a:pt x="116" y="720"/>
                      </a:lnTo>
                      <a:lnTo>
                        <a:pt x="116" y="715"/>
                      </a:lnTo>
                      <a:lnTo>
                        <a:pt x="114" y="717"/>
                      </a:lnTo>
                      <a:lnTo>
                        <a:pt x="112" y="718"/>
                      </a:lnTo>
                      <a:lnTo>
                        <a:pt x="111" y="719"/>
                      </a:lnTo>
                      <a:lnTo>
                        <a:pt x="104" y="719"/>
                      </a:lnTo>
                      <a:lnTo>
                        <a:pt x="102" y="718"/>
                      </a:lnTo>
                      <a:lnTo>
                        <a:pt x="101" y="715"/>
                      </a:lnTo>
                      <a:lnTo>
                        <a:pt x="96" y="719"/>
                      </a:lnTo>
                      <a:lnTo>
                        <a:pt x="92" y="722"/>
                      </a:lnTo>
                      <a:lnTo>
                        <a:pt x="87" y="724"/>
                      </a:lnTo>
                      <a:lnTo>
                        <a:pt x="79" y="726"/>
                      </a:lnTo>
                      <a:lnTo>
                        <a:pt x="74" y="724"/>
                      </a:lnTo>
                      <a:lnTo>
                        <a:pt x="69" y="720"/>
                      </a:lnTo>
                      <a:lnTo>
                        <a:pt x="66" y="717"/>
                      </a:lnTo>
                      <a:lnTo>
                        <a:pt x="59" y="715"/>
                      </a:lnTo>
                      <a:lnTo>
                        <a:pt x="57" y="715"/>
                      </a:lnTo>
                      <a:lnTo>
                        <a:pt x="54" y="717"/>
                      </a:lnTo>
                      <a:lnTo>
                        <a:pt x="53" y="719"/>
                      </a:lnTo>
                      <a:lnTo>
                        <a:pt x="50" y="722"/>
                      </a:lnTo>
                      <a:lnTo>
                        <a:pt x="49" y="724"/>
                      </a:lnTo>
                      <a:lnTo>
                        <a:pt x="48" y="726"/>
                      </a:lnTo>
                      <a:lnTo>
                        <a:pt x="45" y="726"/>
                      </a:lnTo>
                      <a:lnTo>
                        <a:pt x="40" y="724"/>
                      </a:lnTo>
                      <a:lnTo>
                        <a:pt x="35" y="720"/>
                      </a:lnTo>
                      <a:lnTo>
                        <a:pt x="30" y="718"/>
                      </a:lnTo>
                      <a:lnTo>
                        <a:pt x="22" y="718"/>
                      </a:lnTo>
                      <a:lnTo>
                        <a:pt x="24" y="715"/>
                      </a:lnTo>
                      <a:lnTo>
                        <a:pt x="23" y="714"/>
                      </a:lnTo>
                      <a:lnTo>
                        <a:pt x="20" y="713"/>
                      </a:lnTo>
                      <a:lnTo>
                        <a:pt x="18" y="710"/>
                      </a:lnTo>
                      <a:lnTo>
                        <a:pt x="15" y="709"/>
                      </a:lnTo>
                      <a:lnTo>
                        <a:pt x="13" y="704"/>
                      </a:lnTo>
                      <a:lnTo>
                        <a:pt x="14" y="703"/>
                      </a:lnTo>
                      <a:lnTo>
                        <a:pt x="12" y="700"/>
                      </a:lnTo>
                      <a:lnTo>
                        <a:pt x="8" y="698"/>
                      </a:lnTo>
                      <a:lnTo>
                        <a:pt x="0" y="695"/>
                      </a:lnTo>
                      <a:lnTo>
                        <a:pt x="4" y="692"/>
                      </a:lnTo>
                      <a:lnTo>
                        <a:pt x="7" y="690"/>
                      </a:lnTo>
                      <a:lnTo>
                        <a:pt x="8" y="689"/>
                      </a:lnTo>
                      <a:lnTo>
                        <a:pt x="9" y="687"/>
                      </a:lnTo>
                      <a:lnTo>
                        <a:pt x="9" y="679"/>
                      </a:lnTo>
                      <a:lnTo>
                        <a:pt x="4" y="679"/>
                      </a:lnTo>
                      <a:lnTo>
                        <a:pt x="2" y="678"/>
                      </a:lnTo>
                      <a:lnTo>
                        <a:pt x="2" y="676"/>
                      </a:lnTo>
                      <a:lnTo>
                        <a:pt x="4" y="671"/>
                      </a:lnTo>
                      <a:lnTo>
                        <a:pt x="9" y="668"/>
                      </a:lnTo>
                      <a:lnTo>
                        <a:pt x="27" y="665"/>
                      </a:lnTo>
                      <a:lnTo>
                        <a:pt x="34" y="664"/>
                      </a:lnTo>
                      <a:lnTo>
                        <a:pt x="39" y="663"/>
                      </a:lnTo>
                      <a:lnTo>
                        <a:pt x="37" y="660"/>
                      </a:lnTo>
                      <a:lnTo>
                        <a:pt x="35" y="660"/>
                      </a:lnTo>
                      <a:lnTo>
                        <a:pt x="35" y="658"/>
                      </a:lnTo>
                      <a:lnTo>
                        <a:pt x="38" y="656"/>
                      </a:lnTo>
                      <a:lnTo>
                        <a:pt x="62" y="656"/>
                      </a:lnTo>
                      <a:lnTo>
                        <a:pt x="64" y="654"/>
                      </a:lnTo>
                      <a:lnTo>
                        <a:pt x="68" y="653"/>
                      </a:lnTo>
                      <a:lnTo>
                        <a:pt x="72" y="650"/>
                      </a:lnTo>
                      <a:lnTo>
                        <a:pt x="74" y="648"/>
                      </a:lnTo>
                      <a:lnTo>
                        <a:pt x="81" y="646"/>
                      </a:lnTo>
                      <a:lnTo>
                        <a:pt x="89" y="645"/>
                      </a:lnTo>
                      <a:lnTo>
                        <a:pt x="98" y="645"/>
                      </a:lnTo>
                      <a:lnTo>
                        <a:pt x="104" y="646"/>
                      </a:lnTo>
                      <a:lnTo>
                        <a:pt x="112" y="649"/>
                      </a:lnTo>
                      <a:lnTo>
                        <a:pt x="118" y="650"/>
                      </a:lnTo>
                      <a:lnTo>
                        <a:pt x="121" y="654"/>
                      </a:lnTo>
                      <a:lnTo>
                        <a:pt x="127" y="656"/>
                      </a:lnTo>
                      <a:lnTo>
                        <a:pt x="133" y="658"/>
                      </a:lnTo>
                      <a:lnTo>
                        <a:pt x="138" y="659"/>
                      </a:lnTo>
                      <a:lnTo>
                        <a:pt x="162" y="659"/>
                      </a:lnTo>
                      <a:lnTo>
                        <a:pt x="168" y="658"/>
                      </a:lnTo>
                      <a:lnTo>
                        <a:pt x="175" y="653"/>
                      </a:lnTo>
                      <a:lnTo>
                        <a:pt x="181" y="649"/>
                      </a:lnTo>
                      <a:lnTo>
                        <a:pt x="190" y="648"/>
                      </a:lnTo>
                      <a:lnTo>
                        <a:pt x="195" y="648"/>
                      </a:lnTo>
                      <a:lnTo>
                        <a:pt x="200" y="650"/>
                      </a:lnTo>
                      <a:lnTo>
                        <a:pt x="202" y="653"/>
                      </a:lnTo>
                      <a:lnTo>
                        <a:pt x="202" y="655"/>
                      </a:lnTo>
                      <a:lnTo>
                        <a:pt x="205" y="660"/>
                      </a:lnTo>
                      <a:lnTo>
                        <a:pt x="206" y="664"/>
                      </a:lnTo>
                      <a:lnTo>
                        <a:pt x="209" y="666"/>
                      </a:lnTo>
                      <a:lnTo>
                        <a:pt x="214" y="669"/>
                      </a:lnTo>
                      <a:lnTo>
                        <a:pt x="215" y="670"/>
                      </a:lnTo>
                      <a:lnTo>
                        <a:pt x="216" y="670"/>
                      </a:lnTo>
                      <a:lnTo>
                        <a:pt x="221" y="674"/>
                      </a:lnTo>
                      <a:lnTo>
                        <a:pt x="225" y="679"/>
                      </a:lnTo>
                      <a:lnTo>
                        <a:pt x="230" y="683"/>
                      </a:lnTo>
                      <a:lnTo>
                        <a:pt x="236" y="685"/>
                      </a:lnTo>
                      <a:lnTo>
                        <a:pt x="240" y="685"/>
                      </a:lnTo>
                      <a:lnTo>
                        <a:pt x="242" y="684"/>
                      </a:lnTo>
                      <a:lnTo>
                        <a:pt x="244" y="681"/>
                      </a:lnTo>
                      <a:lnTo>
                        <a:pt x="249" y="676"/>
                      </a:lnTo>
                      <a:lnTo>
                        <a:pt x="251" y="675"/>
                      </a:lnTo>
                      <a:lnTo>
                        <a:pt x="252" y="675"/>
                      </a:lnTo>
                      <a:lnTo>
                        <a:pt x="254" y="674"/>
                      </a:lnTo>
                      <a:lnTo>
                        <a:pt x="256" y="674"/>
                      </a:lnTo>
                      <a:lnTo>
                        <a:pt x="258" y="676"/>
                      </a:lnTo>
                      <a:lnTo>
                        <a:pt x="258" y="678"/>
                      </a:lnTo>
                      <a:lnTo>
                        <a:pt x="259" y="680"/>
                      </a:lnTo>
                      <a:lnTo>
                        <a:pt x="260" y="681"/>
                      </a:lnTo>
                      <a:lnTo>
                        <a:pt x="260" y="687"/>
                      </a:lnTo>
                      <a:lnTo>
                        <a:pt x="265" y="692"/>
                      </a:lnTo>
                      <a:lnTo>
                        <a:pt x="266" y="694"/>
                      </a:lnTo>
                      <a:lnTo>
                        <a:pt x="266" y="702"/>
                      </a:lnTo>
                      <a:lnTo>
                        <a:pt x="269" y="707"/>
                      </a:lnTo>
                      <a:lnTo>
                        <a:pt x="279" y="707"/>
                      </a:lnTo>
                      <a:lnTo>
                        <a:pt x="281" y="708"/>
                      </a:lnTo>
                      <a:lnTo>
                        <a:pt x="283" y="710"/>
                      </a:lnTo>
                      <a:lnTo>
                        <a:pt x="284" y="712"/>
                      </a:lnTo>
                      <a:lnTo>
                        <a:pt x="285" y="714"/>
                      </a:lnTo>
                      <a:lnTo>
                        <a:pt x="290" y="717"/>
                      </a:lnTo>
                      <a:lnTo>
                        <a:pt x="304" y="717"/>
                      </a:lnTo>
                      <a:lnTo>
                        <a:pt x="315" y="715"/>
                      </a:lnTo>
                      <a:lnTo>
                        <a:pt x="324" y="714"/>
                      </a:lnTo>
                      <a:lnTo>
                        <a:pt x="324" y="707"/>
                      </a:lnTo>
                      <a:lnTo>
                        <a:pt x="319" y="702"/>
                      </a:lnTo>
                      <a:lnTo>
                        <a:pt x="319" y="697"/>
                      </a:lnTo>
                      <a:lnTo>
                        <a:pt x="322" y="694"/>
                      </a:lnTo>
                      <a:lnTo>
                        <a:pt x="323" y="692"/>
                      </a:lnTo>
                      <a:lnTo>
                        <a:pt x="323" y="689"/>
                      </a:lnTo>
                      <a:lnTo>
                        <a:pt x="322" y="684"/>
                      </a:lnTo>
                      <a:lnTo>
                        <a:pt x="320" y="680"/>
                      </a:lnTo>
                      <a:lnTo>
                        <a:pt x="316" y="676"/>
                      </a:lnTo>
                      <a:lnTo>
                        <a:pt x="313" y="674"/>
                      </a:lnTo>
                      <a:lnTo>
                        <a:pt x="308" y="673"/>
                      </a:lnTo>
                      <a:lnTo>
                        <a:pt x="309" y="668"/>
                      </a:lnTo>
                      <a:lnTo>
                        <a:pt x="314" y="663"/>
                      </a:lnTo>
                      <a:lnTo>
                        <a:pt x="316" y="661"/>
                      </a:lnTo>
                      <a:lnTo>
                        <a:pt x="328" y="661"/>
                      </a:lnTo>
                      <a:lnTo>
                        <a:pt x="327" y="659"/>
                      </a:lnTo>
                      <a:lnTo>
                        <a:pt x="325" y="655"/>
                      </a:lnTo>
                      <a:lnTo>
                        <a:pt x="323" y="650"/>
                      </a:lnTo>
                      <a:lnTo>
                        <a:pt x="322" y="646"/>
                      </a:lnTo>
                      <a:lnTo>
                        <a:pt x="319" y="646"/>
                      </a:lnTo>
                      <a:lnTo>
                        <a:pt x="316" y="648"/>
                      </a:lnTo>
                      <a:lnTo>
                        <a:pt x="314" y="650"/>
                      </a:lnTo>
                      <a:lnTo>
                        <a:pt x="310" y="651"/>
                      </a:lnTo>
                      <a:lnTo>
                        <a:pt x="308" y="653"/>
                      </a:lnTo>
                      <a:lnTo>
                        <a:pt x="306" y="642"/>
                      </a:lnTo>
                      <a:lnTo>
                        <a:pt x="301" y="634"/>
                      </a:lnTo>
                      <a:lnTo>
                        <a:pt x="295" y="626"/>
                      </a:lnTo>
                      <a:lnTo>
                        <a:pt x="289" y="617"/>
                      </a:lnTo>
                      <a:lnTo>
                        <a:pt x="288" y="616"/>
                      </a:lnTo>
                      <a:lnTo>
                        <a:pt x="285" y="615"/>
                      </a:lnTo>
                      <a:lnTo>
                        <a:pt x="280" y="610"/>
                      </a:lnTo>
                      <a:lnTo>
                        <a:pt x="280" y="606"/>
                      </a:lnTo>
                      <a:lnTo>
                        <a:pt x="284" y="605"/>
                      </a:lnTo>
                      <a:lnTo>
                        <a:pt x="290" y="601"/>
                      </a:lnTo>
                      <a:lnTo>
                        <a:pt x="299" y="597"/>
                      </a:lnTo>
                      <a:lnTo>
                        <a:pt x="308" y="596"/>
                      </a:lnTo>
                      <a:lnTo>
                        <a:pt x="315" y="597"/>
                      </a:lnTo>
                      <a:lnTo>
                        <a:pt x="323" y="597"/>
                      </a:lnTo>
                      <a:lnTo>
                        <a:pt x="329" y="595"/>
                      </a:lnTo>
                      <a:lnTo>
                        <a:pt x="328" y="592"/>
                      </a:lnTo>
                      <a:lnTo>
                        <a:pt x="325" y="590"/>
                      </a:lnTo>
                      <a:lnTo>
                        <a:pt x="325" y="583"/>
                      </a:lnTo>
                      <a:lnTo>
                        <a:pt x="328" y="582"/>
                      </a:lnTo>
                      <a:lnTo>
                        <a:pt x="328" y="585"/>
                      </a:lnTo>
                      <a:lnTo>
                        <a:pt x="329" y="585"/>
                      </a:lnTo>
                      <a:lnTo>
                        <a:pt x="329" y="586"/>
                      </a:lnTo>
                      <a:lnTo>
                        <a:pt x="330" y="587"/>
                      </a:lnTo>
                      <a:lnTo>
                        <a:pt x="334" y="588"/>
                      </a:lnTo>
                      <a:lnTo>
                        <a:pt x="337" y="590"/>
                      </a:lnTo>
                      <a:lnTo>
                        <a:pt x="338" y="590"/>
                      </a:lnTo>
                      <a:lnTo>
                        <a:pt x="342" y="587"/>
                      </a:lnTo>
                      <a:lnTo>
                        <a:pt x="342" y="586"/>
                      </a:lnTo>
                      <a:lnTo>
                        <a:pt x="344" y="583"/>
                      </a:lnTo>
                      <a:lnTo>
                        <a:pt x="347" y="583"/>
                      </a:lnTo>
                      <a:lnTo>
                        <a:pt x="348" y="582"/>
                      </a:lnTo>
                      <a:lnTo>
                        <a:pt x="349" y="582"/>
                      </a:lnTo>
                      <a:lnTo>
                        <a:pt x="350" y="583"/>
                      </a:lnTo>
                      <a:lnTo>
                        <a:pt x="352" y="582"/>
                      </a:lnTo>
                      <a:lnTo>
                        <a:pt x="353" y="583"/>
                      </a:lnTo>
                      <a:lnTo>
                        <a:pt x="355" y="585"/>
                      </a:lnTo>
                      <a:lnTo>
                        <a:pt x="358" y="583"/>
                      </a:lnTo>
                      <a:lnTo>
                        <a:pt x="359" y="582"/>
                      </a:lnTo>
                      <a:lnTo>
                        <a:pt x="362" y="582"/>
                      </a:lnTo>
                      <a:lnTo>
                        <a:pt x="363" y="581"/>
                      </a:lnTo>
                      <a:lnTo>
                        <a:pt x="365" y="582"/>
                      </a:lnTo>
                      <a:lnTo>
                        <a:pt x="367" y="583"/>
                      </a:lnTo>
                      <a:lnTo>
                        <a:pt x="367" y="587"/>
                      </a:lnTo>
                      <a:lnTo>
                        <a:pt x="368" y="587"/>
                      </a:lnTo>
                      <a:lnTo>
                        <a:pt x="369" y="588"/>
                      </a:lnTo>
                      <a:lnTo>
                        <a:pt x="373" y="588"/>
                      </a:lnTo>
                      <a:lnTo>
                        <a:pt x="375" y="590"/>
                      </a:lnTo>
                      <a:lnTo>
                        <a:pt x="375" y="591"/>
                      </a:lnTo>
                      <a:lnTo>
                        <a:pt x="379" y="591"/>
                      </a:lnTo>
                      <a:lnTo>
                        <a:pt x="380" y="590"/>
                      </a:lnTo>
                      <a:lnTo>
                        <a:pt x="382" y="587"/>
                      </a:lnTo>
                      <a:lnTo>
                        <a:pt x="383" y="586"/>
                      </a:lnTo>
                      <a:lnTo>
                        <a:pt x="385" y="588"/>
                      </a:lnTo>
                      <a:lnTo>
                        <a:pt x="389" y="590"/>
                      </a:lnTo>
                      <a:lnTo>
                        <a:pt x="392" y="588"/>
                      </a:lnTo>
                      <a:lnTo>
                        <a:pt x="393" y="587"/>
                      </a:lnTo>
                      <a:lnTo>
                        <a:pt x="397" y="587"/>
                      </a:lnTo>
                      <a:lnTo>
                        <a:pt x="398" y="580"/>
                      </a:lnTo>
                      <a:lnTo>
                        <a:pt x="399" y="578"/>
                      </a:lnTo>
                      <a:lnTo>
                        <a:pt x="398" y="577"/>
                      </a:lnTo>
                      <a:lnTo>
                        <a:pt x="398" y="576"/>
                      </a:lnTo>
                      <a:lnTo>
                        <a:pt x="392" y="576"/>
                      </a:lnTo>
                      <a:lnTo>
                        <a:pt x="391" y="575"/>
                      </a:lnTo>
                      <a:lnTo>
                        <a:pt x="391" y="573"/>
                      </a:lnTo>
                      <a:lnTo>
                        <a:pt x="387" y="572"/>
                      </a:lnTo>
                      <a:lnTo>
                        <a:pt x="385" y="572"/>
                      </a:lnTo>
                      <a:lnTo>
                        <a:pt x="385" y="570"/>
                      </a:lnTo>
                      <a:lnTo>
                        <a:pt x="382" y="568"/>
                      </a:lnTo>
                      <a:lnTo>
                        <a:pt x="382" y="567"/>
                      </a:lnTo>
                      <a:lnTo>
                        <a:pt x="380" y="562"/>
                      </a:lnTo>
                      <a:lnTo>
                        <a:pt x="379" y="559"/>
                      </a:lnTo>
                      <a:lnTo>
                        <a:pt x="373" y="559"/>
                      </a:lnTo>
                      <a:lnTo>
                        <a:pt x="369" y="561"/>
                      </a:lnTo>
                      <a:lnTo>
                        <a:pt x="369" y="557"/>
                      </a:lnTo>
                      <a:lnTo>
                        <a:pt x="367" y="548"/>
                      </a:lnTo>
                      <a:lnTo>
                        <a:pt x="365" y="543"/>
                      </a:lnTo>
                      <a:lnTo>
                        <a:pt x="367" y="539"/>
                      </a:lnTo>
                      <a:lnTo>
                        <a:pt x="370" y="533"/>
                      </a:lnTo>
                      <a:lnTo>
                        <a:pt x="375" y="528"/>
                      </a:lnTo>
                      <a:lnTo>
                        <a:pt x="377" y="520"/>
                      </a:lnTo>
                      <a:lnTo>
                        <a:pt x="378" y="518"/>
                      </a:lnTo>
                      <a:lnTo>
                        <a:pt x="375" y="517"/>
                      </a:lnTo>
                      <a:lnTo>
                        <a:pt x="368" y="520"/>
                      </a:lnTo>
                      <a:lnTo>
                        <a:pt x="364" y="524"/>
                      </a:lnTo>
                      <a:lnTo>
                        <a:pt x="355" y="522"/>
                      </a:lnTo>
                      <a:lnTo>
                        <a:pt x="352" y="515"/>
                      </a:lnTo>
                      <a:lnTo>
                        <a:pt x="349" y="508"/>
                      </a:lnTo>
                      <a:lnTo>
                        <a:pt x="353" y="505"/>
                      </a:lnTo>
                      <a:lnTo>
                        <a:pt x="358" y="509"/>
                      </a:lnTo>
                      <a:lnTo>
                        <a:pt x="365" y="509"/>
                      </a:lnTo>
                      <a:lnTo>
                        <a:pt x="369" y="507"/>
                      </a:lnTo>
                      <a:lnTo>
                        <a:pt x="370" y="500"/>
                      </a:lnTo>
                      <a:lnTo>
                        <a:pt x="370" y="493"/>
                      </a:lnTo>
                      <a:lnTo>
                        <a:pt x="365" y="492"/>
                      </a:lnTo>
                      <a:lnTo>
                        <a:pt x="362" y="493"/>
                      </a:lnTo>
                      <a:lnTo>
                        <a:pt x="355" y="492"/>
                      </a:lnTo>
                      <a:lnTo>
                        <a:pt x="352" y="485"/>
                      </a:lnTo>
                      <a:lnTo>
                        <a:pt x="352" y="478"/>
                      </a:lnTo>
                      <a:lnTo>
                        <a:pt x="355" y="470"/>
                      </a:lnTo>
                      <a:lnTo>
                        <a:pt x="359" y="459"/>
                      </a:lnTo>
                      <a:lnTo>
                        <a:pt x="365" y="454"/>
                      </a:lnTo>
                      <a:lnTo>
                        <a:pt x="370" y="446"/>
                      </a:lnTo>
                      <a:lnTo>
                        <a:pt x="372" y="441"/>
                      </a:lnTo>
                      <a:lnTo>
                        <a:pt x="369" y="434"/>
                      </a:lnTo>
                      <a:lnTo>
                        <a:pt x="363" y="427"/>
                      </a:lnTo>
                      <a:lnTo>
                        <a:pt x="360" y="424"/>
                      </a:lnTo>
                      <a:lnTo>
                        <a:pt x="363" y="421"/>
                      </a:lnTo>
                      <a:lnTo>
                        <a:pt x="360" y="416"/>
                      </a:lnTo>
                      <a:lnTo>
                        <a:pt x="363" y="415"/>
                      </a:lnTo>
                      <a:lnTo>
                        <a:pt x="367" y="412"/>
                      </a:lnTo>
                      <a:lnTo>
                        <a:pt x="372" y="402"/>
                      </a:lnTo>
                      <a:lnTo>
                        <a:pt x="370" y="395"/>
                      </a:lnTo>
                      <a:lnTo>
                        <a:pt x="367" y="390"/>
                      </a:lnTo>
                      <a:lnTo>
                        <a:pt x="367" y="385"/>
                      </a:lnTo>
                      <a:lnTo>
                        <a:pt x="370" y="386"/>
                      </a:lnTo>
                      <a:lnTo>
                        <a:pt x="372" y="382"/>
                      </a:lnTo>
                      <a:lnTo>
                        <a:pt x="370" y="377"/>
                      </a:lnTo>
                      <a:lnTo>
                        <a:pt x="370" y="373"/>
                      </a:lnTo>
                      <a:lnTo>
                        <a:pt x="369" y="366"/>
                      </a:lnTo>
                      <a:lnTo>
                        <a:pt x="369" y="365"/>
                      </a:lnTo>
                      <a:lnTo>
                        <a:pt x="370" y="357"/>
                      </a:lnTo>
                      <a:lnTo>
                        <a:pt x="369" y="352"/>
                      </a:lnTo>
                      <a:lnTo>
                        <a:pt x="368" y="354"/>
                      </a:lnTo>
                      <a:lnTo>
                        <a:pt x="367" y="354"/>
                      </a:lnTo>
                      <a:lnTo>
                        <a:pt x="367" y="352"/>
                      </a:lnTo>
                      <a:lnTo>
                        <a:pt x="372" y="339"/>
                      </a:lnTo>
                      <a:lnTo>
                        <a:pt x="370" y="329"/>
                      </a:lnTo>
                      <a:lnTo>
                        <a:pt x="373" y="323"/>
                      </a:lnTo>
                      <a:lnTo>
                        <a:pt x="374" y="317"/>
                      </a:lnTo>
                      <a:lnTo>
                        <a:pt x="377" y="310"/>
                      </a:lnTo>
                      <a:lnTo>
                        <a:pt x="375" y="305"/>
                      </a:lnTo>
                      <a:lnTo>
                        <a:pt x="377" y="302"/>
                      </a:lnTo>
                      <a:lnTo>
                        <a:pt x="380" y="300"/>
                      </a:lnTo>
                      <a:lnTo>
                        <a:pt x="385" y="300"/>
                      </a:lnTo>
                      <a:lnTo>
                        <a:pt x="391" y="297"/>
                      </a:lnTo>
                      <a:lnTo>
                        <a:pt x="396" y="288"/>
                      </a:lnTo>
                      <a:lnTo>
                        <a:pt x="404" y="281"/>
                      </a:lnTo>
                      <a:lnTo>
                        <a:pt x="414" y="273"/>
                      </a:lnTo>
                      <a:lnTo>
                        <a:pt x="417" y="264"/>
                      </a:lnTo>
                      <a:lnTo>
                        <a:pt x="422" y="256"/>
                      </a:lnTo>
                      <a:lnTo>
                        <a:pt x="427" y="255"/>
                      </a:lnTo>
                      <a:lnTo>
                        <a:pt x="433" y="251"/>
                      </a:lnTo>
                      <a:lnTo>
                        <a:pt x="436" y="246"/>
                      </a:lnTo>
                      <a:lnTo>
                        <a:pt x="436" y="243"/>
                      </a:lnTo>
                      <a:lnTo>
                        <a:pt x="438" y="241"/>
                      </a:lnTo>
                      <a:lnTo>
                        <a:pt x="441" y="241"/>
                      </a:lnTo>
                      <a:lnTo>
                        <a:pt x="442" y="235"/>
                      </a:lnTo>
                      <a:lnTo>
                        <a:pt x="442" y="225"/>
                      </a:lnTo>
                      <a:lnTo>
                        <a:pt x="436" y="225"/>
                      </a:lnTo>
                      <a:lnTo>
                        <a:pt x="432" y="221"/>
                      </a:lnTo>
                      <a:lnTo>
                        <a:pt x="432" y="215"/>
                      </a:lnTo>
                      <a:lnTo>
                        <a:pt x="434" y="212"/>
                      </a:lnTo>
                      <a:lnTo>
                        <a:pt x="436" y="205"/>
                      </a:lnTo>
                      <a:lnTo>
                        <a:pt x="432" y="200"/>
                      </a:lnTo>
                      <a:lnTo>
                        <a:pt x="429" y="195"/>
                      </a:lnTo>
                      <a:lnTo>
                        <a:pt x="431" y="188"/>
                      </a:lnTo>
                      <a:lnTo>
                        <a:pt x="429" y="183"/>
                      </a:lnTo>
                      <a:lnTo>
                        <a:pt x="428" y="181"/>
                      </a:lnTo>
                      <a:lnTo>
                        <a:pt x="431" y="182"/>
                      </a:lnTo>
                      <a:lnTo>
                        <a:pt x="434" y="183"/>
                      </a:lnTo>
                      <a:lnTo>
                        <a:pt x="437" y="183"/>
                      </a:lnTo>
                      <a:lnTo>
                        <a:pt x="444" y="186"/>
                      </a:lnTo>
                      <a:lnTo>
                        <a:pt x="462" y="195"/>
                      </a:lnTo>
                      <a:lnTo>
                        <a:pt x="471" y="200"/>
                      </a:lnTo>
                      <a:lnTo>
                        <a:pt x="480" y="204"/>
                      </a:lnTo>
                      <a:lnTo>
                        <a:pt x="487" y="206"/>
                      </a:lnTo>
                      <a:lnTo>
                        <a:pt x="492" y="207"/>
                      </a:lnTo>
                      <a:lnTo>
                        <a:pt x="495" y="206"/>
                      </a:lnTo>
                      <a:lnTo>
                        <a:pt x="495" y="202"/>
                      </a:lnTo>
                      <a:lnTo>
                        <a:pt x="490" y="193"/>
                      </a:lnTo>
                      <a:lnTo>
                        <a:pt x="482" y="186"/>
                      </a:lnTo>
                      <a:lnTo>
                        <a:pt x="477" y="176"/>
                      </a:lnTo>
                      <a:lnTo>
                        <a:pt x="472" y="165"/>
                      </a:lnTo>
                      <a:lnTo>
                        <a:pt x="471" y="152"/>
                      </a:lnTo>
                      <a:lnTo>
                        <a:pt x="473" y="143"/>
                      </a:lnTo>
                      <a:lnTo>
                        <a:pt x="480" y="134"/>
                      </a:lnTo>
                      <a:lnTo>
                        <a:pt x="490" y="124"/>
                      </a:lnTo>
                      <a:lnTo>
                        <a:pt x="500" y="117"/>
                      </a:lnTo>
                      <a:lnTo>
                        <a:pt x="511" y="112"/>
                      </a:lnTo>
                      <a:lnTo>
                        <a:pt x="521" y="112"/>
                      </a:lnTo>
                      <a:lnTo>
                        <a:pt x="534" y="115"/>
                      </a:lnTo>
                      <a:lnTo>
                        <a:pt x="540" y="118"/>
                      </a:lnTo>
                      <a:lnTo>
                        <a:pt x="541" y="122"/>
                      </a:lnTo>
                      <a:lnTo>
                        <a:pt x="539" y="127"/>
                      </a:lnTo>
                      <a:lnTo>
                        <a:pt x="535" y="132"/>
                      </a:lnTo>
                      <a:lnTo>
                        <a:pt x="534" y="138"/>
                      </a:lnTo>
                      <a:lnTo>
                        <a:pt x="534" y="146"/>
                      </a:lnTo>
                      <a:lnTo>
                        <a:pt x="535" y="158"/>
                      </a:lnTo>
                      <a:lnTo>
                        <a:pt x="537" y="172"/>
                      </a:lnTo>
                      <a:lnTo>
                        <a:pt x="540" y="187"/>
                      </a:lnTo>
                      <a:lnTo>
                        <a:pt x="544" y="200"/>
                      </a:lnTo>
                      <a:lnTo>
                        <a:pt x="549" y="209"/>
                      </a:lnTo>
                      <a:lnTo>
                        <a:pt x="555" y="212"/>
                      </a:lnTo>
                      <a:lnTo>
                        <a:pt x="559" y="211"/>
                      </a:lnTo>
                      <a:lnTo>
                        <a:pt x="559" y="206"/>
                      </a:lnTo>
                      <a:lnTo>
                        <a:pt x="557" y="200"/>
                      </a:lnTo>
                      <a:lnTo>
                        <a:pt x="554" y="192"/>
                      </a:lnTo>
                      <a:lnTo>
                        <a:pt x="551" y="185"/>
                      </a:lnTo>
                      <a:lnTo>
                        <a:pt x="550" y="177"/>
                      </a:lnTo>
                      <a:lnTo>
                        <a:pt x="556" y="165"/>
                      </a:lnTo>
                      <a:lnTo>
                        <a:pt x="556" y="157"/>
                      </a:lnTo>
                      <a:lnTo>
                        <a:pt x="552" y="149"/>
                      </a:lnTo>
                      <a:lnTo>
                        <a:pt x="547" y="143"/>
                      </a:lnTo>
                      <a:lnTo>
                        <a:pt x="544" y="136"/>
                      </a:lnTo>
                      <a:lnTo>
                        <a:pt x="554" y="131"/>
                      </a:lnTo>
                      <a:lnTo>
                        <a:pt x="561" y="122"/>
                      </a:lnTo>
                      <a:lnTo>
                        <a:pt x="565" y="112"/>
                      </a:lnTo>
                      <a:lnTo>
                        <a:pt x="567" y="115"/>
                      </a:lnTo>
                      <a:lnTo>
                        <a:pt x="569" y="122"/>
                      </a:lnTo>
                      <a:lnTo>
                        <a:pt x="570" y="127"/>
                      </a:lnTo>
                      <a:lnTo>
                        <a:pt x="572" y="133"/>
                      </a:lnTo>
                      <a:lnTo>
                        <a:pt x="575" y="136"/>
                      </a:lnTo>
                      <a:lnTo>
                        <a:pt x="579" y="137"/>
                      </a:lnTo>
                      <a:lnTo>
                        <a:pt x="585" y="133"/>
                      </a:lnTo>
                      <a:lnTo>
                        <a:pt x="593" y="124"/>
                      </a:lnTo>
                      <a:lnTo>
                        <a:pt x="606" y="124"/>
                      </a:lnTo>
                      <a:lnTo>
                        <a:pt x="616" y="126"/>
                      </a:lnTo>
                      <a:lnTo>
                        <a:pt x="624" y="127"/>
                      </a:lnTo>
                      <a:lnTo>
                        <a:pt x="629" y="127"/>
                      </a:lnTo>
                      <a:lnTo>
                        <a:pt x="634" y="124"/>
                      </a:lnTo>
                      <a:lnTo>
                        <a:pt x="631" y="119"/>
                      </a:lnTo>
                      <a:lnTo>
                        <a:pt x="630" y="114"/>
                      </a:lnTo>
                      <a:lnTo>
                        <a:pt x="629" y="110"/>
                      </a:lnTo>
                      <a:lnTo>
                        <a:pt x="628" y="108"/>
                      </a:lnTo>
                      <a:lnTo>
                        <a:pt x="630" y="99"/>
                      </a:lnTo>
                      <a:lnTo>
                        <a:pt x="638" y="94"/>
                      </a:lnTo>
                      <a:lnTo>
                        <a:pt x="649" y="90"/>
                      </a:lnTo>
                      <a:lnTo>
                        <a:pt x="660" y="89"/>
                      </a:lnTo>
                      <a:lnTo>
                        <a:pt x="692" y="89"/>
                      </a:lnTo>
                      <a:lnTo>
                        <a:pt x="697" y="87"/>
                      </a:lnTo>
                      <a:lnTo>
                        <a:pt x="702" y="80"/>
                      </a:lnTo>
                      <a:lnTo>
                        <a:pt x="705" y="73"/>
                      </a:lnTo>
                      <a:lnTo>
                        <a:pt x="709" y="66"/>
                      </a:lnTo>
                      <a:lnTo>
                        <a:pt x="725" y="55"/>
                      </a:lnTo>
                      <a:lnTo>
                        <a:pt x="746" y="46"/>
                      </a:lnTo>
                      <a:lnTo>
                        <a:pt x="766" y="41"/>
                      </a:lnTo>
                      <a:lnTo>
                        <a:pt x="783" y="37"/>
                      </a:lnTo>
                      <a:lnTo>
                        <a:pt x="800" y="35"/>
                      </a:lnTo>
                      <a:lnTo>
                        <a:pt x="810" y="32"/>
                      </a:lnTo>
                      <a:lnTo>
                        <a:pt x="810" y="37"/>
                      </a:lnTo>
                      <a:lnTo>
                        <a:pt x="815" y="40"/>
                      </a:lnTo>
                      <a:lnTo>
                        <a:pt x="823" y="40"/>
                      </a:lnTo>
                      <a:lnTo>
                        <a:pt x="832" y="37"/>
                      </a:lnTo>
                      <a:lnTo>
                        <a:pt x="852" y="30"/>
                      </a:lnTo>
                      <a:lnTo>
                        <a:pt x="865" y="24"/>
                      </a:lnTo>
                      <a:lnTo>
                        <a:pt x="871" y="17"/>
                      </a:lnTo>
                      <a:lnTo>
                        <a:pt x="879" y="11"/>
                      </a:lnTo>
                      <a:lnTo>
                        <a:pt x="886" y="6"/>
                      </a:lnTo>
                      <a:lnTo>
                        <a:pt x="895" y="1"/>
                      </a:lnTo>
                      <a:lnTo>
                        <a:pt x="906" y="0"/>
                      </a:lnTo>
                      <a:close/>
                    </a:path>
                  </a:pathLst>
                </a:custGeom>
                <a:grpFill/>
                <a:ln w="0">
                  <a:noFill/>
                  <a:prstDash val="solid"/>
                  <a:round/>
                </a:ln>
              </p:spPr>
              <p:txBody>
                <a:bodyPr vert="horz" wrap="square" lIns="91401" tIns="45700" rIns="91401" bIns="45700" numCol="1" anchor="t" anchorCtr="0" compatLnSpc="1"/>
                <a:lstStyle/>
                <a:p>
                  <a:endParaRPr lang="en-US" dirty="0"/>
                </a:p>
              </p:txBody>
            </p:sp>
            <p:sp>
              <p:nvSpPr>
                <p:cNvPr id="127" name="Freeform 1297">
                  <a:extLst>
                    <a:ext uri="{FF2B5EF4-FFF2-40B4-BE49-F238E27FC236}">
                      <a16:creationId xmlns:a16="http://schemas.microsoft.com/office/drawing/2014/main" id="{630F5C42-6412-4EE4-ADC2-29AE39A4AD8A}"/>
                    </a:ext>
                  </a:extLst>
                </p:cNvPr>
                <p:cNvSpPr/>
                <p:nvPr/>
              </p:nvSpPr>
              <p:spPr bwMode="auto">
                <a:xfrm>
                  <a:off x="7676385" y="4196600"/>
                  <a:ext cx="47669" cy="95337"/>
                </a:xfrm>
                <a:custGeom>
                  <a:avLst/>
                  <a:gdLst/>
                  <a:ahLst/>
                  <a:cxnLst>
                    <a:cxn ang="0">
                      <a:pos x="5" y="0"/>
                    </a:cxn>
                    <a:cxn ang="0">
                      <a:pos x="10" y="7"/>
                    </a:cxn>
                    <a:cxn ang="0">
                      <a:pos x="17" y="13"/>
                    </a:cxn>
                    <a:cxn ang="0">
                      <a:pos x="22" y="19"/>
                    </a:cxn>
                    <a:cxn ang="0">
                      <a:pos x="23" y="28"/>
                    </a:cxn>
                    <a:cxn ang="0">
                      <a:pos x="23" y="32"/>
                    </a:cxn>
                    <a:cxn ang="0">
                      <a:pos x="22" y="35"/>
                    </a:cxn>
                    <a:cxn ang="0">
                      <a:pos x="17" y="43"/>
                    </a:cxn>
                    <a:cxn ang="0">
                      <a:pos x="14" y="44"/>
                    </a:cxn>
                    <a:cxn ang="0">
                      <a:pos x="10" y="46"/>
                    </a:cxn>
                    <a:cxn ang="0">
                      <a:pos x="7" y="44"/>
                    </a:cxn>
                    <a:cxn ang="0">
                      <a:pos x="4" y="43"/>
                    </a:cxn>
                    <a:cxn ang="0">
                      <a:pos x="2" y="41"/>
                    </a:cxn>
                    <a:cxn ang="0">
                      <a:pos x="0" y="37"/>
                    </a:cxn>
                    <a:cxn ang="0">
                      <a:pos x="0" y="34"/>
                    </a:cxn>
                    <a:cxn ang="0">
                      <a:pos x="2" y="23"/>
                    </a:cxn>
                    <a:cxn ang="0">
                      <a:pos x="4" y="12"/>
                    </a:cxn>
                    <a:cxn ang="0">
                      <a:pos x="5" y="0"/>
                    </a:cxn>
                  </a:cxnLst>
                  <a:rect l="0" t="0" r="r" b="b"/>
                  <a:pathLst>
                    <a:path w="23" h="46">
                      <a:moveTo>
                        <a:pt x="5" y="0"/>
                      </a:moveTo>
                      <a:lnTo>
                        <a:pt x="10" y="7"/>
                      </a:lnTo>
                      <a:lnTo>
                        <a:pt x="17" y="13"/>
                      </a:lnTo>
                      <a:lnTo>
                        <a:pt x="22" y="19"/>
                      </a:lnTo>
                      <a:lnTo>
                        <a:pt x="23" y="28"/>
                      </a:lnTo>
                      <a:lnTo>
                        <a:pt x="23" y="32"/>
                      </a:lnTo>
                      <a:lnTo>
                        <a:pt x="22" y="35"/>
                      </a:lnTo>
                      <a:lnTo>
                        <a:pt x="17" y="43"/>
                      </a:lnTo>
                      <a:lnTo>
                        <a:pt x="14" y="44"/>
                      </a:lnTo>
                      <a:lnTo>
                        <a:pt x="10" y="46"/>
                      </a:lnTo>
                      <a:lnTo>
                        <a:pt x="7" y="44"/>
                      </a:lnTo>
                      <a:lnTo>
                        <a:pt x="4" y="43"/>
                      </a:lnTo>
                      <a:lnTo>
                        <a:pt x="2" y="41"/>
                      </a:lnTo>
                      <a:lnTo>
                        <a:pt x="0" y="37"/>
                      </a:lnTo>
                      <a:lnTo>
                        <a:pt x="0" y="34"/>
                      </a:lnTo>
                      <a:lnTo>
                        <a:pt x="2" y="23"/>
                      </a:lnTo>
                      <a:lnTo>
                        <a:pt x="4" y="12"/>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8" name="Freeform 1298">
                  <a:extLst>
                    <a:ext uri="{FF2B5EF4-FFF2-40B4-BE49-F238E27FC236}">
                      <a16:creationId xmlns:a16="http://schemas.microsoft.com/office/drawing/2014/main" id="{4BB572EB-08C5-4BD0-90A3-349BD5864AD5}"/>
                    </a:ext>
                  </a:extLst>
                </p:cNvPr>
                <p:cNvSpPr/>
                <p:nvPr/>
              </p:nvSpPr>
              <p:spPr bwMode="auto">
                <a:xfrm>
                  <a:off x="8051513" y="4296082"/>
                  <a:ext cx="254922" cy="275648"/>
                </a:xfrm>
                <a:custGeom>
                  <a:avLst/>
                  <a:gdLst/>
                  <a:ahLst/>
                  <a:cxnLst>
                    <a:cxn ang="0">
                      <a:pos x="5" y="0"/>
                    </a:cxn>
                    <a:cxn ang="0">
                      <a:pos x="9" y="3"/>
                    </a:cxn>
                    <a:cxn ang="0">
                      <a:pos x="24" y="4"/>
                    </a:cxn>
                    <a:cxn ang="0">
                      <a:pos x="34" y="11"/>
                    </a:cxn>
                    <a:cxn ang="0">
                      <a:pos x="40" y="20"/>
                    </a:cxn>
                    <a:cxn ang="0">
                      <a:pos x="41" y="21"/>
                    </a:cxn>
                    <a:cxn ang="0">
                      <a:pos x="46" y="23"/>
                    </a:cxn>
                    <a:cxn ang="0">
                      <a:pos x="54" y="29"/>
                    </a:cxn>
                    <a:cxn ang="0">
                      <a:pos x="64" y="39"/>
                    </a:cxn>
                    <a:cxn ang="0">
                      <a:pos x="80" y="49"/>
                    </a:cxn>
                    <a:cxn ang="0">
                      <a:pos x="85" y="50"/>
                    </a:cxn>
                    <a:cxn ang="0">
                      <a:pos x="93" y="57"/>
                    </a:cxn>
                    <a:cxn ang="0">
                      <a:pos x="92" y="60"/>
                    </a:cxn>
                    <a:cxn ang="0">
                      <a:pos x="95" y="62"/>
                    </a:cxn>
                    <a:cxn ang="0">
                      <a:pos x="99" y="65"/>
                    </a:cxn>
                    <a:cxn ang="0">
                      <a:pos x="98" y="72"/>
                    </a:cxn>
                    <a:cxn ang="0">
                      <a:pos x="105" y="76"/>
                    </a:cxn>
                    <a:cxn ang="0">
                      <a:pos x="107" y="83"/>
                    </a:cxn>
                    <a:cxn ang="0">
                      <a:pos x="110" y="87"/>
                    </a:cxn>
                    <a:cxn ang="0">
                      <a:pos x="114" y="91"/>
                    </a:cxn>
                    <a:cxn ang="0">
                      <a:pos x="120" y="94"/>
                    </a:cxn>
                    <a:cxn ang="0">
                      <a:pos x="123" y="98"/>
                    </a:cxn>
                    <a:cxn ang="0">
                      <a:pos x="120" y="117"/>
                    </a:cxn>
                    <a:cxn ang="0">
                      <a:pos x="118" y="131"/>
                    </a:cxn>
                    <a:cxn ang="0">
                      <a:pos x="114" y="133"/>
                    </a:cxn>
                    <a:cxn ang="0">
                      <a:pos x="107" y="131"/>
                    </a:cxn>
                    <a:cxn ang="0">
                      <a:pos x="102" y="125"/>
                    </a:cxn>
                    <a:cxn ang="0">
                      <a:pos x="100" y="122"/>
                    </a:cxn>
                    <a:cxn ang="0">
                      <a:pos x="70" y="96"/>
                    </a:cxn>
                    <a:cxn ang="0">
                      <a:pos x="62" y="79"/>
                    </a:cxn>
                    <a:cxn ang="0">
                      <a:pos x="55" y="69"/>
                    </a:cxn>
                    <a:cxn ang="0">
                      <a:pos x="54" y="65"/>
                    </a:cxn>
                    <a:cxn ang="0">
                      <a:pos x="48" y="64"/>
                    </a:cxn>
                    <a:cxn ang="0">
                      <a:pos x="44" y="58"/>
                    </a:cxn>
                    <a:cxn ang="0">
                      <a:pos x="41" y="49"/>
                    </a:cxn>
                    <a:cxn ang="0">
                      <a:pos x="38" y="43"/>
                    </a:cxn>
                    <a:cxn ang="0">
                      <a:pos x="26" y="35"/>
                    </a:cxn>
                    <a:cxn ang="0">
                      <a:pos x="24" y="29"/>
                    </a:cxn>
                    <a:cxn ang="0">
                      <a:pos x="20" y="23"/>
                    </a:cxn>
                    <a:cxn ang="0">
                      <a:pos x="16" y="20"/>
                    </a:cxn>
                    <a:cxn ang="0">
                      <a:pos x="9" y="19"/>
                    </a:cxn>
                    <a:cxn ang="0">
                      <a:pos x="3" y="9"/>
                    </a:cxn>
                    <a:cxn ang="0">
                      <a:pos x="0" y="0"/>
                    </a:cxn>
                  </a:cxnLst>
                  <a:rect l="0" t="0" r="r" b="b"/>
                  <a:pathLst>
                    <a:path w="123" h="133">
                      <a:moveTo>
                        <a:pt x="0" y="0"/>
                      </a:moveTo>
                      <a:lnTo>
                        <a:pt x="5" y="0"/>
                      </a:lnTo>
                      <a:lnTo>
                        <a:pt x="6" y="1"/>
                      </a:lnTo>
                      <a:lnTo>
                        <a:pt x="9" y="3"/>
                      </a:lnTo>
                      <a:lnTo>
                        <a:pt x="10" y="4"/>
                      </a:lnTo>
                      <a:lnTo>
                        <a:pt x="24" y="4"/>
                      </a:lnTo>
                      <a:lnTo>
                        <a:pt x="29" y="6"/>
                      </a:lnTo>
                      <a:lnTo>
                        <a:pt x="34" y="11"/>
                      </a:lnTo>
                      <a:lnTo>
                        <a:pt x="39" y="19"/>
                      </a:lnTo>
                      <a:lnTo>
                        <a:pt x="40" y="20"/>
                      </a:lnTo>
                      <a:lnTo>
                        <a:pt x="41" y="20"/>
                      </a:lnTo>
                      <a:lnTo>
                        <a:pt x="41" y="21"/>
                      </a:lnTo>
                      <a:lnTo>
                        <a:pt x="43" y="21"/>
                      </a:lnTo>
                      <a:lnTo>
                        <a:pt x="46" y="23"/>
                      </a:lnTo>
                      <a:lnTo>
                        <a:pt x="50" y="25"/>
                      </a:lnTo>
                      <a:lnTo>
                        <a:pt x="54" y="29"/>
                      </a:lnTo>
                      <a:lnTo>
                        <a:pt x="56" y="33"/>
                      </a:lnTo>
                      <a:lnTo>
                        <a:pt x="64" y="39"/>
                      </a:lnTo>
                      <a:lnTo>
                        <a:pt x="70" y="45"/>
                      </a:lnTo>
                      <a:lnTo>
                        <a:pt x="80" y="49"/>
                      </a:lnTo>
                      <a:lnTo>
                        <a:pt x="83" y="50"/>
                      </a:lnTo>
                      <a:lnTo>
                        <a:pt x="85" y="50"/>
                      </a:lnTo>
                      <a:lnTo>
                        <a:pt x="89" y="53"/>
                      </a:lnTo>
                      <a:lnTo>
                        <a:pt x="93" y="57"/>
                      </a:lnTo>
                      <a:lnTo>
                        <a:pt x="93" y="59"/>
                      </a:lnTo>
                      <a:lnTo>
                        <a:pt x="92" y="60"/>
                      </a:lnTo>
                      <a:lnTo>
                        <a:pt x="92" y="62"/>
                      </a:lnTo>
                      <a:lnTo>
                        <a:pt x="95" y="62"/>
                      </a:lnTo>
                      <a:lnTo>
                        <a:pt x="98" y="63"/>
                      </a:lnTo>
                      <a:lnTo>
                        <a:pt x="99" y="65"/>
                      </a:lnTo>
                      <a:lnTo>
                        <a:pt x="98" y="69"/>
                      </a:lnTo>
                      <a:lnTo>
                        <a:pt x="98" y="72"/>
                      </a:lnTo>
                      <a:lnTo>
                        <a:pt x="102" y="76"/>
                      </a:lnTo>
                      <a:lnTo>
                        <a:pt x="105" y="76"/>
                      </a:lnTo>
                      <a:lnTo>
                        <a:pt x="105" y="79"/>
                      </a:lnTo>
                      <a:lnTo>
                        <a:pt x="107" y="83"/>
                      </a:lnTo>
                      <a:lnTo>
                        <a:pt x="108" y="86"/>
                      </a:lnTo>
                      <a:lnTo>
                        <a:pt x="110" y="87"/>
                      </a:lnTo>
                      <a:lnTo>
                        <a:pt x="112" y="89"/>
                      </a:lnTo>
                      <a:lnTo>
                        <a:pt x="114" y="91"/>
                      </a:lnTo>
                      <a:lnTo>
                        <a:pt x="115" y="92"/>
                      </a:lnTo>
                      <a:lnTo>
                        <a:pt x="120" y="94"/>
                      </a:lnTo>
                      <a:lnTo>
                        <a:pt x="122" y="96"/>
                      </a:lnTo>
                      <a:lnTo>
                        <a:pt x="123" y="98"/>
                      </a:lnTo>
                      <a:lnTo>
                        <a:pt x="123" y="116"/>
                      </a:lnTo>
                      <a:lnTo>
                        <a:pt x="120" y="117"/>
                      </a:lnTo>
                      <a:lnTo>
                        <a:pt x="120" y="130"/>
                      </a:lnTo>
                      <a:lnTo>
                        <a:pt x="118" y="131"/>
                      </a:lnTo>
                      <a:lnTo>
                        <a:pt x="117" y="132"/>
                      </a:lnTo>
                      <a:lnTo>
                        <a:pt x="114" y="133"/>
                      </a:lnTo>
                      <a:lnTo>
                        <a:pt x="108" y="133"/>
                      </a:lnTo>
                      <a:lnTo>
                        <a:pt x="107" y="131"/>
                      </a:lnTo>
                      <a:lnTo>
                        <a:pt x="103" y="127"/>
                      </a:lnTo>
                      <a:lnTo>
                        <a:pt x="102" y="125"/>
                      </a:lnTo>
                      <a:lnTo>
                        <a:pt x="100" y="123"/>
                      </a:lnTo>
                      <a:lnTo>
                        <a:pt x="100" y="122"/>
                      </a:lnTo>
                      <a:lnTo>
                        <a:pt x="78" y="104"/>
                      </a:lnTo>
                      <a:lnTo>
                        <a:pt x="70" y="96"/>
                      </a:lnTo>
                      <a:lnTo>
                        <a:pt x="67" y="88"/>
                      </a:lnTo>
                      <a:lnTo>
                        <a:pt x="62" y="79"/>
                      </a:lnTo>
                      <a:lnTo>
                        <a:pt x="58" y="72"/>
                      </a:lnTo>
                      <a:lnTo>
                        <a:pt x="55" y="69"/>
                      </a:lnTo>
                      <a:lnTo>
                        <a:pt x="54" y="69"/>
                      </a:lnTo>
                      <a:lnTo>
                        <a:pt x="54" y="65"/>
                      </a:lnTo>
                      <a:lnTo>
                        <a:pt x="53" y="64"/>
                      </a:lnTo>
                      <a:lnTo>
                        <a:pt x="48" y="64"/>
                      </a:lnTo>
                      <a:lnTo>
                        <a:pt x="45" y="62"/>
                      </a:lnTo>
                      <a:lnTo>
                        <a:pt x="44" y="58"/>
                      </a:lnTo>
                      <a:lnTo>
                        <a:pt x="44" y="54"/>
                      </a:lnTo>
                      <a:lnTo>
                        <a:pt x="41" y="49"/>
                      </a:lnTo>
                      <a:lnTo>
                        <a:pt x="40" y="45"/>
                      </a:lnTo>
                      <a:lnTo>
                        <a:pt x="38" y="43"/>
                      </a:lnTo>
                      <a:lnTo>
                        <a:pt x="28" y="38"/>
                      </a:lnTo>
                      <a:lnTo>
                        <a:pt x="26" y="35"/>
                      </a:lnTo>
                      <a:lnTo>
                        <a:pt x="25" y="32"/>
                      </a:lnTo>
                      <a:lnTo>
                        <a:pt x="24" y="29"/>
                      </a:lnTo>
                      <a:lnTo>
                        <a:pt x="21" y="26"/>
                      </a:lnTo>
                      <a:lnTo>
                        <a:pt x="20" y="23"/>
                      </a:lnTo>
                      <a:lnTo>
                        <a:pt x="19" y="21"/>
                      </a:lnTo>
                      <a:lnTo>
                        <a:pt x="16" y="20"/>
                      </a:lnTo>
                      <a:lnTo>
                        <a:pt x="11" y="20"/>
                      </a:lnTo>
                      <a:lnTo>
                        <a:pt x="9" y="19"/>
                      </a:lnTo>
                      <a:lnTo>
                        <a:pt x="8" y="16"/>
                      </a:lnTo>
                      <a:lnTo>
                        <a:pt x="3" y="9"/>
                      </a:lnTo>
                      <a:lnTo>
                        <a:pt x="0"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9" name="Freeform 1299">
                  <a:extLst>
                    <a:ext uri="{FF2B5EF4-FFF2-40B4-BE49-F238E27FC236}">
                      <a16:creationId xmlns:a16="http://schemas.microsoft.com/office/drawing/2014/main" id="{7569E74D-9FB4-442D-84D3-C52DA06402BA}"/>
                    </a:ext>
                  </a:extLst>
                </p:cNvPr>
                <p:cNvSpPr/>
                <p:nvPr/>
              </p:nvSpPr>
              <p:spPr bwMode="auto">
                <a:xfrm>
                  <a:off x="8378974" y="4262922"/>
                  <a:ext cx="244559" cy="267357"/>
                </a:xfrm>
                <a:custGeom>
                  <a:avLst/>
                  <a:gdLst/>
                  <a:ahLst/>
                  <a:cxnLst>
                    <a:cxn ang="0">
                      <a:pos x="97" y="0"/>
                    </a:cxn>
                    <a:cxn ang="0">
                      <a:pos x="100" y="2"/>
                    </a:cxn>
                    <a:cxn ang="0">
                      <a:pos x="108" y="16"/>
                    </a:cxn>
                    <a:cxn ang="0">
                      <a:pos x="113" y="17"/>
                    </a:cxn>
                    <a:cxn ang="0">
                      <a:pos x="118" y="19"/>
                    </a:cxn>
                    <a:cxn ang="0">
                      <a:pos x="117" y="24"/>
                    </a:cxn>
                    <a:cxn ang="0">
                      <a:pos x="109" y="25"/>
                    </a:cxn>
                    <a:cxn ang="0">
                      <a:pos x="111" y="29"/>
                    </a:cxn>
                    <a:cxn ang="0">
                      <a:pos x="107" y="30"/>
                    </a:cxn>
                    <a:cxn ang="0">
                      <a:pos x="100" y="34"/>
                    </a:cxn>
                    <a:cxn ang="0">
                      <a:pos x="100" y="36"/>
                    </a:cxn>
                    <a:cxn ang="0">
                      <a:pos x="98" y="40"/>
                    </a:cxn>
                    <a:cxn ang="0">
                      <a:pos x="104" y="55"/>
                    </a:cxn>
                    <a:cxn ang="0">
                      <a:pos x="116" y="66"/>
                    </a:cxn>
                    <a:cxn ang="0">
                      <a:pos x="103" y="71"/>
                    </a:cxn>
                    <a:cxn ang="0">
                      <a:pos x="99" y="81"/>
                    </a:cxn>
                    <a:cxn ang="0">
                      <a:pos x="95" y="90"/>
                    </a:cxn>
                    <a:cxn ang="0">
                      <a:pos x="93" y="95"/>
                    </a:cxn>
                    <a:cxn ang="0">
                      <a:pos x="87" y="105"/>
                    </a:cxn>
                    <a:cxn ang="0">
                      <a:pos x="89" y="112"/>
                    </a:cxn>
                    <a:cxn ang="0">
                      <a:pos x="85" y="118"/>
                    </a:cxn>
                    <a:cxn ang="0">
                      <a:pos x="84" y="123"/>
                    </a:cxn>
                    <a:cxn ang="0">
                      <a:pos x="77" y="128"/>
                    </a:cxn>
                    <a:cxn ang="0">
                      <a:pos x="69" y="129"/>
                    </a:cxn>
                    <a:cxn ang="0">
                      <a:pos x="65" y="125"/>
                    </a:cxn>
                    <a:cxn ang="0">
                      <a:pos x="62" y="123"/>
                    </a:cxn>
                    <a:cxn ang="0">
                      <a:pos x="55" y="119"/>
                    </a:cxn>
                    <a:cxn ang="0">
                      <a:pos x="45" y="118"/>
                    </a:cxn>
                    <a:cxn ang="0">
                      <a:pos x="42" y="122"/>
                    </a:cxn>
                    <a:cxn ang="0">
                      <a:pos x="34" y="120"/>
                    </a:cxn>
                    <a:cxn ang="0">
                      <a:pos x="30" y="114"/>
                    </a:cxn>
                    <a:cxn ang="0">
                      <a:pos x="25" y="115"/>
                    </a:cxn>
                    <a:cxn ang="0">
                      <a:pos x="15" y="110"/>
                    </a:cxn>
                    <a:cxn ang="0">
                      <a:pos x="14" y="99"/>
                    </a:cxn>
                    <a:cxn ang="0">
                      <a:pos x="11" y="90"/>
                    </a:cxn>
                    <a:cxn ang="0">
                      <a:pos x="6" y="89"/>
                    </a:cxn>
                    <a:cxn ang="0">
                      <a:pos x="1" y="79"/>
                    </a:cxn>
                    <a:cxn ang="0">
                      <a:pos x="0" y="73"/>
                    </a:cxn>
                    <a:cxn ang="0">
                      <a:pos x="3" y="68"/>
                    </a:cxn>
                    <a:cxn ang="0">
                      <a:pos x="21" y="66"/>
                    </a:cxn>
                    <a:cxn ang="0">
                      <a:pos x="28" y="56"/>
                    </a:cxn>
                    <a:cxn ang="0">
                      <a:pos x="30" y="53"/>
                    </a:cxn>
                    <a:cxn ang="0">
                      <a:pos x="34" y="48"/>
                    </a:cxn>
                    <a:cxn ang="0">
                      <a:pos x="43" y="46"/>
                    </a:cxn>
                    <a:cxn ang="0">
                      <a:pos x="50" y="39"/>
                    </a:cxn>
                    <a:cxn ang="0">
                      <a:pos x="52" y="36"/>
                    </a:cxn>
                    <a:cxn ang="0">
                      <a:pos x="58" y="31"/>
                    </a:cxn>
                    <a:cxn ang="0">
                      <a:pos x="59" y="30"/>
                    </a:cxn>
                    <a:cxn ang="0">
                      <a:pos x="62" y="26"/>
                    </a:cxn>
                    <a:cxn ang="0">
                      <a:pos x="72" y="24"/>
                    </a:cxn>
                    <a:cxn ang="0">
                      <a:pos x="75" y="21"/>
                    </a:cxn>
                    <a:cxn ang="0">
                      <a:pos x="89" y="2"/>
                    </a:cxn>
                  </a:cxnLst>
                  <a:rect l="0" t="0" r="r" b="b"/>
                  <a:pathLst>
                    <a:path w="118" h="129">
                      <a:moveTo>
                        <a:pt x="94" y="0"/>
                      </a:moveTo>
                      <a:lnTo>
                        <a:pt x="97" y="0"/>
                      </a:lnTo>
                      <a:lnTo>
                        <a:pt x="99" y="1"/>
                      </a:lnTo>
                      <a:lnTo>
                        <a:pt x="100" y="2"/>
                      </a:lnTo>
                      <a:lnTo>
                        <a:pt x="100" y="12"/>
                      </a:lnTo>
                      <a:lnTo>
                        <a:pt x="108" y="16"/>
                      </a:lnTo>
                      <a:lnTo>
                        <a:pt x="111" y="16"/>
                      </a:lnTo>
                      <a:lnTo>
                        <a:pt x="113" y="17"/>
                      </a:lnTo>
                      <a:lnTo>
                        <a:pt x="116" y="17"/>
                      </a:lnTo>
                      <a:lnTo>
                        <a:pt x="118" y="19"/>
                      </a:lnTo>
                      <a:lnTo>
                        <a:pt x="118" y="22"/>
                      </a:lnTo>
                      <a:lnTo>
                        <a:pt x="117" y="24"/>
                      </a:lnTo>
                      <a:lnTo>
                        <a:pt x="111" y="24"/>
                      </a:lnTo>
                      <a:lnTo>
                        <a:pt x="109" y="25"/>
                      </a:lnTo>
                      <a:lnTo>
                        <a:pt x="109" y="29"/>
                      </a:lnTo>
                      <a:lnTo>
                        <a:pt x="111" y="29"/>
                      </a:lnTo>
                      <a:lnTo>
                        <a:pt x="109" y="30"/>
                      </a:lnTo>
                      <a:lnTo>
                        <a:pt x="107" y="30"/>
                      </a:lnTo>
                      <a:lnTo>
                        <a:pt x="102" y="32"/>
                      </a:lnTo>
                      <a:lnTo>
                        <a:pt x="100" y="34"/>
                      </a:lnTo>
                      <a:lnTo>
                        <a:pt x="99" y="34"/>
                      </a:lnTo>
                      <a:lnTo>
                        <a:pt x="100" y="36"/>
                      </a:lnTo>
                      <a:lnTo>
                        <a:pt x="100" y="37"/>
                      </a:lnTo>
                      <a:lnTo>
                        <a:pt x="98" y="40"/>
                      </a:lnTo>
                      <a:lnTo>
                        <a:pt x="99" y="46"/>
                      </a:lnTo>
                      <a:lnTo>
                        <a:pt x="104" y="55"/>
                      </a:lnTo>
                      <a:lnTo>
                        <a:pt x="109" y="63"/>
                      </a:lnTo>
                      <a:lnTo>
                        <a:pt x="116" y="66"/>
                      </a:lnTo>
                      <a:lnTo>
                        <a:pt x="113" y="71"/>
                      </a:lnTo>
                      <a:lnTo>
                        <a:pt x="103" y="71"/>
                      </a:lnTo>
                      <a:lnTo>
                        <a:pt x="100" y="76"/>
                      </a:lnTo>
                      <a:lnTo>
                        <a:pt x="99" y="81"/>
                      </a:lnTo>
                      <a:lnTo>
                        <a:pt x="98" y="85"/>
                      </a:lnTo>
                      <a:lnTo>
                        <a:pt x="95" y="90"/>
                      </a:lnTo>
                      <a:lnTo>
                        <a:pt x="95" y="94"/>
                      </a:lnTo>
                      <a:lnTo>
                        <a:pt x="93" y="95"/>
                      </a:lnTo>
                      <a:lnTo>
                        <a:pt x="87" y="102"/>
                      </a:lnTo>
                      <a:lnTo>
                        <a:pt x="87" y="105"/>
                      </a:lnTo>
                      <a:lnTo>
                        <a:pt x="89" y="108"/>
                      </a:lnTo>
                      <a:lnTo>
                        <a:pt x="89" y="112"/>
                      </a:lnTo>
                      <a:lnTo>
                        <a:pt x="88" y="114"/>
                      </a:lnTo>
                      <a:lnTo>
                        <a:pt x="85" y="118"/>
                      </a:lnTo>
                      <a:lnTo>
                        <a:pt x="84" y="120"/>
                      </a:lnTo>
                      <a:lnTo>
                        <a:pt x="84" y="123"/>
                      </a:lnTo>
                      <a:lnTo>
                        <a:pt x="80" y="124"/>
                      </a:lnTo>
                      <a:lnTo>
                        <a:pt x="77" y="128"/>
                      </a:lnTo>
                      <a:lnTo>
                        <a:pt x="74" y="129"/>
                      </a:lnTo>
                      <a:lnTo>
                        <a:pt x="69" y="129"/>
                      </a:lnTo>
                      <a:lnTo>
                        <a:pt x="67" y="128"/>
                      </a:lnTo>
                      <a:lnTo>
                        <a:pt x="65" y="125"/>
                      </a:lnTo>
                      <a:lnTo>
                        <a:pt x="65" y="124"/>
                      </a:lnTo>
                      <a:lnTo>
                        <a:pt x="62" y="123"/>
                      </a:lnTo>
                      <a:lnTo>
                        <a:pt x="59" y="122"/>
                      </a:lnTo>
                      <a:lnTo>
                        <a:pt x="55" y="119"/>
                      </a:lnTo>
                      <a:lnTo>
                        <a:pt x="52" y="118"/>
                      </a:lnTo>
                      <a:lnTo>
                        <a:pt x="45" y="118"/>
                      </a:lnTo>
                      <a:lnTo>
                        <a:pt x="44" y="120"/>
                      </a:lnTo>
                      <a:lnTo>
                        <a:pt x="42" y="122"/>
                      </a:lnTo>
                      <a:lnTo>
                        <a:pt x="37" y="122"/>
                      </a:lnTo>
                      <a:lnTo>
                        <a:pt x="34" y="120"/>
                      </a:lnTo>
                      <a:lnTo>
                        <a:pt x="34" y="114"/>
                      </a:lnTo>
                      <a:lnTo>
                        <a:pt x="30" y="114"/>
                      </a:lnTo>
                      <a:lnTo>
                        <a:pt x="28" y="115"/>
                      </a:lnTo>
                      <a:lnTo>
                        <a:pt x="25" y="115"/>
                      </a:lnTo>
                      <a:lnTo>
                        <a:pt x="19" y="114"/>
                      </a:lnTo>
                      <a:lnTo>
                        <a:pt x="15" y="110"/>
                      </a:lnTo>
                      <a:lnTo>
                        <a:pt x="14" y="105"/>
                      </a:lnTo>
                      <a:lnTo>
                        <a:pt x="14" y="99"/>
                      </a:lnTo>
                      <a:lnTo>
                        <a:pt x="11" y="94"/>
                      </a:lnTo>
                      <a:lnTo>
                        <a:pt x="11" y="90"/>
                      </a:lnTo>
                      <a:lnTo>
                        <a:pt x="10" y="89"/>
                      </a:lnTo>
                      <a:lnTo>
                        <a:pt x="6" y="89"/>
                      </a:lnTo>
                      <a:lnTo>
                        <a:pt x="4" y="87"/>
                      </a:lnTo>
                      <a:lnTo>
                        <a:pt x="1" y="79"/>
                      </a:lnTo>
                      <a:lnTo>
                        <a:pt x="1" y="76"/>
                      </a:lnTo>
                      <a:lnTo>
                        <a:pt x="0" y="73"/>
                      </a:lnTo>
                      <a:lnTo>
                        <a:pt x="0" y="69"/>
                      </a:lnTo>
                      <a:lnTo>
                        <a:pt x="3" y="68"/>
                      </a:lnTo>
                      <a:lnTo>
                        <a:pt x="19" y="68"/>
                      </a:lnTo>
                      <a:lnTo>
                        <a:pt x="21" y="66"/>
                      </a:lnTo>
                      <a:lnTo>
                        <a:pt x="24" y="64"/>
                      </a:lnTo>
                      <a:lnTo>
                        <a:pt x="28" y="56"/>
                      </a:lnTo>
                      <a:lnTo>
                        <a:pt x="28" y="54"/>
                      </a:lnTo>
                      <a:lnTo>
                        <a:pt x="30" y="53"/>
                      </a:lnTo>
                      <a:lnTo>
                        <a:pt x="31" y="50"/>
                      </a:lnTo>
                      <a:lnTo>
                        <a:pt x="34" y="48"/>
                      </a:lnTo>
                      <a:lnTo>
                        <a:pt x="37" y="46"/>
                      </a:lnTo>
                      <a:lnTo>
                        <a:pt x="43" y="46"/>
                      </a:lnTo>
                      <a:lnTo>
                        <a:pt x="48" y="44"/>
                      </a:lnTo>
                      <a:lnTo>
                        <a:pt x="50" y="39"/>
                      </a:lnTo>
                      <a:lnTo>
                        <a:pt x="52" y="37"/>
                      </a:lnTo>
                      <a:lnTo>
                        <a:pt x="52" y="36"/>
                      </a:lnTo>
                      <a:lnTo>
                        <a:pt x="57" y="31"/>
                      </a:lnTo>
                      <a:lnTo>
                        <a:pt x="58" y="31"/>
                      </a:lnTo>
                      <a:lnTo>
                        <a:pt x="58" y="30"/>
                      </a:lnTo>
                      <a:lnTo>
                        <a:pt x="59" y="30"/>
                      </a:lnTo>
                      <a:lnTo>
                        <a:pt x="60" y="29"/>
                      </a:lnTo>
                      <a:lnTo>
                        <a:pt x="62" y="26"/>
                      </a:lnTo>
                      <a:lnTo>
                        <a:pt x="67" y="24"/>
                      </a:lnTo>
                      <a:lnTo>
                        <a:pt x="72" y="24"/>
                      </a:lnTo>
                      <a:lnTo>
                        <a:pt x="74" y="22"/>
                      </a:lnTo>
                      <a:lnTo>
                        <a:pt x="75" y="21"/>
                      </a:lnTo>
                      <a:lnTo>
                        <a:pt x="79" y="15"/>
                      </a:lnTo>
                      <a:lnTo>
                        <a:pt x="89" y="2"/>
                      </a:lnTo>
                      <a:lnTo>
                        <a:pt x="9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0" name="Freeform 1300">
                  <a:extLst>
                    <a:ext uri="{FF2B5EF4-FFF2-40B4-BE49-F238E27FC236}">
                      <a16:creationId xmlns:a16="http://schemas.microsoft.com/office/drawing/2014/main" id="{B0471CE2-4AEC-45B5-A908-454CD63DD70E}"/>
                    </a:ext>
                  </a:extLst>
                </p:cNvPr>
                <p:cNvSpPr/>
                <p:nvPr/>
              </p:nvSpPr>
              <p:spPr bwMode="auto">
                <a:xfrm>
                  <a:off x="8615242" y="4389347"/>
                  <a:ext cx="151296" cy="180311"/>
                </a:xfrm>
                <a:custGeom>
                  <a:avLst/>
                  <a:gdLst/>
                  <a:ahLst/>
                  <a:cxnLst>
                    <a:cxn ang="0">
                      <a:pos x="73" y="0"/>
                    </a:cxn>
                    <a:cxn ang="0">
                      <a:pos x="72" y="4"/>
                    </a:cxn>
                    <a:cxn ang="0">
                      <a:pos x="67" y="14"/>
                    </a:cxn>
                    <a:cxn ang="0">
                      <a:pos x="55" y="17"/>
                    </a:cxn>
                    <a:cxn ang="0">
                      <a:pos x="49" y="14"/>
                    </a:cxn>
                    <a:cxn ang="0">
                      <a:pos x="38" y="15"/>
                    </a:cxn>
                    <a:cxn ang="0">
                      <a:pos x="19" y="17"/>
                    </a:cxn>
                    <a:cxn ang="0">
                      <a:pos x="17" y="19"/>
                    </a:cxn>
                    <a:cxn ang="0">
                      <a:pos x="19" y="33"/>
                    </a:cxn>
                    <a:cxn ang="0">
                      <a:pos x="27" y="36"/>
                    </a:cxn>
                    <a:cxn ang="0">
                      <a:pos x="30" y="33"/>
                    </a:cxn>
                    <a:cxn ang="0">
                      <a:pos x="49" y="27"/>
                    </a:cxn>
                    <a:cxn ang="0">
                      <a:pos x="53" y="29"/>
                    </a:cxn>
                    <a:cxn ang="0">
                      <a:pos x="43" y="37"/>
                    </a:cxn>
                    <a:cxn ang="0">
                      <a:pos x="32" y="42"/>
                    </a:cxn>
                    <a:cxn ang="0">
                      <a:pos x="33" y="46"/>
                    </a:cxn>
                    <a:cxn ang="0">
                      <a:pos x="37" y="52"/>
                    </a:cxn>
                    <a:cxn ang="0">
                      <a:pos x="40" y="57"/>
                    </a:cxn>
                    <a:cxn ang="0">
                      <a:pos x="39" y="61"/>
                    </a:cxn>
                    <a:cxn ang="0">
                      <a:pos x="40" y="64"/>
                    </a:cxn>
                    <a:cxn ang="0">
                      <a:pos x="44" y="68"/>
                    </a:cxn>
                    <a:cxn ang="0">
                      <a:pos x="45" y="70"/>
                    </a:cxn>
                    <a:cxn ang="0">
                      <a:pos x="42" y="72"/>
                    </a:cxn>
                    <a:cxn ang="0">
                      <a:pos x="38" y="75"/>
                    </a:cxn>
                    <a:cxn ang="0">
                      <a:pos x="37" y="77"/>
                    </a:cxn>
                    <a:cxn ang="0">
                      <a:pos x="32" y="73"/>
                    </a:cxn>
                    <a:cxn ang="0">
                      <a:pos x="27" y="66"/>
                    </a:cxn>
                    <a:cxn ang="0">
                      <a:pos x="27" y="52"/>
                    </a:cxn>
                    <a:cxn ang="0">
                      <a:pos x="19" y="53"/>
                    </a:cxn>
                    <a:cxn ang="0">
                      <a:pos x="17" y="57"/>
                    </a:cxn>
                    <a:cxn ang="0">
                      <a:pos x="20" y="67"/>
                    </a:cxn>
                    <a:cxn ang="0">
                      <a:pos x="19" y="78"/>
                    </a:cxn>
                    <a:cxn ang="0">
                      <a:pos x="18" y="85"/>
                    </a:cxn>
                    <a:cxn ang="0">
                      <a:pos x="14" y="87"/>
                    </a:cxn>
                    <a:cxn ang="0">
                      <a:pos x="10" y="85"/>
                    </a:cxn>
                    <a:cxn ang="0">
                      <a:pos x="8" y="81"/>
                    </a:cxn>
                    <a:cxn ang="0">
                      <a:pos x="4" y="62"/>
                    </a:cxn>
                    <a:cxn ang="0">
                      <a:pos x="0" y="59"/>
                    </a:cxn>
                    <a:cxn ang="0">
                      <a:pos x="2" y="49"/>
                    </a:cxn>
                    <a:cxn ang="0">
                      <a:pos x="7" y="34"/>
                    </a:cxn>
                    <a:cxn ang="0">
                      <a:pos x="10" y="28"/>
                    </a:cxn>
                    <a:cxn ang="0">
                      <a:pos x="14" y="13"/>
                    </a:cxn>
                    <a:cxn ang="0">
                      <a:pos x="27" y="5"/>
                    </a:cxn>
                    <a:cxn ang="0">
                      <a:pos x="58" y="10"/>
                    </a:cxn>
                    <a:cxn ang="0">
                      <a:pos x="71" y="0"/>
                    </a:cxn>
                  </a:cxnLst>
                  <a:rect l="0" t="0" r="r" b="b"/>
                  <a:pathLst>
                    <a:path w="73" h="87">
                      <a:moveTo>
                        <a:pt x="71" y="0"/>
                      </a:moveTo>
                      <a:lnTo>
                        <a:pt x="73" y="0"/>
                      </a:lnTo>
                      <a:lnTo>
                        <a:pt x="73" y="4"/>
                      </a:lnTo>
                      <a:lnTo>
                        <a:pt x="72" y="4"/>
                      </a:lnTo>
                      <a:lnTo>
                        <a:pt x="69" y="12"/>
                      </a:lnTo>
                      <a:lnTo>
                        <a:pt x="67" y="14"/>
                      </a:lnTo>
                      <a:lnTo>
                        <a:pt x="59" y="17"/>
                      </a:lnTo>
                      <a:lnTo>
                        <a:pt x="55" y="17"/>
                      </a:lnTo>
                      <a:lnTo>
                        <a:pt x="53" y="15"/>
                      </a:lnTo>
                      <a:lnTo>
                        <a:pt x="49" y="14"/>
                      </a:lnTo>
                      <a:lnTo>
                        <a:pt x="42" y="14"/>
                      </a:lnTo>
                      <a:lnTo>
                        <a:pt x="38" y="15"/>
                      </a:lnTo>
                      <a:lnTo>
                        <a:pt x="22" y="15"/>
                      </a:lnTo>
                      <a:lnTo>
                        <a:pt x="19" y="17"/>
                      </a:lnTo>
                      <a:lnTo>
                        <a:pt x="18" y="17"/>
                      </a:lnTo>
                      <a:lnTo>
                        <a:pt x="17" y="19"/>
                      </a:lnTo>
                      <a:lnTo>
                        <a:pt x="17" y="26"/>
                      </a:lnTo>
                      <a:lnTo>
                        <a:pt x="19" y="33"/>
                      </a:lnTo>
                      <a:lnTo>
                        <a:pt x="24" y="36"/>
                      </a:lnTo>
                      <a:lnTo>
                        <a:pt x="27" y="36"/>
                      </a:lnTo>
                      <a:lnTo>
                        <a:pt x="28" y="34"/>
                      </a:lnTo>
                      <a:lnTo>
                        <a:pt x="30" y="33"/>
                      </a:lnTo>
                      <a:lnTo>
                        <a:pt x="43" y="28"/>
                      </a:lnTo>
                      <a:lnTo>
                        <a:pt x="49" y="27"/>
                      </a:lnTo>
                      <a:lnTo>
                        <a:pt x="53" y="27"/>
                      </a:lnTo>
                      <a:lnTo>
                        <a:pt x="53" y="29"/>
                      </a:lnTo>
                      <a:lnTo>
                        <a:pt x="47" y="33"/>
                      </a:lnTo>
                      <a:lnTo>
                        <a:pt x="43" y="37"/>
                      </a:lnTo>
                      <a:lnTo>
                        <a:pt x="38" y="41"/>
                      </a:lnTo>
                      <a:lnTo>
                        <a:pt x="32" y="42"/>
                      </a:lnTo>
                      <a:lnTo>
                        <a:pt x="32" y="43"/>
                      </a:lnTo>
                      <a:lnTo>
                        <a:pt x="33" y="46"/>
                      </a:lnTo>
                      <a:lnTo>
                        <a:pt x="35" y="48"/>
                      </a:lnTo>
                      <a:lnTo>
                        <a:pt x="37" y="52"/>
                      </a:lnTo>
                      <a:lnTo>
                        <a:pt x="39" y="54"/>
                      </a:lnTo>
                      <a:lnTo>
                        <a:pt x="40" y="57"/>
                      </a:lnTo>
                      <a:lnTo>
                        <a:pt x="42" y="58"/>
                      </a:lnTo>
                      <a:lnTo>
                        <a:pt x="39" y="61"/>
                      </a:lnTo>
                      <a:lnTo>
                        <a:pt x="39" y="62"/>
                      </a:lnTo>
                      <a:lnTo>
                        <a:pt x="40" y="64"/>
                      </a:lnTo>
                      <a:lnTo>
                        <a:pt x="43" y="66"/>
                      </a:lnTo>
                      <a:lnTo>
                        <a:pt x="44" y="68"/>
                      </a:lnTo>
                      <a:lnTo>
                        <a:pt x="45" y="68"/>
                      </a:lnTo>
                      <a:lnTo>
                        <a:pt x="45" y="70"/>
                      </a:lnTo>
                      <a:lnTo>
                        <a:pt x="44" y="71"/>
                      </a:lnTo>
                      <a:lnTo>
                        <a:pt x="42" y="72"/>
                      </a:lnTo>
                      <a:lnTo>
                        <a:pt x="40" y="73"/>
                      </a:lnTo>
                      <a:lnTo>
                        <a:pt x="38" y="75"/>
                      </a:lnTo>
                      <a:lnTo>
                        <a:pt x="37" y="76"/>
                      </a:lnTo>
                      <a:lnTo>
                        <a:pt x="37" y="77"/>
                      </a:lnTo>
                      <a:lnTo>
                        <a:pt x="32" y="77"/>
                      </a:lnTo>
                      <a:lnTo>
                        <a:pt x="32" y="73"/>
                      </a:lnTo>
                      <a:lnTo>
                        <a:pt x="29" y="68"/>
                      </a:lnTo>
                      <a:lnTo>
                        <a:pt x="27" y="66"/>
                      </a:lnTo>
                      <a:lnTo>
                        <a:pt x="24" y="61"/>
                      </a:lnTo>
                      <a:lnTo>
                        <a:pt x="27" y="52"/>
                      </a:lnTo>
                      <a:lnTo>
                        <a:pt x="20" y="52"/>
                      </a:lnTo>
                      <a:lnTo>
                        <a:pt x="19" y="53"/>
                      </a:lnTo>
                      <a:lnTo>
                        <a:pt x="18" y="56"/>
                      </a:lnTo>
                      <a:lnTo>
                        <a:pt x="17" y="57"/>
                      </a:lnTo>
                      <a:lnTo>
                        <a:pt x="17" y="59"/>
                      </a:lnTo>
                      <a:lnTo>
                        <a:pt x="20" y="67"/>
                      </a:lnTo>
                      <a:lnTo>
                        <a:pt x="20" y="75"/>
                      </a:lnTo>
                      <a:lnTo>
                        <a:pt x="19" y="78"/>
                      </a:lnTo>
                      <a:lnTo>
                        <a:pt x="19" y="81"/>
                      </a:lnTo>
                      <a:lnTo>
                        <a:pt x="18" y="85"/>
                      </a:lnTo>
                      <a:lnTo>
                        <a:pt x="17" y="86"/>
                      </a:lnTo>
                      <a:lnTo>
                        <a:pt x="14" y="87"/>
                      </a:lnTo>
                      <a:lnTo>
                        <a:pt x="12" y="87"/>
                      </a:lnTo>
                      <a:lnTo>
                        <a:pt x="10" y="85"/>
                      </a:lnTo>
                      <a:lnTo>
                        <a:pt x="9" y="83"/>
                      </a:lnTo>
                      <a:lnTo>
                        <a:pt x="8" y="81"/>
                      </a:lnTo>
                      <a:lnTo>
                        <a:pt x="8" y="62"/>
                      </a:lnTo>
                      <a:lnTo>
                        <a:pt x="4" y="62"/>
                      </a:lnTo>
                      <a:lnTo>
                        <a:pt x="3" y="61"/>
                      </a:lnTo>
                      <a:lnTo>
                        <a:pt x="0" y="59"/>
                      </a:lnTo>
                      <a:lnTo>
                        <a:pt x="0" y="57"/>
                      </a:lnTo>
                      <a:lnTo>
                        <a:pt x="2" y="49"/>
                      </a:lnTo>
                      <a:lnTo>
                        <a:pt x="4" y="43"/>
                      </a:lnTo>
                      <a:lnTo>
                        <a:pt x="7" y="34"/>
                      </a:lnTo>
                      <a:lnTo>
                        <a:pt x="8" y="33"/>
                      </a:lnTo>
                      <a:lnTo>
                        <a:pt x="10" y="28"/>
                      </a:lnTo>
                      <a:lnTo>
                        <a:pt x="12" y="20"/>
                      </a:lnTo>
                      <a:lnTo>
                        <a:pt x="14" y="13"/>
                      </a:lnTo>
                      <a:lnTo>
                        <a:pt x="19" y="8"/>
                      </a:lnTo>
                      <a:lnTo>
                        <a:pt x="27" y="5"/>
                      </a:lnTo>
                      <a:lnTo>
                        <a:pt x="54" y="10"/>
                      </a:lnTo>
                      <a:lnTo>
                        <a:pt x="58" y="10"/>
                      </a:lnTo>
                      <a:lnTo>
                        <a:pt x="63" y="5"/>
                      </a:lnTo>
                      <a:lnTo>
                        <a:pt x="7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1" name="Freeform 1301">
                  <a:extLst>
                    <a:ext uri="{FF2B5EF4-FFF2-40B4-BE49-F238E27FC236}">
                      <a16:creationId xmlns:a16="http://schemas.microsoft.com/office/drawing/2014/main" id="{DEE1E840-8201-44CC-A13B-7DA546D6A5B6}"/>
                    </a:ext>
                  </a:extLst>
                </p:cNvPr>
                <p:cNvSpPr/>
                <p:nvPr/>
              </p:nvSpPr>
              <p:spPr bwMode="auto">
                <a:xfrm>
                  <a:off x="8296072" y="4571730"/>
                  <a:ext cx="244559" cy="70466"/>
                </a:xfrm>
                <a:custGeom>
                  <a:avLst/>
                  <a:gdLst/>
                  <a:ahLst/>
                  <a:cxnLst>
                    <a:cxn ang="0">
                      <a:pos x="19" y="0"/>
                    </a:cxn>
                    <a:cxn ang="0">
                      <a:pos x="20" y="0"/>
                    </a:cxn>
                    <a:cxn ang="0">
                      <a:pos x="29" y="3"/>
                    </a:cxn>
                    <a:cxn ang="0">
                      <a:pos x="35" y="7"/>
                    </a:cxn>
                    <a:cxn ang="0">
                      <a:pos x="43" y="10"/>
                    </a:cxn>
                    <a:cxn ang="0">
                      <a:pos x="51" y="13"/>
                    </a:cxn>
                    <a:cxn ang="0">
                      <a:pos x="56" y="10"/>
                    </a:cxn>
                    <a:cxn ang="0">
                      <a:pos x="58" y="9"/>
                    </a:cxn>
                    <a:cxn ang="0">
                      <a:pos x="63" y="7"/>
                    </a:cxn>
                    <a:cxn ang="0">
                      <a:pos x="66" y="7"/>
                    </a:cxn>
                    <a:cxn ang="0">
                      <a:pos x="70" y="9"/>
                    </a:cxn>
                    <a:cxn ang="0">
                      <a:pos x="75" y="12"/>
                    </a:cxn>
                    <a:cxn ang="0">
                      <a:pos x="78" y="14"/>
                    </a:cxn>
                    <a:cxn ang="0">
                      <a:pos x="82" y="14"/>
                    </a:cxn>
                    <a:cxn ang="0">
                      <a:pos x="94" y="13"/>
                    </a:cxn>
                    <a:cxn ang="0">
                      <a:pos x="97" y="13"/>
                    </a:cxn>
                    <a:cxn ang="0">
                      <a:pos x="95" y="14"/>
                    </a:cxn>
                    <a:cxn ang="0">
                      <a:pos x="94" y="14"/>
                    </a:cxn>
                    <a:cxn ang="0">
                      <a:pos x="92" y="15"/>
                    </a:cxn>
                    <a:cxn ang="0">
                      <a:pos x="82" y="15"/>
                    </a:cxn>
                    <a:cxn ang="0">
                      <a:pos x="89" y="21"/>
                    </a:cxn>
                    <a:cxn ang="0">
                      <a:pos x="100" y="21"/>
                    </a:cxn>
                    <a:cxn ang="0">
                      <a:pos x="102" y="23"/>
                    </a:cxn>
                    <a:cxn ang="0">
                      <a:pos x="102" y="24"/>
                    </a:cxn>
                    <a:cxn ang="0">
                      <a:pos x="104" y="26"/>
                    </a:cxn>
                    <a:cxn ang="0">
                      <a:pos x="112" y="26"/>
                    </a:cxn>
                    <a:cxn ang="0">
                      <a:pos x="114" y="27"/>
                    </a:cxn>
                    <a:cxn ang="0">
                      <a:pos x="115" y="28"/>
                    </a:cxn>
                    <a:cxn ang="0">
                      <a:pos x="117" y="28"/>
                    </a:cxn>
                    <a:cxn ang="0">
                      <a:pos x="118" y="29"/>
                    </a:cxn>
                    <a:cxn ang="0">
                      <a:pos x="118" y="31"/>
                    </a:cxn>
                    <a:cxn ang="0">
                      <a:pos x="117" y="32"/>
                    </a:cxn>
                    <a:cxn ang="0">
                      <a:pos x="115" y="34"/>
                    </a:cxn>
                    <a:cxn ang="0">
                      <a:pos x="113" y="34"/>
                    </a:cxn>
                    <a:cxn ang="0">
                      <a:pos x="110" y="33"/>
                    </a:cxn>
                    <a:cxn ang="0">
                      <a:pos x="108" y="31"/>
                    </a:cxn>
                    <a:cxn ang="0">
                      <a:pos x="105" y="31"/>
                    </a:cxn>
                    <a:cxn ang="0">
                      <a:pos x="105" y="34"/>
                    </a:cxn>
                    <a:cxn ang="0">
                      <a:pos x="84" y="31"/>
                    </a:cxn>
                    <a:cxn ang="0">
                      <a:pos x="63" y="29"/>
                    </a:cxn>
                    <a:cxn ang="0">
                      <a:pos x="58" y="27"/>
                    </a:cxn>
                    <a:cxn ang="0">
                      <a:pos x="55" y="24"/>
                    </a:cxn>
                    <a:cxn ang="0">
                      <a:pos x="53" y="23"/>
                    </a:cxn>
                    <a:cxn ang="0">
                      <a:pos x="41" y="23"/>
                    </a:cxn>
                    <a:cxn ang="0">
                      <a:pos x="30" y="21"/>
                    </a:cxn>
                    <a:cxn ang="0">
                      <a:pos x="16" y="21"/>
                    </a:cxn>
                    <a:cxn ang="0">
                      <a:pos x="14" y="19"/>
                    </a:cxn>
                    <a:cxn ang="0">
                      <a:pos x="11" y="17"/>
                    </a:cxn>
                    <a:cxn ang="0">
                      <a:pos x="9" y="13"/>
                    </a:cxn>
                    <a:cxn ang="0">
                      <a:pos x="6" y="12"/>
                    </a:cxn>
                    <a:cxn ang="0">
                      <a:pos x="4" y="9"/>
                    </a:cxn>
                    <a:cxn ang="0">
                      <a:pos x="0" y="9"/>
                    </a:cxn>
                    <a:cxn ang="0">
                      <a:pos x="0" y="8"/>
                    </a:cxn>
                    <a:cxn ang="0">
                      <a:pos x="2" y="7"/>
                    </a:cxn>
                    <a:cxn ang="0">
                      <a:pos x="6" y="3"/>
                    </a:cxn>
                    <a:cxn ang="0">
                      <a:pos x="9" y="2"/>
                    </a:cxn>
                    <a:cxn ang="0">
                      <a:pos x="10" y="2"/>
                    </a:cxn>
                    <a:cxn ang="0">
                      <a:pos x="13" y="3"/>
                    </a:cxn>
                    <a:cxn ang="0">
                      <a:pos x="15" y="3"/>
                    </a:cxn>
                    <a:cxn ang="0">
                      <a:pos x="18" y="2"/>
                    </a:cxn>
                    <a:cxn ang="0">
                      <a:pos x="19" y="0"/>
                    </a:cxn>
                  </a:cxnLst>
                  <a:rect l="0" t="0" r="r" b="b"/>
                  <a:pathLst>
                    <a:path w="118" h="34">
                      <a:moveTo>
                        <a:pt x="19" y="0"/>
                      </a:moveTo>
                      <a:lnTo>
                        <a:pt x="20" y="0"/>
                      </a:lnTo>
                      <a:lnTo>
                        <a:pt x="29" y="3"/>
                      </a:lnTo>
                      <a:lnTo>
                        <a:pt x="35" y="7"/>
                      </a:lnTo>
                      <a:lnTo>
                        <a:pt x="43" y="10"/>
                      </a:lnTo>
                      <a:lnTo>
                        <a:pt x="51" y="13"/>
                      </a:lnTo>
                      <a:lnTo>
                        <a:pt x="56" y="10"/>
                      </a:lnTo>
                      <a:lnTo>
                        <a:pt x="58" y="9"/>
                      </a:lnTo>
                      <a:lnTo>
                        <a:pt x="63" y="7"/>
                      </a:lnTo>
                      <a:lnTo>
                        <a:pt x="66" y="7"/>
                      </a:lnTo>
                      <a:lnTo>
                        <a:pt x="70" y="9"/>
                      </a:lnTo>
                      <a:lnTo>
                        <a:pt x="75" y="12"/>
                      </a:lnTo>
                      <a:lnTo>
                        <a:pt x="78" y="14"/>
                      </a:lnTo>
                      <a:lnTo>
                        <a:pt x="82" y="14"/>
                      </a:lnTo>
                      <a:lnTo>
                        <a:pt x="94" y="13"/>
                      </a:lnTo>
                      <a:lnTo>
                        <a:pt x="97" y="13"/>
                      </a:lnTo>
                      <a:lnTo>
                        <a:pt x="95" y="14"/>
                      </a:lnTo>
                      <a:lnTo>
                        <a:pt x="94" y="14"/>
                      </a:lnTo>
                      <a:lnTo>
                        <a:pt x="92" y="15"/>
                      </a:lnTo>
                      <a:lnTo>
                        <a:pt x="82" y="15"/>
                      </a:lnTo>
                      <a:lnTo>
                        <a:pt x="89" y="21"/>
                      </a:lnTo>
                      <a:lnTo>
                        <a:pt x="100" y="21"/>
                      </a:lnTo>
                      <a:lnTo>
                        <a:pt x="102" y="23"/>
                      </a:lnTo>
                      <a:lnTo>
                        <a:pt x="102" y="24"/>
                      </a:lnTo>
                      <a:lnTo>
                        <a:pt x="104" y="26"/>
                      </a:lnTo>
                      <a:lnTo>
                        <a:pt x="112" y="26"/>
                      </a:lnTo>
                      <a:lnTo>
                        <a:pt x="114" y="27"/>
                      </a:lnTo>
                      <a:lnTo>
                        <a:pt x="115" y="28"/>
                      </a:lnTo>
                      <a:lnTo>
                        <a:pt x="117" y="28"/>
                      </a:lnTo>
                      <a:lnTo>
                        <a:pt x="118" y="29"/>
                      </a:lnTo>
                      <a:lnTo>
                        <a:pt x="118" y="31"/>
                      </a:lnTo>
                      <a:lnTo>
                        <a:pt x="117" y="32"/>
                      </a:lnTo>
                      <a:lnTo>
                        <a:pt x="115" y="34"/>
                      </a:lnTo>
                      <a:lnTo>
                        <a:pt x="113" y="34"/>
                      </a:lnTo>
                      <a:lnTo>
                        <a:pt x="110" y="33"/>
                      </a:lnTo>
                      <a:lnTo>
                        <a:pt x="108" y="31"/>
                      </a:lnTo>
                      <a:lnTo>
                        <a:pt x="105" y="31"/>
                      </a:lnTo>
                      <a:lnTo>
                        <a:pt x="105" y="34"/>
                      </a:lnTo>
                      <a:lnTo>
                        <a:pt x="84" y="31"/>
                      </a:lnTo>
                      <a:lnTo>
                        <a:pt x="63" y="29"/>
                      </a:lnTo>
                      <a:lnTo>
                        <a:pt x="58" y="27"/>
                      </a:lnTo>
                      <a:lnTo>
                        <a:pt x="55" y="24"/>
                      </a:lnTo>
                      <a:lnTo>
                        <a:pt x="53" y="23"/>
                      </a:lnTo>
                      <a:lnTo>
                        <a:pt x="41" y="23"/>
                      </a:lnTo>
                      <a:lnTo>
                        <a:pt x="30" y="21"/>
                      </a:lnTo>
                      <a:lnTo>
                        <a:pt x="16" y="21"/>
                      </a:lnTo>
                      <a:lnTo>
                        <a:pt x="14" y="19"/>
                      </a:lnTo>
                      <a:lnTo>
                        <a:pt x="11" y="17"/>
                      </a:lnTo>
                      <a:lnTo>
                        <a:pt x="9" y="13"/>
                      </a:lnTo>
                      <a:lnTo>
                        <a:pt x="6" y="12"/>
                      </a:lnTo>
                      <a:lnTo>
                        <a:pt x="4" y="9"/>
                      </a:lnTo>
                      <a:lnTo>
                        <a:pt x="0" y="9"/>
                      </a:lnTo>
                      <a:lnTo>
                        <a:pt x="0" y="8"/>
                      </a:lnTo>
                      <a:lnTo>
                        <a:pt x="2" y="7"/>
                      </a:lnTo>
                      <a:lnTo>
                        <a:pt x="6" y="3"/>
                      </a:lnTo>
                      <a:lnTo>
                        <a:pt x="9" y="2"/>
                      </a:lnTo>
                      <a:lnTo>
                        <a:pt x="10" y="2"/>
                      </a:lnTo>
                      <a:lnTo>
                        <a:pt x="13" y="3"/>
                      </a:lnTo>
                      <a:lnTo>
                        <a:pt x="15" y="3"/>
                      </a:lnTo>
                      <a:lnTo>
                        <a:pt x="18" y="2"/>
                      </a:lnTo>
                      <a:lnTo>
                        <a:pt x="1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2" name="Freeform 1302">
                  <a:extLst>
                    <a:ext uri="{FF2B5EF4-FFF2-40B4-BE49-F238E27FC236}">
                      <a16:creationId xmlns:a16="http://schemas.microsoft.com/office/drawing/2014/main" id="{48FFCDB9-172C-49D3-947B-A62C66C62421}"/>
                    </a:ext>
                  </a:extLst>
                </p:cNvPr>
                <p:cNvSpPr/>
                <p:nvPr/>
              </p:nvSpPr>
              <p:spPr bwMode="auto">
                <a:xfrm>
                  <a:off x="8642186" y="4629761"/>
                  <a:ext cx="74611" cy="16580"/>
                </a:xfrm>
                <a:custGeom>
                  <a:avLst/>
                  <a:gdLst/>
                  <a:ahLst/>
                  <a:cxnLst>
                    <a:cxn ang="0">
                      <a:pos x="36" y="0"/>
                    </a:cxn>
                    <a:cxn ang="0">
                      <a:pos x="34" y="3"/>
                    </a:cxn>
                    <a:cxn ang="0">
                      <a:pos x="30" y="5"/>
                    </a:cxn>
                    <a:cxn ang="0">
                      <a:pos x="27" y="6"/>
                    </a:cxn>
                    <a:cxn ang="0">
                      <a:pos x="24" y="8"/>
                    </a:cxn>
                    <a:cxn ang="0">
                      <a:pos x="1" y="8"/>
                    </a:cxn>
                    <a:cxn ang="0">
                      <a:pos x="0" y="6"/>
                    </a:cxn>
                    <a:cxn ang="0">
                      <a:pos x="0" y="3"/>
                    </a:cxn>
                    <a:cxn ang="0">
                      <a:pos x="2" y="1"/>
                    </a:cxn>
                    <a:cxn ang="0">
                      <a:pos x="11" y="1"/>
                    </a:cxn>
                    <a:cxn ang="0">
                      <a:pos x="15" y="3"/>
                    </a:cxn>
                    <a:cxn ang="0">
                      <a:pos x="17" y="3"/>
                    </a:cxn>
                    <a:cxn ang="0">
                      <a:pos x="20" y="4"/>
                    </a:cxn>
                    <a:cxn ang="0">
                      <a:pos x="27" y="4"/>
                    </a:cxn>
                    <a:cxn ang="0">
                      <a:pos x="31" y="3"/>
                    </a:cxn>
                    <a:cxn ang="0">
                      <a:pos x="36" y="0"/>
                    </a:cxn>
                  </a:cxnLst>
                  <a:rect l="0" t="0" r="r" b="b"/>
                  <a:pathLst>
                    <a:path w="36" h="8">
                      <a:moveTo>
                        <a:pt x="36" y="0"/>
                      </a:moveTo>
                      <a:lnTo>
                        <a:pt x="34" y="3"/>
                      </a:lnTo>
                      <a:lnTo>
                        <a:pt x="30" y="5"/>
                      </a:lnTo>
                      <a:lnTo>
                        <a:pt x="27" y="6"/>
                      </a:lnTo>
                      <a:lnTo>
                        <a:pt x="24" y="8"/>
                      </a:lnTo>
                      <a:lnTo>
                        <a:pt x="1" y="8"/>
                      </a:lnTo>
                      <a:lnTo>
                        <a:pt x="0" y="6"/>
                      </a:lnTo>
                      <a:lnTo>
                        <a:pt x="0" y="3"/>
                      </a:lnTo>
                      <a:lnTo>
                        <a:pt x="2" y="1"/>
                      </a:lnTo>
                      <a:lnTo>
                        <a:pt x="11" y="1"/>
                      </a:lnTo>
                      <a:lnTo>
                        <a:pt x="15" y="3"/>
                      </a:lnTo>
                      <a:lnTo>
                        <a:pt x="17" y="3"/>
                      </a:lnTo>
                      <a:lnTo>
                        <a:pt x="20" y="4"/>
                      </a:lnTo>
                      <a:lnTo>
                        <a:pt x="27" y="4"/>
                      </a:lnTo>
                      <a:lnTo>
                        <a:pt x="31" y="3"/>
                      </a:lnTo>
                      <a:lnTo>
                        <a:pt x="3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3" name="Freeform 1303">
                  <a:extLst>
                    <a:ext uri="{FF2B5EF4-FFF2-40B4-BE49-F238E27FC236}">
                      <a16:creationId xmlns:a16="http://schemas.microsoft.com/office/drawing/2014/main" id="{5B51BC8F-C81D-41A1-8937-1DBB59D90CD2}"/>
                    </a:ext>
                  </a:extLst>
                </p:cNvPr>
                <p:cNvSpPr/>
                <p:nvPr/>
              </p:nvSpPr>
              <p:spPr bwMode="auto">
                <a:xfrm>
                  <a:off x="8569647" y="4631832"/>
                  <a:ext cx="51814" cy="18653"/>
                </a:xfrm>
                <a:custGeom>
                  <a:avLst/>
                  <a:gdLst/>
                  <a:ahLst/>
                  <a:cxnLst>
                    <a:cxn ang="0">
                      <a:pos x="15" y="0"/>
                    </a:cxn>
                    <a:cxn ang="0">
                      <a:pos x="25" y="0"/>
                    </a:cxn>
                    <a:cxn ang="0">
                      <a:pos x="25" y="7"/>
                    </a:cxn>
                    <a:cxn ang="0">
                      <a:pos x="21" y="7"/>
                    </a:cxn>
                    <a:cxn ang="0">
                      <a:pos x="17" y="5"/>
                    </a:cxn>
                    <a:cxn ang="0">
                      <a:pos x="15" y="7"/>
                    </a:cxn>
                    <a:cxn ang="0">
                      <a:pos x="14" y="8"/>
                    </a:cxn>
                    <a:cxn ang="0">
                      <a:pos x="11" y="9"/>
                    </a:cxn>
                    <a:cxn ang="0">
                      <a:pos x="6" y="9"/>
                    </a:cxn>
                    <a:cxn ang="0">
                      <a:pos x="2" y="8"/>
                    </a:cxn>
                    <a:cxn ang="0">
                      <a:pos x="1" y="8"/>
                    </a:cxn>
                    <a:cxn ang="0">
                      <a:pos x="0" y="7"/>
                    </a:cxn>
                    <a:cxn ang="0">
                      <a:pos x="0" y="4"/>
                    </a:cxn>
                    <a:cxn ang="0">
                      <a:pos x="1" y="3"/>
                    </a:cxn>
                    <a:cxn ang="0">
                      <a:pos x="12" y="3"/>
                    </a:cxn>
                    <a:cxn ang="0">
                      <a:pos x="15" y="4"/>
                    </a:cxn>
                    <a:cxn ang="0">
                      <a:pos x="15" y="0"/>
                    </a:cxn>
                  </a:cxnLst>
                  <a:rect l="0" t="0" r="r" b="b"/>
                  <a:pathLst>
                    <a:path w="25" h="9">
                      <a:moveTo>
                        <a:pt x="15" y="0"/>
                      </a:moveTo>
                      <a:lnTo>
                        <a:pt x="25" y="0"/>
                      </a:lnTo>
                      <a:lnTo>
                        <a:pt x="25" y="7"/>
                      </a:lnTo>
                      <a:lnTo>
                        <a:pt x="21" y="7"/>
                      </a:lnTo>
                      <a:lnTo>
                        <a:pt x="17" y="5"/>
                      </a:lnTo>
                      <a:lnTo>
                        <a:pt x="15" y="7"/>
                      </a:lnTo>
                      <a:lnTo>
                        <a:pt x="14" y="8"/>
                      </a:lnTo>
                      <a:lnTo>
                        <a:pt x="11" y="9"/>
                      </a:lnTo>
                      <a:lnTo>
                        <a:pt x="6" y="9"/>
                      </a:lnTo>
                      <a:lnTo>
                        <a:pt x="2" y="8"/>
                      </a:lnTo>
                      <a:lnTo>
                        <a:pt x="1" y="8"/>
                      </a:lnTo>
                      <a:lnTo>
                        <a:pt x="0" y="7"/>
                      </a:lnTo>
                      <a:lnTo>
                        <a:pt x="0" y="4"/>
                      </a:lnTo>
                      <a:lnTo>
                        <a:pt x="1" y="3"/>
                      </a:lnTo>
                      <a:lnTo>
                        <a:pt x="12" y="3"/>
                      </a:lnTo>
                      <a:lnTo>
                        <a:pt x="15" y="4"/>
                      </a:lnTo>
                      <a:lnTo>
                        <a:pt x="1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4" name="Freeform 1304">
                  <a:extLst>
                    <a:ext uri="{FF2B5EF4-FFF2-40B4-BE49-F238E27FC236}">
                      <a16:creationId xmlns:a16="http://schemas.microsoft.com/office/drawing/2014/main" id="{C04FE2D3-4DD4-4104-82B4-2650A0E26E51}"/>
                    </a:ext>
                  </a:extLst>
                </p:cNvPr>
                <p:cNvSpPr/>
                <p:nvPr/>
              </p:nvSpPr>
              <p:spPr bwMode="auto">
                <a:xfrm>
                  <a:off x="8623533" y="4656703"/>
                  <a:ext cx="37306" cy="24870"/>
                </a:xfrm>
                <a:custGeom>
                  <a:avLst/>
                  <a:gdLst/>
                  <a:ahLst/>
                  <a:cxnLst>
                    <a:cxn ang="0">
                      <a:pos x="3" y="0"/>
                    </a:cxn>
                    <a:cxn ang="0">
                      <a:pos x="13" y="0"/>
                    </a:cxn>
                    <a:cxn ang="0">
                      <a:pos x="13" y="2"/>
                    </a:cxn>
                    <a:cxn ang="0">
                      <a:pos x="18" y="7"/>
                    </a:cxn>
                    <a:cxn ang="0">
                      <a:pos x="18" y="10"/>
                    </a:cxn>
                    <a:cxn ang="0">
                      <a:pos x="15" y="12"/>
                    </a:cxn>
                    <a:cxn ang="0">
                      <a:pos x="13" y="12"/>
                    </a:cxn>
                    <a:cxn ang="0">
                      <a:pos x="11" y="10"/>
                    </a:cxn>
                    <a:cxn ang="0">
                      <a:pos x="11" y="7"/>
                    </a:cxn>
                    <a:cxn ang="0">
                      <a:pos x="4" y="7"/>
                    </a:cxn>
                    <a:cxn ang="0">
                      <a:pos x="1" y="6"/>
                    </a:cxn>
                    <a:cxn ang="0">
                      <a:pos x="0" y="5"/>
                    </a:cxn>
                    <a:cxn ang="0">
                      <a:pos x="0" y="1"/>
                    </a:cxn>
                    <a:cxn ang="0">
                      <a:pos x="3" y="0"/>
                    </a:cxn>
                  </a:cxnLst>
                  <a:rect l="0" t="0" r="r" b="b"/>
                  <a:pathLst>
                    <a:path w="18" h="12">
                      <a:moveTo>
                        <a:pt x="3" y="0"/>
                      </a:moveTo>
                      <a:lnTo>
                        <a:pt x="13" y="0"/>
                      </a:lnTo>
                      <a:lnTo>
                        <a:pt x="13" y="2"/>
                      </a:lnTo>
                      <a:lnTo>
                        <a:pt x="18" y="7"/>
                      </a:lnTo>
                      <a:lnTo>
                        <a:pt x="18" y="10"/>
                      </a:lnTo>
                      <a:lnTo>
                        <a:pt x="15" y="12"/>
                      </a:lnTo>
                      <a:lnTo>
                        <a:pt x="13" y="12"/>
                      </a:lnTo>
                      <a:lnTo>
                        <a:pt x="11" y="10"/>
                      </a:lnTo>
                      <a:lnTo>
                        <a:pt x="11" y="7"/>
                      </a:lnTo>
                      <a:lnTo>
                        <a:pt x="4" y="7"/>
                      </a:lnTo>
                      <a:lnTo>
                        <a:pt x="1" y="6"/>
                      </a:lnTo>
                      <a:lnTo>
                        <a:pt x="0" y="5"/>
                      </a:lnTo>
                      <a:lnTo>
                        <a:pt x="0" y="1"/>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5" name="Freeform 1305">
                  <a:extLst>
                    <a:ext uri="{FF2B5EF4-FFF2-40B4-BE49-F238E27FC236}">
                      <a16:creationId xmlns:a16="http://schemas.microsoft.com/office/drawing/2014/main" id="{59E94437-1BFC-4396-9210-220A3C9F0FDC}"/>
                    </a:ext>
                  </a:extLst>
                </p:cNvPr>
                <p:cNvSpPr/>
                <p:nvPr/>
              </p:nvSpPr>
              <p:spPr bwMode="auto">
                <a:xfrm>
                  <a:off x="8550995" y="4631832"/>
                  <a:ext cx="14508" cy="14508"/>
                </a:xfrm>
                <a:custGeom>
                  <a:avLst/>
                  <a:gdLst/>
                  <a:ahLst/>
                  <a:cxnLst>
                    <a:cxn ang="0">
                      <a:pos x="0" y="0"/>
                    </a:cxn>
                    <a:cxn ang="0">
                      <a:pos x="5" y="0"/>
                    </a:cxn>
                    <a:cxn ang="0">
                      <a:pos x="5" y="2"/>
                    </a:cxn>
                    <a:cxn ang="0">
                      <a:pos x="6" y="3"/>
                    </a:cxn>
                    <a:cxn ang="0">
                      <a:pos x="7" y="3"/>
                    </a:cxn>
                    <a:cxn ang="0">
                      <a:pos x="6" y="5"/>
                    </a:cxn>
                    <a:cxn ang="0">
                      <a:pos x="5" y="7"/>
                    </a:cxn>
                    <a:cxn ang="0">
                      <a:pos x="2" y="7"/>
                    </a:cxn>
                    <a:cxn ang="0">
                      <a:pos x="0" y="4"/>
                    </a:cxn>
                    <a:cxn ang="0">
                      <a:pos x="0" y="0"/>
                    </a:cxn>
                  </a:cxnLst>
                  <a:rect l="0" t="0" r="r" b="b"/>
                  <a:pathLst>
                    <a:path w="7" h="7">
                      <a:moveTo>
                        <a:pt x="0" y="0"/>
                      </a:moveTo>
                      <a:lnTo>
                        <a:pt x="5" y="0"/>
                      </a:lnTo>
                      <a:lnTo>
                        <a:pt x="5" y="2"/>
                      </a:lnTo>
                      <a:lnTo>
                        <a:pt x="6" y="3"/>
                      </a:lnTo>
                      <a:lnTo>
                        <a:pt x="7" y="3"/>
                      </a:lnTo>
                      <a:lnTo>
                        <a:pt x="6" y="5"/>
                      </a:lnTo>
                      <a:lnTo>
                        <a:pt x="5" y="7"/>
                      </a:lnTo>
                      <a:lnTo>
                        <a:pt x="2" y="7"/>
                      </a:lnTo>
                      <a:lnTo>
                        <a:pt x="0"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6" name="Freeform 1306">
                  <a:extLst>
                    <a:ext uri="{FF2B5EF4-FFF2-40B4-BE49-F238E27FC236}">
                      <a16:creationId xmlns:a16="http://schemas.microsoft.com/office/drawing/2014/main" id="{7DE7D2FD-E1B1-437B-8922-9184129B85CD}"/>
                    </a:ext>
                  </a:extLst>
                </p:cNvPr>
                <p:cNvSpPr/>
                <p:nvPr/>
              </p:nvSpPr>
              <p:spPr bwMode="auto">
                <a:xfrm>
                  <a:off x="8729232" y="4638051"/>
                  <a:ext cx="87046" cy="45596"/>
                </a:xfrm>
                <a:custGeom>
                  <a:avLst/>
                  <a:gdLst/>
                  <a:ahLst/>
                  <a:cxnLst>
                    <a:cxn ang="0">
                      <a:pos x="29" y="0"/>
                    </a:cxn>
                    <a:cxn ang="0">
                      <a:pos x="37" y="0"/>
                    </a:cxn>
                    <a:cxn ang="0">
                      <a:pos x="42" y="1"/>
                    </a:cxn>
                    <a:cxn ang="0">
                      <a:pos x="36" y="6"/>
                    </a:cxn>
                    <a:cxn ang="0">
                      <a:pos x="26" y="9"/>
                    </a:cxn>
                    <a:cxn ang="0">
                      <a:pos x="18" y="10"/>
                    </a:cxn>
                    <a:cxn ang="0">
                      <a:pos x="17" y="10"/>
                    </a:cxn>
                    <a:cxn ang="0">
                      <a:pos x="17" y="15"/>
                    </a:cxn>
                    <a:cxn ang="0">
                      <a:pos x="14" y="17"/>
                    </a:cxn>
                    <a:cxn ang="0">
                      <a:pos x="11" y="20"/>
                    </a:cxn>
                    <a:cxn ang="0">
                      <a:pos x="3" y="22"/>
                    </a:cxn>
                    <a:cxn ang="0">
                      <a:pos x="0" y="20"/>
                    </a:cxn>
                    <a:cxn ang="0">
                      <a:pos x="0" y="15"/>
                    </a:cxn>
                    <a:cxn ang="0">
                      <a:pos x="4" y="11"/>
                    </a:cxn>
                    <a:cxn ang="0">
                      <a:pos x="9" y="9"/>
                    </a:cxn>
                    <a:cxn ang="0">
                      <a:pos x="12" y="9"/>
                    </a:cxn>
                    <a:cxn ang="0">
                      <a:pos x="14" y="7"/>
                    </a:cxn>
                    <a:cxn ang="0">
                      <a:pos x="16" y="7"/>
                    </a:cxn>
                    <a:cxn ang="0">
                      <a:pos x="16" y="4"/>
                    </a:cxn>
                    <a:cxn ang="0">
                      <a:pos x="22" y="1"/>
                    </a:cxn>
                    <a:cxn ang="0">
                      <a:pos x="29" y="0"/>
                    </a:cxn>
                  </a:cxnLst>
                  <a:rect l="0" t="0" r="r" b="b"/>
                  <a:pathLst>
                    <a:path w="42" h="22">
                      <a:moveTo>
                        <a:pt x="29" y="0"/>
                      </a:moveTo>
                      <a:lnTo>
                        <a:pt x="37" y="0"/>
                      </a:lnTo>
                      <a:lnTo>
                        <a:pt x="42" y="1"/>
                      </a:lnTo>
                      <a:lnTo>
                        <a:pt x="36" y="6"/>
                      </a:lnTo>
                      <a:lnTo>
                        <a:pt x="26" y="9"/>
                      </a:lnTo>
                      <a:lnTo>
                        <a:pt x="18" y="10"/>
                      </a:lnTo>
                      <a:lnTo>
                        <a:pt x="17" y="10"/>
                      </a:lnTo>
                      <a:lnTo>
                        <a:pt x="17" y="15"/>
                      </a:lnTo>
                      <a:lnTo>
                        <a:pt x="14" y="17"/>
                      </a:lnTo>
                      <a:lnTo>
                        <a:pt x="11" y="20"/>
                      </a:lnTo>
                      <a:lnTo>
                        <a:pt x="3" y="22"/>
                      </a:lnTo>
                      <a:lnTo>
                        <a:pt x="0" y="20"/>
                      </a:lnTo>
                      <a:lnTo>
                        <a:pt x="0" y="15"/>
                      </a:lnTo>
                      <a:lnTo>
                        <a:pt x="4" y="11"/>
                      </a:lnTo>
                      <a:lnTo>
                        <a:pt x="9" y="9"/>
                      </a:lnTo>
                      <a:lnTo>
                        <a:pt x="12" y="9"/>
                      </a:lnTo>
                      <a:lnTo>
                        <a:pt x="14" y="7"/>
                      </a:lnTo>
                      <a:lnTo>
                        <a:pt x="16" y="7"/>
                      </a:lnTo>
                      <a:lnTo>
                        <a:pt x="16" y="4"/>
                      </a:lnTo>
                      <a:lnTo>
                        <a:pt x="22" y="1"/>
                      </a:lnTo>
                      <a:lnTo>
                        <a:pt x="2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7" name="Freeform 1307">
                  <a:extLst>
                    <a:ext uri="{FF2B5EF4-FFF2-40B4-BE49-F238E27FC236}">
                      <a16:creationId xmlns:a16="http://schemas.microsoft.com/office/drawing/2014/main" id="{D2FD1A4D-F4CB-476D-AF2C-2DBBE189426B}"/>
                    </a:ext>
                  </a:extLst>
                </p:cNvPr>
                <p:cNvSpPr/>
                <p:nvPr/>
              </p:nvSpPr>
              <p:spPr bwMode="auto">
                <a:xfrm>
                  <a:off x="8789335" y="4505409"/>
                  <a:ext cx="24870" cy="20725"/>
                </a:xfrm>
                <a:custGeom>
                  <a:avLst/>
                  <a:gdLst/>
                  <a:ahLst/>
                  <a:cxnLst>
                    <a:cxn ang="0">
                      <a:pos x="3" y="0"/>
                    </a:cxn>
                    <a:cxn ang="0">
                      <a:pos x="5" y="0"/>
                    </a:cxn>
                    <a:cxn ang="0">
                      <a:pos x="7" y="1"/>
                    </a:cxn>
                    <a:cxn ang="0">
                      <a:pos x="12" y="3"/>
                    </a:cxn>
                    <a:cxn ang="0">
                      <a:pos x="12" y="6"/>
                    </a:cxn>
                    <a:cxn ang="0">
                      <a:pos x="10" y="7"/>
                    </a:cxn>
                    <a:cxn ang="0">
                      <a:pos x="9" y="10"/>
                    </a:cxn>
                    <a:cxn ang="0">
                      <a:pos x="8" y="10"/>
                    </a:cxn>
                    <a:cxn ang="0">
                      <a:pos x="3" y="7"/>
                    </a:cxn>
                    <a:cxn ang="0">
                      <a:pos x="0" y="2"/>
                    </a:cxn>
                    <a:cxn ang="0">
                      <a:pos x="0" y="1"/>
                    </a:cxn>
                    <a:cxn ang="0">
                      <a:pos x="3" y="0"/>
                    </a:cxn>
                  </a:cxnLst>
                  <a:rect l="0" t="0" r="r" b="b"/>
                  <a:pathLst>
                    <a:path w="12" h="10">
                      <a:moveTo>
                        <a:pt x="3" y="0"/>
                      </a:moveTo>
                      <a:lnTo>
                        <a:pt x="5" y="0"/>
                      </a:lnTo>
                      <a:lnTo>
                        <a:pt x="7" y="1"/>
                      </a:lnTo>
                      <a:lnTo>
                        <a:pt x="12" y="3"/>
                      </a:lnTo>
                      <a:lnTo>
                        <a:pt x="12" y="6"/>
                      </a:lnTo>
                      <a:lnTo>
                        <a:pt x="10" y="7"/>
                      </a:lnTo>
                      <a:lnTo>
                        <a:pt x="9" y="10"/>
                      </a:lnTo>
                      <a:lnTo>
                        <a:pt x="8" y="10"/>
                      </a:lnTo>
                      <a:lnTo>
                        <a:pt x="3" y="7"/>
                      </a:lnTo>
                      <a:lnTo>
                        <a:pt x="0" y="2"/>
                      </a:lnTo>
                      <a:lnTo>
                        <a:pt x="0" y="1"/>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8" name="Freeform 1309">
                  <a:extLst>
                    <a:ext uri="{FF2B5EF4-FFF2-40B4-BE49-F238E27FC236}">
                      <a16:creationId xmlns:a16="http://schemas.microsoft.com/office/drawing/2014/main" id="{A53C85E6-12B5-438F-96EF-BA5A67569905}"/>
                    </a:ext>
                  </a:extLst>
                </p:cNvPr>
                <p:cNvSpPr/>
                <p:nvPr/>
              </p:nvSpPr>
              <p:spPr bwMode="auto">
                <a:xfrm>
                  <a:off x="8824569" y="4374838"/>
                  <a:ext cx="26944" cy="68394"/>
                </a:xfrm>
                <a:custGeom>
                  <a:avLst/>
                  <a:gdLst/>
                  <a:ahLst/>
                  <a:cxnLst>
                    <a:cxn ang="0">
                      <a:pos x="3" y="0"/>
                    </a:cxn>
                    <a:cxn ang="0">
                      <a:pos x="6" y="7"/>
                    </a:cxn>
                    <a:cxn ang="0">
                      <a:pos x="10" y="10"/>
                    </a:cxn>
                    <a:cxn ang="0">
                      <a:pos x="13" y="11"/>
                    </a:cxn>
                    <a:cxn ang="0">
                      <a:pos x="13" y="12"/>
                    </a:cxn>
                    <a:cxn ang="0">
                      <a:pos x="12" y="14"/>
                    </a:cxn>
                    <a:cxn ang="0">
                      <a:pos x="10" y="15"/>
                    </a:cxn>
                    <a:cxn ang="0">
                      <a:pos x="10" y="17"/>
                    </a:cxn>
                    <a:cxn ang="0">
                      <a:pos x="12" y="20"/>
                    </a:cxn>
                    <a:cxn ang="0">
                      <a:pos x="12" y="22"/>
                    </a:cxn>
                    <a:cxn ang="0">
                      <a:pos x="11" y="22"/>
                    </a:cxn>
                    <a:cxn ang="0">
                      <a:pos x="8" y="24"/>
                    </a:cxn>
                    <a:cxn ang="0">
                      <a:pos x="3" y="24"/>
                    </a:cxn>
                    <a:cxn ang="0">
                      <a:pos x="3" y="26"/>
                    </a:cxn>
                    <a:cxn ang="0">
                      <a:pos x="5" y="29"/>
                    </a:cxn>
                    <a:cxn ang="0">
                      <a:pos x="8" y="33"/>
                    </a:cxn>
                    <a:cxn ang="0">
                      <a:pos x="6" y="33"/>
                    </a:cxn>
                    <a:cxn ang="0">
                      <a:pos x="5" y="30"/>
                    </a:cxn>
                    <a:cxn ang="0">
                      <a:pos x="3" y="29"/>
                    </a:cxn>
                    <a:cxn ang="0">
                      <a:pos x="2" y="26"/>
                    </a:cxn>
                    <a:cxn ang="0">
                      <a:pos x="2" y="16"/>
                    </a:cxn>
                    <a:cxn ang="0">
                      <a:pos x="1" y="15"/>
                    </a:cxn>
                    <a:cxn ang="0">
                      <a:pos x="0" y="12"/>
                    </a:cxn>
                    <a:cxn ang="0">
                      <a:pos x="0" y="4"/>
                    </a:cxn>
                    <a:cxn ang="0">
                      <a:pos x="3" y="0"/>
                    </a:cxn>
                  </a:cxnLst>
                  <a:rect l="0" t="0" r="r" b="b"/>
                  <a:pathLst>
                    <a:path w="13" h="33">
                      <a:moveTo>
                        <a:pt x="3" y="0"/>
                      </a:moveTo>
                      <a:lnTo>
                        <a:pt x="6" y="7"/>
                      </a:lnTo>
                      <a:lnTo>
                        <a:pt x="10" y="10"/>
                      </a:lnTo>
                      <a:lnTo>
                        <a:pt x="13" y="11"/>
                      </a:lnTo>
                      <a:lnTo>
                        <a:pt x="13" y="12"/>
                      </a:lnTo>
                      <a:lnTo>
                        <a:pt x="12" y="14"/>
                      </a:lnTo>
                      <a:lnTo>
                        <a:pt x="10" y="15"/>
                      </a:lnTo>
                      <a:lnTo>
                        <a:pt x="10" y="17"/>
                      </a:lnTo>
                      <a:lnTo>
                        <a:pt x="12" y="20"/>
                      </a:lnTo>
                      <a:lnTo>
                        <a:pt x="12" y="22"/>
                      </a:lnTo>
                      <a:lnTo>
                        <a:pt x="11" y="22"/>
                      </a:lnTo>
                      <a:lnTo>
                        <a:pt x="8" y="24"/>
                      </a:lnTo>
                      <a:lnTo>
                        <a:pt x="3" y="24"/>
                      </a:lnTo>
                      <a:lnTo>
                        <a:pt x="3" y="26"/>
                      </a:lnTo>
                      <a:lnTo>
                        <a:pt x="5" y="29"/>
                      </a:lnTo>
                      <a:lnTo>
                        <a:pt x="8" y="33"/>
                      </a:lnTo>
                      <a:lnTo>
                        <a:pt x="6" y="33"/>
                      </a:lnTo>
                      <a:lnTo>
                        <a:pt x="5" y="30"/>
                      </a:lnTo>
                      <a:lnTo>
                        <a:pt x="3" y="29"/>
                      </a:lnTo>
                      <a:lnTo>
                        <a:pt x="2" y="26"/>
                      </a:lnTo>
                      <a:lnTo>
                        <a:pt x="2" y="16"/>
                      </a:lnTo>
                      <a:lnTo>
                        <a:pt x="1" y="15"/>
                      </a:lnTo>
                      <a:lnTo>
                        <a:pt x="0" y="12"/>
                      </a:lnTo>
                      <a:lnTo>
                        <a:pt x="0" y="4"/>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39" name="Freeform 1310">
                  <a:extLst>
                    <a:ext uri="{FF2B5EF4-FFF2-40B4-BE49-F238E27FC236}">
                      <a16:creationId xmlns:a16="http://schemas.microsoft.com/office/drawing/2014/main" id="{D20A7221-27F7-4717-9B90-C0CA57C2B37C}"/>
                    </a:ext>
                  </a:extLst>
                </p:cNvPr>
                <p:cNvSpPr/>
                <p:nvPr/>
              </p:nvSpPr>
              <p:spPr bwMode="auto">
                <a:xfrm>
                  <a:off x="8884672" y="4706444"/>
                  <a:ext cx="33161" cy="12435"/>
                </a:xfrm>
                <a:custGeom>
                  <a:avLst/>
                  <a:gdLst/>
                  <a:ahLst/>
                  <a:cxnLst>
                    <a:cxn ang="0">
                      <a:pos x="12" y="0"/>
                    </a:cxn>
                    <a:cxn ang="0">
                      <a:pos x="16" y="0"/>
                    </a:cxn>
                    <a:cxn ang="0">
                      <a:pos x="16" y="6"/>
                    </a:cxn>
                    <a:cxn ang="0">
                      <a:pos x="8" y="6"/>
                    </a:cxn>
                    <a:cxn ang="0">
                      <a:pos x="5" y="5"/>
                    </a:cxn>
                    <a:cxn ang="0">
                      <a:pos x="0" y="2"/>
                    </a:cxn>
                    <a:cxn ang="0">
                      <a:pos x="5" y="1"/>
                    </a:cxn>
                    <a:cxn ang="0">
                      <a:pos x="8" y="1"/>
                    </a:cxn>
                    <a:cxn ang="0">
                      <a:pos x="12" y="0"/>
                    </a:cxn>
                  </a:cxnLst>
                  <a:rect l="0" t="0" r="r" b="b"/>
                  <a:pathLst>
                    <a:path w="16" h="6">
                      <a:moveTo>
                        <a:pt x="12" y="0"/>
                      </a:moveTo>
                      <a:lnTo>
                        <a:pt x="16" y="0"/>
                      </a:lnTo>
                      <a:lnTo>
                        <a:pt x="16" y="6"/>
                      </a:lnTo>
                      <a:lnTo>
                        <a:pt x="8" y="6"/>
                      </a:lnTo>
                      <a:lnTo>
                        <a:pt x="5" y="5"/>
                      </a:lnTo>
                      <a:lnTo>
                        <a:pt x="0" y="2"/>
                      </a:lnTo>
                      <a:lnTo>
                        <a:pt x="5" y="1"/>
                      </a:lnTo>
                      <a:lnTo>
                        <a:pt x="8" y="1"/>
                      </a:lnTo>
                      <a:lnTo>
                        <a:pt x="12"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0" name="Freeform 1311">
                  <a:extLst>
                    <a:ext uri="{FF2B5EF4-FFF2-40B4-BE49-F238E27FC236}">
                      <a16:creationId xmlns:a16="http://schemas.microsoft.com/office/drawing/2014/main" id="{F82447A0-3843-4915-9808-A9D8395427E3}"/>
                    </a:ext>
                  </a:extLst>
                </p:cNvPr>
                <p:cNvSpPr/>
                <p:nvPr/>
              </p:nvSpPr>
              <p:spPr bwMode="auto">
                <a:xfrm>
                  <a:off x="8698144" y="4194529"/>
                  <a:ext cx="107772" cy="101555"/>
                </a:xfrm>
                <a:custGeom>
                  <a:avLst/>
                  <a:gdLst/>
                  <a:ahLst/>
                  <a:cxnLst>
                    <a:cxn ang="0">
                      <a:pos x="41" y="0"/>
                    </a:cxn>
                    <a:cxn ang="0">
                      <a:pos x="46" y="8"/>
                    </a:cxn>
                    <a:cxn ang="0">
                      <a:pos x="51" y="25"/>
                    </a:cxn>
                    <a:cxn ang="0">
                      <a:pos x="52" y="33"/>
                    </a:cxn>
                    <a:cxn ang="0">
                      <a:pos x="49" y="36"/>
                    </a:cxn>
                    <a:cxn ang="0">
                      <a:pos x="48" y="42"/>
                    </a:cxn>
                    <a:cxn ang="0">
                      <a:pos x="43" y="35"/>
                    </a:cxn>
                    <a:cxn ang="0">
                      <a:pos x="42" y="33"/>
                    </a:cxn>
                    <a:cxn ang="0">
                      <a:pos x="39" y="33"/>
                    </a:cxn>
                    <a:cxn ang="0">
                      <a:pos x="38" y="35"/>
                    </a:cxn>
                    <a:cxn ang="0">
                      <a:pos x="42" y="42"/>
                    </a:cxn>
                    <a:cxn ang="0">
                      <a:pos x="41" y="48"/>
                    </a:cxn>
                    <a:cxn ang="0">
                      <a:pos x="38" y="49"/>
                    </a:cxn>
                    <a:cxn ang="0">
                      <a:pos x="36" y="45"/>
                    </a:cxn>
                    <a:cxn ang="0">
                      <a:pos x="32" y="47"/>
                    </a:cxn>
                    <a:cxn ang="0">
                      <a:pos x="24" y="42"/>
                    </a:cxn>
                    <a:cxn ang="0">
                      <a:pos x="23" y="31"/>
                    </a:cxn>
                    <a:cxn ang="0">
                      <a:pos x="24" y="28"/>
                    </a:cxn>
                    <a:cxn ang="0">
                      <a:pos x="18" y="25"/>
                    </a:cxn>
                    <a:cxn ang="0">
                      <a:pos x="17" y="29"/>
                    </a:cxn>
                    <a:cxn ang="0">
                      <a:pos x="14" y="29"/>
                    </a:cxn>
                    <a:cxn ang="0">
                      <a:pos x="10" y="28"/>
                    </a:cxn>
                    <a:cxn ang="0">
                      <a:pos x="7" y="30"/>
                    </a:cxn>
                    <a:cxn ang="0">
                      <a:pos x="5" y="35"/>
                    </a:cxn>
                    <a:cxn ang="0">
                      <a:pos x="3" y="40"/>
                    </a:cxn>
                    <a:cxn ang="0">
                      <a:pos x="2" y="35"/>
                    </a:cxn>
                    <a:cxn ang="0">
                      <a:pos x="3" y="33"/>
                    </a:cxn>
                    <a:cxn ang="0">
                      <a:pos x="2" y="30"/>
                    </a:cxn>
                    <a:cxn ang="0">
                      <a:pos x="2" y="26"/>
                    </a:cxn>
                    <a:cxn ang="0">
                      <a:pos x="3" y="23"/>
                    </a:cxn>
                    <a:cxn ang="0">
                      <a:pos x="5" y="20"/>
                    </a:cxn>
                    <a:cxn ang="0">
                      <a:pos x="9" y="18"/>
                    </a:cxn>
                    <a:cxn ang="0">
                      <a:pos x="12" y="14"/>
                    </a:cxn>
                    <a:cxn ang="0">
                      <a:pos x="18" y="13"/>
                    </a:cxn>
                    <a:cxn ang="0">
                      <a:pos x="21" y="16"/>
                    </a:cxn>
                    <a:cxn ang="0">
                      <a:pos x="26" y="18"/>
                    </a:cxn>
                    <a:cxn ang="0">
                      <a:pos x="27" y="14"/>
                    </a:cxn>
                    <a:cxn ang="0">
                      <a:pos x="28" y="11"/>
                    </a:cxn>
                    <a:cxn ang="0">
                      <a:pos x="32" y="10"/>
                    </a:cxn>
                    <a:cxn ang="0">
                      <a:pos x="36" y="9"/>
                    </a:cxn>
                    <a:cxn ang="0">
                      <a:pos x="37" y="4"/>
                    </a:cxn>
                    <a:cxn ang="0">
                      <a:pos x="38" y="0"/>
                    </a:cxn>
                  </a:cxnLst>
                  <a:rect l="0" t="0" r="r" b="b"/>
                  <a:pathLst>
                    <a:path w="52" h="49">
                      <a:moveTo>
                        <a:pt x="38" y="0"/>
                      </a:moveTo>
                      <a:lnTo>
                        <a:pt x="41" y="0"/>
                      </a:lnTo>
                      <a:lnTo>
                        <a:pt x="43" y="3"/>
                      </a:lnTo>
                      <a:lnTo>
                        <a:pt x="46" y="8"/>
                      </a:lnTo>
                      <a:lnTo>
                        <a:pt x="49" y="16"/>
                      </a:lnTo>
                      <a:lnTo>
                        <a:pt x="51" y="25"/>
                      </a:lnTo>
                      <a:lnTo>
                        <a:pt x="52" y="30"/>
                      </a:lnTo>
                      <a:lnTo>
                        <a:pt x="52" y="33"/>
                      </a:lnTo>
                      <a:lnTo>
                        <a:pt x="51" y="34"/>
                      </a:lnTo>
                      <a:lnTo>
                        <a:pt x="49" y="36"/>
                      </a:lnTo>
                      <a:lnTo>
                        <a:pt x="48" y="38"/>
                      </a:lnTo>
                      <a:lnTo>
                        <a:pt x="48" y="42"/>
                      </a:lnTo>
                      <a:lnTo>
                        <a:pt x="44" y="38"/>
                      </a:lnTo>
                      <a:lnTo>
                        <a:pt x="43" y="35"/>
                      </a:lnTo>
                      <a:lnTo>
                        <a:pt x="43" y="33"/>
                      </a:lnTo>
                      <a:lnTo>
                        <a:pt x="42" y="33"/>
                      </a:lnTo>
                      <a:lnTo>
                        <a:pt x="41" y="31"/>
                      </a:lnTo>
                      <a:lnTo>
                        <a:pt x="39" y="33"/>
                      </a:lnTo>
                      <a:lnTo>
                        <a:pt x="39" y="34"/>
                      </a:lnTo>
                      <a:lnTo>
                        <a:pt x="38" y="35"/>
                      </a:lnTo>
                      <a:lnTo>
                        <a:pt x="38" y="38"/>
                      </a:lnTo>
                      <a:lnTo>
                        <a:pt x="42" y="42"/>
                      </a:lnTo>
                      <a:lnTo>
                        <a:pt x="42" y="45"/>
                      </a:lnTo>
                      <a:lnTo>
                        <a:pt x="41" y="48"/>
                      </a:lnTo>
                      <a:lnTo>
                        <a:pt x="39" y="49"/>
                      </a:lnTo>
                      <a:lnTo>
                        <a:pt x="38" y="49"/>
                      </a:lnTo>
                      <a:lnTo>
                        <a:pt x="36" y="47"/>
                      </a:lnTo>
                      <a:lnTo>
                        <a:pt x="36" y="45"/>
                      </a:lnTo>
                      <a:lnTo>
                        <a:pt x="34" y="47"/>
                      </a:lnTo>
                      <a:lnTo>
                        <a:pt x="32" y="47"/>
                      </a:lnTo>
                      <a:lnTo>
                        <a:pt x="27" y="44"/>
                      </a:lnTo>
                      <a:lnTo>
                        <a:pt x="24" y="42"/>
                      </a:lnTo>
                      <a:lnTo>
                        <a:pt x="23" y="38"/>
                      </a:lnTo>
                      <a:lnTo>
                        <a:pt x="23" y="31"/>
                      </a:lnTo>
                      <a:lnTo>
                        <a:pt x="24" y="30"/>
                      </a:lnTo>
                      <a:lnTo>
                        <a:pt x="24" y="28"/>
                      </a:lnTo>
                      <a:lnTo>
                        <a:pt x="23" y="25"/>
                      </a:lnTo>
                      <a:lnTo>
                        <a:pt x="18" y="25"/>
                      </a:lnTo>
                      <a:lnTo>
                        <a:pt x="18" y="29"/>
                      </a:lnTo>
                      <a:lnTo>
                        <a:pt x="17" y="29"/>
                      </a:lnTo>
                      <a:lnTo>
                        <a:pt x="14" y="26"/>
                      </a:lnTo>
                      <a:lnTo>
                        <a:pt x="14" y="29"/>
                      </a:lnTo>
                      <a:lnTo>
                        <a:pt x="12" y="29"/>
                      </a:lnTo>
                      <a:lnTo>
                        <a:pt x="10" y="28"/>
                      </a:lnTo>
                      <a:lnTo>
                        <a:pt x="9" y="25"/>
                      </a:lnTo>
                      <a:lnTo>
                        <a:pt x="7" y="30"/>
                      </a:lnTo>
                      <a:lnTo>
                        <a:pt x="7" y="33"/>
                      </a:lnTo>
                      <a:lnTo>
                        <a:pt x="5" y="35"/>
                      </a:lnTo>
                      <a:lnTo>
                        <a:pt x="5" y="38"/>
                      </a:lnTo>
                      <a:lnTo>
                        <a:pt x="3" y="40"/>
                      </a:lnTo>
                      <a:lnTo>
                        <a:pt x="2" y="40"/>
                      </a:lnTo>
                      <a:lnTo>
                        <a:pt x="2" y="35"/>
                      </a:lnTo>
                      <a:lnTo>
                        <a:pt x="3" y="34"/>
                      </a:lnTo>
                      <a:lnTo>
                        <a:pt x="3" y="33"/>
                      </a:lnTo>
                      <a:lnTo>
                        <a:pt x="2" y="31"/>
                      </a:lnTo>
                      <a:lnTo>
                        <a:pt x="2" y="30"/>
                      </a:lnTo>
                      <a:lnTo>
                        <a:pt x="0" y="29"/>
                      </a:lnTo>
                      <a:lnTo>
                        <a:pt x="2" y="26"/>
                      </a:lnTo>
                      <a:lnTo>
                        <a:pt x="2" y="25"/>
                      </a:lnTo>
                      <a:lnTo>
                        <a:pt x="3" y="23"/>
                      </a:lnTo>
                      <a:lnTo>
                        <a:pt x="3" y="20"/>
                      </a:lnTo>
                      <a:lnTo>
                        <a:pt x="5" y="20"/>
                      </a:lnTo>
                      <a:lnTo>
                        <a:pt x="8" y="19"/>
                      </a:lnTo>
                      <a:lnTo>
                        <a:pt x="9" y="18"/>
                      </a:lnTo>
                      <a:lnTo>
                        <a:pt x="10" y="15"/>
                      </a:lnTo>
                      <a:lnTo>
                        <a:pt x="12" y="14"/>
                      </a:lnTo>
                      <a:lnTo>
                        <a:pt x="14" y="13"/>
                      </a:lnTo>
                      <a:lnTo>
                        <a:pt x="18" y="13"/>
                      </a:lnTo>
                      <a:lnTo>
                        <a:pt x="19" y="14"/>
                      </a:lnTo>
                      <a:lnTo>
                        <a:pt x="21" y="16"/>
                      </a:lnTo>
                      <a:lnTo>
                        <a:pt x="22" y="18"/>
                      </a:lnTo>
                      <a:lnTo>
                        <a:pt x="26" y="18"/>
                      </a:lnTo>
                      <a:lnTo>
                        <a:pt x="26" y="15"/>
                      </a:lnTo>
                      <a:lnTo>
                        <a:pt x="27" y="14"/>
                      </a:lnTo>
                      <a:lnTo>
                        <a:pt x="28" y="14"/>
                      </a:lnTo>
                      <a:lnTo>
                        <a:pt x="28" y="11"/>
                      </a:lnTo>
                      <a:lnTo>
                        <a:pt x="31" y="10"/>
                      </a:lnTo>
                      <a:lnTo>
                        <a:pt x="32" y="10"/>
                      </a:lnTo>
                      <a:lnTo>
                        <a:pt x="34" y="9"/>
                      </a:lnTo>
                      <a:lnTo>
                        <a:pt x="36" y="9"/>
                      </a:lnTo>
                      <a:lnTo>
                        <a:pt x="37" y="8"/>
                      </a:lnTo>
                      <a:lnTo>
                        <a:pt x="37" y="4"/>
                      </a:lnTo>
                      <a:lnTo>
                        <a:pt x="38" y="3"/>
                      </a:lnTo>
                      <a:lnTo>
                        <a:pt x="3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1" name="Freeform 1312">
                  <a:extLst>
                    <a:ext uri="{FF2B5EF4-FFF2-40B4-BE49-F238E27FC236}">
                      <a16:creationId xmlns:a16="http://schemas.microsoft.com/office/drawing/2014/main" id="{669755B4-0E79-44BA-B59D-4C74A32994AD}"/>
                    </a:ext>
                  </a:extLst>
                </p:cNvPr>
                <p:cNvSpPr/>
                <p:nvPr/>
              </p:nvSpPr>
              <p:spPr bwMode="auto">
                <a:xfrm>
                  <a:off x="8594517" y="4165513"/>
                  <a:ext cx="55959" cy="58031"/>
                </a:xfrm>
                <a:custGeom>
                  <a:avLst/>
                  <a:gdLst/>
                  <a:ahLst/>
                  <a:cxnLst>
                    <a:cxn ang="0">
                      <a:pos x="24" y="0"/>
                    </a:cxn>
                    <a:cxn ang="0">
                      <a:pos x="24" y="3"/>
                    </a:cxn>
                    <a:cxn ang="0">
                      <a:pos x="25" y="4"/>
                    </a:cxn>
                    <a:cxn ang="0">
                      <a:pos x="25" y="5"/>
                    </a:cxn>
                    <a:cxn ang="0">
                      <a:pos x="27" y="6"/>
                    </a:cxn>
                    <a:cxn ang="0">
                      <a:pos x="24" y="9"/>
                    </a:cxn>
                    <a:cxn ang="0">
                      <a:pos x="23" y="9"/>
                    </a:cxn>
                    <a:cxn ang="0">
                      <a:pos x="23" y="10"/>
                    </a:cxn>
                    <a:cxn ang="0">
                      <a:pos x="20" y="11"/>
                    </a:cxn>
                    <a:cxn ang="0">
                      <a:pos x="19" y="13"/>
                    </a:cxn>
                    <a:cxn ang="0">
                      <a:pos x="17" y="13"/>
                    </a:cxn>
                    <a:cxn ang="0">
                      <a:pos x="15" y="17"/>
                    </a:cxn>
                    <a:cxn ang="0">
                      <a:pos x="10" y="24"/>
                    </a:cxn>
                    <a:cxn ang="0">
                      <a:pos x="7" y="27"/>
                    </a:cxn>
                    <a:cxn ang="0">
                      <a:pos x="4" y="28"/>
                    </a:cxn>
                    <a:cxn ang="0">
                      <a:pos x="0" y="28"/>
                    </a:cxn>
                    <a:cxn ang="0">
                      <a:pos x="5" y="20"/>
                    </a:cxn>
                    <a:cxn ang="0">
                      <a:pos x="18" y="10"/>
                    </a:cxn>
                    <a:cxn ang="0">
                      <a:pos x="22" y="5"/>
                    </a:cxn>
                    <a:cxn ang="0">
                      <a:pos x="23" y="4"/>
                    </a:cxn>
                    <a:cxn ang="0">
                      <a:pos x="23" y="1"/>
                    </a:cxn>
                    <a:cxn ang="0">
                      <a:pos x="24" y="0"/>
                    </a:cxn>
                  </a:cxnLst>
                  <a:rect l="0" t="0" r="r" b="b"/>
                  <a:pathLst>
                    <a:path w="27" h="28">
                      <a:moveTo>
                        <a:pt x="24" y="0"/>
                      </a:moveTo>
                      <a:lnTo>
                        <a:pt x="24" y="3"/>
                      </a:lnTo>
                      <a:lnTo>
                        <a:pt x="25" y="4"/>
                      </a:lnTo>
                      <a:lnTo>
                        <a:pt x="25" y="5"/>
                      </a:lnTo>
                      <a:lnTo>
                        <a:pt x="27" y="6"/>
                      </a:lnTo>
                      <a:lnTo>
                        <a:pt x="24" y="9"/>
                      </a:lnTo>
                      <a:lnTo>
                        <a:pt x="23" y="9"/>
                      </a:lnTo>
                      <a:lnTo>
                        <a:pt x="23" y="10"/>
                      </a:lnTo>
                      <a:lnTo>
                        <a:pt x="20" y="11"/>
                      </a:lnTo>
                      <a:lnTo>
                        <a:pt x="19" y="13"/>
                      </a:lnTo>
                      <a:lnTo>
                        <a:pt x="17" y="13"/>
                      </a:lnTo>
                      <a:lnTo>
                        <a:pt x="15" y="17"/>
                      </a:lnTo>
                      <a:lnTo>
                        <a:pt x="10" y="24"/>
                      </a:lnTo>
                      <a:lnTo>
                        <a:pt x="7" y="27"/>
                      </a:lnTo>
                      <a:lnTo>
                        <a:pt x="4" y="28"/>
                      </a:lnTo>
                      <a:lnTo>
                        <a:pt x="0" y="28"/>
                      </a:lnTo>
                      <a:lnTo>
                        <a:pt x="5" y="20"/>
                      </a:lnTo>
                      <a:lnTo>
                        <a:pt x="18" y="10"/>
                      </a:lnTo>
                      <a:lnTo>
                        <a:pt x="22" y="5"/>
                      </a:lnTo>
                      <a:lnTo>
                        <a:pt x="23" y="4"/>
                      </a:lnTo>
                      <a:lnTo>
                        <a:pt x="23" y="1"/>
                      </a:lnTo>
                      <a:lnTo>
                        <a:pt x="2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2" name="Freeform 1313">
                  <a:extLst>
                    <a:ext uri="{FF2B5EF4-FFF2-40B4-BE49-F238E27FC236}">
                      <a16:creationId xmlns:a16="http://schemas.microsoft.com/office/drawing/2014/main" id="{C3046C0B-CECA-4213-B231-3DD7E6228830}"/>
                    </a:ext>
                  </a:extLst>
                </p:cNvPr>
                <p:cNvSpPr/>
                <p:nvPr/>
              </p:nvSpPr>
              <p:spPr bwMode="auto">
                <a:xfrm>
                  <a:off x="8640113" y="3981057"/>
                  <a:ext cx="101555" cy="149222"/>
                </a:xfrm>
                <a:custGeom>
                  <a:avLst/>
                  <a:gdLst/>
                  <a:ahLst/>
                  <a:cxnLst>
                    <a:cxn ang="0">
                      <a:pos x="8" y="0"/>
                    </a:cxn>
                    <a:cxn ang="0">
                      <a:pos x="10" y="4"/>
                    </a:cxn>
                    <a:cxn ang="0">
                      <a:pos x="15" y="6"/>
                    </a:cxn>
                    <a:cxn ang="0">
                      <a:pos x="18" y="4"/>
                    </a:cxn>
                    <a:cxn ang="0">
                      <a:pos x="20" y="7"/>
                    </a:cxn>
                    <a:cxn ang="0">
                      <a:pos x="22" y="15"/>
                    </a:cxn>
                    <a:cxn ang="0">
                      <a:pos x="23" y="28"/>
                    </a:cxn>
                    <a:cxn ang="0">
                      <a:pos x="18" y="34"/>
                    </a:cxn>
                    <a:cxn ang="0">
                      <a:pos x="17" y="43"/>
                    </a:cxn>
                    <a:cxn ang="0">
                      <a:pos x="21" y="50"/>
                    </a:cxn>
                    <a:cxn ang="0">
                      <a:pos x="26" y="55"/>
                    </a:cxn>
                    <a:cxn ang="0">
                      <a:pos x="28" y="51"/>
                    </a:cxn>
                    <a:cxn ang="0">
                      <a:pos x="33" y="54"/>
                    </a:cxn>
                    <a:cxn ang="0">
                      <a:pos x="36" y="59"/>
                    </a:cxn>
                    <a:cxn ang="0">
                      <a:pos x="40" y="58"/>
                    </a:cxn>
                    <a:cxn ang="0">
                      <a:pos x="42" y="56"/>
                    </a:cxn>
                    <a:cxn ang="0">
                      <a:pos x="43" y="58"/>
                    </a:cxn>
                    <a:cxn ang="0">
                      <a:pos x="42" y="60"/>
                    </a:cxn>
                    <a:cxn ang="0">
                      <a:pos x="41" y="63"/>
                    </a:cxn>
                    <a:cxn ang="0">
                      <a:pos x="43" y="62"/>
                    </a:cxn>
                    <a:cxn ang="0">
                      <a:pos x="45" y="65"/>
                    </a:cxn>
                    <a:cxn ang="0">
                      <a:pos x="49" y="67"/>
                    </a:cxn>
                    <a:cxn ang="0">
                      <a:pos x="47" y="72"/>
                    </a:cxn>
                    <a:cxn ang="0">
                      <a:pos x="45" y="68"/>
                    </a:cxn>
                    <a:cxn ang="0">
                      <a:pos x="36" y="62"/>
                    </a:cxn>
                    <a:cxn ang="0">
                      <a:pos x="31" y="59"/>
                    </a:cxn>
                    <a:cxn ang="0">
                      <a:pos x="32" y="64"/>
                    </a:cxn>
                    <a:cxn ang="0">
                      <a:pos x="28" y="62"/>
                    </a:cxn>
                    <a:cxn ang="0">
                      <a:pos x="20" y="56"/>
                    </a:cxn>
                    <a:cxn ang="0">
                      <a:pos x="13" y="58"/>
                    </a:cxn>
                    <a:cxn ang="0">
                      <a:pos x="11" y="54"/>
                    </a:cxn>
                    <a:cxn ang="0">
                      <a:pos x="11" y="51"/>
                    </a:cxn>
                    <a:cxn ang="0">
                      <a:pos x="12" y="49"/>
                    </a:cxn>
                    <a:cxn ang="0">
                      <a:pos x="10" y="45"/>
                    </a:cxn>
                    <a:cxn ang="0">
                      <a:pos x="6" y="48"/>
                    </a:cxn>
                    <a:cxn ang="0">
                      <a:pos x="2" y="45"/>
                    </a:cxn>
                    <a:cxn ang="0">
                      <a:pos x="0" y="41"/>
                    </a:cxn>
                    <a:cxn ang="0">
                      <a:pos x="1" y="29"/>
                    </a:cxn>
                    <a:cxn ang="0">
                      <a:pos x="5" y="19"/>
                    </a:cxn>
                    <a:cxn ang="0">
                      <a:pos x="3" y="11"/>
                    </a:cxn>
                    <a:cxn ang="0">
                      <a:pos x="2" y="5"/>
                    </a:cxn>
                    <a:cxn ang="0">
                      <a:pos x="6" y="0"/>
                    </a:cxn>
                  </a:cxnLst>
                  <a:rect l="0" t="0" r="r" b="b"/>
                  <a:pathLst>
                    <a:path w="49" h="72">
                      <a:moveTo>
                        <a:pt x="6" y="0"/>
                      </a:moveTo>
                      <a:lnTo>
                        <a:pt x="8" y="0"/>
                      </a:lnTo>
                      <a:lnTo>
                        <a:pt x="10" y="1"/>
                      </a:lnTo>
                      <a:lnTo>
                        <a:pt x="10" y="4"/>
                      </a:lnTo>
                      <a:lnTo>
                        <a:pt x="12" y="6"/>
                      </a:lnTo>
                      <a:lnTo>
                        <a:pt x="15" y="6"/>
                      </a:lnTo>
                      <a:lnTo>
                        <a:pt x="17" y="4"/>
                      </a:lnTo>
                      <a:lnTo>
                        <a:pt x="18" y="4"/>
                      </a:lnTo>
                      <a:lnTo>
                        <a:pt x="18" y="6"/>
                      </a:lnTo>
                      <a:lnTo>
                        <a:pt x="20" y="7"/>
                      </a:lnTo>
                      <a:lnTo>
                        <a:pt x="20" y="11"/>
                      </a:lnTo>
                      <a:lnTo>
                        <a:pt x="22" y="15"/>
                      </a:lnTo>
                      <a:lnTo>
                        <a:pt x="23" y="19"/>
                      </a:lnTo>
                      <a:lnTo>
                        <a:pt x="23" y="28"/>
                      </a:lnTo>
                      <a:lnTo>
                        <a:pt x="22" y="30"/>
                      </a:lnTo>
                      <a:lnTo>
                        <a:pt x="18" y="34"/>
                      </a:lnTo>
                      <a:lnTo>
                        <a:pt x="17" y="36"/>
                      </a:lnTo>
                      <a:lnTo>
                        <a:pt x="17" y="43"/>
                      </a:lnTo>
                      <a:lnTo>
                        <a:pt x="20" y="46"/>
                      </a:lnTo>
                      <a:lnTo>
                        <a:pt x="21" y="50"/>
                      </a:lnTo>
                      <a:lnTo>
                        <a:pt x="23" y="54"/>
                      </a:lnTo>
                      <a:lnTo>
                        <a:pt x="26" y="55"/>
                      </a:lnTo>
                      <a:lnTo>
                        <a:pt x="26" y="54"/>
                      </a:lnTo>
                      <a:lnTo>
                        <a:pt x="28" y="51"/>
                      </a:lnTo>
                      <a:lnTo>
                        <a:pt x="32" y="51"/>
                      </a:lnTo>
                      <a:lnTo>
                        <a:pt x="33" y="54"/>
                      </a:lnTo>
                      <a:lnTo>
                        <a:pt x="36" y="56"/>
                      </a:lnTo>
                      <a:lnTo>
                        <a:pt x="36" y="59"/>
                      </a:lnTo>
                      <a:lnTo>
                        <a:pt x="38" y="59"/>
                      </a:lnTo>
                      <a:lnTo>
                        <a:pt x="40" y="58"/>
                      </a:lnTo>
                      <a:lnTo>
                        <a:pt x="40" y="56"/>
                      </a:lnTo>
                      <a:lnTo>
                        <a:pt x="42" y="56"/>
                      </a:lnTo>
                      <a:lnTo>
                        <a:pt x="42" y="58"/>
                      </a:lnTo>
                      <a:lnTo>
                        <a:pt x="43" y="58"/>
                      </a:lnTo>
                      <a:lnTo>
                        <a:pt x="43" y="59"/>
                      </a:lnTo>
                      <a:lnTo>
                        <a:pt x="42" y="60"/>
                      </a:lnTo>
                      <a:lnTo>
                        <a:pt x="41" y="60"/>
                      </a:lnTo>
                      <a:lnTo>
                        <a:pt x="41" y="63"/>
                      </a:lnTo>
                      <a:lnTo>
                        <a:pt x="42" y="63"/>
                      </a:lnTo>
                      <a:lnTo>
                        <a:pt x="43" y="62"/>
                      </a:lnTo>
                      <a:lnTo>
                        <a:pt x="43" y="64"/>
                      </a:lnTo>
                      <a:lnTo>
                        <a:pt x="45" y="65"/>
                      </a:lnTo>
                      <a:lnTo>
                        <a:pt x="47" y="67"/>
                      </a:lnTo>
                      <a:lnTo>
                        <a:pt x="49" y="67"/>
                      </a:lnTo>
                      <a:lnTo>
                        <a:pt x="49" y="70"/>
                      </a:lnTo>
                      <a:lnTo>
                        <a:pt x="47" y="72"/>
                      </a:lnTo>
                      <a:lnTo>
                        <a:pt x="45" y="69"/>
                      </a:lnTo>
                      <a:lnTo>
                        <a:pt x="45" y="68"/>
                      </a:lnTo>
                      <a:lnTo>
                        <a:pt x="40" y="63"/>
                      </a:lnTo>
                      <a:lnTo>
                        <a:pt x="36" y="62"/>
                      </a:lnTo>
                      <a:lnTo>
                        <a:pt x="32" y="58"/>
                      </a:lnTo>
                      <a:lnTo>
                        <a:pt x="31" y="59"/>
                      </a:lnTo>
                      <a:lnTo>
                        <a:pt x="31" y="63"/>
                      </a:lnTo>
                      <a:lnTo>
                        <a:pt x="32" y="64"/>
                      </a:lnTo>
                      <a:lnTo>
                        <a:pt x="30" y="64"/>
                      </a:lnTo>
                      <a:lnTo>
                        <a:pt x="28" y="62"/>
                      </a:lnTo>
                      <a:lnTo>
                        <a:pt x="23" y="56"/>
                      </a:lnTo>
                      <a:lnTo>
                        <a:pt x="20" y="56"/>
                      </a:lnTo>
                      <a:lnTo>
                        <a:pt x="17" y="58"/>
                      </a:lnTo>
                      <a:lnTo>
                        <a:pt x="13" y="58"/>
                      </a:lnTo>
                      <a:lnTo>
                        <a:pt x="12" y="56"/>
                      </a:lnTo>
                      <a:lnTo>
                        <a:pt x="11" y="54"/>
                      </a:lnTo>
                      <a:lnTo>
                        <a:pt x="10" y="53"/>
                      </a:lnTo>
                      <a:lnTo>
                        <a:pt x="11" y="51"/>
                      </a:lnTo>
                      <a:lnTo>
                        <a:pt x="11" y="50"/>
                      </a:lnTo>
                      <a:lnTo>
                        <a:pt x="12" y="49"/>
                      </a:lnTo>
                      <a:lnTo>
                        <a:pt x="12" y="46"/>
                      </a:lnTo>
                      <a:lnTo>
                        <a:pt x="10" y="45"/>
                      </a:lnTo>
                      <a:lnTo>
                        <a:pt x="7" y="48"/>
                      </a:lnTo>
                      <a:lnTo>
                        <a:pt x="6" y="48"/>
                      </a:lnTo>
                      <a:lnTo>
                        <a:pt x="3" y="46"/>
                      </a:lnTo>
                      <a:lnTo>
                        <a:pt x="2" y="45"/>
                      </a:lnTo>
                      <a:lnTo>
                        <a:pt x="1" y="43"/>
                      </a:lnTo>
                      <a:lnTo>
                        <a:pt x="0" y="41"/>
                      </a:lnTo>
                      <a:lnTo>
                        <a:pt x="0" y="31"/>
                      </a:lnTo>
                      <a:lnTo>
                        <a:pt x="1" y="29"/>
                      </a:lnTo>
                      <a:lnTo>
                        <a:pt x="2" y="29"/>
                      </a:lnTo>
                      <a:lnTo>
                        <a:pt x="5" y="19"/>
                      </a:lnTo>
                      <a:lnTo>
                        <a:pt x="3" y="15"/>
                      </a:lnTo>
                      <a:lnTo>
                        <a:pt x="3" y="11"/>
                      </a:lnTo>
                      <a:lnTo>
                        <a:pt x="2" y="7"/>
                      </a:lnTo>
                      <a:lnTo>
                        <a:pt x="2" y="5"/>
                      </a:lnTo>
                      <a:lnTo>
                        <a:pt x="3" y="2"/>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3" name="Freeform 1315">
                  <a:extLst>
                    <a:ext uri="{FF2B5EF4-FFF2-40B4-BE49-F238E27FC236}">
                      <a16:creationId xmlns:a16="http://schemas.microsoft.com/office/drawing/2014/main" id="{95903CAF-EC61-4267-B45D-269DBE44B5BF}"/>
                    </a:ext>
                  </a:extLst>
                </p:cNvPr>
                <p:cNvSpPr/>
                <p:nvPr/>
              </p:nvSpPr>
              <p:spPr bwMode="auto">
                <a:xfrm>
                  <a:off x="8693999" y="4144788"/>
                  <a:ext cx="29015" cy="37306"/>
                </a:xfrm>
                <a:custGeom>
                  <a:avLst/>
                  <a:gdLst/>
                  <a:ahLst/>
                  <a:cxnLst>
                    <a:cxn ang="0">
                      <a:pos x="2" y="0"/>
                    </a:cxn>
                    <a:cxn ang="0">
                      <a:pos x="4" y="1"/>
                    </a:cxn>
                    <a:cxn ang="0">
                      <a:pos x="6" y="3"/>
                    </a:cxn>
                    <a:cxn ang="0">
                      <a:pos x="9" y="3"/>
                    </a:cxn>
                    <a:cxn ang="0">
                      <a:pos x="11" y="4"/>
                    </a:cxn>
                    <a:cxn ang="0">
                      <a:pos x="14" y="6"/>
                    </a:cxn>
                    <a:cxn ang="0">
                      <a:pos x="12" y="10"/>
                    </a:cxn>
                    <a:cxn ang="0">
                      <a:pos x="7" y="15"/>
                    </a:cxn>
                    <a:cxn ang="0">
                      <a:pos x="4" y="16"/>
                    </a:cxn>
                    <a:cxn ang="0">
                      <a:pos x="1" y="18"/>
                    </a:cxn>
                    <a:cxn ang="0">
                      <a:pos x="1" y="9"/>
                    </a:cxn>
                    <a:cxn ang="0">
                      <a:pos x="0" y="5"/>
                    </a:cxn>
                    <a:cxn ang="0">
                      <a:pos x="0" y="3"/>
                    </a:cxn>
                    <a:cxn ang="0">
                      <a:pos x="2" y="0"/>
                    </a:cxn>
                  </a:cxnLst>
                  <a:rect l="0" t="0" r="r" b="b"/>
                  <a:pathLst>
                    <a:path w="14" h="18">
                      <a:moveTo>
                        <a:pt x="2" y="0"/>
                      </a:moveTo>
                      <a:lnTo>
                        <a:pt x="4" y="1"/>
                      </a:lnTo>
                      <a:lnTo>
                        <a:pt x="6" y="3"/>
                      </a:lnTo>
                      <a:lnTo>
                        <a:pt x="9" y="3"/>
                      </a:lnTo>
                      <a:lnTo>
                        <a:pt x="11" y="4"/>
                      </a:lnTo>
                      <a:lnTo>
                        <a:pt x="14" y="6"/>
                      </a:lnTo>
                      <a:lnTo>
                        <a:pt x="12" y="10"/>
                      </a:lnTo>
                      <a:lnTo>
                        <a:pt x="7" y="15"/>
                      </a:lnTo>
                      <a:lnTo>
                        <a:pt x="4" y="16"/>
                      </a:lnTo>
                      <a:lnTo>
                        <a:pt x="1" y="18"/>
                      </a:lnTo>
                      <a:lnTo>
                        <a:pt x="1" y="9"/>
                      </a:lnTo>
                      <a:lnTo>
                        <a:pt x="0" y="5"/>
                      </a:lnTo>
                      <a:lnTo>
                        <a:pt x="0" y="3"/>
                      </a:lnTo>
                      <a:lnTo>
                        <a:pt x="2"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4" name="Freeform 1316">
                  <a:extLst>
                    <a:ext uri="{FF2B5EF4-FFF2-40B4-BE49-F238E27FC236}">
                      <a16:creationId xmlns:a16="http://schemas.microsoft.com/office/drawing/2014/main" id="{EC32C21B-49BA-4BE9-91BB-BA8B760090E4}"/>
                    </a:ext>
                  </a:extLst>
                </p:cNvPr>
                <p:cNvSpPr/>
                <p:nvPr/>
              </p:nvSpPr>
              <p:spPr bwMode="auto">
                <a:xfrm>
                  <a:off x="8708507" y="4167585"/>
                  <a:ext cx="26944" cy="47669"/>
                </a:xfrm>
                <a:custGeom>
                  <a:avLst/>
                  <a:gdLst/>
                  <a:ahLst/>
                  <a:cxnLst>
                    <a:cxn ang="0">
                      <a:pos x="8" y="0"/>
                    </a:cxn>
                    <a:cxn ang="0">
                      <a:pos x="10" y="0"/>
                    </a:cxn>
                    <a:cxn ang="0">
                      <a:pos x="12" y="2"/>
                    </a:cxn>
                    <a:cxn ang="0">
                      <a:pos x="13" y="4"/>
                    </a:cxn>
                    <a:cxn ang="0">
                      <a:pos x="13" y="8"/>
                    </a:cxn>
                    <a:cxn ang="0">
                      <a:pos x="12" y="10"/>
                    </a:cxn>
                    <a:cxn ang="0">
                      <a:pos x="9" y="13"/>
                    </a:cxn>
                    <a:cxn ang="0">
                      <a:pos x="9" y="18"/>
                    </a:cxn>
                    <a:cxn ang="0">
                      <a:pos x="10" y="19"/>
                    </a:cxn>
                    <a:cxn ang="0">
                      <a:pos x="10" y="22"/>
                    </a:cxn>
                    <a:cxn ang="0">
                      <a:pos x="9" y="23"/>
                    </a:cxn>
                    <a:cxn ang="0">
                      <a:pos x="8" y="23"/>
                    </a:cxn>
                    <a:cxn ang="0">
                      <a:pos x="2" y="17"/>
                    </a:cxn>
                    <a:cxn ang="0">
                      <a:pos x="0" y="14"/>
                    </a:cxn>
                    <a:cxn ang="0">
                      <a:pos x="0" y="12"/>
                    </a:cxn>
                    <a:cxn ang="0">
                      <a:pos x="4" y="12"/>
                    </a:cxn>
                    <a:cxn ang="0">
                      <a:pos x="4" y="8"/>
                    </a:cxn>
                    <a:cxn ang="0">
                      <a:pos x="5" y="4"/>
                    </a:cxn>
                    <a:cxn ang="0">
                      <a:pos x="7" y="2"/>
                    </a:cxn>
                    <a:cxn ang="0">
                      <a:pos x="8" y="0"/>
                    </a:cxn>
                  </a:cxnLst>
                  <a:rect l="0" t="0" r="r" b="b"/>
                  <a:pathLst>
                    <a:path w="13" h="23">
                      <a:moveTo>
                        <a:pt x="8" y="0"/>
                      </a:moveTo>
                      <a:lnTo>
                        <a:pt x="10" y="0"/>
                      </a:lnTo>
                      <a:lnTo>
                        <a:pt x="12" y="2"/>
                      </a:lnTo>
                      <a:lnTo>
                        <a:pt x="13" y="4"/>
                      </a:lnTo>
                      <a:lnTo>
                        <a:pt x="13" y="8"/>
                      </a:lnTo>
                      <a:lnTo>
                        <a:pt x="12" y="10"/>
                      </a:lnTo>
                      <a:lnTo>
                        <a:pt x="9" y="13"/>
                      </a:lnTo>
                      <a:lnTo>
                        <a:pt x="9" y="18"/>
                      </a:lnTo>
                      <a:lnTo>
                        <a:pt x="10" y="19"/>
                      </a:lnTo>
                      <a:lnTo>
                        <a:pt x="10" y="22"/>
                      </a:lnTo>
                      <a:lnTo>
                        <a:pt x="9" y="23"/>
                      </a:lnTo>
                      <a:lnTo>
                        <a:pt x="8" y="23"/>
                      </a:lnTo>
                      <a:lnTo>
                        <a:pt x="2" y="17"/>
                      </a:lnTo>
                      <a:lnTo>
                        <a:pt x="0" y="14"/>
                      </a:lnTo>
                      <a:lnTo>
                        <a:pt x="0" y="12"/>
                      </a:lnTo>
                      <a:lnTo>
                        <a:pt x="4" y="12"/>
                      </a:lnTo>
                      <a:lnTo>
                        <a:pt x="4" y="8"/>
                      </a:lnTo>
                      <a:lnTo>
                        <a:pt x="5" y="4"/>
                      </a:lnTo>
                      <a:lnTo>
                        <a:pt x="7" y="2"/>
                      </a:lnTo>
                      <a:lnTo>
                        <a:pt x="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5" name="Freeform 1317">
                  <a:extLst>
                    <a:ext uri="{FF2B5EF4-FFF2-40B4-BE49-F238E27FC236}">
                      <a16:creationId xmlns:a16="http://schemas.microsoft.com/office/drawing/2014/main" id="{E5EBFCFB-607F-4F34-BE86-1E9055B2AB86}"/>
                    </a:ext>
                  </a:extLst>
                </p:cNvPr>
                <p:cNvSpPr>
                  <a:spLocks noEditPoints="1"/>
                </p:cNvSpPr>
                <p:nvPr/>
              </p:nvSpPr>
              <p:spPr bwMode="auto">
                <a:xfrm>
                  <a:off x="8733378" y="4171730"/>
                  <a:ext cx="12435" cy="29015"/>
                </a:xfrm>
                <a:custGeom>
                  <a:avLst/>
                  <a:gdLst/>
                  <a:ahLst/>
                  <a:cxnLst>
                    <a:cxn ang="0">
                      <a:pos x="1" y="10"/>
                    </a:cxn>
                    <a:cxn ang="0">
                      <a:pos x="1" y="14"/>
                    </a:cxn>
                    <a:cxn ang="0">
                      <a:pos x="0" y="14"/>
                    </a:cxn>
                    <a:cxn ang="0">
                      <a:pos x="1" y="10"/>
                    </a:cxn>
                    <a:cxn ang="0">
                      <a:pos x="4" y="0"/>
                    </a:cxn>
                    <a:cxn ang="0">
                      <a:pos x="6" y="0"/>
                    </a:cxn>
                    <a:cxn ang="0">
                      <a:pos x="6" y="3"/>
                    </a:cxn>
                    <a:cxn ang="0">
                      <a:pos x="5" y="6"/>
                    </a:cxn>
                    <a:cxn ang="0">
                      <a:pos x="2" y="7"/>
                    </a:cxn>
                    <a:cxn ang="0">
                      <a:pos x="2" y="3"/>
                    </a:cxn>
                    <a:cxn ang="0">
                      <a:pos x="4" y="0"/>
                    </a:cxn>
                  </a:cxnLst>
                  <a:rect l="0" t="0" r="r" b="b"/>
                  <a:pathLst>
                    <a:path w="6" h="14">
                      <a:moveTo>
                        <a:pt x="1" y="10"/>
                      </a:moveTo>
                      <a:lnTo>
                        <a:pt x="1" y="14"/>
                      </a:lnTo>
                      <a:lnTo>
                        <a:pt x="0" y="14"/>
                      </a:lnTo>
                      <a:lnTo>
                        <a:pt x="1" y="10"/>
                      </a:lnTo>
                      <a:close/>
                      <a:moveTo>
                        <a:pt x="4" y="0"/>
                      </a:moveTo>
                      <a:lnTo>
                        <a:pt x="6" y="0"/>
                      </a:lnTo>
                      <a:lnTo>
                        <a:pt x="6" y="3"/>
                      </a:lnTo>
                      <a:lnTo>
                        <a:pt x="5" y="6"/>
                      </a:lnTo>
                      <a:lnTo>
                        <a:pt x="2" y="7"/>
                      </a:lnTo>
                      <a:lnTo>
                        <a:pt x="2" y="3"/>
                      </a:lnTo>
                      <a:lnTo>
                        <a:pt x="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6" name="Freeform 1319">
                  <a:extLst>
                    <a:ext uri="{FF2B5EF4-FFF2-40B4-BE49-F238E27FC236}">
                      <a16:creationId xmlns:a16="http://schemas.microsoft.com/office/drawing/2014/main" id="{9BB4F02A-03E6-4A6A-A56E-F34E34A037D6}"/>
                    </a:ext>
                  </a:extLst>
                </p:cNvPr>
                <p:cNvSpPr/>
                <p:nvPr/>
              </p:nvSpPr>
              <p:spPr bwMode="auto">
                <a:xfrm>
                  <a:off x="8718869" y="4130279"/>
                  <a:ext cx="22799" cy="20725"/>
                </a:xfrm>
                <a:custGeom>
                  <a:avLst/>
                  <a:gdLst/>
                  <a:ahLst/>
                  <a:cxnLst>
                    <a:cxn ang="0">
                      <a:pos x="0" y="0"/>
                    </a:cxn>
                    <a:cxn ang="0">
                      <a:pos x="4" y="0"/>
                    </a:cxn>
                    <a:cxn ang="0">
                      <a:pos x="5" y="2"/>
                    </a:cxn>
                    <a:cxn ang="0">
                      <a:pos x="7" y="3"/>
                    </a:cxn>
                    <a:cxn ang="0">
                      <a:pos x="9" y="5"/>
                    </a:cxn>
                    <a:cxn ang="0">
                      <a:pos x="11" y="6"/>
                    </a:cxn>
                    <a:cxn ang="0">
                      <a:pos x="11" y="10"/>
                    </a:cxn>
                    <a:cxn ang="0">
                      <a:pos x="9" y="10"/>
                    </a:cxn>
                    <a:cxn ang="0">
                      <a:pos x="5" y="6"/>
                    </a:cxn>
                    <a:cxn ang="0">
                      <a:pos x="5" y="5"/>
                    </a:cxn>
                    <a:cxn ang="0">
                      <a:pos x="0" y="5"/>
                    </a:cxn>
                    <a:cxn ang="0">
                      <a:pos x="0" y="0"/>
                    </a:cxn>
                  </a:cxnLst>
                  <a:rect l="0" t="0" r="r" b="b"/>
                  <a:pathLst>
                    <a:path w="11" h="10">
                      <a:moveTo>
                        <a:pt x="0" y="0"/>
                      </a:moveTo>
                      <a:lnTo>
                        <a:pt x="4" y="0"/>
                      </a:lnTo>
                      <a:lnTo>
                        <a:pt x="5" y="2"/>
                      </a:lnTo>
                      <a:lnTo>
                        <a:pt x="7" y="3"/>
                      </a:lnTo>
                      <a:lnTo>
                        <a:pt x="9" y="5"/>
                      </a:lnTo>
                      <a:lnTo>
                        <a:pt x="11" y="6"/>
                      </a:lnTo>
                      <a:lnTo>
                        <a:pt x="11" y="10"/>
                      </a:lnTo>
                      <a:lnTo>
                        <a:pt x="9" y="10"/>
                      </a:lnTo>
                      <a:lnTo>
                        <a:pt x="5" y="6"/>
                      </a:lnTo>
                      <a:lnTo>
                        <a:pt x="5" y="5"/>
                      </a:lnTo>
                      <a:lnTo>
                        <a:pt x="0" y="5"/>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7" name="Freeform 1320">
                  <a:extLst>
                    <a:ext uri="{FF2B5EF4-FFF2-40B4-BE49-F238E27FC236}">
                      <a16:creationId xmlns:a16="http://schemas.microsoft.com/office/drawing/2014/main" id="{CD0FC08C-AE0C-4C00-93B0-06D5FF8FEDCB}"/>
                    </a:ext>
                  </a:extLst>
                </p:cNvPr>
                <p:cNvSpPr/>
                <p:nvPr/>
              </p:nvSpPr>
              <p:spPr bwMode="auto">
                <a:xfrm>
                  <a:off x="8656693" y="4105409"/>
                  <a:ext cx="26944" cy="29015"/>
                </a:xfrm>
                <a:custGeom>
                  <a:avLst/>
                  <a:gdLst/>
                  <a:ahLst/>
                  <a:cxnLst>
                    <a:cxn ang="0">
                      <a:pos x="0" y="0"/>
                    </a:cxn>
                    <a:cxn ang="0">
                      <a:pos x="4" y="0"/>
                    </a:cxn>
                    <a:cxn ang="0">
                      <a:pos x="7" y="2"/>
                    </a:cxn>
                    <a:cxn ang="0">
                      <a:pos x="8" y="3"/>
                    </a:cxn>
                    <a:cxn ang="0">
                      <a:pos x="10" y="4"/>
                    </a:cxn>
                    <a:cxn ang="0">
                      <a:pos x="12" y="5"/>
                    </a:cxn>
                    <a:cxn ang="0">
                      <a:pos x="13" y="8"/>
                    </a:cxn>
                    <a:cxn ang="0">
                      <a:pos x="13" y="12"/>
                    </a:cxn>
                    <a:cxn ang="0">
                      <a:pos x="12" y="14"/>
                    </a:cxn>
                    <a:cxn ang="0">
                      <a:pos x="9" y="14"/>
                    </a:cxn>
                    <a:cxn ang="0">
                      <a:pos x="8" y="12"/>
                    </a:cxn>
                    <a:cxn ang="0">
                      <a:pos x="4" y="8"/>
                    </a:cxn>
                    <a:cxn ang="0">
                      <a:pos x="3" y="4"/>
                    </a:cxn>
                    <a:cxn ang="0">
                      <a:pos x="2" y="3"/>
                    </a:cxn>
                    <a:cxn ang="0">
                      <a:pos x="0" y="0"/>
                    </a:cxn>
                  </a:cxnLst>
                  <a:rect l="0" t="0" r="r" b="b"/>
                  <a:pathLst>
                    <a:path w="13" h="14">
                      <a:moveTo>
                        <a:pt x="0" y="0"/>
                      </a:moveTo>
                      <a:lnTo>
                        <a:pt x="4" y="0"/>
                      </a:lnTo>
                      <a:lnTo>
                        <a:pt x="7" y="2"/>
                      </a:lnTo>
                      <a:lnTo>
                        <a:pt x="8" y="3"/>
                      </a:lnTo>
                      <a:lnTo>
                        <a:pt x="10" y="4"/>
                      </a:lnTo>
                      <a:lnTo>
                        <a:pt x="12" y="5"/>
                      </a:lnTo>
                      <a:lnTo>
                        <a:pt x="13" y="8"/>
                      </a:lnTo>
                      <a:lnTo>
                        <a:pt x="13" y="12"/>
                      </a:lnTo>
                      <a:lnTo>
                        <a:pt x="12" y="14"/>
                      </a:lnTo>
                      <a:lnTo>
                        <a:pt x="9" y="14"/>
                      </a:lnTo>
                      <a:lnTo>
                        <a:pt x="8" y="12"/>
                      </a:lnTo>
                      <a:lnTo>
                        <a:pt x="4" y="8"/>
                      </a:lnTo>
                      <a:lnTo>
                        <a:pt x="3" y="4"/>
                      </a:lnTo>
                      <a:lnTo>
                        <a:pt x="2"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8" name="Freeform 1321">
                  <a:extLst>
                    <a:ext uri="{FF2B5EF4-FFF2-40B4-BE49-F238E27FC236}">
                      <a16:creationId xmlns:a16="http://schemas.microsoft.com/office/drawing/2014/main" id="{308E1B2D-180E-4A34-99CD-DD7C1C8F49A8}"/>
                    </a:ext>
                  </a:extLst>
                </p:cNvPr>
                <p:cNvSpPr/>
                <p:nvPr/>
              </p:nvSpPr>
              <p:spPr bwMode="auto">
                <a:xfrm>
                  <a:off x="8685709" y="4111627"/>
                  <a:ext cx="8290" cy="2073"/>
                </a:xfrm>
                <a:custGeom>
                  <a:avLst/>
                  <a:gdLst/>
                  <a:ahLst/>
                  <a:cxnLst>
                    <a:cxn ang="0">
                      <a:pos x="0" y="0"/>
                    </a:cxn>
                    <a:cxn ang="0">
                      <a:pos x="4" y="0"/>
                    </a:cxn>
                    <a:cxn ang="0">
                      <a:pos x="4" y="1"/>
                    </a:cxn>
                    <a:cxn ang="0">
                      <a:pos x="1" y="1"/>
                    </a:cxn>
                    <a:cxn ang="0">
                      <a:pos x="0" y="0"/>
                    </a:cxn>
                  </a:cxnLst>
                  <a:rect l="0" t="0" r="r" b="b"/>
                  <a:pathLst>
                    <a:path w="4" h="1">
                      <a:moveTo>
                        <a:pt x="0" y="0"/>
                      </a:moveTo>
                      <a:lnTo>
                        <a:pt x="4" y="0"/>
                      </a:lnTo>
                      <a:lnTo>
                        <a:pt x="4" y="1"/>
                      </a:lnTo>
                      <a:lnTo>
                        <a:pt x="1"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49" name="Freeform 1322">
                  <a:extLst>
                    <a:ext uri="{FF2B5EF4-FFF2-40B4-BE49-F238E27FC236}">
                      <a16:creationId xmlns:a16="http://schemas.microsoft.com/office/drawing/2014/main" id="{EC31969E-4F68-44C6-953D-55F842D94D07}"/>
                    </a:ext>
                  </a:extLst>
                </p:cNvPr>
                <p:cNvSpPr/>
                <p:nvPr/>
              </p:nvSpPr>
              <p:spPr bwMode="auto">
                <a:xfrm>
                  <a:off x="8646331" y="3806964"/>
                  <a:ext cx="39379" cy="72539"/>
                </a:xfrm>
                <a:custGeom>
                  <a:avLst/>
                  <a:gdLst/>
                  <a:ahLst/>
                  <a:cxnLst>
                    <a:cxn ang="0">
                      <a:pos x="14" y="0"/>
                    </a:cxn>
                    <a:cxn ang="0">
                      <a:pos x="18" y="2"/>
                    </a:cxn>
                    <a:cxn ang="0">
                      <a:pos x="19" y="8"/>
                    </a:cxn>
                    <a:cxn ang="0">
                      <a:pos x="18" y="17"/>
                    </a:cxn>
                    <a:cxn ang="0">
                      <a:pos x="14" y="26"/>
                    </a:cxn>
                    <a:cxn ang="0">
                      <a:pos x="10" y="32"/>
                    </a:cxn>
                    <a:cxn ang="0">
                      <a:pos x="5" y="35"/>
                    </a:cxn>
                    <a:cxn ang="0">
                      <a:pos x="3" y="35"/>
                    </a:cxn>
                    <a:cxn ang="0">
                      <a:pos x="2" y="34"/>
                    </a:cxn>
                    <a:cxn ang="0">
                      <a:pos x="0" y="31"/>
                    </a:cxn>
                    <a:cxn ang="0">
                      <a:pos x="0" y="23"/>
                    </a:cxn>
                    <a:cxn ang="0">
                      <a:pos x="2" y="17"/>
                    </a:cxn>
                    <a:cxn ang="0">
                      <a:pos x="5" y="8"/>
                    </a:cxn>
                    <a:cxn ang="0">
                      <a:pos x="9" y="2"/>
                    </a:cxn>
                    <a:cxn ang="0">
                      <a:pos x="14" y="0"/>
                    </a:cxn>
                  </a:cxnLst>
                  <a:rect l="0" t="0" r="r" b="b"/>
                  <a:pathLst>
                    <a:path w="19" h="35">
                      <a:moveTo>
                        <a:pt x="14" y="0"/>
                      </a:moveTo>
                      <a:lnTo>
                        <a:pt x="18" y="2"/>
                      </a:lnTo>
                      <a:lnTo>
                        <a:pt x="19" y="8"/>
                      </a:lnTo>
                      <a:lnTo>
                        <a:pt x="18" y="17"/>
                      </a:lnTo>
                      <a:lnTo>
                        <a:pt x="14" y="26"/>
                      </a:lnTo>
                      <a:lnTo>
                        <a:pt x="10" y="32"/>
                      </a:lnTo>
                      <a:lnTo>
                        <a:pt x="5" y="35"/>
                      </a:lnTo>
                      <a:lnTo>
                        <a:pt x="3" y="35"/>
                      </a:lnTo>
                      <a:lnTo>
                        <a:pt x="2" y="34"/>
                      </a:lnTo>
                      <a:lnTo>
                        <a:pt x="0" y="31"/>
                      </a:lnTo>
                      <a:lnTo>
                        <a:pt x="0" y="23"/>
                      </a:lnTo>
                      <a:lnTo>
                        <a:pt x="2" y="17"/>
                      </a:lnTo>
                      <a:lnTo>
                        <a:pt x="5" y="8"/>
                      </a:lnTo>
                      <a:lnTo>
                        <a:pt x="9" y="2"/>
                      </a:lnTo>
                      <a:lnTo>
                        <a:pt x="1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0" name="Freeform 1323">
                  <a:extLst>
                    <a:ext uri="{FF2B5EF4-FFF2-40B4-BE49-F238E27FC236}">
                      <a16:creationId xmlns:a16="http://schemas.microsoft.com/office/drawing/2014/main" id="{B49E8DCB-8052-418E-8332-5BE30DB059BA}"/>
                    </a:ext>
                  </a:extLst>
                </p:cNvPr>
                <p:cNvSpPr/>
                <p:nvPr/>
              </p:nvSpPr>
              <p:spPr bwMode="auto">
                <a:xfrm>
                  <a:off x="8368612" y="3935461"/>
                  <a:ext cx="58031" cy="53886"/>
                </a:xfrm>
                <a:custGeom>
                  <a:avLst/>
                  <a:gdLst/>
                  <a:ahLst/>
                  <a:cxnLst>
                    <a:cxn ang="0">
                      <a:pos x="23" y="0"/>
                    </a:cxn>
                    <a:cxn ang="0">
                      <a:pos x="24" y="2"/>
                    </a:cxn>
                    <a:cxn ang="0">
                      <a:pos x="26" y="3"/>
                    </a:cxn>
                    <a:cxn ang="0">
                      <a:pos x="28" y="4"/>
                    </a:cxn>
                    <a:cxn ang="0">
                      <a:pos x="28" y="7"/>
                    </a:cxn>
                    <a:cxn ang="0">
                      <a:pos x="26" y="9"/>
                    </a:cxn>
                    <a:cxn ang="0">
                      <a:pos x="25" y="13"/>
                    </a:cxn>
                    <a:cxn ang="0">
                      <a:pos x="20" y="21"/>
                    </a:cxn>
                    <a:cxn ang="0">
                      <a:pos x="16" y="23"/>
                    </a:cxn>
                    <a:cxn ang="0">
                      <a:pos x="13" y="24"/>
                    </a:cxn>
                    <a:cxn ang="0">
                      <a:pos x="10" y="26"/>
                    </a:cxn>
                    <a:cxn ang="0">
                      <a:pos x="6" y="26"/>
                    </a:cxn>
                    <a:cxn ang="0">
                      <a:pos x="4" y="24"/>
                    </a:cxn>
                    <a:cxn ang="0">
                      <a:pos x="1" y="19"/>
                    </a:cxn>
                    <a:cxn ang="0">
                      <a:pos x="1" y="16"/>
                    </a:cxn>
                    <a:cxn ang="0">
                      <a:pos x="0" y="13"/>
                    </a:cxn>
                    <a:cxn ang="0">
                      <a:pos x="0" y="11"/>
                    </a:cxn>
                    <a:cxn ang="0">
                      <a:pos x="1" y="11"/>
                    </a:cxn>
                    <a:cxn ang="0">
                      <a:pos x="5" y="9"/>
                    </a:cxn>
                    <a:cxn ang="0">
                      <a:pos x="18" y="2"/>
                    </a:cxn>
                    <a:cxn ang="0">
                      <a:pos x="23" y="0"/>
                    </a:cxn>
                  </a:cxnLst>
                  <a:rect l="0" t="0" r="r" b="b"/>
                  <a:pathLst>
                    <a:path w="28" h="26">
                      <a:moveTo>
                        <a:pt x="23" y="0"/>
                      </a:moveTo>
                      <a:lnTo>
                        <a:pt x="24" y="2"/>
                      </a:lnTo>
                      <a:lnTo>
                        <a:pt x="26" y="3"/>
                      </a:lnTo>
                      <a:lnTo>
                        <a:pt x="28" y="4"/>
                      </a:lnTo>
                      <a:lnTo>
                        <a:pt x="28" y="7"/>
                      </a:lnTo>
                      <a:lnTo>
                        <a:pt x="26" y="9"/>
                      </a:lnTo>
                      <a:lnTo>
                        <a:pt x="25" y="13"/>
                      </a:lnTo>
                      <a:lnTo>
                        <a:pt x="20" y="21"/>
                      </a:lnTo>
                      <a:lnTo>
                        <a:pt x="16" y="23"/>
                      </a:lnTo>
                      <a:lnTo>
                        <a:pt x="13" y="24"/>
                      </a:lnTo>
                      <a:lnTo>
                        <a:pt x="10" y="26"/>
                      </a:lnTo>
                      <a:lnTo>
                        <a:pt x="6" y="26"/>
                      </a:lnTo>
                      <a:lnTo>
                        <a:pt x="4" y="24"/>
                      </a:lnTo>
                      <a:lnTo>
                        <a:pt x="1" y="19"/>
                      </a:lnTo>
                      <a:lnTo>
                        <a:pt x="1" y="16"/>
                      </a:lnTo>
                      <a:lnTo>
                        <a:pt x="0" y="13"/>
                      </a:lnTo>
                      <a:lnTo>
                        <a:pt x="0" y="11"/>
                      </a:lnTo>
                      <a:lnTo>
                        <a:pt x="1" y="11"/>
                      </a:lnTo>
                      <a:lnTo>
                        <a:pt x="5" y="9"/>
                      </a:lnTo>
                      <a:lnTo>
                        <a:pt x="18" y="2"/>
                      </a:lnTo>
                      <a:lnTo>
                        <a:pt x="2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1" name="Freeform 1324">
                  <a:extLst>
                    <a:ext uri="{FF2B5EF4-FFF2-40B4-BE49-F238E27FC236}">
                      <a16:creationId xmlns:a16="http://schemas.microsoft.com/office/drawing/2014/main" id="{3E7DF1AB-F333-4618-8FA6-E0B6DA1042AA}"/>
                    </a:ext>
                  </a:extLst>
                </p:cNvPr>
                <p:cNvSpPr/>
                <p:nvPr/>
              </p:nvSpPr>
              <p:spPr bwMode="auto">
                <a:xfrm>
                  <a:off x="8289855" y="4466030"/>
                  <a:ext cx="39379" cy="35234"/>
                </a:xfrm>
                <a:custGeom>
                  <a:avLst/>
                  <a:gdLst/>
                  <a:ahLst/>
                  <a:cxnLst>
                    <a:cxn ang="0">
                      <a:pos x="7" y="0"/>
                    </a:cxn>
                    <a:cxn ang="0">
                      <a:pos x="9" y="0"/>
                    </a:cxn>
                    <a:cxn ang="0">
                      <a:pos x="10" y="4"/>
                    </a:cxn>
                    <a:cxn ang="0">
                      <a:pos x="10" y="6"/>
                    </a:cxn>
                    <a:cxn ang="0">
                      <a:pos x="13" y="9"/>
                    </a:cxn>
                    <a:cxn ang="0">
                      <a:pos x="14" y="11"/>
                    </a:cxn>
                    <a:cxn ang="0">
                      <a:pos x="17" y="14"/>
                    </a:cxn>
                    <a:cxn ang="0">
                      <a:pos x="19" y="14"/>
                    </a:cxn>
                    <a:cxn ang="0">
                      <a:pos x="19" y="17"/>
                    </a:cxn>
                    <a:cxn ang="0">
                      <a:pos x="16" y="17"/>
                    </a:cxn>
                    <a:cxn ang="0">
                      <a:pos x="13" y="15"/>
                    </a:cxn>
                    <a:cxn ang="0">
                      <a:pos x="10" y="15"/>
                    </a:cxn>
                    <a:cxn ang="0">
                      <a:pos x="10" y="12"/>
                    </a:cxn>
                    <a:cxn ang="0">
                      <a:pos x="5" y="7"/>
                    </a:cxn>
                    <a:cxn ang="0">
                      <a:pos x="2" y="7"/>
                    </a:cxn>
                    <a:cxn ang="0">
                      <a:pos x="0" y="6"/>
                    </a:cxn>
                    <a:cxn ang="0">
                      <a:pos x="0" y="5"/>
                    </a:cxn>
                    <a:cxn ang="0">
                      <a:pos x="2" y="4"/>
                    </a:cxn>
                    <a:cxn ang="0">
                      <a:pos x="3" y="1"/>
                    </a:cxn>
                    <a:cxn ang="0">
                      <a:pos x="7" y="0"/>
                    </a:cxn>
                  </a:cxnLst>
                  <a:rect l="0" t="0" r="r" b="b"/>
                  <a:pathLst>
                    <a:path w="19" h="17">
                      <a:moveTo>
                        <a:pt x="7" y="0"/>
                      </a:moveTo>
                      <a:lnTo>
                        <a:pt x="9" y="0"/>
                      </a:lnTo>
                      <a:lnTo>
                        <a:pt x="10" y="4"/>
                      </a:lnTo>
                      <a:lnTo>
                        <a:pt x="10" y="6"/>
                      </a:lnTo>
                      <a:lnTo>
                        <a:pt x="13" y="9"/>
                      </a:lnTo>
                      <a:lnTo>
                        <a:pt x="14" y="11"/>
                      </a:lnTo>
                      <a:lnTo>
                        <a:pt x="17" y="14"/>
                      </a:lnTo>
                      <a:lnTo>
                        <a:pt x="19" y="14"/>
                      </a:lnTo>
                      <a:lnTo>
                        <a:pt x="19" y="17"/>
                      </a:lnTo>
                      <a:lnTo>
                        <a:pt x="16" y="17"/>
                      </a:lnTo>
                      <a:lnTo>
                        <a:pt x="13" y="15"/>
                      </a:lnTo>
                      <a:lnTo>
                        <a:pt x="10" y="15"/>
                      </a:lnTo>
                      <a:lnTo>
                        <a:pt x="10" y="12"/>
                      </a:lnTo>
                      <a:lnTo>
                        <a:pt x="5" y="7"/>
                      </a:lnTo>
                      <a:lnTo>
                        <a:pt x="2" y="7"/>
                      </a:lnTo>
                      <a:lnTo>
                        <a:pt x="0" y="6"/>
                      </a:lnTo>
                      <a:lnTo>
                        <a:pt x="0" y="5"/>
                      </a:lnTo>
                      <a:lnTo>
                        <a:pt x="2" y="4"/>
                      </a:lnTo>
                      <a:lnTo>
                        <a:pt x="3" y="1"/>
                      </a:lnTo>
                      <a:lnTo>
                        <a:pt x="7"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2" name="Freeform 1325">
                  <a:extLst>
                    <a:ext uri="{FF2B5EF4-FFF2-40B4-BE49-F238E27FC236}">
                      <a16:creationId xmlns:a16="http://schemas.microsoft.com/office/drawing/2014/main" id="{306C980F-8098-46B5-B327-8DA51C881AD8}"/>
                    </a:ext>
                  </a:extLst>
                </p:cNvPr>
                <p:cNvSpPr/>
                <p:nvPr/>
              </p:nvSpPr>
              <p:spPr bwMode="auto">
                <a:xfrm>
                  <a:off x="8349958" y="4490900"/>
                  <a:ext cx="16580" cy="16580"/>
                </a:xfrm>
                <a:custGeom>
                  <a:avLst/>
                  <a:gdLst/>
                  <a:ahLst/>
                  <a:cxnLst>
                    <a:cxn ang="0">
                      <a:pos x="0" y="0"/>
                    </a:cxn>
                    <a:cxn ang="0">
                      <a:pos x="4" y="0"/>
                    </a:cxn>
                    <a:cxn ang="0">
                      <a:pos x="5" y="2"/>
                    </a:cxn>
                    <a:cxn ang="0">
                      <a:pos x="7" y="2"/>
                    </a:cxn>
                    <a:cxn ang="0">
                      <a:pos x="8" y="3"/>
                    </a:cxn>
                    <a:cxn ang="0">
                      <a:pos x="8" y="4"/>
                    </a:cxn>
                    <a:cxn ang="0">
                      <a:pos x="7" y="7"/>
                    </a:cxn>
                    <a:cxn ang="0">
                      <a:pos x="5" y="8"/>
                    </a:cxn>
                    <a:cxn ang="0">
                      <a:pos x="3" y="8"/>
                    </a:cxn>
                    <a:cxn ang="0">
                      <a:pos x="2" y="7"/>
                    </a:cxn>
                    <a:cxn ang="0">
                      <a:pos x="0" y="4"/>
                    </a:cxn>
                    <a:cxn ang="0">
                      <a:pos x="0" y="0"/>
                    </a:cxn>
                  </a:cxnLst>
                  <a:rect l="0" t="0" r="r" b="b"/>
                  <a:pathLst>
                    <a:path w="8" h="8">
                      <a:moveTo>
                        <a:pt x="0" y="0"/>
                      </a:moveTo>
                      <a:lnTo>
                        <a:pt x="4" y="0"/>
                      </a:lnTo>
                      <a:lnTo>
                        <a:pt x="5" y="2"/>
                      </a:lnTo>
                      <a:lnTo>
                        <a:pt x="7" y="2"/>
                      </a:lnTo>
                      <a:lnTo>
                        <a:pt x="8" y="3"/>
                      </a:lnTo>
                      <a:lnTo>
                        <a:pt x="8" y="4"/>
                      </a:lnTo>
                      <a:lnTo>
                        <a:pt x="7" y="7"/>
                      </a:lnTo>
                      <a:lnTo>
                        <a:pt x="5" y="8"/>
                      </a:lnTo>
                      <a:lnTo>
                        <a:pt x="3" y="8"/>
                      </a:lnTo>
                      <a:lnTo>
                        <a:pt x="2" y="7"/>
                      </a:lnTo>
                      <a:lnTo>
                        <a:pt x="0"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3" name="Freeform 1326">
                  <a:extLst>
                    <a:ext uri="{FF2B5EF4-FFF2-40B4-BE49-F238E27FC236}">
                      <a16:creationId xmlns:a16="http://schemas.microsoft.com/office/drawing/2014/main" id="{E2840868-01D7-4CF9-A404-B7D944EC9B1A}"/>
                    </a:ext>
                  </a:extLst>
                </p:cNvPr>
                <p:cNvSpPr/>
                <p:nvPr/>
              </p:nvSpPr>
              <p:spPr bwMode="auto">
                <a:xfrm>
                  <a:off x="8136488" y="4455668"/>
                  <a:ext cx="16580" cy="22799"/>
                </a:xfrm>
                <a:custGeom>
                  <a:avLst/>
                  <a:gdLst/>
                  <a:ahLst/>
                  <a:cxnLst>
                    <a:cxn ang="0">
                      <a:pos x="0" y="0"/>
                    </a:cxn>
                    <a:cxn ang="0">
                      <a:pos x="3" y="0"/>
                    </a:cxn>
                    <a:cxn ang="0">
                      <a:pos x="3" y="2"/>
                    </a:cxn>
                    <a:cxn ang="0">
                      <a:pos x="4" y="5"/>
                    </a:cxn>
                    <a:cxn ang="0">
                      <a:pos x="7" y="6"/>
                    </a:cxn>
                    <a:cxn ang="0">
                      <a:pos x="8" y="9"/>
                    </a:cxn>
                    <a:cxn ang="0">
                      <a:pos x="8" y="11"/>
                    </a:cxn>
                    <a:cxn ang="0">
                      <a:pos x="7" y="10"/>
                    </a:cxn>
                    <a:cxn ang="0">
                      <a:pos x="4" y="9"/>
                    </a:cxn>
                    <a:cxn ang="0">
                      <a:pos x="3" y="6"/>
                    </a:cxn>
                    <a:cxn ang="0">
                      <a:pos x="0" y="4"/>
                    </a:cxn>
                    <a:cxn ang="0">
                      <a:pos x="0" y="0"/>
                    </a:cxn>
                  </a:cxnLst>
                  <a:rect l="0" t="0" r="r" b="b"/>
                  <a:pathLst>
                    <a:path w="8" h="11">
                      <a:moveTo>
                        <a:pt x="0" y="0"/>
                      </a:moveTo>
                      <a:lnTo>
                        <a:pt x="3" y="0"/>
                      </a:lnTo>
                      <a:lnTo>
                        <a:pt x="3" y="2"/>
                      </a:lnTo>
                      <a:lnTo>
                        <a:pt x="4" y="5"/>
                      </a:lnTo>
                      <a:lnTo>
                        <a:pt x="7" y="6"/>
                      </a:lnTo>
                      <a:lnTo>
                        <a:pt x="8" y="9"/>
                      </a:lnTo>
                      <a:lnTo>
                        <a:pt x="8" y="11"/>
                      </a:lnTo>
                      <a:lnTo>
                        <a:pt x="7" y="10"/>
                      </a:lnTo>
                      <a:lnTo>
                        <a:pt x="4" y="9"/>
                      </a:lnTo>
                      <a:lnTo>
                        <a:pt x="3" y="6"/>
                      </a:lnTo>
                      <a:lnTo>
                        <a:pt x="0"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4" name="Freeform 1327">
                  <a:extLst>
                    <a:ext uri="{FF2B5EF4-FFF2-40B4-BE49-F238E27FC236}">
                      <a16:creationId xmlns:a16="http://schemas.microsoft.com/office/drawing/2014/main" id="{B391412E-D0AE-4367-B188-D4EEE8C6D8B9}"/>
                    </a:ext>
                  </a:extLst>
                </p:cNvPr>
                <p:cNvSpPr/>
                <p:nvPr/>
              </p:nvSpPr>
              <p:spPr bwMode="auto">
                <a:xfrm>
                  <a:off x="8105399" y="4403854"/>
                  <a:ext cx="18653" cy="20725"/>
                </a:xfrm>
                <a:custGeom>
                  <a:avLst/>
                  <a:gdLst/>
                  <a:ahLst/>
                  <a:cxnLst>
                    <a:cxn ang="0">
                      <a:pos x="3" y="0"/>
                    </a:cxn>
                    <a:cxn ang="0">
                      <a:pos x="5" y="2"/>
                    </a:cxn>
                    <a:cxn ang="0">
                      <a:pos x="7" y="5"/>
                    </a:cxn>
                    <a:cxn ang="0">
                      <a:pos x="8" y="6"/>
                    </a:cxn>
                    <a:cxn ang="0">
                      <a:pos x="9" y="8"/>
                    </a:cxn>
                    <a:cxn ang="0">
                      <a:pos x="9" y="10"/>
                    </a:cxn>
                    <a:cxn ang="0">
                      <a:pos x="8" y="10"/>
                    </a:cxn>
                    <a:cxn ang="0">
                      <a:pos x="3" y="5"/>
                    </a:cxn>
                    <a:cxn ang="0">
                      <a:pos x="2" y="2"/>
                    </a:cxn>
                    <a:cxn ang="0">
                      <a:pos x="0" y="1"/>
                    </a:cxn>
                    <a:cxn ang="0">
                      <a:pos x="3" y="0"/>
                    </a:cxn>
                  </a:cxnLst>
                  <a:rect l="0" t="0" r="r" b="b"/>
                  <a:pathLst>
                    <a:path w="9" h="10">
                      <a:moveTo>
                        <a:pt x="3" y="0"/>
                      </a:moveTo>
                      <a:lnTo>
                        <a:pt x="5" y="2"/>
                      </a:lnTo>
                      <a:lnTo>
                        <a:pt x="7" y="5"/>
                      </a:lnTo>
                      <a:lnTo>
                        <a:pt x="8" y="6"/>
                      </a:lnTo>
                      <a:lnTo>
                        <a:pt x="9" y="8"/>
                      </a:lnTo>
                      <a:lnTo>
                        <a:pt x="9" y="10"/>
                      </a:lnTo>
                      <a:lnTo>
                        <a:pt x="8" y="10"/>
                      </a:lnTo>
                      <a:lnTo>
                        <a:pt x="3" y="5"/>
                      </a:lnTo>
                      <a:lnTo>
                        <a:pt x="2" y="2"/>
                      </a:lnTo>
                      <a:lnTo>
                        <a:pt x="0" y="1"/>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5" name="Freeform 1328">
                  <a:extLst>
                    <a:ext uri="{FF2B5EF4-FFF2-40B4-BE49-F238E27FC236}">
                      <a16:creationId xmlns:a16="http://schemas.microsoft.com/office/drawing/2014/main" id="{564AC0CB-4CEC-444F-BF2B-582EA8FEAB65}"/>
                    </a:ext>
                  </a:extLst>
                </p:cNvPr>
                <p:cNvSpPr/>
                <p:nvPr/>
              </p:nvSpPr>
              <p:spPr bwMode="auto">
                <a:xfrm>
                  <a:off x="8876382" y="3578986"/>
                  <a:ext cx="55959" cy="72539"/>
                </a:xfrm>
                <a:custGeom>
                  <a:avLst/>
                  <a:gdLst/>
                  <a:ahLst/>
                  <a:cxnLst>
                    <a:cxn ang="0">
                      <a:pos x="11" y="0"/>
                    </a:cxn>
                    <a:cxn ang="0">
                      <a:pos x="15" y="0"/>
                    </a:cxn>
                    <a:cxn ang="0">
                      <a:pos x="17" y="1"/>
                    </a:cxn>
                    <a:cxn ang="0">
                      <a:pos x="20" y="4"/>
                    </a:cxn>
                    <a:cxn ang="0">
                      <a:pos x="24" y="4"/>
                    </a:cxn>
                    <a:cxn ang="0">
                      <a:pos x="24" y="8"/>
                    </a:cxn>
                    <a:cxn ang="0">
                      <a:pos x="27" y="10"/>
                    </a:cxn>
                    <a:cxn ang="0">
                      <a:pos x="27" y="15"/>
                    </a:cxn>
                    <a:cxn ang="0">
                      <a:pos x="24" y="15"/>
                    </a:cxn>
                    <a:cxn ang="0">
                      <a:pos x="21" y="24"/>
                    </a:cxn>
                    <a:cxn ang="0">
                      <a:pos x="19" y="32"/>
                    </a:cxn>
                    <a:cxn ang="0">
                      <a:pos x="14" y="35"/>
                    </a:cxn>
                    <a:cxn ang="0">
                      <a:pos x="12" y="35"/>
                    </a:cxn>
                    <a:cxn ang="0">
                      <a:pos x="12" y="34"/>
                    </a:cxn>
                    <a:cxn ang="0">
                      <a:pos x="7" y="32"/>
                    </a:cxn>
                    <a:cxn ang="0">
                      <a:pos x="6" y="29"/>
                    </a:cxn>
                    <a:cxn ang="0">
                      <a:pos x="6" y="27"/>
                    </a:cxn>
                    <a:cxn ang="0">
                      <a:pos x="7" y="25"/>
                    </a:cxn>
                    <a:cxn ang="0">
                      <a:pos x="9" y="23"/>
                    </a:cxn>
                    <a:cxn ang="0">
                      <a:pos x="11" y="20"/>
                    </a:cxn>
                    <a:cxn ang="0">
                      <a:pos x="12" y="15"/>
                    </a:cxn>
                    <a:cxn ang="0">
                      <a:pos x="10" y="13"/>
                    </a:cxn>
                    <a:cxn ang="0">
                      <a:pos x="10" y="11"/>
                    </a:cxn>
                    <a:cxn ang="0">
                      <a:pos x="9" y="10"/>
                    </a:cxn>
                    <a:cxn ang="0">
                      <a:pos x="9" y="13"/>
                    </a:cxn>
                    <a:cxn ang="0">
                      <a:pos x="7" y="13"/>
                    </a:cxn>
                    <a:cxn ang="0">
                      <a:pos x="5" y="15"/>
                    </a:cxn>
                    <a:cxn ang="0">
                      <a:pos x="2" y="15"/>
                    </a:cxn>
                    <a:cxn ang="0">
                      <a:pos x="1" y="14"/>
                    </a:cxn>
                    <a:cxn ang="0">
                      <a:pos x="0" y="11"/>
                    </a:cxn>
                    <a:cxn ang="0">
                      <a:pos x="0" y="10"/>
                    </a:cxn>
                    <a:cxn ang="0">
                      <a:pos x="5" y="5"/>
                    </a:cxn>
                    <a:cxn ang="0">
                      <a:pos x="7" y="4"/>
                    </a:cxn>
                    <a:cxn ang="0">
                      <a:pos x="11" y="0"/>
                    </a:cxn>
                  </a:cxnLst>
                  <a:rect l="0" t="0" r="r" b="b"/>
                  <a:pathLst>
                    <a:path w="27" h="35">
                      <a:moveTo>
                        <a:pt x="11" y="0"/>
                      </a:moveTo>
                      <a:lnTo>
                        <a:pt x="15" y="0"/>
                      </a:lnTo>
                      <a:lnTo>
                        <a:pt x="17" y="1"/>
                      </a:lnTo>
                      <a:lnTo>
                        <a:pt x="20" y="4"/>
                      </a:lnTo>
                      <a:lnTo>
                        <a:pt x="24" y="4"/>
                      </a:lnTo>
                      <a:lnTo>
                        <a:pt x="24" y="8"/>
                      </a:lnTo>
                      <a:lnTo>
                        <a:pt x="27" y="10"/>
                      </a:lnTo>
                      <a:lnTo>
                        <a:pt x="27" y="15"/>
                      </a:lnTo>
                      <a:lnTo>
                        <a:pt x="24" y="15"/>
                      </a:lnTo>
                      <a:lnTo>
                        <a:pt x="21" y="24"/>
                      </a:lnTo>
                      <a:lnTo>
                        <a:pt x="19" y="32"/>
                      </a:lnTo>
                      <a:lnTo>
                        <a:pt x="14" y="35"/>
                      </a:lnTo>
                      <a:lnTo>
                        <a:pt x="12" y="35"/>
                      </a:lnTo>
                      <a:lnTo>
                        <a:pt x="12" y="34"/>
                      </a:lnTo>
                      <a:lnTo>
                        <a:pt x="7" y="32"/>
                      </a:lnTo>
                      <a:lnTo>
                        <a:pt x="6" y="29"/>
                      </a:lnTo>
                      <a:lnTo>
                        <a:pt x="6" y="27"/>
                      </a:lnTo>
                      <a:lnTo>
                        <a:pt x="7" y="25"/>
                      </a:lnTo>
                      <a:lnTo>
                        <a:pt x="9" y="23"/>
                      </a:lnTo>
                      <a:lnTo>
                        <a:pt x="11" y="20"/>
                      </a:lnTo>
                      <a:lnTo>
                        <a:pt x="12" y="15"/>
                      </a:lnTo>
                      <a:lnTo>
                        <a:pt x="10" y="13"/>
                      </a:lnTo>
                      <a:lnTo>
                        <a:pt x="10" y="11"/>
                      </a:lnTo>
                      <a:lnTo>
                        <a:pt x="9" y="10"/>
                      </a:lnTo>
                      <a:lnTo>
                        <a:pt x="9" y="13"/>
                      </a:lnTo>
                      <a:lnTo>
                        <a:pt x="7" y="13"/>
                      </a:lnTo>
                      <a:lnTo>
                        <a:pt x="5" y="15"/>
                      </a:lnTo>
                      <a:lnTo>
                        <a:pt x="2" y="15"/>
                      </a:lnTo>
                      <a:lnTo>
                        <a:pt x="1" y="14"/>
                      </a:lnTo>
                      <a:lnTo>
                        <a:pt x="0" y="11"/>
                      </a:lnTo>
                      <a:lnTo>
                        <a:pt x="0" y="10"/>
                      </a:lnTo>
                      <a:lnTo>
                        <a:pt x="5" y="5"/>
                      </a:lnTo>
                      <a:lnTo>
                        <a:pt x="7" y="4"/>
                      </a:lnTo>
                      <a:lnTo>
                        <a:pt x="1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6" name="Freeform 1329">
                  <a:extLst>
                    <a:ext uri="{FF2B5EF4-FFF2-40B4-BE49-F238E27FC236}">
                      <a16:creationId xmlns:a16="http://schemas.microsoft.com/office/drawing/2014/main" id="{8444C6C0-0E1D-43D3-B4AB-7C028002CF57}"/>
                    </a:ext>
                  </a:extLst>
                </p:cNvPr>
                <p:cNvSpPr/>
                <p:nvPr/>
              </p:nvSpPr>
              <p:spPr bwMode="auto">
                <a:xfrm>
                  <a:off x="8940631" y="3564478"/>
                  <a:ext cx="58031" cy="43524"/>
                </a:xfrm>
                <a:custGeom>
                  <a:avLst/>
                  <a:gdLst/>
                  <a:ahLst/>
                  <a:cxnLst>
                    <a:cxn ang="0">
                      <a:pos x="20" y="0"/>
                    </a:cxn>
                    <a:cxn ang="0">
                      <a:pos x="25" y="0"/>
                    </a:cxn>
                    <a:cxn ang="0">
                      <a:pos x="26" y="1"/>
                    </a:cxn>
                    <a:cxn ang="0">
                      <a:pos x="28" y="3"/>
                    </a:cxn>
                    <a:cxn ang="0">
                      <a:pos x="28" y="7"/>
                    </a:cxn>
                    <a:cxn ang="0">
                      <a:pos x="25" y="12"/>
                    </a:cxn>
                    <a:cxn ang="0">
                      <a:pos x="24" y="13"/>
                    </a:cxn>
                    <a:cxn ang="0">
                      <a:pos x="20" y="13"/>
                    </a:cxn>
                    <a:cxn ang="0">
                      <a:pos x="18" y="11"/>
                    </a:cxn>
                    <a:cxn ang="0">
                      <a:pos x="16" y="11"/>
                    </a:cxn>
                    <a:cxn ang="0">
                      <a:pos x="14" y="13"/>
                    </a:cxn>
                    <a:cxn ang="0">
                      <a:pos x="11" y="18"/>
                    </a:cxn>
                    <a:cxn ang="0">
                      <a:pos x="6" y="21"/>
                    </a:cxn>
                    <a:cxn ang="0">
                      <a:pos x="4" y="18"/>
                    </a:cxn>
                    <a:cxn ang="0">
                      <a:pos x="4" y="15"/>
                    </a:cxn>
                    <a:cxn ang="0">
                      <a:pos x="1" y="13"/>
                    </a:cxn>
                    <a:cxn ang="0">
                      <a:pos x="0" y="12"/>
                    </a:cxn>
                    <a:cxn ang="0">
                      <a:pos x="0" y="10"/>
                    </a:cxn>
                    <a:cxn ang="0">
                      <a:pos x="1" y="10"/>
                    </a:cxn>
                    <a:cxn ang="0">
                      <a:pos x="3" y="8"/>
                    </a:cxn>
                    <a:cxn ang="0">
                      <a:pos x="5" y="7"/>
                    </a:cxn>
                    <a:cxn ang="0">
                      <a:pos x="9" y="3"/>
                    </a:cxn>
                    <a:cxn ang="0">
                      <a:pos x="14" y="3"/>
                    </a:cxn>
                    <a:cxn ang="0">
                      <a:pos x="16" y="2"/>
                    </a:cxn>
                    <a:cxn ang="0">
                      <a:pos x="18" y="1"/>
                    </a:cxn>
                    <a:cxn ang="0">
                      <a:pos x="20" y="0"/>
                    </a:cxn>
                  </a:cxnLst>
                  <a:rect l="0" t="0" r="r" b="b"/>
                  <a:pathLst>
                    <a:path w="28" h="21">
                      <a:moveTo>
                        <a:pt x="20" y="0"/>
                      </a:moveTo>
                      <a:lnTo>
                        <a:pt x="25" y="0"/>
                      </a:lnTo>
                      <a:lnTo>
                        <a:pt x="26" y="1"/>
                      </a:lnTo>
                      <a:lnTo>
                        <a:pt x="28" y="3"/>
                      </a:lnTo>
                      <a:lnTo>
                        <a:pt x="28" y="7"/>
                      </a:lnTo>
                      <a:lnTo>
                        <a:pt x="25" y="12"/>
                      </a:lnTo>
                      <a:lnTo>
                        <a:pt x="24" y="13"/>
                      </a:lnTo>
                      <a:lnTo>
                        <a:pt x="20" y="13"/>
                      </a:lnTo>
                      <a:lnTo>
                        <a:pt x="18" y="11"/>
                      </a:lnTo>
                      <a:lnTo>
                        <a:pt x="16" y="11"/>
                      </a:lnTo>
                      <a:lnTo>
                        <a:pt x="14" y="13"/>
                      </a:lnTo>
                      <a:lnTo>
                        <a:pt x="11" y="18"/>
                      </a:lnTo>
                      <a:lnTo>
                        <a:pt x="6" y="21"/>
                      </a:lnTo>
                      <a:lnTo>
                        <a:pt x="4" y="18"/>
                      </a:lnTo>
                      <a:lnTo>
                        <a:pt x="4" y="15"/>
                      </a:lnTo>
                      <a:lnTo>
                        <a:pt x="1" y="13"/>
                      </a:lnTo>
                      <a:lnTo>
                        <a:pt x="0" y="12"/>
                      </a:lnTo>
                      <a:lnTo>
                        <a:pt x="0" y="10"/>
                      </a:lnTo>
                      <a:lnTo>
                        <a:pt x="1" y="10"/>
                      </a:lnTo>
                      <a:lnTo>
                        <a:pt x="3" y="8"/>
                      </a:lnTo>
                      <a:lnTo>
                        <a:pt x="5" y="7"/>
                      </a:lnTo>
                      <a:lnTo>
                        <a:pt x="9" y="3"/>
                      </a:lnTo>
                      <a:lnTo>
                        <a:pt x="14" y="3"/>
                      </a:lnTo>
                      <a:lnTo>
                        <a:pt x="16" y="2"/>
                      </a:lnTo>
                      <a:lnTo>
                        <a:pt x="18" y="1"/>
                      </a:lnTo>
                      <a:lnTo>
                        <a:pt x="2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7" name="Freeform 1330">
                  <a:extLst>
                    <a:ext uri="{FF2B5EF4-FFF2-40B4-BE49-F238E27FC236}">
                      <a16:creationId xmlns:a16="http://schemas.microsoft.com/office/drawing/2014/main" id="{22214198-B621-42CF-9FA7-8858B601489B}"/>
                    </a:ext>
                  </a:extLst>
                </p:cNvPr>
                <p:cNvSpPr>
                  <a:spLocks noEditPoints="1"/>
                </p:cNvSpPr>
                <p:nvPr/>
              </p:nvSpPr>
              <p:spPr bwMode="auto">
                <a:xfrm>
                  <a:off x="8907470" y="3367587"/>
                  <a:ext cx="269429" cy="221762"/>
                </a:xfrm>
                <a:custGeom>
                  <a:avLst/>
                  <a:gdLst/>
                  <a:ahLst/>
                  <a:cxnLst>
                    <a:cxn ang="0">
                      <a:pos x="73" y="57"/>
                    </a:cxn>
                    <a:cxn ang="0">
                      <a:pos x="73" y="56"/>
                    </a:cxn>
                    <a:cxn ang="0">
                      <a:pos x="120" y="0"/>
                    </a:cxn>
                    <a:cxn ang="0">
                      <a:pos x="123" y="2"/>
                    </a:cxn>
                    <a:cxn ang="0">
                      <a:pos x="124" y="7"/>
                    </a:cxn>
                    <a:cxn ang="0">
                      <a:pos x="125" y="14"/>
                    </a:cxn>
                    <a:cxn ang="0">
                      <a:pos x="130" y="25"/>
                    </a:cxn>
                    <a:cxn ang="0">
                      <a:pos x="129" y="30"/>
                    </a:cxn>
                    <a:cxn ang="0">
                      <a:pos x="124" y="41"/>
                    </a:cxn>
                    <a:cxn ang="0">
                      <a:pos x="119" y="42"/>
                    </a:cxn>
                    <a:cxn ang="0">
                      <a:pos x="118" y="62"/>
                    </a:cxn>
                    <a:cxn ang="0">
                      <a:pos x="113" y="68"/>
                    </a:cxn>
                    <a:cxn ang="0">
                      <a:pos x="114" y="75"/>
                    </a:cxn>
                    <a:cxn ang="0">
                      <a:pos x="115" y="78"/>
                    </a:cxn>
                    <a:cxn ang="0">
                      <a:pos x="110" y="82"/>
                    </a:cxn>
                    <a:cxn ang="0">
                      <a:pos x="105" y="81"/>
                    </a:cxn>
                    <a:cxn ang="0">
                      <a:pos x="99" y="85"/>
                    </a:cxn>
                    <a:cxn ang="0">
                      <a:pos x="95" y="90"/>
                    </a:cxn>
                    <a:cxn ang="0">
                      <a:pos x="93" y="88"/>
                    </a:cxn>
                    <a:cxn ang="0">
                      <a:pos x="86" y="90"/>
                    </a:cxn>
                    <a:cxn ang="0">
                      <a:pos x="83" y="93"/>
                    </a:cxn>
                    <a:cxn ang="0">
                      <a:pos x="75" y="92"/>
                    </a:cxn>
                    <a:cxn ang="0">
                      <a:pos x="73" y="88"/>
                    </a:cxn>
                    <a:cxn ang="0">
                      <a:pos x="69" y="86"/>
                    </a:cxn>
                    <a:cxn ang="0">
                      <a:pos x="66" y="91"/>
                    </a:cxn>
                    <a:cxn ang="0">
                      <a:pos x="69" y="95"/>
                    </a:cxn>
                    <a:cxn ang="0">
                      <a:pos x="66" y="96"/>
                    </a:cxn>
                    <a:cxn ang="0">
                      <a:pos x="63" y="98"/>
                    </a:cxn>
                    <a:cxn ang="0">
                      <a:pos x="58" y="105"/>
                    </a:cxn>
                    <a:cxn ang="0">
                      <a:pos x="54" y="105"/>
                    </a:cxn>
                    <a:cxn ang="0">
                      <a:pos x="51" y="102"/>
                    </a:cxn>
                    <a:cxn ang="0">
                      <a:pos x="53" y="96"/>
                    </a:cxn>
                    <a:cxn ang="0">
                      <a:pos x="49" y="91"/>
                    </a:cxn>
                    <a:cxn ang="0">
                      <a:pos x="39" y="88"/>
                    </a:cxn>
                    <a:cxn ang="0">
                      <a:pos x="37" y="92"/>
                    </a:cxn>
                    <a:cxn ang="0">
                      <a:pos x="30" y="93"/>
                    </a:cxn>
                    <a:cxn ang="0">
                      <a:pos x="17" y="97"/>
                    </a:cxn>
                    <a:cxn ang="0">
                      <a:pos x="0" y="98"/>
                    </a:cxn>
                    <a:cxn ang="0">
                      <a:pos x="4" y="96"/>
                    </a:cxn>
                    <a:cxn ang="0">
                      <a:pos x="11" y="90"/>
                    </a:cxn>
                    <a:cxn ang="0">
                      <a:pos x="27" y="78"/>
                    </a:cxn>
                    <a:cxn ang="0">
                      <a:pos x="59" y="76"/>
                    </a:cxn>
                    <a:cxn ang="0">
                      <a:pos x="66" y="66"/>
                    </a:cxn>
                    <a:cxn ang="0">
                      <a:pos x="69" y="62"/>
                    </a:cxn>
                    <a:cxn ang="0">
                      <a:pos x="71" y="58"/>
                    </a:cxn>
                    <a:cxn ang="0">
                      <a:pos x="73" y="62"/>
                    </a:cxn>
                    <a:cxn ang="0">
                      <a:pos x="79" y="61"/>
                    </a:cxn>
                    <a:cxn ang="0">
                      <a:pos x="85" y="57"/>
                    </a:cxn>
                    <a:cxn ang="0">
                      <a:pos x="100" y="43"/>
                    </a:cxn>
                    <a:cxn ang="0">
                      <a:pos x="108" y="23"/>
                    </a:cxn>
                    <a:cxn ang="0">
                      <a:pos x="106" y="20"/>
                    </a:cxn>
                    <a:cxn ang="0">
                      <a:pos x="105" y="15"/>
                    </a:cxn>
                    <a:cxn ang="0">
                      <a:pos x="109" y="8"/>
                    </a:cxn>
                    <a:cxn ang="0">
                      <a:pos x="115" y="4"/>
                    </a:cxn>
                    <a:cxn ang="0">
                      <a:pos x="116" y="7"/>
                    </a:cxn>
                    <a:cxn ang="0">
                      <a:pos x="120" y="5"/>
                    </a:cxn>
                    <a:cxn ang="0">
                      <a:pos x="118" y="4"/>
                    </a:cxn>
                  </a:cxnLst>
                  <a:rect l="0" t="0" r="r" b="b"/>
                  <a:pathLst>
                    <a:path w="130" h="107">
                      <a:moveTo>
                        <a:pt x="73" y="56"/>
                      </a:moveTo>
                      <a:lnTo>
                        <a:pt x="73" y="57"/>
                      </a:lnTo>
                      <a:lnTo>
                        <a:pt x="71" y="58"/>
                      </a:lnTo>
                      <a:lnTo>
                        <a:pt x="73" y="56"/>
                      </a:lnTo>
                      <a:close/>
                      <a:moveTo>
                        <a:pt x="118" y="0"/>
                      </a:moveTo>
                      <a:lnTo>
                        <a:pt x="120" y="0"/>
                      </a:lnTo>
                      <a:lnTo>
                        <a:pt x="122" y="2"/>
                      </a:lnTo>
                      <a:lnTo>
                        <a:pt x="123" y="2"/>
                      </a:lnTo>
                      <a:lnTo>
                        <a:pt x="123" y="3"/>
                      </a:lnTo>
                      <a:lnTo>
                        <a:pt x="124" y="7"/>
                      </a:lnTo>
                      <a:lnTo>
                        <a:pt x="124" y="10"/>
                      </a:lnTo>
                      <a:lnTo>
                        <a:pt x="125" y="14"/>
                      </a:lnTo>
                      <a:lnTo>
                        <a:pt x="129" y="22"/>
                      </a:lnTo>
                      <a:lnTo>
                        <a:pt x="130" y="25"/>
                      </a:lnTo>
                      <a:lnTo>
                        <a:pt x="130" y="28"/>
                      </a:lnTo>
                      <a:lnTo>
                        <a:pt x="129" y="30"/>
                      </a:lnTo>
                      <a:lnTo>
                        <a:pt x="124" y="36"/>
                      </a:lnTo>
                      <a:lnTo>
                        <a:pt x="124" y="41"/>
                      </a:lnTo>
                      <a:lnTo>
                        <a:pt x="120" y="41"/>
                      </a:lnTo>
                      <a:lnTo>
                        <a:pt x="119" y="42"/>
                      </a:lnTo>
                      <a:lnTo>
                        <a:pt x="118" y="44"/>
                      </a:lnTo>
                      <a:lnTo>
                        <a:pt x="118" y="62"/>
                      </a:lnTo>
                      <a:lnTo>
                        <a:pt x="114" y="66"/>
                      </a:lnTo>
                      <a:lnTo>
                        <a:pt x="113" y="68"/>
                      </a:lnTo>
                      <a:lnTo>
                        <a:pt x="113" y="73"/>
                      </a:lnTo>
                      <a:lnTo>
                        <a:pt x="114" y="75"/>
                      </a:lnTo>
                      <a:lnTo>
                        <a:pt x="114" y="77"/>
                      </a:lnTo>
                      <a:lnTo>
                        <a:pt x="115" y="78"/>
                      </a:lnTo>
                      <a:lnTo>
                        <a:pt x="113" y="81"/>
                      </a:lnTo>
                      <a:lnTo>
                        <a:pt x="110" y="82"/>
                      </a:lnTo>
                      <a:lnTo>
                        <a:pt x="105" y="87"/>
                      </a:lnTo>
                      <a:lnTo>
                        <a:pt x="105" y="81"/>
                      </a:lnTo>
                      <a:lnTo>
                        <a:pt x="101" y="82"/>
                      </a:lnTo>
                      <a:lnTo>
                        <a:pt x="99" y="85"/>
                      </a:lnTo>
                      <a:lnTo>
                        <a:pt x="96" y="86"/>
                      </a:lnTo>
                      <a:lnTo>
                        <a:pt x="95" y="90"/>
                      </a:lnTo>
                      <a:lnTo>
                        <a:pt x="94" y="90"/>
                      </a:lnTo>
                      <a:lnTo>
                        <a:pt x="93" y="88"/>
                      </a:lnTo>
                      <a:lnTo>
                        <a:pt x="89" y="88"/>
                      </a:lnTo>
                      <a:lnTo>
                        <a:pt x="86" y="90"/>
                      </a:lnTo>
                      <a:lnTo>
                        <a:pt x="85" y="92"/>
                      </a:lnTo>
                      <a:lnTo>
                        <a:pt x="83" y="93"/>
                      </a:lnTo>
                      <a:lnTo>
                        <a:pt x="78" y="93"/>
                      </a:lnTo>
                      <a:lnTo>
                        <a:pt x="75" y="92"/>
                      </a:lnTo>
                      <a:lnTo>
                        <a:pt x="74" y="91"/>
                      </a:lnTo>
                      <a:lnTo>
                        <a:pt x="73" y="88"/>
                      </a:lnTo>
                      <a:lnTo>
                        <a:pt x="70" y="86"/>
                      </a:lnTo>
                      <a:lnTo>
                        <a:pt x="69" y="86"/>
                      </a:lnTo>
                      <a:lnTo>
                        <a:pt x="66" y="88"/>
                      </a:lnTo>
                      <a:lnTo>
                        <a:pt x="66" y="91"/>
                      </a:lnTo>
                      <a:lnTo>
                        <a:pt x="68" y="92"/>
                      </a:lnTo>
                      <a:lnTo>
                        <a:pt x="69" y="95"/>
                      </a:lnTo>
                      <a:lnTo>
                        <a:pt x="70" y="96"/>
                      </a:lnTo>
                      <a:lnTo>
                        <a:pt x="66" y="96"/>
                      </a:lnTo>
                      <a:lnTo>
                        <a:pt x="65" y="97"/>
                      </a:lnTo>
                      <a:lnTo>
                        <a:pt x="63" y="98"/>
                      </a:lnTo>
                      <a:lnTo>
                        <a:pt x="60" y="101"/>
                      </a:lnTo>
                      <a:lnTo>
                        <a:pt x="58" y="105"/>
                      </a:lnTo>
                      <a:lnTo>
                        <a:pt x="56" y="107"/>
                      </a:lnTo>
                      <a:lnTo>
                        <a:pt x="54" y="105"/>
                      </a:lnTo>
                      <a:lnTo>
                        <a:pt x="53" y="102"/>
                      </a:lnTo>
                      <a:lnTo>
                        <a:pt x="51" y="102"/>
                      </a:lnTo>
                      <a:lnTo>
                        <a:pt x="51" y="100"/>
                      </a:lnTo>
                      <a:lnTo>
                        <a:pt x="53" y="96"/>
                      </a:lnTo>
                      <a:lnTo>
                        <a:pt x="53" y="92"/>
                      </a:lnTo>
                      <a:lnTo>
                        <a:pt x="49" y="91"/>
                      </a:lnTo>
                      <a:lnTo>
                        <a:pt x="44" y="88"/>
                      </a:lnTo>
                      <a:lnTo>
                        <a:pt x="39" y="88"/>
                      </a:lnTo>
                      <a:lnTo>
                        <a:pt x="37" y="90"/>
                      </a:lnTo>
                      <a:lnTo>
                        <a:pt x="37" y="92"/>
                      </a:lnTo>
                      <a:lnTo>
                        <a:pt x="31" y="92"/>
                      </a:lnTo>
                      <a:lnTo>
                        <a:pt x="30" y="93"/>
                      </a:lnTo>
                      <a:lnTo>
                        <a:pt x="27" y="93"/>
                      </a:lnTo>
                      <a:lnTo>
                        <a:pt x="17" y="97"/>
                      </a:lnTo>
                      <a:lnTo>
                        <a:pt x="6" y="98"/>
                      </a:lnTo>
                      <a:lnTo>
                        <a:pt x="0" y="98"/>
                      </a:lnTo>
                      <a:lnTo>
                        <a:pt x="0" y="96"/>
                      </a:lnTo>
                      <a:lnTo>
                        <a:pt x="4" y="96"/>
                      </a:lnTo>
                      <a:lnTo>
                        <a:pt x="5" y="95"/>
                      </a:lnTo>
                      <a:lnTo>
                        <a:pt x="11" y="90"/>
                      </a:lnTo>
                      <a:lnTo>
                        <a:pt x="21" y="80"/>
                      </a:lnTo>
                      <a:lnTo>
                        <a:pt x="27" y="78"/>
                      </a:lnTo>
                      <a:lnTo>
                        <a:pt x="54" y="78"/>
                      </a:lnTo>
                      <a:lnTo>
                        <a:pt x="59" y="76"/>
                      </a:lnTo>
                      <a:lnTo>
                        <a:pt x="61" y="71"/>
                      </a:lnTo>
                      <a:lnTo>
                        <a:pt x="66" y="66"/>
                      </a:lnTo>
                      <a:lnTo>
                        <a:pt x="68" y="63"/>
                      </a:lnTo>
                      <a:lnTo>
                        <a:pt x="69" y="62"/>
                      </a:lnTo>
                      <a:lnTo>
                        <a:pt x="70" y="59"/>
                      </a:lnTo>
                      <a:lnTo>
                        <a:pt x="71" y="58"/>
                      </a:lnTo>
                      <a:lnTo>
                        <a:pt x="71" y="61"/>
                      </a:lnTo>
                      <a:lnTo>
                        <a:pt x="73" y="62"/>
                      </a:lnTo>
                      <a:lnTo>
                        <a:pt x="76" y="62"/>
                      </a:lnTo>
                      <a:lnTo>
                        <a:pt x="79" y="61"/>
                      </a:lnTo>
                      <a:lnTo>
                        <a:pt x="80" y="59"/>
                      </a:lnTo>
                      <a:lnTo>
                        <a:pt x="85" y="57"/>
                      </a:lnTo>
                      <a:lnTo>
                        <a:pt x="93" y="52"/>
                      </a:lnTo>
                      <a:lnTo>
                        <a:pt x="100" y="43"/>
                      </a:lnTo>
                      <a:lnTo>
                        <a:pt x="105" y="33"/>
                      </a:lnTo>
                      <a:lnTo>
                        <a:pt x="108" y="23"/>
                      </a:lnTo>
                      <a:lnTo>
                        <a:pt x="108" y="22"/>
                      </a:lnTo>
                      <a:lnTo>
                        <a:pt x="106" y="20"/>
                      </a:lnTo>
                      <a:lnTo>
                        <a:pt x="105" y="20"/>
                      </a:lnTo>
                      <a:lnTo>
                        <a:pt x="105" y="15"/>
                      </a:lnTo>
                      <a:lnTo>
                        <a:pt x="108" y="12"/>
                      </a:lnTo>
                      <a:lnTo>
                        <a:pt x="109" y="8"/>
                      </a:lnTo>
                      <a:lnTo>
                        <a:pt x="113" y="5"/>
                      </a:lnTo>
                      <a:lnTo>
                        <a:pt x="115" y="4"/>
                      </a:lnTo>
                      <a:lnTo>
                        <a:pt x="116" y="5"/>
                      </a:lnTo>
                      <a:lnTo>
                        <a:pt x="116" y="7"/>
                      </a:lnTo>
                      <a:lnTo>
                        <a:pt x="119" y="7"/>
                      </a:lnTo>
                      <a:lnTo>
                        <a:pt x="120" y="5"/>
                      </a:lnTo>
                      <a:lnTo>
                        <a:pt x="119" y="4"/>
                      </a:lnTo>
                      <a:lnTo>
                        <a:pt x="118" y="4"/>
                      </a:lnTo>
                      <a:lnTo>
                        <a:pt x="11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8" name="Freeform 1331">
                  <a:extLst>
                    <a:ext uri="{FF2B5EF4-FFF2-40B4-BE49-F238E27FC236}">
                      <a16:creationId xmlns:a16="http://schemas.microsoft.com/office/drawing/2014/main" id="{04BEE24A-EEFD-48C2-9207-69C47DB8CC59}"/>
                    </a:ext>
                  </a:extLst>
                </p:cNvPr>
                <p:cNvSpPr/>
                <p:nvPr/>
              </p:nvSpPr>
              <p:spPr bwMode="auto">
                <a:xfrm>
                  <a:off x="9125086" y="3247380"/>
                  <a:ext cx="138860" cy="118135"/>
                </a:xfrm>
                <a:custGeom>
                  <a:avLst/>
                  <a:gdLst/>
                  <a:ahLst/>
                  <a:cxnLst>
                    <a:cxn ang="0">
                      <a:pos x="24" y="0"/>
                    </a:cxn>
                    <a:cxn ang="0">
                      <a:pos x="30" y="7"/>
                    </a:cxn>
                    <a:cxn ang="0">
                      <a:pos x="38" y="13"/>
                    </a:cxn>
                    <a:cxn ang="0">
                      <a:pos x="45" y="18"/>
                    </a:cxn>
                    <a:cxn ang="0">
                      <a:pos x="55" y="21"/>
                    </a:cxn>
                    <a:cxn ang="0">
                      <a:pos x="58" y="21"/>
                    </a:cxn>
                    <a:cxn ang="0">
                      <a:pos x="60" y="19"/>
                    </a:cxn>
                    <a:cxn ang="0">
                      <a:pos x="62" y="19"/>
                    </a:cxn>
                    <a:cxn ang="0">
                      <a:pos x="64" y="21"/>
                    </a:cxn>
                    <a:cxn ang="0">
                      <a:pos x="63" y="22"/>
                    </a:cxn>
                    <a:cxn ang="0">
                      <a:pos x="62" y="24"/>
                    </a:cxn>
                    <a:cxn ang="0">
                      <a:pos x="64" y="29"/>
                    </a:cxn>
                    <a:cxn ang="0">
                      <a:pos x="67" y="31"/>
                    </a:cxn>
                    <a:cxn ang="0">
                      <a:pos x="63" y="33"/>
                    </a:cxn>
                    <a:cxn ang="0">
                      <a:pos x="59" y="34"/>
                    </a:cxn>
                    <a:cxn ang="0">
                      <a:pos x="54" y="34"/>
                    </a:cxn>
                    <a:cxn ang="0">
                      <a:pos x="47" y="37"/>
                    </a:cxn>
                    <a:cxn ang="0">
                      <a:pos x="42" y="42"/>
                    </a:cxn>
                    <a:cxn ang="0">
                      <a:pos x="40" y="46"/>
                    </a:cxn>
                    <a:cxn ang="0">
                      <a:pos x="39" y="48"/>
                    </a:cxn>
                    <a:cxn ang="0">
                      <a:pos x="34" y="46"/>
                    </a:cxn>
                    <a:cxn ang="0">
                      <a:pos x="30" y="43"/>
                    </a:cxn>
                    <a:cxn ang="0">
                      <a:pos x="27" y="42"/>
                    </a:cxn>
                    <a:cxn ang="0">
                      <a:pos x="22" y="38"/>
                    </a:cxn>
                    <a:cxn ang="0">
                      <a:pos x="20" y="39"/>
                    </a:cxn>
                    <a:cxn ang="0">
                      <a:pos x="19" y="42"/>
                    </a:cxn>
                    <a:cxn ang="0">
                      <a:pos x="14" y="42"/>
                    </a:cxn>
                    <a:cxn ang="0">
                      <a:pos x="11" y="41"/>
                    </a:cxn>
                    <a:cxn ang="0">
                      <a:pos x="8" y="41"/>
                    </a:cxn>
                    <a:cxn ang="0">
                      <a:pos x="6" y="42"/>
                    </a:cxn>
                    <a:cxn ang="0">
                      <a:pos x="6" y="47"/>
                    </a:cxn>
                    <a:cxn ang="0">
                      <a:pos x="8" y="48"/>
                    </a:cxn>
                    <a:cxn ang="0">
                      <a:pos x="10" y="49"/>
                    </a:cxn>
                    <a:cxn ang="0">
                      <a:pos x="11" y="49"/>
                    </a:cxn>
                    <a:cxn ang="0">
                      <a:pos x="13" y="51"/>
                    </a:cxn>
                    <a:cxn ang="0">
                      <a:pos x="14" y="51"/>
                    </a:cxn>
                    <a:cxn ang="0">
                      <a:pos x="11" y="53"/>
                    </a:cxn>
                    <a:cxn ang="0">
                      <a:pos x="9" y="53"/>
                    </a:cxn>
                    <a:cxn ang="0">
                      <a:pos x="6" y="55"/>
                    </a:cxn>
                    <a:cxn ang="0">
                      <a:pos x="4" y="57"/>
                    </a:cxn>
                    <a:cxn ang="0">
                      <a:pos x="1" y="57"/>
                    </a:cxn>
                    <a:cxn ang="0">
                      <a:pos x="1" y="44"/>
                    </a:cxn>
                    <a:cxn ang="0">
                      <a:pos x="0" y="43"/>
                    </a:cxn>
                    <a:cxn ang="0">
                      <a:pos x="3" y="38"/>
                    </a:cxn>
                    <a:cxn ang="0">
                      <a:pos x="8" y="33"/>
                    </a:cxn>
                    <a:cxn ang="0">
                      <a:pos x="8" y="31"/>
                    </a:cxn>
                    <a:cxn ang="0">
                      <a:pos x="13" y="31"/>
                    </a:cxn>
                    <a:cxn ang="0">
                      <a:pos x="18" y="28"/>
                    </a:cxn>
                    <a:cxn ang="0">
                      <a:pos x="23" y="16"/>
                    </a:cxn>
                    <a:cxn ang="0">
                      <a:pos x="23" y="8"/>
                    </a:cxn>
                    <a:cxn ang="0">
                      <a:pos x="22" y="7"/>
                    </a:cxn>
                    <a:cxn ang="0">
                      <a:pos x="22" y="3"/>
                    </a:cxn>
                    <a:cxn ang="0">
                      <a:pos x="24" y="0"/>
                    </a:cxn>
                  </a:cxnLst>
                  <a:rect l="0" t="0" r="r" b="b"/>
                  <a:pathLst>
                    <a:path w="67" h="57">
                      <a:moveTo>
                        <a:pt x="24" y="0"/>
                      </a:moveTo>
                      <a:lnTo>
                        <a:pt x="30" y="7"/>
                      </a:lnTo>
                      <a:lnTo>
                        <a:pt x="38" y="13"/>
                      </a:lnTo>
                      <a:lnTo>
                        <a:pt x="45" y="18"/>
                      </a:lnTo>
                      <a:lnTo>
                        <a:pt x="55" y="21"/>
                      </a:lnTo>
                      <a:lnTo>
                        <a:pt x="58" y="21"/>
                      </a:lnTo>
                      <a:lnTo>
                        <a:pt x="60" y="19"/>
                      </a:lnTo>
                      <a:lnTo>
                        <a:pt x="62" y="19"/>
                      </a:lnTo>
                      <a:lnTo>
                        <a:pt x="64" y="21"/>
                      </a:lnTo>
                      <a:lnTo>
                        <a:pt x="63" y="22"/>
                      </a:lnTo>
                      <a:lnTo>
                        <a:pt x="62" y="24"/>
                      </a:lnTo>
                      <a:lnTo>
                        <a:pt x="64" y="29"/>
                      </a:lnTo>
                      <a:lnTo>
                        <a:pt x="67" y="31"/>
                      </a:lnTo>
                      <a:lnTo>
                        <a:pt x="63" y="33"/>
                      </a:lnTo>
                      <a:lnTo>
                        <a:pt x="59" y="34"/>
                      </a:lnTo>
                      <a:lnTo>
                        <a:pt x="54" y="34"/>
                      </a:lnTo>
                      <a:lnTo>
                        <a:pt x="47" y="37"/>
                      </a:lnTo>
                      <a:lnTo>
                        <a:pt x="42" y="42"/>
                      </a:lnTo>
                      <a:lnTo>
                        <a:pt x="40" y="46"/>
                      </a:lnTo>
                      <a:lnTo>
                        <a:pt x="39" y="48"/>
                      </a:lnTo>
                      <a:lnTo>
                        <a:pt x="34" y="46"/>
                      </a:lnTo>
                      <a:lnTo>
                        <a:pt x="30" y="43"/>
                      </a:lnTo>
                      <a:lnTo>
                        <a:pt x="27" y="42"/>
                      </a:lnTo>
                      <a:lnTo>
                        <a:pt x="22" y="38"/>
                      </a:lnTo>
                      <a:lnTo>
                        <a:pt x="20" y="39"/>
                      </a:lnTo>
                      <a:lnTo>
                        <a:pt x="19" y="42"/>
                      </a:lnTo>
                      <a:lnTo>
                        <a:pt x="14" y="42"/>
                      </a:lnTo>
                      <a:lnTo>
                        <a:pt x="11" y="41"/>
                      </a:lnTo>
                      <a:lnTo>
                        <a:pt x="8" y="41"/>
                      </a:lnTo>
                      <a:lnTo>
                        <a:pt x="6" y="42"/>
                      </a:lnTo>
                      <a:lnTo>
                        <a:pt x="6" y="47"/>
                      </a:lnTo>
                      <a:lnTo>
                        <a:pt x="8" y="48"/>
                      </a:lnTo>
                      <a:lnTo>
                        <a:pt x="10" y="49"/>
                      </a:lnTo>
                      <a:lnTo>
                        <a:pt x="11" y="49"/>
                      </a:lnTo>
                      <a:lnTo>
                        <a:pt x="13" y="51"/>
                      </a:lnTo>
                      <a:lnTo>
                        <a:pt x="14" y="51"/>
                      </a:lnTo>
                      <a:lnTo>
                        <a:pt x="11" y="53"/>
                      </a:lnTo>
                      <a:lnTo>
                        <a:pt x="9" y="53"/>
                      </a:lnTo>
                      <a:lnTo>
                        <a:pt x="6" y="55"/>
                      </a:lnTo>
                      <a:lnTo>
                        <a:pt x="4" y="57"/>
                      </a:lnTo>
                      <a:lnTo>
                        <a:pt x="1" y="57"/>
                      </a:lnTo>
                      <a:lnTo>
                        <a:pt x="1" y="44"/>
                      </a:lnTo>
                      <a:lnTo>
                        <a:pt x="0" y="43"/>
                      </a:lnTo>
                      <a:lnTo>
                        <a:pt x="3" y="38"/>
                      </a:lnTo>
                      <a:lnTo>
                        <a:pt x="8" y="33"/>
                      </a:lnTo>
                      <a:lnTo>
                        <a:pt x="8" y="31"/>
                      </a:lnTo>
                      <a:lnTo>
                        <a:pt x="13" y="31"/>
                      </a:lnTo>
                      <a:lnTo>
                        <a:pt x="18" y="28"/>
                      </a:lnTo>
                      <a:lnTo>
                        <a:pt x="23" y="16"/>
                      </a:lnTo>
                      <a:lnTo>
                        <a:pt x="23" y="8"/>
                      </a:lnTo>
                      <a:lnTo>
                        <a:pt x="22" y="7"/>
                      </a:lnTo>
                      <a:lnTo>
                        <a:pt x="22" y="3"/>
                      </a:lnTo>
                      <a:lnTo>
                        <a:pt x="2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59" name="Freeform 1332">
                  <a:extLst>
                    <a:ext uri="{FF2B5EF4-FFF2-40B4-BE49-F238E27FC236}">
                      <a16:creationId xmlns:a16="http://schemas.microsoft.com/office/drawing/2014/main" id="{4331441D-4FE4-45D2-8035-2BD53BA7C75F}"/>
                    </a:ext>
                  </a:extLst>
                </p:cNvPr>
                <p:cNvSpPr/>
                <p:nvPr/>
              </p:nvSpPr>
              <p:spPr bwMode="auto">
                <a:xfrm>
                  <a:off x="9259801" y="3276396"/>
                  <a:ext cx="20725" cy="20725"/>
                </a:xfrm>
                <a:custGeom>
                  <a:avLst/>
                  <a:gdLst/>
                  <a:ahLst/>
                  <a:cxnLst>
                    <a:cxn ang="0">
                      <a:pos x="9" y="0"/>
                    </a:cxn>
                    <a:cxn ang="0">
                      <a:pos x="10" y="2"/>
                    </a:cxn>
                    <a:cxn ang="0">
                      <a:pos x="9" y="3"/>
                    </a:cxn>
                    <a:cxn ang="0">
                      <a:pos x="8" y="5"/>
                    </a:cxn>
                    <a:cxn ang="0">
                      <a:pos x="5" y="8"/>
                    </a:cxn>
                    <a:cxn ang="0">
                      <a:pos x="0" y="10"/>
                    </a:cxn>
                    <a:cxn ang="0">
                      <a:pos x="0" y="7"/>
                    </a:cxn>
                    <a:cxn ang="0">
                      <a:pos x="3" y="4"/>
                    </a:cxn>
                    <a:cxn ang="0">
                      <a:pos x="7" y="2"/>
                    </a:cxn>
                    <a:cxn ang="0">
                      <a:pos x="9" y="0"/>
                    </a:cxn>
                  </a:cxnLst>
                  <a:rect l="0" t="0" r="r" b="b"/>
                  <a:pathLst>
                    <a:path w="10" h="10">
                      <a:moveTo>
                        <a:pt x="9" y="0"/>
                      </a:moveTo>
                      <a:lnTo>
                        <a:pt x="10" y="2"/>
                      </a:lnTo>
                      <a:lnTo>
                        <a:pt x="9" y="3"/>
                      </a:lnTo>
                      <a:lnTo>
                        <a:pt x="8" y="5"/>
                      </a:lnTo>
                      <a:lnTo>
                        <a:pt x="5" y="8"/>
                      </a:lnTo>
                      <a:lnTo>
                        <a:pt x="0" y="10"/>
                      </a:lnTo>
                      <a:lnTo>
                        <a:pt x="0" y="7"/>
                      </a:lnTo>
                      <a:lnTo>
                        <a:pt x="3" y="4"/>
                      </a:lnTo>
                      <a:lnTo>
                        <a:pt x="7" y="2"/>
                      </a:lnTo>
                      <a:lnTo>
                        <a:pt x="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0" name="Freeform 1333">
                  <a:extLst>
                    <a:ext uri="{FF2B5EF4-FFF2-40B4-BE49-F238E27FC236}">
                      <a16:creationId xmlns:a16="http://schemas.microsoft.com/office/drawing/2014/main" id="{D98895A2-01BB-4802-ADB1-1C8F26E05324}"/>
                    </a:ext>
                  </a:extLst>
                </p:cNvPr>
                <p:cNvSpPr/>
                <p:nvPr/>
              </p:nvSpPr>
              <p:spPr bwMode="auto">
                <a:xfrm>
                  <a:off x="9307469" y="3245308"/>
                  <a:ext cx="31089" cy="22799"/>
                </a:xfrm>
                <a:custGeom>
                  <a:avLst/>
                  <a:gdLst/>
                  <a:ahLst/>
                  <a:cxnLst>
                    <a:cxn ang="0">
                      <a:pos x="9" y="0"/>
                    </a:cxn>
                    <a:cxn ang="0">
                      <a:pos x="15" y="0"/>
                    </a:cxn>
                    <a:cxn ang="0">
                      <a:pos x="15" y="4"/>
                    </a:cxn>
                    <a:cxn ang="0">
                      <a:pos x="11" y="4"/>
                    </a:cxn>
                    <a:cxn ang="0">
                      <a:pos x="6" y="6"/>
                    </a:cxn>
                    <a:cxn ang="0">
                      <a:pos x="5" y="9"/>
                    </a:cxn>
                    <a:cxn ang="0">
                      <a:pos x="3" y="11"/>
                    </a:cxn>
                    <a:cxn ang="0">
                      <a:pos x="0" y="11"/>
                    </a:cxn>
                    <a:cxn ang="0">
                      <a:pos x="0" y="8"/>
                    </a:cxn>
                    <a:cxn ang="0">
                      <a:pos x="1" y="6"/>
                    </a:cxn>
                    <a:cxn ang="0">
                      <a:pos x="3" y="4"/>
                    </a:cxn>
                    <a:cxn ang="0">
                      <a:pos x="4" y="3"/>
                    </a:cxn>
                    <a:cxn ang="0">
                      <a:pos x="9" y="0"/>
                    </a:cxn>
                  </a:cxnLst>
                  <a:rect l="0" t="0" r="r" b="b"/>
                  <a:pathLst>
                    <a:path w="15" h="11">
                      <a:moveTo>
                        <a:pt x="9" y="0"/>
                      </a:moveTo>
                      <a:lnTo>
                        <a:pt x="15" y="0"/>
                      </a:lnTo>
                      <a:lnTo>
                        <a:pt x="15" y="4"/>
                      </a:lnTo>
                      <a:lnTo>
                        <a:pt x="11" y="4"/>
                      </a:lnTo>
                      <a:lnTo>
                        <a:pt x="6" y="6"/>
                      </a:lnTo>
                      <a:lnTo>
                        <a:pt x="5" y="9"/>
                      </a:lnTo>
                      <a:lnTo>
                        <a:pt x="3" y="11"/>
                      </a:lnTo>
                      <a:lnTo>
                        <a:pt x="0" y="11"/>
                      </a:lnTo>
                      <a:lnTo>
                        <a:pt x="0" y="8"/>
                      </a:lnTo>
                      <a:lnTo>
                        <a:pt x="1" y="6"/>
                      </a:lnTo>
                      <a:lnTo>
                        <a:pt x="3" y="4"/>
                      </a:lnTo>
                      <a:lnTo>
                        <a:pt x="4" y="3"/>
                      </a:lnTo>
                      <a:lnTo>
                        <a:pt x="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1" name="Freeform 1334">
                  <a:extLst>
                    <a:ext uri="{FF2B5EF4-FFF2-40B4-BE49-F238E27FC236}">
                      <a16:creationId xmlns:a16="http://schemas.microsoft.com/office/drawing/2014/main" id="{BDDB8C6E-33D3-41A0-91B9-B2C35BAA6571}"/>
                    </a:ext>
                  </a:extLst>
                </p:cNvPr>
                <p:cNvSpPr/>
                <p:nvPr/>
              </p:nvSpPr>
              <p:spPr bwMode="auto">
                <a:xfrm>
                  <a:off x="9361354" y="3222510"/>
                  <a:ext cx="18653" cy="14508"/>
                </a:xfrm>
                <a:custGeom>
                  <a:avLst/>
                  <a:gdLst/>
                  <a:ahLst/>
                  <a:cxnLst>
                    <a:cxn ang="0">
                      <a:pos x="5" y="0"/>
                    </a:cxn>
                    <a:cxn ang="0">
                      <a:pos x="9" y="0"/>
                    </a:cxn>
                    <a:cxn ang="0">
                      <a:pos x="7" y="5"/>
                    </a:cxn>
                    <a:cxn ang="0">
                      <a:pos x="2" y="7"/>
                    </a:cxn>
                    <a:cxn ang="0">
                      <a:pos x="0" y="7"/>
                    </a:cxn>
                    <a:cxn ang="0">
                      <a:pos x="0" y="5"/>
                    </a:cxn>
                    <a:cxn ang="0">
                      <a:pos x="2" y="5"/>
                    </a:cxn>
                    <a:cxn ang="0">
                      <a:pos x="2" y="2"/>
                    </a:cxn>
                    <a:cxn ang="0">
                      <a:pos x="3" y="1"/>
                    </a:cxn>
                    <a:cxn ang="0">
                      <a:pos x="5" y="0"/>
                    </a:cxn>
                  </a:cxnLst>
                  <a:rect l="0" t="0" r="r" b="b"/>
                  <a:pathLst>
                    <a:path w="9" h="7">
                      <a:moveTo>
                        <a:pt x="5" y="0"/>
                      </a:moveTo>
                      <a:lnTo>
                        <a:pt x="9" y="0"/>
                      </a:lnTo>
                      <a:lnTo>
                        <a:pt x="7" y="5"/>
                      </a:lnTo>
                      <a:lnTo>
                        <a:pt x="2" y="7"/>
                      </a:lnTo>
                      <a:lnTo>
                        <a:pt x="0" y="7"/>
                      </a:lnTo>
                      <a:lnTo>
                        <a:pt x="0" y="5"/>
                      </a:lnTo>
                      <a:lnTo>
                        <a:pt x="2" y="5"/>
                      </a:lnTo>
                      <a:lnTo>
                        <a:pt x="2" y="2"/>
                      </a:lnTo>
                      <a:lnTo>
                        <a:pt x="3" y="1"/>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2" name="Freeform 1335">
                  <a:extLst>
                    <a:ext uri="{FF2B5EF4-FFF2-40B4-BE49-F238E27FC236}">
                      <a16:creationId xmlns:a16="http://schemas.microsoft.com/office/drawing/2014/main" id="{346B15A4-D447-4EC8-A3D1-A56883E2C504}"/>
                    </a:ext>
                  </a:extLst>
                </p:cNvPr>
                <p:cNvSpPr/>
                <p:nvPr/>
              </p:nvSpPr>
              <p:spPr bwMode="auto">
                <a:xfrm>
                  <a:off x="9166536" y="2963444"/>
                  <a:ext cx="70466" cy="267357"/>
                </a:xfrm>
                <a:custGeom>
                  <a:avLst/>
                  <a:gdLst/>
                  <a:ahLst/>
                  <a:cxnLst>
                    <a:cxn ang="0">
                      <a:pos x="10" y="0"/>
                    </a:cxn>
                    <a:cxn ang="0">
                      <a:pos x="14" y="0"/>
                    </a:cxn>
                    <a:cxn ang="0">
                      <a:pos x="14" y="7"/>
                    </a:cxn>
                    <a:cxn ang="0">
                      <a:pos x="15" y="12"/>
                    </a:cxn>
                    <a:cxn ang="0">
                      <a:pos x="18" y="15"/>
                    </a:cxn>
                    <a:cxn ang="0">
                      <a:pos x="19" y="19"/>
                    </a:cxn>
                    <a:cxn ang="0">
                      <a:pos x="19" y="32"/>
                    </a:cxn>
                    <a:cxn ang="0">
                      <a:pos x="20" y="34"/>
                    </a:cxn>
                    <a:cxn ang="0">
                      <a:pos x="20" y="51"/>
                    </a:cxn>
                    <a:cxn ang="0">
                      <a:pos x="23" y="56"/>
                    </a:cxn>
                    <a:cxn ang="0">
                      <a:pos x="29" y="70"/>
                    </a:cxn>
                    <a:cxn ang="0">
                      <a:pos x="34" y="83"/>
                    </a:cxn>
                    <a:cxn ang="0">
                      <a:pos x="32" y="82"/>
                    </a:cxn>
                    <a:cxn ang="0">
                      <a:pos x="30" y="80"/>
                    </a:cxn>
                    <a:cxn ang="0">
                      <a:pos x="28" y="78"/>
                    </a:cxn>
                    <a:cxn ang="0">
                      <a:pos x="25" y="78"/>
                    </a:cxn>
                    <a:cxn ang="0">
                      <a:pos x="19" y="81"/>
                    </a:cxn>
                    <a:cxn ang="0">
                      <a:pos x="15" y="86"/>
                    </a:cxn>
                    <a:cxn ang="0">
                      <a:pos x="13" y="93"/>
                    </a:cxn>
                    <a:cxn ang="0">
                      <a:pos x="13" y="102"/>
                    </a:cxn>
                    <a:cxn ang="0">
                      <a:pos x="15" y="110"/>
                    </a:cxn>
                    <a:cxn ang="0">
                      <a:pos x="20" y="116"/>
                    </a:cxn>
                    <a:cxn ang="0">
                      <a:pos x="24" y="122"/>
                    </a:cxn>
                    <a:cxn ang="0">
                      <a:pos x="24" y="124"/>
                    </a:cxn>
                    <a:cxn ang="0">
                      <a:pos x="23" y="124"/>
                    </a:cxn>
                    <a:cxn ang="0">
                      <a:pos x="20" y="121"/>
                    </a:cxn>
                    <a:cxn ang="0">
                      <a:pos x="19" y="119"/>
                    </a:cxn>
                    <a:cxn ang="0">
                      <a:pos x="14" y="119"/>
                    </a:cxn>
                    <a:cxn ang="0">
                      <a:pos x="10" y="122"/>
                    </a:cxn>
                    <a:cxn ang="0">
                      <a:pos x="10" y="125"/>
                    </a:cxn>
                    <a:cxn ang="0">
                      <a:pos x="7" y="129"/>
                    </a:cxn>
                    <a:cxn ang="0">
                      <a:pos x="5" y="129"/>
                    </a:cxn>
                    <a:cxn ang="0">
                      <a:pos x="5" y="111"/>
                    </a:cxn>
                    <a:cxn ang="0">
                      <a:pos x="7" y="106"/>
                    </a:cxn>
                    <a:cxn ang="0">
                      <a:pos x="7" y="92"/>
                    </a:cxn>
                    <a:cxn ang="0">
                      <a:pos x="5" y="90"/>
                    </a:cxn>
                    <a:cxn ang="0">
                      <a:pos x="5" y="82"/>
                    </a:cxn>
                    <a:cxn ang="0">
                      <a:pos x="7" y="80"/>
                    </a:cxn>
                    <a:cxn ang="0">
                      <a:pos x="7" y="49"/>
                    </a:cxn>
                    <a:cxn ang="0">
                      <a:pos x="5" y="46"/>
                    </a:cxn>
                    <a:cxn ang="0">
                      <a:pos x="0" y="36"/>
                    </a:cxn>
                    <a:cxn ang="0">
                      <a:pos x="2" y="27"/>
                    </a:cxn>
                    <a:cxn ang="0">
                      <a:pos x="4" y="18"/>
                    </a:cxn>
                    <a:cxn ang="0">
                      <a:pos x="9" y="14"/>
                    </a:cxn>
                    <a:cxn ang="0">
                      <a:pos x="9" y="13"/>
                    </a:cxn>
                    <a:cxn ang="0">
                      <a:pos x="10" y="12"/>
                    </a:cxn>
                    <a:cxn ang="0">
                      <a:pos x="10" y="0"/>
                    </a:cxn>
                  </a:cxnLst>
                  <a:rect l="0" t="0" r="r" b="b"/>
                  <a:pathLst>
                    <a:path w="34" h="129">
                      <a:moveTo>
                        <a:pt x="10" y="0"/>
                      </a:moveTo>
                      <a:lnTo>
                        <a:pt x="14" y="0"/>
                      </a:lnTo>
                      <a:lnTo>
                        <a:pt x="14" y="7"/>
                      </a:lnTo>
                      <a:lnTo>
                        <a:pt x="15" y="12"/>
                      </a:lnTo>
                      <a:lnTo>
                        <a:pt x="18" y="15"/>
                      </a:lnTo>
                      <a:lnTo>
                        <a:pt x="19" y="19"/>
                      </a:lnTo>
                      <a:lnTo>
                        <a:pt x="19" y="32"/>
                      </a:lnTo>
                      <a:lnTo>
                        <a:pt x="20" y="34"/>
                      </a:lnTo>
                      <a:lnTo>
                        <a:pt x="20" y="51"/>
                      </a:lnTo>
                      <a:lnTo>
                        <a:pt x="23" y="56"/>
                      </a:lnTo>
                      <a:lnTo>
                        <a:pt x="29" y="70"/>
                      </a:lnTo>
                      <a:lnTo>
                        <a:pt x="34" y="83"/>
                      </a:lnTo>
                      <a:lnTo>
                        <a:pt x="32" y="82"/>
                      </a:lnTo>
                      <a:lnTo>
                        <a:pt x="30" y="80"/>
                      </a:lnTo>
                      <a:lnTo>
                        <a:pt x="28" y="78"/>
                      </a:lnTo>
                      <a:lnTo>
                        <a:pt x="25" y="78"/>
                      </a:lnTo>
                      <a:lnTo>
                        <a:pt x="19" y="81"/>
                      </a:lnTo>
                      <a:lnTo>
                        <a:pt x="15" y="86"/>
                      </a:lnTo>
                      <a:lnTo>
                        <a:pt x="13" y="93"/>
                      </a:lnTo>
                      <a:lnTo>
                        <a:pt x="13" y="102"/>
                      </a:lnTo>
                      <a:lnTo>
                        <a:pt x="15" y="110"/>
                      </a:lnTo>
                      <a:lnTo>
                        <a:pt x="20" y="116"/>
                      </a:lnTo>
                      <a:lnTo>
                        <a:pt x="24" y="122"/>
                      </a:lnTo>
                      <a:lnTo>
                        <a:pt x="24" y="124"/>
                      </a:lnTo>
                      <a:lnTo>
                        <a:pt x="23" y="124"/>
                      </a:lnTo>
                      <a:lnTo>
                        <a:pt x="20" y="121"/>
                      </a:lnTo>
                      <a:lnTo>
                        <a:pt x="19" y="119"/>
                      </a:lnTo>
                      <a:lnTo>
                        <a:pt x="14" y="119"/>
                      </a:lnTo>
                      <a:lnTo>
                        <a:pt x="10" y="122"/>
                      </a:lnTo>
                      <a:lnTo>
                        <a:pt x="10" y="125"/>
                      </a:lnTo>
                      <a:lnTo>
                        <a:pt x="7" y="129"/>
                      </a:lnTo>
                      <a:lnTo>
                        <a:pt x="5" y="129"/>
                      </a:lnTo>
                      <a:lnTo>
                        <a:pt x="5" y="111"/>
                      </a:lnTo>
                      <a:lnTo>
                        <a:pt x="7" y="106"/>
                      </a:lnTo>
                      <a:lnTo>
                        <a:pt x="7" y="92"/>
                      </a:lnTo>
                      <a:lnTo>
                        <a:pt x="5" y="90"/>
                      </a:lnTo>
                      <a:lnTo>
                        <a:pt x="5" y="82"/>
                      </a:lnTo>
                      <a:lnTo>
                        <a:pt x="7" y="80"/>
                      </a:lnTo>
                      <a:lnTo>
                        <a:pt x="7" y="49"/>
                      </a:lnTo>
                      <a:lnTo>
                        <a:pt x="5" y="46"/>
                      </a:lnTo>
                      <a:lnTo>
                        <a:pt x="0" y="36"/>
                      </a:lnTo>
                      <a:lnTo>
                        <a:pt x="2" y="27"/>
                      </a:lnTo>
                      <a:lnTo>
                        <a:pt x="4" y="18"/>
                      </a:lnTo>
                      <a:lnTo>
                        <a:pt x="9" y="14"/>
                      </a:lnTo>
                      <a:lnTo>
                        <a:pt x="9" y="13"/>
                      </a:lnTo>
                      <a:lnTo>
                        <a:pt x="10" y="12"/>
                      </a:lnTo>
                      <a:lnTo>
                        <a:pt x="1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3" name="Freeform 1336">
                  <a:extLst>
                    <a:ext uri="{FF2B5EF4-FFF2-40B4-BE49-F238E27FC236}">
                      <a16:creationId xmlns:a16="http://schemas.microsoft.com/office/drawing/2014/main" id="{0F7E3446-F462-4214-A7D8-AFA74321B655}"/>
                    </a:ext>
                  </a:extLst>
                </p:cNvPr>
                <p:cNvSpPr/>
                <p:nvPr/>
              </p:nvSpPr>
              <p:spPr bwMode="auto">
                <a:xfrm>
                  <a:off x="10051509" y="2302305"/>
                  <a:ext cx="84975" cy="35234"/>
                </a:xfrm>
                <a:custGeom>
                  <a:avLst/>
                  <a:gdLst/>
                  <a:ahLst/>
                  <a:cxnLst>
                    <a:cxn ang="0">
                      <a:pos x="20" y="0"/>
                    </a:cxn>
                    <a:cxn ang="0">
                      <a:pos x="25" y="1"/>
                    </a:cxn>
                    <a:cxn ang="0">
                      <a:pos x="32" y="2"/>
                    </a:cxn>
                    <a:cxn ang="0">
                      <a:pos x="39" y="6"/>
                    </a:cxn>
                    <a:cxn ang="0">
                      <a:pos x="41" y="10"/>
                    </a:cxn>
                    <a:cxn ang="0">
                      <a:pos x="37" y="12"/>
                    </a:cxn>
                    <a:cxn ang="0">
                      <a:pos x="30" y="15"/>
                    </a:cxn>
                    <a:cxn ang="0">
                      <a:pos x="10" y="17"/>
                    </a:cxn>
                    <a:cxn ang="0">
                      <a:pos x="4" y="17"/>
                    </a:cxn>
                    <a:cxn ang="0">
                      <a:pos x="1" y="16"/>
                    </a:cxn>
                    <a:cxn ang="0">
                      <a:pos x="0" y="15"/>
                    </a:cxn>
                    <a:cxn ang="0">
                      <a:pos x="0" y="14"/>
                    </a:cxn>
                    <a:cxn ang="0">
                      <a:pos x="4" y="7"/>
                    </a:cxn>
                    <a:cxn ang="0">
                      <a:pos x="11" y="2"/>
                    </a:cxn>
                    <a:cxn ang="0">
                      <a:pos x="20" y="0"/>
                    </a:cxn>
                  </a:cxnLst>
                  <a:rect l="0" t="0" r="r" b="b"/>
                  <a:pathLst>
                    <a:path w="41" h="17">
                      <a:moveTo>
                        <a:pt x="20" y="0"/>
                      </a:moveTo>
                      <a:lnTo>
                        <a:pt x="25" y="1"/>
                      </a:lnTo>
                      <a:lnTo>
                        <a:pt x="32" y="2"/>
                      </a:lnTo>
                      <a:lnTo>
                        <a:pt x="39" y="6"/>
                      </a:lnTo>
                      <a:lnTo>
                        <a:pt x="41" y="10"/>
                      </a:lnTo>
                      <a:lnTo>
                        <a:pt x="37" y="12"/>
                      </a:lnTo>
                      <a:lnTo>
                        <a:pt x="30" y="15"/>
                      </a:lnTo>
                      <a:lnTo>
                        <a:pt x="10" y="17"/>
                      </a:lnTo>
                      <a:lnTo>
                        <a:pt x="4" y="17"/>
                      </a:lnTo>
                      <a:lnTo>
                        <a:pt x="1" y="16"/>
                      </a:lnTo>
                      <a:lnTo>
                        <a:pt x="0" y="15"/>
                      </a:lnTo>
                      <a:lnTo>
                        <a:pt x="0" y="14"/>
                      </a:lnTo>
                      <a:lnTo>
                        <a:pt x="4" y="7"/>
                      </a:lnTo>
                      <a:lnTo>
                        <a:pt x="11" y="2"/>
                      </a:lnTo>
                      <a:lnTo>
                        <a:pt x="2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4" name="Freeform 1337">
                  <a:extLst>
                    <a:ext uri="{FF2B5EF4-FFF2-40B4-BE49-F238E27FC236}">
                      <a16:creationId xmlns:a16="http://schemas.microsoft.com/office/drawing/2014/main" id="{59F67972-5753-4674-ADF2-E37945159FE7}"/>
                    </a:ext>
                  </a:extLst>
                </p:cNvPr>
                <p:cNvSpPr/>
                <p:nvPr/>
              </p:nvSpPr>
              <p:spPr bwMode="auto">
                <a:xfrm>
                  <a:off x="9796586" y="2372771"/>
                  <a:ext cx="33161" cy="18653"/>
                </a:xfrm>
                <a:custGeom>
                  <a:avLst/>
                  <a:gdLst/>
                  <a:ahLst/>
                  <a:cxnLst>
                    <a:cxn ang="0">
                      <a:pos x="0" y="0"/>
                    </a:cxn>
                    <a:cxn ang="0">
                      <a:pos x="14" y="0"/>
                    </a:cxn>
                    <a:cxn ang="0">
                      <a:pos x="14" y="1"/>
                    </a:cxn>
                    <a:cxn ang="0">
                      <a:pos x="16" y="4"/>
                    </a:cxn>
                    <a:cxn ang="0">
                      <a:pos x="16" y="6"/>
                    </a:cxn>
                    <a:cxn ang="0">
                      <a:pos x="14" y="9"/>
                    </a:cxn>
                    <a:cxn ang="0">
                      <a:pos x="12" y="9"/>
                    </a:cxn>
                    <a:cxn ang="0">
                      <a:pos x="5" y="6"/>
                    </a:cxn>
                    <a:cxn ang="0">
                      <a:pos x="2" y="4"/>
                    </a:cxn>
                    <a:cxn ang="0">
                      <a:pos x="0" y="0"/>
                    </a:cxn>
                  </a:cxnLst>
                  <a:rect l="0" t="0" r="r" b="b"/>
                  <a:pathLst>
                    <a:path w="16" h="9">
                      <a:moveTo>
                        <a:pt x="0" y="0"/>
                      </a:moveTo>
                      <a:lnTo>
                        <a:pt x="14" y="0"/>
                      </a:lnTo>
                      <a:lnTo>
                        <a:pt x="14" y="1"/>
                      </a:lnTo>
                      <a:lnTo>
                        <a:pt x="16" y="4"/>
                      </a:lnTo>
                      <a:lnTo>
                        <a:pt x="16" y="6"/>
                      </a:lnTo>
                      <a:lnTo>
                        <a:pt x="14" y="9"/>
                      </a:lnTo>
                      <a:lnTo>
                        <a:pt x="12" y="9"/>
                      </a:lnTo>
                      <a:lnTo>
                        <a:pt x="5" y="6"/>
                      </a:lnTo>
                      <a:lnTo>
                        <a:pt x="2" y="4"/>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5" name="Freeform 1338">
                  <a:extLst>
                    <a:ext uri="{FF2B5EF4-FFF2-40B4-BE49-F238E27FC236}">
                      <a16:creationId xmlns:a16="http://schemas.microsoft.com/office/drawing/2014/main" id="{F1832581-F160-44FD-A0E6-A50125B92819}"/>
                    </a:ext>
                  </a:extLst>
                </p:cNvPr>
                <p:cNvSpPr/>
                <p:nvPr/>
              </p:nvSpPr>
              <p:spPr bwMode="auto">
                <a:xfrm>
                  <a:off x="9013169" y="2103342"/>
                  <a:ext cx="14508" cy="18653"/>
                </a:xfrm>
                <a:custGeom>
                  <a:avLst/>
                  <a:gdLst/>
                  <a:ahLst/>
                  <a:cxnLst>
                    <a:cxn ang="0">
                      <a:pos x="3" y="0"/>
                    </a:cxn>
                    <a:cxn ang="0">
                      <a:pos x="7" y="3"/>
                    </a:cxn>
                    <a:cxn ang="0">
                      <a:pos x="7" y="8"/>
                    </a:cxn>
                    <a:cxn ang="0">
                      <a:pos x="5" y="9"/>
                    </a:cxn>
                    <a:cxn ang="0">
                      <a:pos x="2" y="9"/>
                    </a:cxn>
                    <a:cxn ang="0">
                      <a:pos x="0" y="8"/>
                    </a:cxn>
                    <a:cxn ang="0">
                      <a:pos x="0" y="7"/>
                    </a:cxn>
                    <a:cxn ang="0">
                      <a:pos x="2" y="3"/>
                    </a:cxn>
                    <a:cxn ang="0">
                      <a:pos x="3" y="0"/>
                    </a:cxn>
                  </a:cxnLst>
                  <a:rect l="0" t="0" r="r" b="b"/>
                  <a:pathLst>
                    <a:path w="7" h="9">
                      <a:moveTo>
                        <a:pt x="3" y="0"/>
                      </a:moveTo>
                      <a:lnTo>
                        <a:pt x="7" y="3"/>
                      </a:lnTo>
                      <a:lnTo>
                        <a:pt x="7" y="8"/>
                      </a:lnTo>
                      <a:lnTo>
                        <a:pt x="5" y="9"/>
                      </a:lnTo>
                      <a:lnTo>
                        <a:pt x="2" y="9"/>
                      </a:lnTo>
                      <a:lnTo>
                        <a:pt x="0" y="8"/>
                      </a:lnTo>
                      <a:lnTo>
                        <a:pt x="0" y="7"/>
                      </a:lnTo>
                      <a:lnTo>
                        <a:pt x="2" y="3"/>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6" name="Freeform 1339">
                  <a:extLst>
                    <a:ext uri="{FF2B5EF4-FFF2-40B4-BE49-F238E27FC236}">
                      <a16:creationId xmlns:a16="http://schemas.microsoft.com/office/drawing/2014/main" id="{F24527A0-6539-45D0-BD94-E0C9EE0364FC}"/>
                    </a:ext>
                  </a:extLst>
                </p:cNvPr>
                <p:cNvSpPr/>
                <p:nvPr/>
              </p:nvSpPr>
              <p:spPr bwMode="auto">
                <a:xfrm>
                  <a:off x="8447368" y="2163446"/>
                  <a:ext cx="35234" cy="24870"/>
                </a:xfrm>
                <a:custGeom>
                  <a:avLst/>
                  <a:gdLst/>
                  <a:ahLst/>
                  <a:cxnLst>
                    <a:cxn ang="0">
                      <a:pos x="6" y="0"/>
                    </a:cxn>
                    <a:cxn ang="0">
                      <a:pos x="11" y="0"/>
                    </a:cxn>
                    <a:cxn ang="0">
                      <a:pos x="16" y="3"/>
                    </a:cxn>
                    <a:cxn ang="0">
                      <a:pos x="17" y="4"/>
                    </a:cxn>
                    <a:cxn ang="0">
                      <a:pos x="17" y="9"/>
                    </a:cxn>
                    <a:cxn ang="0">
                      <a:pos x="12" y="12"/>
                    </a:cxn>
                    <a:cxn ang="0">
                      <a:pos x="5" y="12"/>
                    </a:cxn>
                    <a:cxn ang="0">
                      <a:pos x="2" y="10"/>
                    </a:cxn>
                    <a:cxn ang="0">
                      <a:pos x="1" y="9"/>
                    </a:cxn>
                    <a:cxn ang="0">
                      <a:pos x="0" y="6"/>
                    </a:cxn>
                    <a:cxn ang="0">
                      <a:pos x="2" y="1"/>
                    </a:cxn>
                    <a:cxn ang="0">
                      <a:pos x="6" y="0"/>
                    </a:cxn>
                  </a:cxnLst>
                  <a:rect l="0" t="0" r="r" b="b"/>
                  <a:pathLst>
                    <a:path w="17" h="12">
                      <a:moveTo>
                        <a:pt x="6" y="0"/>
                      </a:moveTo>
                      <a:lnTo>
                        <a:pt x="11" y="0"/>
                      </a:lnTo>
                      <a:lnTo>
                        <a:pt x="16" y="3"/>
                      </a:lnTo>
                      <a:lnTo>
                        <a:pt x="17" y="4"/>
                      </a:lnTo>
                      <a:lnTo>
                        <a:pt x="17" y="9"/>
                      </a:lnTo>
                      <a:lnTo>
                        <a:pt x="12" y="12"/>
                      </a:lnTo>
                      <a:lnTo>
                        <a:pt x="5" y="12"/>
                      </a:lnTo>
                      <a:lnTo>
                        <a:pt x="2" y="10"/>
                      </a:lnTo>
                      <a:lnTo>
                        <a:pt x="1" y="9"/>
                      </a:lnTo>
                      <a:lnTo>
                        <a:pt x="0" y="6"/>
                      </a:lnTo>
                      <a:lnTo>
                        <a:pt x="2" y="1"/>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7" name="Freeform 1340">
                  <a:extLst>
                    <a:ext uri="{FF2B5EF4-FFF2-40B4-BE49-F238E27FC236}">
                      <a16:creationId xmlns:a16="http://schemas.microsoft.com/office/drawing/2014/main" id="{3885BF80-BE3C-4674-9DFF-8DED773092B6}"/>
                    </a:ext>
                  </a:extLst>
                </p:cNvPr>
                <p:cNvSpPr/>
                <p:nvPr/>
              </p:nvSpPr>
              <p:spPr bwMode="auto">
                <a:xfrm>
                  <a:off x="8146850" y="1918887"/>
                  <a:ext cx="147151" cy="82901"/>
                </a:xfrm>
                <a:custGeom>
                  <a:avLst/>
                  <a:gdLst/>
                  <a:ahLst/>
                  <a:cxnLst>
                    <a:cxn ang="0">
                      <a:pos x="38" y="0"/>
                    </a:cxn>
                    <a:cxn ang="0">
                      <a:pos x="43" y="0"/>
                    </a:cxn>
                    <a:cxn ang="0">
                      <a:pos x="43" y="7"/>
                    </a:cxn>
                    <a:cxn ang="0">
                      <a:pos x="42" y="10"/>
                    </a:cxn>
                    <a:cxn ang="0">
                      <a:pos x="43" y="9"/>
                    </a:cxn>
                    <a:cxn ang="0">
                      <a:pos x="46" y="7"/>
                    </a:cxn>
                    <a:cxn ang="0">
                      <a:pos x="47" y="5"/>
                    </a:cxn>
                    <a:cxn ang="0">
                      <a:pos x="49" y="5"/>
                    </a:cxn>
                    <a:cxn ang="0">
                      <a:pos x="54" y="6"/>
                    </a:cxn>
                    <a:cxn ang="0">
                      <a:pos x="62" y="11"/>
                    </a:cxn>
                    <a:cxn ang="0">
                      <a:pos x="68" y="16"/>
                    </a:cxn>
                    <a:cxn ang="0">
                      <a:pos x="71" y="21"/>
                    </a:cxn>
                    <a:cxn ang="0">
                      <a:pos x="68" y="26"/>
                    </a:cxn>
                    <a:cxn ang="0">
                      <a:pos x="63" y="30"/>
                    </a:cxn>
                    <a:cxn ang="0">
                      <a:pos x="56" y="31"/>
                    </a:cxn>
                    <a:cxn ang="0">
                      <a:pos x="39" y="31"/>
                    </a:cxn>
                    <a:cxn ang="0">
                      <a:pos x="36" y="33"/>
                    </a:cxn>
                    <a:cxn ang="0">
                      <a:pos x="33" y="33"/>
                    </a:cxn>
                    <a:cxn ang="0">
                      <a:pos x="31" y="34"/>
                    </a:cxn>
                    <a:cxn ang="0">
                      <a:pos x="28" y="34"/>
                    </a:cxn>
                    <a:cxn ang="0">
                      <a:pos x="7" y="40"/>
                    </a:cxn>
                    <a:cxn ang="0">
                      <a:pos x="4" y="40"/>
                    </a:cxn>
                    <a:cxn ang="0">
                      <a:pos x="2" y="39"/>
                    </a:cxn>
                    <a:cxn ang="0">
                      <a:pos x="0" y="36"/>
                    </a:cxn>
                    <a:cxn ang="0">
                      <a:pos x="0" y="31"/>
                    </a:cxn>
                    <a:cxn ang="0">
                      <a:pos x="2" y="29"/>
                    </a:cxn>
                    <a:cxn ang="0">
                      <a:pos x="3" y="28"/>
                    </a:cxn>
                    <a:cxn ang="0">
                      <a:pos x="5" y="28"/>
                    </a:cxn>
                    <a:cxn ang="0">
                      <a:pos x="8" y="25"/>
                    </a:cxn>
                    <a:cxn ang="0">
                      <a:pos x="23" y="6"/>
                    </a:cxn>
                    <a:cxn ang="0">
                      <a:pos x="29" y="1"/>
                    </a:cxn>
                    <a:cxn ang="0">
                      <a:pos x="38" y="0"/>
                    </a:cxn>
                  </a:cxnLst>
                  <a:rect l="0" t="0" r="r" b="b"/>
                  <a:pathLst>
                    <a:path w="71" h="40">
                      <a:moveTo>
                        <a:pt x="38" y="0"/>
                      </a:moveTo>
                      <a:lnTo>
                        <a:pt x="43" y="0"/>
                      </a:lnTo>
                      <a:lnTo>
                        <a:pt x="43" y="7"/>
                      </a:lnTo>
                      <a:lnTo>
                        <a:pt x="42" y="10"/>
                      </a:lnTo>
                      <a:lnTo>
                        <a:pt x="43" y="9"/>
                      </a:lnTo>
                      <a:lnTo>
                        <a:pt x="46" y="7"/>
                      </a:lnTo>
                      <a:lnTo>
                        <a:pt x="47" y="5"/>
                      </a:lnTo>
                      <a:lnTo>
                        <a:pt x="49" y="5"/>
                      </a:lnTo>
                      <a:lnTo>
                        <a:pt x="54" y="6"/>
                      </a:lnTo>
                      <a:lnTo>
                        <a:pt x="62" y="11"/>
                      </a:lnTo>
                      <a:lnTo>
                        <a:pt x="68" y="16"/>
                      </a:lnTo>
                      <a:lnTo>
                        <a:pt x="71" y="21"/>
                      </a:lnTo>
                      <a:lnTo>
                        <a:pt x="68" y="26"/>
                      </a:lnTo>
                      <a:lnTo>
                        <a:pt x="63" y="30"/>
                      </a:lnTo>
                      <a:lnTo>
                        <a:pt x="56" y="31"/>
                      </a:lnTo>
                      <a:lnTo>
                        <a:pt x="39" y="31"/>
                      </a:lnTo>
                      <a:lnTo>
                        <a:pt x="36" y="33"/>
                      </a:lnTo>
                      <a:lnTo>
                        <a:pt x="33" y="33"/>
                      </a:lnTo>
                      <a:lnTo>
                        <a:pt x="31" y="34"/>
                      </a:lnTo>
                      <a:lnTo>
                        <a:pt x="28" y="34"/>
                      </a:lnTo>
                      <a:lnTo>
                        <a:pt x="7" y="40"/>
                      </a:lnTo>
                      <a:lnTo>
                        <a:pt x="4" y="40"/>
                      </a:lnTo>
                      <a:lnTo>
                        <a:pt x="2" y="39"/>
                      </a:lnTo>
                      <a:lnTo>
                        <a:pt x="0" y="36"/>
                      </a:lnTo>
                      <a:lnTo>
                        <a:pt x="0" y="31"/>
                      </a:lnTo>
                      <a:lnTo>
                        <a:pt x="2" y="29"/>
                      </a:lnTo>
                      <a:lnTo>
                        <a:pt x="3" y="28"/>
                      </a:lnTo>
                      <a:lnTo>
                        <a:pt x="5" y="28"/>
                      </a:lnTo>
                      <a:lnTo>
                        <a:pt x="8" y="25"/>
                      </a:lnTo>
                      <a:lnTo>
                        <a:pt x="23" y="6"/>
                      </a:lnTo>
                      <a:lnTo>
                        <a:pt x="29" y="1"/>
                      </a:lnTo>
                      <a:lnTo>
                        <a:pt x="3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8" name="Freeform 1341">
                  <a:extLst>
                    <a:ext uri="{FF2B5EF4-FFF2-40B4-BE49-F238E27FC236}">
                      <a16:creationId xmlns:a16="http://schemas.microsoft.com/office/drawing/2014/main" id="{70C8805C-F902-447C-BAED-16E1B7E6846D}"/>
                    </a:ext>
                  </a:extLst>
                </p:cNvPr>
                <p:cNvSpPr/>
                <p:nvPr/>
              </p:nvSpPr>
              <p:spPr bwMode="auto">
                <a:xfrm>
                  <a:off x="7945815" y="1879508"/>
                  <a:ext cx="55959" cy="29015"/>
                </a:xfrm>
                <a:custGeom>
                  <a:avLst/>
                  <a:gdLst/>
                  <a:ahLst/>
                  <a:cxnLst>
                    <a:cxn ang="0">
                      <a:pos x="5" y="0"/>
                    </a:cxn>
                    <a:cxn ang="0">
                      <a:pos x="12" y="0"/>
                    </a:cxn>
                    <a:cxn ang="0">
                      <a:pos x="13" y="1"/>
                    </a:cxn>
                    <a:cxn ang="0">
                      <a:pos x="17" y="3"/>
                    </a:cxn>
                    <a:cxn ang="0">
                      <a:pos x="22" y="5"/>
                    </a:cxn>
                    <a:cxn ang="0">
                      <a:pos x="25" y="5"/>
                    </a:cxn>
                    <a:cxn ang="0">
                      <a:pos x="27" y="6"/>
                    </a:cxn>
                    <a:cxn ang="0">
                      <a:pos x="25" y="10"/>
                    </a:cxn>
                    <a:cxn ang="0">
                      <a:pos x="18" y="13"/>
                    </a:cxn>
                    <a:cxn ang="0">
                      <a:pos x="12" y="14"/>
                    </a:cxn>
                    <a:cxn ang="0">
                      <a:pos x="7" y="14"/>
                    </a:cxn>
                    <a:cxn ang="0">
                      <a:pos x="6" y="13"/>
                    </a:cxn>
                    <a:cxn ang="0">
                      <a:pos x="3" y="11"/>
                    </a:cxn>
                    <a:cxn ang="0">
                      <a:pos x="2" y="9"/>
                    </a:cxn>
                    <a:cxn ang="0">
                      <a:pos x="0" y="6"/>
                    </a:cxn>
                    <a:cxn ang="0">
                      <a:pos x="0" y="4"/>
                    </a:cxn>
                    <a:cxn ang="0">
                      <a:pos x="2" y="1"/>
                    </a:cxn>
                    <a:cxn ang="0">
                      <a:pos x="5" y="0"/>
                    </a:cxn>
                  </a:cxnLst>
                  <a:rect l="0" t="0" r="r" b="b"/>
                  <a:pathLst>
                    <a:path w="27" h="14">
                      <a:moveTo>
                        <a:pt x="5" y="0"/>
                      </a:moveTo>
                      <a:lnTo>
                        <a:pt x="12" y="0"/>
                      </a:lnTo>
                      <a:lnTo>
                        <a:pt x="13" y="1"/>
                      </a:lnTo>
                      <a:lnTo>
                        <a:pt x="17" y="3"/>
                      </a:lnTo>
                      <a:lnTo>
                        <a:pt x="22" y="5"/>
                      </a:lnTo>
                      <a:lnTo>
                        <a:pt x="25" y="5"/>
                      </a:lnTo>
                      <a:lnTo>
                        <a:pt x="27" y="6"/>
                      </a:lnTo>
                      <a:lnTo>
                        <a:pt x="25" y="10"/>
                      </a:lnTo>
                      <a:lnTo>
                        <a:pt x="18" y="13"/>
                      </a:lnTo>
                      <a:lnTo>
                        <a:pt x="12" y="14"/>
                      </a:lnTo>
                      <a:lnTo>
                        <a:pt x="7" y="14"/>
                      </a:lnTo>
                      <a:lnTo>
                        <a:pt x="6" y="13"/>
                      </a:lnTo>
                      <a:lnTo>
                        <a:pt x="3" y="11"/>
                      </a:lnTo>
                      <a:lnTo>
                        <a:pt x="2" y="9"/>
                      </a:lnTo>
                      <a:lnTo>
                        <a:pt x="0" y="6"/>
                      </a:lnTo>
                      <a:lnTo>
                        <a:pt x="0" y="4"/>
                      </a:lnTo>
                      <a:lnTo>
                        <a:pt x="2" y="1"/>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69" name="Freeform 1342">
                  <a:extLst>
                    <a:ext uri="{FF2B5EF4-FFF2-40B4-BE49-F238E27FC236}">
                      <a16:creationId xmlns:a16="http://schemas.microsoft.com/office/drawing/2014/main" id="{72D1AD0F-486D-47E6-ABEB-D35A1A03FF7C}"/>
                    </a:ext>
                  </a:extLst>
                </p:cNvPr>
                <p:cNvSpPr/>
                <p:nvPr/>
              </p:nvSpPr>
              <p:spPr bwMode="auto">
                <a:xfrm>
                  <a:off x="7962395" y="1817332"/>
                  <a:ext cx="201036" cy="140932"/>
                </a:xfrm>
                <a:custGeom>
                  <a:avLst/>
                  <a:gdLst/>
                  <a:ahLst/>
                  <a:cxnLst>
                    <a:cxn ang="0">
                      <a:pos x="43" y="0"/>
                    </a:cxn>
                    <a:cxn ang="0">
                      <a:pos x="51" y="1"/>
                    </a:cxn>
                    <a:cxn ang="0">
                      <a:pos x="57" y="5"/>
                    </a:cxn>
                    <a:cxn ang="0">
                      <a:pos x="63" y="10"/>
                    </a:cxn>
                    <a:cxn ang="0">
                      <a:pos x="68" y="15"/>
                    </a:cxn>
                    <a:cxn ang="0">
                      <a:pos x="66" y="15"/>
                    </a:cxn>
                    <a:cxn ang="0">
                      <a:pos x="64" y="16"/>
                    </a:cxn>
                    <a:cxn ang="0">
                      <a:pos x="63" y="16"/>
                    </a:cxn>
                    <a:cxn ang="0">
                      <a:pos x="63" y="24"/>
                    </a:cxn>
                    <a:cxn ang="0">
                      <a:pos x="62" y="26"/>
                    </a:cxn>
                    <a:cxn ang="0">
                      <a:pos x="61" y="28"/>
                    </a:cxn>
                    <a:cxn ang="0">
                      <a:pos x="57" y="30"/>
                    </a:cxn>
                    <a:cxn ang="0">
                      <a:pos x="54" y="31"/>
                    </a:cxn>
                    <a:cxn ang="0">
                      <a:pos x="67" y="31"/>
                    </a:cxn>
                    <a:cxn ang="0">
                      <a:pos x="69" y="33"/>
                    </a:cxn>
                    <a:cxn ang="0">
                      <a:pos x="72" y="35"/>
                    </a:cxn>
                    <a:cxn ang="0">
                      <a:pos x="88" y="35"/>
                    </a:cxn>
                    <a:cxn ang="0">
                      <a:pos x="91" y="36"/>
                    </a:cxn>
                    <a:cxn ang="0">
                      <a:pos x="94" y="40"/>
                    </a:cxn>
                    <a:cxn ang="0">
                      <a:pos x="97" y="44"/>
                    </a:cxn>
                    <a:cxn ang="0">
                      <a:pos x="94" y="45"/>
                    </a:cxn>
                    <a:cxn ang="0">
                      <a:pos x="94" y="51"/>
                    </a:cxn>
                    <a:cxn ang="0">
                      <a:pos x="93" y="54"/>
                    </a:cxn>
                    <a:cxn ang="0">
                      <a:pos x="92" y="55"/>
                    </a:cxn>
                    <a:cxn ang="0">
                      <a:pos x="89" y="55"/>
                    </a:cxn>
                    <a:cxn ang="0">
                      <a:pos x="87" y="56"/>
                    </a:cxn>
                    <a:cxn ang="0">
                      <a:pos x="86" y="56"/>
                    </a:cxn>
                    <a:cxn ang="0">
                      <a:pos x="88" y="58"/>
                    </a:cxn>
                    <a:cxn ang="0">
                      <a:pos x="89" y="59"/>
                    </a:cxn>
                    <a:cxn ang="0">
                      <a:pos x="92" y="60"/>
                    </a:cxn>
                    <a:cxn ang="0">
                      <a:pos x="92" y="62"/>
                    </a:cxn>
                    <a:cxn ang="0">
                      <a:pos x="89" y="67"/>
                    </a:cxn>
                    <a:cxn ang="0">
                      <a:pos x="87" y="68"/>
                    </a:cxn>
                    <a:cxn ang="0">
                      <a:pos x="84" y="68"/>
                    </a:cxn>
                    <a:cxn ang="0">
                      <a:pos x="67" y="65"/>
                    </a:cxn>
                    <a:cxn ang="0">
                      <a:pos x="53" y="63"/>
                    </a:cxn>
                    <a:cxn ang="0">
                      <a:pos x="38" y="60"/>
                    </a:cxn>
                    <a:cxn ang="0">
                      <a:pos x="33" y="59"/>
                    </a:cxn>
                    <a:cxn ang="0">
                      <a:pos x="28" y="54"/>
                    </a:cxn>
                    <a:cxn ang="0">
                      <a:pos x="22" y="49"/>
                    </a:cxn>
                    <a:cxn ang="0">
                      <a:pos x="17" y="45"/>
                    </a:cxn>
                    <a:cxn ang="0">
                      <a:pos x="28" y="41"/>
                    </a:cxn>
                    <a:cxn ang="0">
                      <a:pos x="37" y="36"/>
                    </a:cxn>
                    <a:cxn ang="0">
                      <a:pos x="47" y="33"/>
                    </a:cxn>
                    <a:cxn ang="0">
                      <a:pos x="41" y="33"/>
                    </a:cxn>
                    <a:cxn ang="0">
                      <a:pos x="37" y="31"/>
                    </a:cxn>
                    <a:cxn ang="0">
                      <a:pos x="30" y="31"/>
                    </a:cxn>
                    <a:cxn ang="0">
                      <a:pos x="15" y="29"/>
                    </a:cxn>
                    <a:cxn ang="0">
                      <a:pos x="0" y="24"/>
                    </a:cxn>
                    <a:cxn ang="0">
                      <a:pos x="18" y="14"/>
                    </a:cxn>
                    <a:cxn ang="0">
                      <a:pos x="25" y="7"/>
                    </a:cxn>
                    <a:cxn ang="0">
                      <a:pos x="33" y="2"/>
                    </a:cxn>
                    <a:cxn ang="0">
                      <a:pos x="43" y="0"/>
                    </a:cxn>
                  </a:cxnLst>
                  <a:rect l="0" t="0" r="r" b="b"/>
                  <a:pathLst>
                    <a:path w="97" h="68">
                      <a:moveTo>
                        <a:pt x="43" y="0"/>
                      </a:moveTo>
                      <a:lnTo>
                        <a:pt x="51" y="1"/>
                      </a:lnTo>
                      <a:lnTo>
                        <a:pt x="57" y="5"/>
                      </a:lnTo>
                      <a:lnTo>
                        <a:pt x="63" y="10"/>
                      </a:lnTo>
                      <a:lnTo>
                        <a:pt x="68" y="15"/>
                      </a:lnTo>
                      <a:lnTo>
                        <a:pt x="66" y="15"/>
                      </a:lnTo>
                      <a:lnTo>
                        <a:pt x="64" y="16"/>
                      </a:lnTo>
                      <a:lnTo>
                        <a:pt x="63" y="16"/>
                      </a:lnTo>
                      <a:lnTo>
                        <a:pt x="63" y="24"/>
                      </a:lnTo>
                      <a:lnTo>
                        <a:pt x="62" y="26"/>
                      </a:lnTo>
                      <a:lnTo>
                        <a:pt x="61" y="28"/>
                      </a:lnTo>
                      <a:lnTo>
                        <a:pt x="57" y="30"/>
                      </a:lnTo>
                      <a:lnTo>
                        <a:pt x="54" y="31"/>
                      </a:lnTo>
                      <a:lnTo>
                        <a:pt x="67" y="31"/>
                      </a:lnTo>
                      <a:lnTo>
                        <a:pt x="69" y="33"/>
                      </a:lnTo>
                      <a:lnTo>
                        <a:pt x="72" y="35"/>
                      </a:lnTo>
                      <a:lnTo>
                        <a:pt x="88" y="35"/>
                      </a:lnTo>
                      <a:lnTo>
                        <a:pt x="91" y="36"/>
                      </a:lnTo>
                      <a:lnTo>
                        <a:pt x="94" y="40"/>
                      </a:lnTo>
                      <a:lnTo>
                        <a:pt x="97" y="44"/>
                      </a:lnTo>
                      <a:lnTo>
                        <a:pt x="94" y="45"/>
                      </a:lnTo>
                      <a:lnTo>
                        <a:pt x="94" y="51"/>
                      </a:lnTo>
                      <a:lnTo>
                        <a:pt x="93" y="54"/>
                      </a:lnTo>
                      <a:lnTo>
                        <a:pt x="92" y="55"/>
                      </a:lnTo>
                      <a:lnTo>
                        <a:pt x="89" y="55"/>
                      </a:lnTo>
                      <a:lnTo>
                        <a:pt x="87" y="56"/>
                      </a:lnTo>
                      <a:lnTo>
                        <a:pt x="86" y="56"/>
                      </a:lnTo>
                      <a:lnTo>
                        <a:pt x="88" y="58"/>
                      </a:lnTo>
                      <a:lnTo>
                        <a:pt x="89" y="59"/>
                      </a:lnTo>
                      <a:lnTo>
                        <a:pt x="92" y="60"/>
                      </a:lnTo>
                      <a:lnTo>
                        <a:pt x="92" y="62"/>
                      </a:lnTo>
                      <a:lnTo>
                        <a:pt x="89" y="67"/>
                      </a:lnTo>
                      <a:lnTo>
                        <a:pt x="87" y="68"/>
                      </a:lnTo>
                      <a:lnTo>
                        <a:pt x="84" y="68"/>
                      </a:lnTo>
                      <a:lnTo>
                        <a:pt x="67" y="65"/>
                      </a:lnTo>
                      <a:lnTo>
                        <a:pt x="53" y="63"/>
                      </a:lnTo>
                      <a:lnTo>
                        <a:pt x="38" y="60"/>
                      </a:lnTo>
                      <a:lnTo>
                        <a:pt x="33" y="59"/>
                      </a:lnTo>
                      <a:lnTo>
                        <a:pt x="28" y="54"/>
                      </a:lnTo>
                      <a:lnTo>
                        <a:pt x="22" y="49"/>
                      </a:lnTo>
                      <a:lnTo>
                        <a:pt x="17" y="45"/>
                      </a:lnTo>
                      <a:lnTo>
                        <a:pt x="28" y="41"/>
                      </a:lnTo>
                      <a:lnTo>
                        <a:pt x="37" y="36"/>
                      </a:lnTo>
                      <a:lnTo>
                        <a:pt x="47" y="33"/>
                      </a:lnTo>
                      <a:lnTo>
                        <a:pt x="41" y="33"/>
                      </a:lnTo>
                      <a:lnTo>
                        <a:pt x="37" y="31"/>
                      </a:lnTo>
                      <a:lnTo>
                        <a:pt x="30" y="31"/>
                      </a:lnTo>
                      <a:lnTo>
                        <a:pt x="15" y="29"/>
                      </a:lnTo>
                      <a:lnTo>
                        <a:pt x="0" y="24"/>
                      </a:lnTo>
                      <a:lnTo>
                        <a:pt x="18" y="14"/>
                      </a:lnTo>
                      <a:lnTo>
                        <a:pt x="25" y="7"/>
                      </a:lnTo>
                      <a:lnTo>
                        <a:pt x="33" y="2"/>
                      </a:lnTo>
                      <a:lnTo>
                        <a:pt x="4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0" name="Freeform 1343">
                  <a:extLst>
                    <a:ext uri="{FF2B5EF4-FFF2-40B4-BE49-F238E27FC236}">
                      <a16:creationId xmlns:a16="http://schemas.microsoft.com/office/drawing/2014/main" id="{ED731BE0-EAF2-4561-8159-16779B3EBBFF}"/>
                    </a:ext>
                  </a:extLst>
                </p:cNvPr>
                <p:cNvSpPr/>
                <p:nvPr/>
              </p:nvSpPr>
              <p:spPr bwMode="auto">
                <a:xfrm>
                  <a:off x="8049442" y="2039094"/>
                  <a:ext cx="24870" cy="18653"/>
                </a:xfrm>
                <a:custGeom>
                  <a:avLst/>
                  <a:gdLst/>
                  <a:ahLst/>
                  <a:cxnLst>
                    <a:cxn ang="0">
                      <a:pos x="6" y="0"/>
                    </a:cxn>
                    <a:cxn ang="0">
                      <a:pos x="12" y="0"/>
                    </a:cxn>
                    <a:cxn ang="0">
                      <a:pos x="12" y="4"/>
                    </a:cxn>
                    <a:cxn ang="0">
                      <a:pos x="11" y="6"/>
                    </a:cxn>
                    <a:cxn ang="0">
                      <a:pos x="9" y="9"/>
                    </a:cxn>
                    <a:cxn ang="0">
                      <a:pos x="4" y="9"/>
                    </a:cxn>
                    <a:cxn ang="0">
                      <a:pos x="0" y="5"/>
                    </a:cxn>
                    <a:cxn ang="0">
                      <a:pos x="2" y="4"/>
                    </a:cxn>
                    <a:cxn ang="0">
                      <a:pos x="6" y="0"/>
                    </a:cxn>
                  </a:cxnLst>
                  <a:rect l="0" t="0" r="r" b="b"/>
                  <a:pathLst>
                    <a:path w="12" h="9">
                      <a:moveTo>
                        <a:pt x="6" y="0"/>
                      </a:moveTo>
                      <a:lnTo>
                        <a:pt x="12" y="0"/>
                      </a:lnTo>
                      <a:lnTo>
                        <a:pt x="12" y="4"/>
                      </a:lnTo>
                      <a:lnTo>
                        <a:pt x="11" y="6"/>
                      </a:lnTo>
                      <a:lnTo>
                        <a:pt x="9" y="9"/>
                      </a:lnTo>
                      <a:lnTo>
                        <a:pt x="4" y="9"/>
                      </a:lnTo>
                      <a:lnTo>
                        <a:pt x="0" y="5"/>
                      </a:lnTo>
                      <a:lnTo>
                        <a:pt x="2" y="4"/>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1" name="Freeform 1344">
                  <a:extLst>
                    <a:ext uri="{FF2B5EF4-FFF2-40B4-BE49-F238E27FC236}">
                      <a16:creationId xmlns:a16="http://schemas.microsoft.com/office/drawing/2014/main" id="{44BE1832-E60F-481E-8158-246F19E75332}"/>
                    </a:ext>
                  </a:extLst>
                </p:cNvPr>
                <p:cNvSpPr/>
                <p:nvPr/>
              </p:nvSpPr>
              <p:spPr bwMode="auto">
                <a:xfrm>
                  <a:off x="7925090" y="1819405"/>
                  <a:ext cx="33161" cy="8290"/>
                </a:xfrm>
                <a:custGeom>
                  <a:avLst/>
                  <a:gdLst/>
                  <a:ahLst/>
                  <a:cxnLst>
                    <a:cxn ang="0">
                      <a:pos x="0" y="0"/>
                    </a:cxn>
                    <a:cxn ang="0">
                      <a:pos x="15" y="0"/>
                    </a:cxn>
                    <a:cxn ang="0">
                      <a:pos x="16" y="4"/>
                    </a:cxn>
                    <a:cxn ang="0">
                      <a:pos x="3" y="4"/>
                    </a:cxn>
                    <a:cxn ang="0">
                      <a:pos x="1" y="3"/>
                    </a:cxn>
                    <a:cxn ang="0">
                      <a:pos x="0" y="0"/>
                    </a:cxn>
                  </a:cxnLst>
                  <a:rect l="0" t="0" r="r" b="b"/>
                  <a:pathLst>
                    <a:path w="16" h="4">
                      <a:moveTo>
                        <a:pt x="0" y="0"/>
                      </a:moveTo>
                      <a:lnTo>
                        <a:pt x="15" y="0"/>
                      </a:lnTo>
                      <a:lnTo>
                        <a:pt x="16" y="4"/>
                      </a:lnTo>
                      <a:lnTo>
                        <a:pt x="3" y="4"/>
                      </a:lnTo>
                      <a:lnTo>
                        <a:pt x="1"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2" name="Freeform 1345">
                  <a:extLst>
                    <a:ext uri="{FF2B5EF4-FFF2-40B4-BE49-F238E27FC236}">
                      <a16:creationId xmlns:a16="http://schemas.microsoft.com/office/drawing/2014/main" id="{C05C36D8-1DFA-43B6-AE79-89F9F4DD4B99}"/>
                    </a:ext>
                  </a:extLst>
                </p:cNvPr>
                <p:cNvSpPr/>
                <p:nvPr/>
              </p:nvSpPr>
              <p:spPr bwMode="auto">
                <a:xfrm>
                  <a:off x="8323016" y="1983135"/>
                  <a:ext cx="26944" cy="14508"/>
                </a:xfrm>
                <a:custGeom>
                  <a:avLst/>
                  <a:gdLst/>
                  <a:ahLst/>
                  <a:cxnLst>
                    <a:cxn ang="0">
                      <a:pos x="3" y="0"/>
                    </a:cxn>
                    <a:cxn ang="0">
                      <a:pos x="13" y="0"/>
                    </a:cxn>
                    <a:cxn ang="0">
                      <a:pos x="12" y="3"/>
                    </a:cxn>
                    <a:cxn ang="0">
                      <a:pos x="10" y="5"/>
                    </a:cxn>
                    <a:cxn ang="0">
                      <a:pos x="7" y="7"/>
                    </a:cxn>
                    <a:cxn ang="0">
                      <a:pos x="5" y="7"/>
                    </a:cxn>
                    <a:cxn ang="0">
                      <a:pos x="2" y="5"/>
                    </a:cxn>
                    <a:cxn ang="0">
                      <a:pos x="1" y="4"/>
                    </a:cxn>
                    <a:cxn ang="0">
                      <a:pos x="1" y="3"/>
                    </a:cxn>
                    <a:cxn ang="0">
                      <a:pos x="0" y="2"/>
                    </a:cxn>
                    <a:cxn ang="0">
                      <a:pos x="3" y="0"/>
                    </a:cxn>
                  </a:cxnLst>
                  <a:rect l="0" t="0" r="r" b="b"/>
                  <a:pathLst>
                    <a:path w="13" h="7">
                      <a:moveTo>
                        <a:pt x="3" y="0"/>
                      </a:moveTo>
                      <a:lnTo>
                        <a:pt x="13" y="0"/>
                      </a:lnTo>
                      <a:lnTo>
                        <a:pt x="12" y="3"/>
                      </a:lnTo>
                      <a:lnTo>
                        <a:pt x="10" y="5"/>
                      </a:lnTo>
                      <a:lnTo>
                        <a:pt x="7" y="7"/>
                      </a:lnTo>
                      <a:lnTo>
                        <a:pt x="5" y="7"/>
                      </a:lnTo>
                      <a:lnTo>
                        <a:pt x="2" y="5"/>
                      </a:lnTo>
                      <a:lnTo>
                        <a:pt x="1" y="4"/>
                      </a:lnTo>
                      <a:lnTo>
                        <a:pt x="1" y="3"/>
                      </a:lnTo>
                      <a:lnTo>
                        <a:pt x="0" y="2"/>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3" name="Freeform 1347">
                  <a:extLst>
                    <a:ext uri="{FF2B5EF4-FFF2-40B4-BE49-F238E27FC236}">
                      <a16:creationId xmlns:a16="http://schemas.microsoft.com/office/drawing/2014/main" id="{31791614-D6F6-42C6-8F3C-1D7F326F1A61}"/>
                    </a:ext>
                  </a:extLst>
                </p:cNvPr>
                <p:cNvSpPr/>
                <p:nvPr/>
              </p:nvSpPr>
              <p:spPr bwMode="auto">
                <a:xfrm>
                  <a:off x="9058765" y="2084690"/>
                  <a:ext cx="184456" cy="70466"/>
                </a:xfrm>
                <a:custGeom>
                  <a:avLst/>
                  <a:gdLst/>
                  <a:ahLst/>
                  <a:cxnLst>
                    <a:cxn ang="0">
                      <a:pos x="13" y="0"/>
                    </a:cxn>
                    <a:cxn ang="0">
                      <a:pos x="17" y="0"/>
                    </a:cxn>
                    <a:cxn ang="0">
                      <a:pos x="25" y="3"/>
                    </a:cxn>
                    <a:cxn ang="0">
                      <a:pos x="35" y="11"/>
                    </a:cxn>
                    <a:cxn ang="0">
                      <a:pos x="42" y="13"/>
                    </a:cxn>
                    <a:cxn ang="0">
                      <a:pos x="42" y="9"/>
                    </a:cxn>
                    <a:cxn ang="0">
                      <a:pos x="46" y="2"/>
                    </a:cxn>
                    <a:cxn ang="0">
                      <a:pos x="49" y="2"/>
                    </a:cxn>
                    <a:cxn ang="0">
                      <a:pos x="57" y="3"/>
                    </a:cxn>
                    <a:cxn ang="0">
                      <a:pos x="80" y="11"/>
                    </a:cxn>
                    <a:cxn ang="0">
                      <a:pos x="89" y="13"/>
                    </a:cxn>
                    <a:cxn ang="0">
                      <a:pos x="87" y="17"/>
                    </a:cxn>
                    <a:cxn ang="0">
                      <a:pos x="85" y="19"/>
                    </a:cxn>
                    <a:cxn ang="0">
                      <a:pos x="81" y="27"/>
                    </a:cxn>
                    <a:cxn ang="0">
                      <a:pos x="69" y="27"/>
                    </a:cxn>
                    <a:cxn ang="0">
                      <a:pos x="66" y="28"/>
                    </a:cxn>
                    <a:cxn ang="0">
                      <a:pos x="64" y="31"/>
                    </a:cxn>
                    <a:cxn ang="0">
                      <a:pos x="59" y="31"/>
                    </a:cxn>
                    <a:cxn ang="0">
                      <a:pos x="57" y="28"/>
                    </a:cxn>
                    <a:cxn ang="0">
                      <a:pos x="55" y="27"/>
                    </a:cxn>
                    <a:cxn ang="0">
                      <a:pos x="51" y="27"/>
                    </a:cxn>
                    <a:cxn ang="0">
                      <a:pos x="50" y="28"/>
                    </a:cxn>
                    <a:cxn ang="0">
                      <a:pos x="47" y="29"/>
                    </a:cxn>
                    <a:cxn ang="0">
                      <a:pos x="42" y="29"/>
                    </a:cxn>
                    <a:cxn ang="0">
                      <a:pos x="38" y="33"/>
                    </a:cxn>
                    <a:cxn ang="0">
                      <a:pos x="33" y="33"/>
                    </a:cxn>
                    <a:cxn ang="0">
                      <a:pos x="28" y="28"/>
                    </a:cxn>
                    <a:cxn ang="0">
                      <a:pos x="25" y="32"/>
                    </a:cxn>
                    <a:cxn ang="0">
                      <a:pos x="20" y="34"/>
                    </a:cxn>
                    <a:cxn ang="0">
                      <a:pos x="10" y="32"/>
                    </a:cxn>
                    <a:cxn ang="0">
                      <a:pos x="2" y="26"/>
                    </a:cxn>
                    <a:cxn ang="0">
                      <a:pos x="0" y="17"/>
                    </a:cxn>
                    <a:cxn ang="0">
                      <a:pos x="1" y="12"/>
                    </a:cxn>
                    <a:cxn ang="0">
                      <a:pos x="2" y="8"/>
                    </a:cxn>
                    <a:cxn ang="0">
                      <a:pos x="6" y="4"/>
                    </a:cxn>
                    <a:cxn ang="0">
                      <a:pos x="10" y="3"/>
                    </a:cxn>
                    <a:cxn ang="0">
                      <a:pos x="13" y="0"/>
                    </a:cxn>
                  </a:cxnLst>
                  <a:rect l="0" t="0" r="r" b="b"/>
                  <a:pathLst>
                    <a:path w="89" h="34">
                      <a:moveTo>
                        <a:pt x="13" y="0"/>
                      </a:moveTo>
                      <a:lnTo>
                        <a:pt x="17" y="0"/>
                      </a:lnTo>
                      <a:lnTo>
                        <a:pt x="25" y="3"/>
                      </a:lnTo>
                      <a:lnTo>
                        <a:pt x="35" y="11"/>
                      </a:lnTo>
                      <a:lnTo>
                        <a:pt x="42" y="13"/>
                      </a:lnTo>
                      <a:lnTo>
                        <a:pt x="42" y="9"/>
                      </a:lnTo>
                      <a:lnTo>
                        <a:pt x="46" y="2"/>
                      </a:lnTo>
                      <a:lnTo>
                        <a:pt x="49" y="2"/>
                      </a:lnTo>
                      <a:lnTo>
                        <a:pt x="57" y="3"/>
                      </a:lnTo>
                      <a:lnTo>
                        <a:pt x="80" y="11"/>
                      </a:lnTo>
                      <a:lnTo>
                        <a:pt x="89" y="13"/>
                      </a:lnTo>
                      <a:lnTo>
                        <a:pt x="87" y="17"/>
                      </a:lnTo>
                      <a:lnTo>
                        <a:pt x="85" y="19"/>
                      </a:lnTo>
                      <a:lnTo>
                        <a:pt x="81" y="27"/>
                      </a:lnTo>
                      <a:lnTo>
                        <a:pt x="69" y="27"/>
                      </a:lnTo>
                      <a:lnTo>
                        <a:pt x="66" y="28"/>
                      </a:lnTo>
                      <a:lnTo>
                        <a:pt x="64" y="31"/>
                      </a:lnTo>
                      <a:lnTo>
                        <a:pt x="59" y="31"/>
                      </a:lnTo>
                      <a:lnTo>
                        <a:pt x="57" y="28"/>
                      </a:lnTo>
                      <a:lnTo>
                        <a:pt x="55" y="27"/>
                      </a:lnTo>
                      <a:lnTo>
                        <a:pt x="51" y="27"/>
                      </a:lnTo>
                      <a:lnTo>
                        <a:pt x="50" y="28"/>
                      </a:lnTo>
                      <a:lnTo>
                        <a:pt x="47" y="29"/>
                      </a:lnTo>
                      <a:lnTo>
                        <a:pt x="42" y="29"/>
                      </a:lnTo>
                      <a:lnTo>
                        <a:pt x="38" y="33"/>
                      </a:lnTo>
                      <a:lnTo>
                        <a:pt x="33" y="33"/>
                      </a:lnTo>
                      <a:lnTo>
                        <a:pt x="28" y="28"/>
                      </a:lnTo>
                      <a:lnTo>
                        <a:pt x="25" y="32"/>
                      </a:lnTo>
                      <a:lnTo>
                        <a:pt x="20" y="34"/>
                      </a:lnTo>
                      <a:lnTo>
                        <a:pt x="10" y="32"/>
                      </a:lnTo>
                      <a:lnTo>
                        <a:pt x="2" y="26"/>
                      </a:lnTo>
                      <a:lnTo>
                        <a:pt x="0" y="17"/>
                      </a:lnTo>
                      <a:lnTo>
                        <a:pt x="1" y="12"/>
                      </a:lnTo>
                      <a:lnTo>
                        <a:pt x="2" y="8"/>
                      </a:lnTo>
                      <a:lnTo>
                        <a:pt x="6" y="4"/>
                      </a:lnTo>
                      <a:lnTo>
                        <a:pt x="10" y="3"/>
                      </a:lnTo>
                      <a:lnTo>
                        <a:pt x="1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4" name="Freeform 1349">
                  <a:extLst>
                    <a:ext uri="{FF2B5EF4-FFF2-40B4-BE49-F238E27FC236}">
                      <a16:creationId xmlns:a16="http://schemas.microsoft.com/office/drawing/2014/main" id="{57B1E156-546F-4BB1-97C9-34791AE80A79}"/>
                    </a:ext>
                  </a:extLst>
                </p:cNvPr>
                <p:cNvSpPr/>
                <p:nvPr/>
              </p:nvSpPr>
              <p:spPr bwMode="auto">
                <a:xfrm>
                  <a:off x="7042190" y="4132353"/>
                  <a:ext cx="26944" cy="10363"/>
                </a:xfrm>
                <a:custGeom>
                  <a:avLst/>
                  <a:gdLst/>
                  <a:ahLst/>
                  <a:cxnLst>
                    <a:cxn ang="0">
                      <a:pos x="7" y="0"/>
                    </a:cxn>
                    <a:cxn ang="0">
                      <a:pos x="13" y="0"/>
                    </a:cxn>
                    <a:cxn ang="0">
                      <a:pos x="8" y="5"/>
                    </a:cxn>
                    <a:cxn ang="0">
                      <a:pos x="4" y="5"/>
                    </a:cxn>
                    <a:cxn ang="0">
                      <a:pos x="1" y="4"/>
                    </a:cxn>
                    <a:cxn ang="0">
                      <a:pos x="0" y="1"/>
                    </a:cxn>
                    <a:cxn ang="0">
                      <a:pos x="7" y="0"/>
                    </a:cxn>
                  </a:cxnLst>
                  <a:rect l="0" t="0" r="r" b="b"/>
                  <a:pathLst>
                    <a:path w="13" h="5">
                      <a:moveTo>
                        <a:pt x="7" y="0"/>
                      </a:moveTo>
                      <a:lnTo>
                        <a:pt x="13" y="0"/>
                      </a:lnTo>
                      <a:lnTo>
                        <a:pt x="8" y="5"/>
                      </a:lnTo>
                      <a:lnTo>
                        <a:pt x="4" y="5"/>
                      </a:lnTo>
                      <a:lnTo>
                        <a:pt x="1" y="4"/>
                      </a:lnTo>
                      <a:lnTo>
                        <a:pt x="0" y="1"/>
                      </a:lnTo>
                      <a:lnTo>
                        <a:pt x="7"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5" name="Freeform 1351">
                  <a:extLst>
                    <a:ext uri="{FF2B5EF4-FFF2-40B4-BE49-F238E27FC236}">
                      <a16:creationId xmlns:a16="http://schemas.microsoft.com/office/drawing/2014/main" id="{E6250151-C8FB-46D0-A161-325796FC830B}"/>
                    </a:ext>
                  </a:extLst>
                </p:cNvPr>
                <p:cNvSpPr/>
                <p:nvPr/>
              </p:nvSpPr>
              <p:spPr bwMode="auto">
                <a:xfrm>
                  <a:off x="9131304" y="2194533"/>
                  <a:ext cx="80829" cy="35234"/>
                </a:xfrm>
                <a:custGeom>
                  <a:avLst/>
                  <a:gdLst/>
                  <a:ahLst/>
                  <a:cxnLst>
                    <a:cxn ang="0">
                      <a:pos x="20" y="0"/>
                    </a:cxn>
                    <a:cxn ang="0">
                      <a:pos x="26" y="2"/>
                    </a:cxn>
                    <a:cxn ang="0">
                      <a:pos x="30" y="3"/>
                    </a:cxn>
                    <a:cxn ang="0">
                      <a:pos x="35" y="7"/>
                    </a:cxn>
                    <a:cxn ang="0">
                      <a:pos x="37" y="12"/>
                    </a:cxn>
                    <a:cxn ang="0">
                      <a:pos x="39" y="17"/>
                    </a:cxn>
                    <a:cxn ang="0">
                      <a:pos x="26" y="17"/>
                    </a:cxn>
                    <a:cxn ang="0">
                      <a:pos x="19" y="13"/>
                    </a:cxn>
                    <a:cxn ang="0">
                      <a:pos x="10" y="12"/>
                    </a:cxn>
                    <a:cxn ang="0">
                      <a:pos x="2" y="10"/>
                    </a:cxn>
                    <a:cxn ang="0">
                      <a:pos x="0" y="12"/>
                    </a:cxn>
                    <a:cxn ang="0">
                      <a:pos x="5" y="5"/>
                    </a:cxn>
                    <a:cxn ang="0">
                      <a:pos x="11" y="2"/>
                    </a:cxn>
                    <a:cxn ang="0">
                      <a:pos x="20" y="0"/>
                    </a:cxn>
                  </a:cxnLst>
                  <a:rect l="0" t="0" r="r" b="b"/>
                  <a:pathLst>
                    <a:path w="39" h="17">
                      <a:moveTo>
                        <a:pt x="20" y="0"/>
                      </a:moveTo>
                      <a:lnTo>
                        <a:pt x="26" y="2"/>
                      </a:lnTo>
                      <a:lnTo>
                        <a:pt x="30" y="3"/>
                      </a:lnTo>
                      <a:lnTo>
                        <a:pt x="35" y="7"/>
                      </a:lnTo>
                      <a:lnTo>
                        <a:pt x="37" y="12"/>
                      </a:lnTo>
                      <a:lnTo>
                        <a:pt x="39" y="17"/>
                      </a:lnTo>
                      <a:lnTo>
                        <a:pt x="26" y="17"/>
                      </a:lnTo>
                      <a:lnTo>
                        <a:pt x="19" y="13"/>
                      </a:lnTo>
                      <a:lnTo>
                        <a:pt x="10" y="12"/>
                      </a:lnTo>
                      <a:lnTo>
                        <a:pt x="2" y="10"/>
                      </a:lnTo>
                      <a:lnTo>
                        <a:pt x="0" y="12"/>
                      </a:lnTo>
                      <a:lnTo>
                        <a:pt x="5" y="5"/>
                      </a:lnTo>
                      <a:lnTo>
                        <a:pt x="11" y="2"/>
                      </a:lnTo>
                      <a:lnTo>
                        <a:pt x="2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6" name="Freeform 1352">
                  <a:extLst>
                    <a:ext uri="{FF2B5EF4-FFF2-40B4-BE49-F238E27FC236}">
                      <a16:creationId xmlns:a16="http://schemas.microsoft.com/office/drawing/2014/main" id="{80D0B27E-CA35-4B66-B379-983D6DA93F0D}"/>
                    </a:ext>
                  </a:extLst>
                </p:cNvPr>
                <p:cNvSpPr/>
                <p:nvPr/>
              </p:nvSpPr>
              <p:spPr bwMode="auto">
                <a:xfrm>
                  <a:off x="9280526" y="2117850"/>
                  <a:ext cx="109845" cy="35234"/>
                </a:xfrm>
                <a:custGeom>
                  <a:avLst/>
                  <a:gdLst/>
                  <a:ahLst/>
                  <a:cxnLst>
                    <a:cxn ang="0">
                      <a:pos x="0" y="0"/>
                    </a:cxn>
                    <a:cxn ang="0">
                      <a:pos x="6" y="1"/>
                    </a:cxn>
                    <a:cxn ang="0">
                      <a:pos x="14" y="2"/>
                    </a:cxn>
                    <a:cxn ang="0">
                      <a:pos x="26" y="5"/>
                    </a:cxn>
                    <a:cxn ang="0">
                      <a:pos x="37" y="6"/>
                    </a:cxn>
                    <a:cxn ang="0">
                      <a:pos x="46" y="7"/>
                    </a:cxn>
                    <a:cxn ang="0">
                      <a:pos x="51" y="7"/>
                    </a:cxn>
                    <a:cxn ang="0">
                      <a:pos x="53" y="10"/>
                    </a:cxn>
                    <a:cxn ang="0">
                      <a:pos x="53" y="11"/>
                    </a:cxn>
                    <a:cxn ang="0">
                      <a:pos x="52" y="13"/>
                    </a:cxn>
                    <a:cxn ang="0">
                      <a:pos x="51" y="15"/>
                    </a:cxn>
                    <a:cxn ang="0">
                      <a:pos x="48" y="16"/>
                    </a:cxn>
                    <a:cxn ang="0">
                      <a:pos x="44" y="16"/>
                    </a:cxn>
                    <a:cxn ang="0">
                      <a:pos x="41" y="17"/>
                    </a:cxn>
                    <a:cxn ang="0">
                      <a:pos x="34" y="17"/>
                    </a:cxn>
                    <a:cxn ang="0">
                      <a:pos x="26" y="16"/>
                    </a:cxn>
                    <a:cxn ang="0">
                      <a:pos x="17" y="13"/>
                    </a:cxn>
                    <a:cxn ang="0">
                      <a:pos x="8" y="8"/>
                    </a:cxn>
                    <a:cxn ang="0">
                      <a:pos x="6" y="2"/>
                    </a:cxn>
                    <a:cxn ang="0">
                      <a:pos x="0" y="0"/>
                    </a:cxn>
                  </a:cxnLst>
                  <a:rect l="0" t="0" r="r" b="b"/>
                  <a:pathLst>
                    <a:path w="53" h="17">
                      <a:moveTo>
                        <a:pt x="0" y="0"/>
                      </a:moveTo>
                      <a:lnTo>
                        <a:pt x="6" y="1"/>
                      </a:lnTo>
                      <a:lnTo>
                        <a:pt x="14" y="2"/>
                      </a:lnTo>
                      <a:lnTo>
                        <a:pt x="26" y="5"/>
                      </a:lnTo>
                      <a:lnTo>
                        <a:pt x="37" y="6"/>
                      </a:lnTo>
                      <a:lnTo>
                        <a:pt x="46" y="7"/>
                      </a:lnTo>
                      <a:lnTo>
                        <a:pt x="51" y="7"/>
                      </a:lnTo>
                      <a:lnTo>
                        <a:pt x="53" y="10"/>
                      </a:lnTo>
                      <a:lnTo>
                        <a:pt x="53" y="11"/>
                      </a:lnTo>
                      <a:lnTo>
                        <a:pt x="52" y="13"/>
                      </a:lnTo>
                      <a:lnTo>
                        <a:pt x="51" y="15"/>
                      </a:lnTo>
                      <a:lnTo>
                        <a:pt x="48" y="16"/>
                      </a:lnTo>
                      <a:lnTo>
                        <a:pt x="44" y="16"/>
                      </a:lnTo>
                      <a:lnTo>
                        <a:pt x="41" y="17"/>
                      </a:lnTo>
                      <a:lnTo>
                        <a:pt x="34" y="17"/>
                      </a:lnTo>
                      <a:lnTo>
                        <a:pt x="26" y="16"/>
                      </a:lnTo>
                      <a:lnTo>
                        <a:pt x="17" y="13"/>
                      </a:lnTo>
                      <a:lnTo>
                        <a:pt x="8" y="8"/>
                      </a:lnTo>
                      <a:lnTo>
                        <a:pt x="6" y="2"/>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77" name="Freeform 1353">
                  <a:extLst>
                    <a:ext uri="{FF2B5EF4-FFF2-40B4-BE49-F238E27FC236}">
                      <a16:creationId xmlns:a16="http://schemas.microsoft.com/office/drawing/2014/main" id="{078FDC3E-5632-4B86-B1DF-8BB21D8C8E54}"/>
                    </a:ext>
                  </a:extLst>
                </p:cNvPr>
                <p:cNvSpPr/>
                <p:nvPr/>
              </p:nvSpPr>
              <p:spPr bwMode="auto">
                <a:xfrm>
                  <a:off x="9127159" y="2173808"/>
                  <a:ext cx="24870" cy="20725"/>
                </a:xfrm>
                <a:custGeom>
                  <a:avLst/>
                  <a:gdLst/>
                  <a:ahLst/>
                  <a:cxnLst>
                    <a:cxn ang="0">
                      <a:pos x="5" y="0"/>
                    </a:cxn>
                    <a:cxn ang="0">
                      <a:pos x="7" y="0"/>
                    </a:cxn>
                    <a:cxn ang="0">
                      <a:pos x="12" y="3"/>
                    </a:cxn>
                    <a:cxn ang="0">
                      <a:pos x="12" y="7"/>
                    </a:cxn>
                    <a:cxn ang="0">
                      <a:pos x="10" y="9"/>
                    </a:cxn>
                    <a:cxn ang="0">
                      <a:pos x="8" y="10"/>
                    </a:cxn>
                    <a:cxn ang="0">
                      <a:pos x="3" y="10"/>
                    </a:cxn>
                    <a:cxn ang="0">
                      <a:pos x="2" y="9"/>
                    </a:cxn>
                    <a:cxn ang="0">
                      <a:pos x="0" y="7"/>
                    </a:cxn>
                    <a:cxn ang="0">
                      <a:pos x="0" y="3"/>
                    </a:cxn>
                    <a:cxn ang="0">
                      <a:pos x="5" y="0"/>
                    </a:cxn>
                  </a:cxnLst>
                  <a:rect l="0" t="0" r="r" b="b"/>
                  <a:pathLst>
                    <a:path w="12" h="10">
                      <a:moveTo>
                        <a:pt x="5" y="0"/>
                      </a:moveTo>
                      <a:lnTo>
                        <a:pt x="7" y="0"/>
                      </a:lnTo>
                      <a:lnTo>
                        <a:pt x="12" y="3"/>
                      </a:lnTo>
                      <a:lnTo>
                        <a:pt x="12" y="7"/>
                      </a:lnTo>
                      <a:lnTo>
                        <a:pt x="10" y="9"/>
                      </a:lnTo>
                      <a:lnTo>
                        <a:pt x="8" y="10"/>
                      </a:lnTo>
                      <a:lnTo>
                        <a:pt x="3" y="10"/>
                      </a:lnTo>
                      <a:lnTo>
                        <a:pt x="2" y="9"/>
                      </a:lnTo>
                      <a:lnTo>
                        <a:pt x="0" y="7"/>
                      </a:lnTo>
                      <a:lnTo>
                        <a:pt x="0" y="3"/>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grpSp>
          <p:sp>
            <p:nvSpPr>
              <p:cNvPr id="90" name="Freeform 1380">
                <a:extLst>
                  <a:ext uri="{FF2B5EF4-FFF2-40B4-BE49-F238E27FC236}">
                    <a16:creationId xmlns:a16="http://schemas.microsoft.com/office/drawing/2014/main" id="{74ECC81A-D5CA-40AF-A792-0047E8ABDC37}"/>
                  </a:ext>
                </a:extLst>
              </p:cNvPr>
              <p:cNvSpPr/>
              <p:nvPr/>
            </p:nvSpPr>
            <p:spPr bwMode="auto">
              <a:xfrm>
                <a:off x="6045612" y="5796362"/>
                <a:ext cx="128806" cy="39755"/>
              </a:xfrm>
              <a:custGeom>
                <a:avLst/>
                <a:gdLst/>
                <a:ahLst/>
                <a:cxnLst>
                  <a:cxn ang="0">
                    <a:pos x="24" y="0"/>
                  </a:cxn>
                  <a:cxn ang="0">
                    <a:pos x="31" y="0"/>
                  </a:cxn>
                  <a:cxn ang="0">
                    <a:pos x="40" y="1"/>
                  </a:cxn>
                  <a:cxn ang="0">
                    <a:pos x="48" y="4"/>
                  </a:cxn>
                  <a:cxn ang="0">
                    <a:pos x="55" y="5"/>
                  </a:cxn>
                  <a:cxn ang="0">
                    <a:pos x="58" y="5"/>
                  </a:cxn>
                  <a:cxn ang="0">
                    <a:pos x="61" y="4"/>
                  </a:cxn>
                  <a:cxn ang="0">
                    <a:pos x="64" y="1"/>
                  </a:cxn>
                  <a:cxn ang="0">
                    <a:pos x="66" y="0"/>
                  </a:cxn>
                  <a:cxn ang="0">
                    <a:pos x="73" y="0"/>
                  </a:cxn>
                  <a:cxn ang="0">
                    <a:pos x="76" y="3"/>
                  </a:cxn>
                  <a:cxn ang="0">
                    <a:pos x="81" y="5"/>
                  </a:cxn>
                  <a:cxn ang="0">
                    <a:pos x="81" y="8"/>
                  </a:cxn>
                  <a:cxn ang="0">
                    <a:pos x="80" y="9"/>
                  </a:cxn>
                  <a:cxn ang="0">
                    <a:pos x="76" y="9"/>
                  </a:cxn>
                  <a:cxn ang="0">
                    <a:pos x="75" y="10"/>
                  </a:cxn>
                  <a:cxn ang="0">
                    <a:pos x="73" y="10"/>
                  </a:cxn>
                  <a:cxn ang="0">
                    <a:pos x="70" y="13"/>
                  </a:cxn>
                  <a:cxn ang="0">
                    <a:pos x="68" y="13"/>
                  </a:cxn>
                  <a:cxn ang="0">
                    <a:pos x="66" y="12"/>
                  </a:cxn>
                  <a:cxn ang="0">
                    <a:pos x="66" y="14"/>
                  </a:cxn>
                  <a:cxn ang="0">
                    <a:pos x="64" y="15"/>
                  </a:cxn>
                  <a:cxn ang="0">
                    <a:pos x="55" y="15"/>
                  </a:cxn>
                  <a:cxn ang="0">
                    <a:pos x="50" y="18"/>
                  </a:cxn>
                  <a:cxn ang="0">
                    <a:pos x="48" y="23"/>
                  </a:cxn>
                  <a:cxn ang="0">
                    <a:pos x="46" y="24"/>
                  </a:cxn>
                  <a:cxn ang="0">
                    <a:pos x="44" y="25"/>
                  </a:cxn>
                  <a:cxn ang="0">
                    <a:pos x="42" y="23"/>
                  </a:cxn>
                  <a:cxn ang="0">
                    <a:pos x="40" y="20"/>
                  </a:cxn>
                  <a:cxn ang="0">
                    <a:pos x="32" y="20"/>
                  </a:cxn>
                  <a:cxn ang="0">
                    <a:pos x="30" y="19"/>
                  </a:cxn>
                  <a:cxn ang="0">
                    <a:pos x="29" y="17"/>
                  </a:cxn>
                  <a:cxn ang="0">
                    <a:pos x="34" y="14"/>
                  </a:cxn>
                  <a:cxn ang="0">
                    <a:pos x="35" y="14"/>
                  </a:cxn>
                  <a:cxn ang="0">
                    <a:pos x="37" y="13"/>
                  </a:cxn>
                  <a:cxn ang="0">
                    <a:pos x="31" y="13"/>
                  </a:cxn>
                  <a:cxn ang="0">
                    <a:pos x="30" y="12"/>
                  </a:cxn>
                  <a:cxn ang="0">
                    <a:pos x="31" y="10"/>
                  </a:cxn>
                  <a:cxn ang="0">
                    <a:pos x="34" y="10"/>
                  </a:cxn>
                  <a:cxn ang="0">
                    <a:pos x="36" y="8"/>
                  </a:cxn>
                  <a:cxn ang="0">
                    <a:pos x="31" y="7"/>
                  </a:cxn>
                  <a:cxn ang="0">
                    <a:pos x="27" y="5"/>
                  </a:cxn>
                  <a:cxn ang="0">
                    <a:pos x="24" y="5"/>
                  </a:cxn>
                  <a:cxn ang="0">
                    <a:pos x="20" y="7"/>
                  </a:cxn>
                  <a:cxn ang="0">
                    <a:pos x="16" y="9"/>
                  </a:cxn>
                  <a:cxn ang="0">
                    <a:pos x="12" y="10"/>
                  </a:cxn>
                  <a:cxn ang="0">
                    <a:pos x="5" y="10"/>
                  </a:cxn>
                  <a:cxn ang="0">
                    <a:pos x="0" y="8"/>
                  </a:cxn>
                  <a:cxn ang="0">
                    <a:pos x="5" y="4"/>
                  </a:cxn>
                  <a:cxn ang="0">
                    <a:pos x="14" y="1"/>
                  </a:cxn>
                  <a:cxn ang="0">
                    <a:pos x="24" y="0"/>
                  </a:cxn>
                </a:cxnLst>
                <a:rect l="0" t="0" r="r" b="b"/>
                <a:pathLst>
                  <a:path w="81" h="25">
                    <a:moveTo>
                      <a:pt x="24" y="0"/>
                    </a:moveTo>
                    <a:lnTo>
                      <a:pt x="31" y="0"/>
                    </a:lnTo>
                    <a:lnTo>
                      <a:pt x="40" y="1"/>
                    </a:lnTo>
                    <a:lnTo>
                      <a:pt x="48" y="4"/>
                    </a:lnTo>
                    <a:lnTo>
                      <a:pt x="55" y="5"/>
                    </a:lnTo>
                    <a:lnTo>
                      <a:pt x="58" y="5"/>
                    </a:lnTo>
                    <a:lnTo>
                      <a:pt x="61" y="4"/>
                    </a:lnTo>
                    <a:lnTo>
                      <a:pt x="64" y="1"/>
                    </a:lnTo>
                    <a:lnTo>
                      <a:pt x="66" y="0"/>
                    </a:lnTo>
                    <a:lnTo>
                      <a:pt x="73" y="0"/>
                    </a:lnTo>
                    <a:lnTo>
                      <a:pt x="76" y="3"/>
                    </a:lnTo>
                    <a:lnTo>
                      <a:pt x="81" y="5"/>
                    </a:lnTo>
                    <a:lnTo>
                      <a:pt x="81" y="8"/>
                    </a:lnTo>
                    <a:lnTo>
                      <a:pt x="80" y="9"/>
                    </a:lnTo>
                    <a:lnTo>
                      <a:pt x="76" y="9"/>
                    </a:lnTo>
                    <a:lnTo>
                      <a:pt x="75" y="10"/>
                    </a:lnTo>
                    <a:lnTo>
                      <a:pt x="73" y="10"/>
                    </a:lnTo>
                    <a:lnTo>
                      <a:pt x="70" y="13"/>
                    </a:lnTo>
                    <a:lnTo>
                      <a:pt x="68" y="13"/>
                    </a:lnTo>
                    <a:lnTo>
                      <a:pt x="66" y="12"/>
                    </a:lnTo>
                    <a:lnTo>
                      <a:pt x="66" y="14"/>
                    </a:lnTo>
                    <a:lnTo>
                      <a:pt x="64" y="15"/>
                    </a:lnTo>
                    <a:lnTo>
                      <a:pt x="55" y="15"/>
                    </a:lnTo>
                    <a:lnTo>
                      <a:pt x="50" y="18"/>
                    </a:lnTo>
                    <a:lnTo>
                      <a:pt x="48" y="23"/>
                    </a:lnTo>
                    <a:lnTo>
                      <a:pt x="46" y="24"/>
                    </a:lnTo>
                    <a:lnTo>
                      <a:pt x="44" y="25"/>
                    </a:lnTo>
                    <a:lnTo>
                      <a:pt x="42" y="23"/>
                    </a:lnTo>
                    <a:lnTo>
                      <a:pt x="40" y="20"/>
                    </a:lnTo>
                    <a:lnTo>
                      <a:pt x="32" y="20"/>
                    </a:lnTo>
                    <a:lnTo>
                      <a:pt x="30" y="19"/>
                    </a:lnTo>
                    <a:lnTo>
                      <a:pt x="29" y="17"/>
                    </a:lnTo>
                    <a:lnTo>
                      <a:pt x="34" y="14"/>
                    </a:lnTo>
                    <a:lnTo>
                      <a:pt x="35" y="14"/>
                    </a:lnTo>
                    <a:lnTo>
                      <a:pt x="37" y="13"/>
                    </a:lnTo>
                    <a:lnTo>
                      <a:pt x="31" y="13"/>
                    </a:lnTo>
                    <a:lnTo>
                      <a:pt x="30" y="12"/>
                    </a:lnTo>
                    <a:lnTo>
                      <a:pt x="31" y="10"/>
                    </a:lnTo>
                    <a:lnTo>
                      <a:pt x="34" y="10"/>
                    </a:lnTo>
                    <a:lnTo>
                      <a:pt x="36" y="8"/>
                    </a:lnTo>
                    <a:lnTo>
                      <a:pt x="31" y="7"/>
                    </a:lnTo>
                    <a:lnTo>
                      <a:pt x="27" y="5"/>
                    </a:lnTo>
                    <a:lnTo>
                      <a:pt x="24" y="5"/>
                    </a:lnTo>
                    <a:lnTo>
                      <a:pt x="20" y="7"/>
                    </a:lnTo>
                    <a:lnTo>
                      <a:pt x="16" y="9"/>
                    </a:lnTo>
                    <a:lnTo>
                      <a:pt x="12" y="10"/>
                    </a:lnTo>
                    <a:lnTo>
                      <a:pt x="5" y="10"/>
                    </a:lnTo>
                    <a:lnTo>
                      <a:pt x="0" y="8"/>
                    </a:lnTo>
                    <a:lnTo>
                      <a:pt x="5" y="4"/>
                    </a:lnTo>
                    <a:lnTo>
                      <a:pt x="14" y="1"/>
                    </a:lnTo>
                    <a:lnTo>
                      <a:pt x="24" y="0"/>
                    </a:lnTo>
                    <a:close/>
                  </a:path>
                </a:pathLst>
              </a:custGeom>
              <a:grpFill/>
              <a:ln w="0">
                <a:noFill/>
                <a:prstDash val="solid"/>
                <a:round/>
              </a:ln>
            </p:spPr>
            <p:txBody>
              <a:bodyPr vert="horz" wrap="square" lIns="91401" tIns="45700" rIns="91401" bIns="45700" numCol="1" anchor="t" anchorCtr="0" compatLnSpc="1"/>
              <a:lstStyle/>
              <a:p>
                <a:endParaRPr lang="en-US"/>
              </a:p>
            </p:txBody>
          </p:sp>
          <p:grpSp>
            <p:nvGrpSpPr>
              <p:cNvPr id="91" name="Group 1112">
                <a:extLst>
                  <a:ext uri="{FF2B5EF4-FFF2-40B4-BE49-F238E27FC236}">
                    <a16:creationId xmlns:a16="http://schemas.microsoft.com/office/drawing/2014/main" id="{F4805CA3-DAF3-4C0D-8D54-EBA9A0BF3FA3}"/>
                  </a:ext>
                </a:extLst>
              </p:cNvPr>
              <p:cNvGrpSpPr/>
              <p:nvPr/>
            </p:nvGrpSpPr>
            <p:grpSpPr>
              <a:xfrm>
                <a:off x="5107402" y="5756607"/>
                <a:ext cx="1439119" cy="1359609"/>
                <a:chOff x="5601779" y="1788317"/>
                <a:chExt cx="1875644" cy="1772016"/>
              </a:xfrm>
              <a:grpFill/>
            </p:grpSpPr>
            <p:sp>
              <p:nvSpPr>
                <p:cNvPr id="93" name="Freeform 1232">
                  <a:extLst>
                    <a:ext uri="{FF2B5EF4-FFF2-40B4-BE49-F238E27FC236}">
                      <a16:creationId xmlns:a16="http://schemas.microsoft.com/office/drawing/2014/main" id="{125EDBB2-B5F3-41E0-A8A4-37BB145F4B50}"/>
                    </a:ext>
                  </a:extLst>
                </p:cNvPr>
                <p:cNvSpPr/>
                <p:nvPr/>
              </p:nvSpPr>
              <p:spPr bwMode="auto">
                <a:xfrm>
                  <a:off x="6339601" y="3545825"/>
                  <a:ext cx="53886" cy="8290"/>
                </a:xfrm>
                <a:custGeom>
                  <a:avLst/>
                  <a:gdLst/>
                  <a:ahLst/>
                  <a:cxnLst>
                    <a:cxn ang="0">
                      <a:pos x="0" y="0"/>
                    </a:cxn>
                    <a:cxn ang="0">
                      <a:pos x="14" y="0"/>
                    </a:cxn>
                    <a:cxn ang="0">
                      <a:pos x="26" y="2"/>
                    </a:cxn>
                    <a:cxn ang="0">
                      <a:pos x="23" y="4"/>
                    </a:cxn>
                    <a:cxn ang="0">
                      <a:pos x="13" y="4"/>
                    </a:cxn>
                    <a:cxn ang="0">
                      <a:pos x="9" y="2"/>
                    </a:cxn>
                    <a:cxn ang="0">
                      <a:pos x="4" y="1"/>
                    </a:cxn>
                    <a:cxn ang="0">
                      <a:pos x="0" y="0"/>
                    </a:cxn>
                  </a:cxnLst>
                  <a:rect l="0" t="0" r="r" b="b"/>
                  <a:pathLst>
                    <a:path w="26" h="4">
                      <a:moveTo>
                        <a:pt x="0" y="0"/>
                      </a:moveTo>
                      <a:lnTo>
                        <a:pt x="14" y="0"/>
                      </a:lnTo>
                      <a:lnTo>
                        <a:pt x="26" y="2"/>
                      </a:lnTo>
                      <a:lnTo>
                        <a:pt x="23" y="4"/>
                      </a:lnTo>
                      <a:lnTo>
                        <a:pt x="13" y="4"/>
                      </a:lnTo>
                      <a:lnTo>
                        <a:pt x="9" y="2"/>
                      </a:lnTo>
                      <a:lnTo>
                        <a:pt x="4"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4" name="Freeform 1346">
                  <a:extLst>
                    <a:ext uri="{FF2B5EF4-FFF2-40B4-BE49-F238E27FC236}">
                      <a16:creationId xmlns:a16="http://schemas.microsoft.com/office/drawing/2014/main" id="{42AEA8A8-19F1-40B0-B0AD-518C13A96C83}"/>
                    </a:ext>
                  </a:extLst>
                </p:cNvPr>
                <p:cNvSpPr/>
                <p:nvPr/>
              </p:nvSpPr>
              <p:spPr bwMode="auto">
                <a:xfrm>
                  <a:off x="7266024" y="1806970"/>
                  <a:ext cx="60104" cy="39379"/>
                </a:xfrm>
                <a:custGeom>
                  <a:avLst/>
                  <a:gdLst/>
                  <a:ahLst/>
                  <a:cxnLst>
                    <a:cxn ang="0">
                      <a:pos x="23" y="0"/>
                    </a:cxn>
                    <a:cxn ang="0">
                      <a:pos x="29" y="14"/>
                    </a:cxn>
                    <a:cxn ang="0">
                      <a:pos x="24" y="15"/>
                    </a:cxn>
                    <a:cxn ang="0">
                      <a:pos x="18" y="16"/>
                    </a:cxn>
                    <a:cxn ang="0">
                      <a:pos x="11" y="19"/>
                    </a:cxn>
                    <a:cxn ang="0">
                      <a:pos x="4" y="19"/>
                    </a:cxn>
                    <a:cxn ang="0">
                      <a:pos x="0" y="15"/>
                    </a:cxn>
                    <a:cxn ang="0">
                      <a:pos x="0" y="12"/>
                    </a:cxn>
                    <a:cxn ang="0">
                      <a:pos x="3" y="7"/>
                    </a:cxn>
                    <a:cxn ang="0">
                      <a:pos x="9" y="4"/>
                    </a:cxn>
                    <a:cxn ang="0">
                      <a:pos x="16" y="1"/>
                    </a:cxn>
                    <a:cxn ang="0">
                      <a:pos x="23" y="0"/>
                    </a:cxn>
                  </a:cxnLst>
                  <a:rect l="0" t="0" r="r" b="b"/>
                  <a:pathLst>
                    <a:path w="29" h="19">
                      <a:moveTo>
                        <a:pt x="23" y="0"/>
                      </a:moveTo>
                      <a:lnTo>
                        <a:pt x="29" y="14"/>
                      </a:lnTo>
                      <a:lnTo>
                        <a:pt x="24" y="15"/>
                      </a:lnTo>
                      <a:lnTo>
                        <a:pt x="18" y="16"/>
                      </a:lnTo>
                      <a:lnTo>
                        <a:pt x="11" y="19"/>
                      </a:lnTo>
                      <a:lnTo>
                        <a:pt x="4" y="19"/>
                      </a:lnTo>
                      <a:lnTo>
                        <a:pt x="0" y="15"/>
                      </a:lnTo>
                      <a:lnTo>
                        <a:pt x="0" y="12"/>
                      </a:lnTo>
                      <a:lnTo>
                        <a:pt x="3" y="7"/>
                      </a:lnTo>
                      <a:lnTo>
                        <a:pt x="9" y="4"/>
                      </a:lnTo>
                      <a:lnTo>
                        <a:pt x="16" y="1"/>
                      </a:lnTo>
                      <a:lnTo>
                        <a:pt x="2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5" name="Freeform 1348">
                  <a:extLst>
                    <a:ext uri="{FF2B5EF4-FFF2-40B4-BE49-F238E27FC236}">
                      <a16:creationId xmlns:a16="http://schemas.microsoft.com/office/drawing/2014/main" id="{7E9A8F5C-1A1A-4EE2-9298-F640EAEA1B51}"/>
                    </a:ext>
                  </a:extLst>
                </p:cNvPr>
                <p:cNvSpPr/>
                <p:nvPr/>
              </p:nvSpPr>
              <p:spPr bwMode="auto">
                <a:xfrm>
                  <a:off x="6542709" y="3535463"/>
                  <a:ext cx="49741" cy="24870"/>
                </a:xfrm>
                <a:custGeom>
                  <a:avLst/>
                  <a:gdLst/>
                  <a:ahLst/>
                  <a:cxnLst>
                    <a:cxn ang="0">
                      <a:pos x="24" y="0"/>
                    </a:cxn>
                    <a:cxn ang="0">
                      <a:pos x="23" y="2"/>
                    </a:cxn>
                    <a:cxn ang="0">
                      <a:pos x="22" y="2"/>
                    </a:cxn>
                    <a:cxn ang="0">
                      <a:pos x="20" y="4"/>
                    </a:cxn>
                    <a:cxn ang="0">
                      <a:pos x="18" y="4"/>
                    </a:cxn>
                    <a:cxn ang="0">
                      <a:pos x="18" y="7"/>
                    </a:cxn>
                    <a:cxn ang="0">
                      <a:pos x="15" y="9"/>
                    </a:cxn>
                    <a:cxn ang="0">
                      <a:pos x="13" y="11"/>
                    </a:cxn>
                    <a:cxn ang="0">
                      <a:pos x="9" y="12"/>
                    </a:cxn>
                    <a:cxn ang="0">
                      <a:pos x="5" y="12"/>
                    </a:cxn>
                    <a:cxn ang="0">
                      <a:pos x="3" y="10"/>
                    </a:cxn>
                    <a:cxn ang="0">
                      <a:pos x="2" y="10"/>
                    </a:cxn>
                    <a:cxn ang="0">
                      <a:pos x="0" y="9"/>
                    </a:cxn>
                    <a:cxn ang="0">
                      <a:pos x="12" y="4"/>
                    </a:cxn>
                    <a:cxn ang="0">
                      <a:pos x="24" y="0"/>
                    </a:cxn>
                  </a:cxnLst>
                  <a:rect l="0" t="0" r="r" b="b"/>
                  <a:pathLst>
                    <a:path w="24" h="12">
                      <a:moveTo>
                        <a:pt x="24" y="0"/>
                      </a:moveTo>
                      <a:lnTo>
                        <a:pt x="23" y="2"/>
                      </a:lnTo>
                      <a:lnTo>
                        <a:pt x="22" y="2"/>
                      </a:lnTo>
                      <a:lnTo>
                        <a:pt x="20" y="4"/>
                      </a:lnTo>
                      <a:lnTo>
                        <a:pt x="18" y="4"/>
                      </a:lnTo>
                      <a:lnTo>
                        <a:pt x="18" y="7"/>
                      </a:lnTo>
                      <a:lnTo>
                        <a:pt x="15" y="9"/>
                      </a:lnTo>
                      <a:lnTo>
                        <a:pt x="13" y="11"/>
                      </a:lnTo>
                      <a:lnTo>
                        <a:pt x="9" y="12"/>
                      </a:lnTo>
                      <a:lnTo>
                        <a:pt x="5" y="12"/>
                      </a:lnTo>
                      <a:lnTo>
                        <a:pt x="3" y="10"/>
                      </a:lnTo>
                      <a:lnTo>
                        <a:pt x="2" y="10"/>
                      </a:lnTo>
                      <a:lnTo>
                        <a:pt x="0" y="9"/>
                      </a:lnTo>
                      <a:lnTo>
                        <a:pt x="12" y="4"/>
                      </a:lnTo>
                      <a:lnTo>
                        <a:pt x="24"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6" name="Freeform 1350">
                  <a:extLst>
                    <a:ext uri="{FF2B5EF4-FFF2-40B4-BE49-F238E27FC236}">
                      <a16:creationId xmlns:a16="http://schemas.microsoft.com/office/drawing/2014/main" id="{222AF1DF-5E13-412D-97F0-B1380454DA2A}"/>
                    </a:ext>
                  </a:extLst>
                </p:cNvPr>
                <p:cNvSpPr/>
                <p:nvPr/>
              </p:nvSpPr>
              <p:spPr bwMode="auto">
                <a:xfrm>
                  <a:off x="7442189" y="2219404"/>
                  <a:ext cx="35234" cy="24870"/>
                </a:xfrm>
                <a:custGeom>
                  <a:avLst/>
                  <a:gdLst/>
                  <a:ahLst/>
                  <a:cxnLst>
                    <a:cxn ang="0">
                      <a:pos x="7" y="0"/>
                    </a:cxn>
                    <a:cxn ang="0">
                      <a:pos x="9" y="0"/>
                    </a:cxn>
                    <a:cxn ang="0">
                      <a:pos x="13" y="3"/>
                    </a:cxn>
                    <a:cxn ang="0">
                      <a:pos x="14" y="6"/>
                    </a:cxn>
                    <a:cxn ang="0">
                      <a:pos x="17" y="8"/>
                    </a:cxn>
                    <a:cxn ang="0">
                      <a:pos x="14" y="10"/>
                    </a:cxn>
                    <a:cxn ang="0">
                      <a:pos x="12" y="10"/>
                    </a:cxn>
                    <a:cxn ang="0">
                      <a:pos x="4" y="12"/>
                    </a:cxn>
                    <a:cxn ang="0">
                      <a:pos x="0" y="12"/>
                    </a:cxn>
                    <a:cxn ang="0">
                      <a:pos x="0" y="6"/>
                    </a:cxn>
                    <a:cxn ang="0">
                      <a:pos x="2" y="2"/>
                    </a:cxn>
                    <a:cxn ang="0">
                      <a:pos x="7" y="0"/>
                    </a:cxn>
                  </a:cxnLst>
                  <a:rect l="0" t="0" r="r" b="b"/>
                  <a:pathLst>
                    <a:path w="17" h="12">
                      <a:moveTo>
                        <a:pt x="7" y="0"/>
                      </a:moveTo>
                      <a:lnTo>
                        <a:pt x="9" y="0"/>
                      </a:lnTo>
                      <a:lnTo>
                        <a:pt x="13" y="3"/>
                      </a:lnTo>
                      <a:lnTo>
                        <a:pt x="14" y="6"/>
                      </a:lnTo>
                      <a:lnTo>
                        <a:pt x="17" y="8"/>
                      </a:lnTo>
                      <a:lnTo>
                        <a:pt x="14" y="10"/>
                      </a:lnTo>
                      <a:lnTo>
                        <a:pt x="12" y="10"/>
                      </a:lnTo>
                      <a:lnTo>
                        <a:pt x="4" y="12"/>
                      </a:lnTo>
                      <a:lnTo>
                        <a:pt x="0" y="12"/>
                      </a:lnTo>
                      <a:lnTo>
                        <a:pt x="0" y="6"/>
                      </a:lnTo>
                      <a:lnTo>
                        <a:pt x="2" y="2"/>
                      </a:lnTo>
                      <a:lnTo>
                        <a:pt x="7"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7" name="Freeform 1354">
                  <a:extLst>
                    <a:ext uri="{FF2B5EF4-FFF2-40B4-BE49-F238E27FC236}">
                      <a16:creationId xmlns:a16="http://schemas.microsoft.com/office/drawing/2014/main" id="{9A391FB8-F01E-4A3D-B7AE-832092C326B1}"/>
                    </a:ext>
                  </a:extLst>
                </p:cNvPr>
                <p:cNvSpPr/>
                <p:nvPr/>
              </p:nvSpPr>
              <p:spPr bwMode="auto">
                <a:xfrm>
                  <a:off x="6975869" y="3203858"/>
                  <a:ext cx="14508" cy="2073"/>
                </a:xfrm>
                <a:custGeom>
                  <a:avLst/>
                  <a:gdLst/>
                  <a:ahLst/>
                  <a:cxnLst>
                    <a:cxn ang="0">
                      <a:pos x="1" y="0"/>
                    </a:cxn>
                    <a:cxn ang="0">
                      <a:pos x="7" y="0"/>
                    </a:cxn>
                    <a:cxn ang="0">
                      <a:pos x="3" y="1"/>
                    </a:cxn>
                    <a:cxn ang="0">
                      <a:pos x="0" y="1"/>
                    </a:cxn>
                    <a:cxn ang="0">
                      <a:pos x="1" y="0"/>
                    </a:cxn>
                  </a:cxnLst>
                  <a:rect l="0" t="0" r="r" b="b"/>
                  <a:pathLst>
                    <a:path w="7" h="1">
                      <a:moveTo>
                        <a:pt x="1" y="0"/>
                      </a:moveTo>
                      <a:lnTo>
                        <a:pt x="7" y="0"/>
                      </a:lnTo>
                      <a:lnTo>
                        <a:pt x="3" y="1"/>
                      </a:lnTo>
                      <a:lnTo>
                        <a:pt x="0" y="1"/>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8" name="Freeform 1355">
                  <a:extLst>
                    <a:ext uri="{FF2B5EF4-FFF2-40B4-BE49-F238E27FC236}">
                      <a16:creationId xmlns:a16="http://schemas.microsoft.com/office/drawing/2014/main" id="{C04D49DE-4606-404F-A6F8-7DF8AE865CE5}"/>
                    </a:ext>
                  </a:extLst>
                </p:cNvPr>
                <p:cNvSpPr/>
                <p:nvPr/>
              </p:nvSpPr>
              <p:spPr bwMode="auto">
                <a:xfrm>
                  <a:off x="7110583" y="2437020"/>
                  <a:ext cx="18653" cy="10363"/>
                </a:xfrm>
                <a:custGeom>
                  <a:avLst/>
                  <a:gdLst/>
                  <a:ahLst/>
                  <a:cxnLst>
                    <a:cxn ang="0">
                      <a:pos x="9" y="0"/>
                    </a:cxn>
                    <a:cxn ang="0">
                      <a:pos x="6" y="5"/>
                    </a:cxn>
                    <a:cxn ang="0">
                      <a:pos x="4" y="5"/>
                    </a:cxn>
                    <a:cxn ang="0">
                      <a:pos x="2" y="4"/>
                    </a:cxn>
                    <a:cxn ang="0">
                      <a:pos x="0" y="4"/>
                    </a:cxn>
                    <a:cxn ang="0">
                      <a:pos x="5" y="2"/>
                    </a:cxn>
                    <a:cxn ang="0">
                      <a:pos x="9" y="0"/>
                    </a:cxn>
                  </a:cxnLst>
                  <a:rect l="0" t="0" r="r" b="b"/>
                  <a:pathLst>
                    <a:path w="9" h="5">
                      <a:moveTo>
                        <a:pt x="9" y="0"/>
                      </a:moveTo>
                      <a:lnTo>
                        <a:pt x="6" y="5"/>
                      </a:lnTo>
                      <a:lnTo>
                        <a:pt x="4" y="5"/>
                      </a:lnTo>
                      <a:lnTo>
                        <a:pt x="2" y="4"/>
                      </a:lnTo>
                      <a:lnTo>
                        <a:pt x="0" y="4"/>
                      </a:lnTo>
                      <a:lnTo>
                        <a:pt x="5" y="2"/>
                      </a:lnTo>
                      <a:lnTo>
                        <a:pt x="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99" name="Freeform 1356">
                  <a:extLst>
                    <a:ext uri="{FF2B5EF4-FFF2-40B4-BE49-F238E27FC236}">
                      <a16:creationId xmlns:a16="http://schemas.microsoft.com/office/drawing/2014/main" id="{7C7293A8-FE4D-4938-B27C-C2E353796270}"/>
                    </a:ext>
                  </a:extLst>
                </p:cNvPr>
                <p:cNvSpPr/>
                <p:nvPr/>
              </p:nvSpPr>
              <p:spPr bwMode="auto">
                <a:xfrm>
                  <a:off x="7160324" y="2426657"/>
                  <a:ext cx="26944" cy="35234"/>
                </a:xfrm>
                <a:custGeom>
                  <a:avLst/>
                  <a:gdLst/>
                  <a:ahLst/>
                  <a:cxnLst>
                    <a:cxn ang="0">
                      <a:pos x="1" y="0"/>
                    </a:cxn>
                    <a:cxn ang="0">
                      <a:pos x="7" y="0"/>
                    </a:cxn>
                    <a:cxn ang="0">
                      <a:pos x="10" y="1"/>
                    </a:cxn>
                    <a:cxn ang="0">
                      <a:pos x="11" y="4"/>
                    </a:cxn>
                    <a:cxn ang="0">
                      <a:pos x="13" y="5"/>
                    </a:cxn>
                    <a:cxn ang="0">
                      <a:pos x="8" y="7"/>
                    </a:cxn>
                    <a:cxn ang="0">
                      <a:pos x="8" y="9"/>
                    </a:cxn>
                    <a:cxn ang="0">
                      <a:pos x="10" y="10"/>
                    </a:cxn>
                    <a:cxn ang="0">
                      <a:pos x="10" y="13"/>
                    </a:cxn>
                    <a:cxn ang="0">
                      <a:pos x="7" y="15"/>
                    </a:cxn>
                    <a:cxn ang="0">
                      <a:pos x="5" y="17"/>
                    </a:cxn>
                    <a:cxn ang="0">
                      <a:pos x="2" y="15"/>
                    </a:cxn>
                    <a:cxn ang="0">
                      <a:pos x="0" y="13"/>
                    </a:cxn>
                    <a:cxn ang="0">
                      <a:pos x="0" y="10"/>
                    </a:cxn>
                    <a:cxn ang="0">
                      <a:pos x="1" y="8"/>
                    </a:cxn>
                    <a:cxn ang="0">
                      <a:pos x="3" y="5"/>
                    </a:cxn>
                    <a:cxn ang="0">
                      <a:pos x="1" y="0"/>
                    </a:cxn>
                  </a:cxnLst>
                  <a:rect l="0" t="0" r="r" b="b"/>
                  <a:pathLst>
                    <a:path w="13" h="17">
                      <a:moveTo>
                        <a:pt x="1" y="0"/>
                      </a:moveTo>
                      <a:lnTo>
                        <a:pt x="7" y="0"/>
                      </a:lnTo>
                      <a:lnTo>
                        <a:pt x="10" y="1"/>
                      </a:lnTo>
                      <a:lnTo>
                        <a:pt x="11" y="4"/>
                      </a:lnTo>
                      <a:lnTo>
                        <a:pt x="13" y="5"/>
                      </a:lnTo>
                      <a:lnTo>
                        <a:pt x="8" y="7"/>
                      </a:lnTo>
                      <a:lnTo>
                        <a:pt x="8" y="9"/>
                      </a:lnTo>
                      <a:lnTo>
                        <a:pt x="10" y="10"/>
                      </a:lnTo>
                      <a:lnTo>
                        <a:pt x="10" y="13"/>
                      </a:lnTo>
                      <a:lnTo>
                        <a:pt x="7" y="15"/>
                      </a:lnTo>
                      <a:lnTo>
                        <a:pt x="5" y="17"/>
                      </a:lnTo>
                      <a:lnTo>
                        <a:pt x="2" y="15"/>
                      </a:lnTo>
                      <a:lnTo>
                        <a:pt x="0" y="13"/>
                      </a:lnTo>
                      <a:lnTo>
                        <a:pt x="0" y="10"/>
                      </a:lnTo>
                      <a:lnTo>
                        <a:pt x="1" y="8"/>
                      </a:lnTo>
                      <a:lnTo>
                        <a:pt x="3" y="5"/>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0" name="Rectangle 1357">
                  <a:extLst>
                    <a:ext uri="{FF2B5EF4-FFF2-40B4-BE49-F238E27FC236}">
                      <a16:creationId xmlns:a16="http://schemas.microsoft.com/office/drawing/2014/main" id="{8929650B-F5A8-4294-B128-14B9917B98D6}"/>
                    </a:ext>
                  </a:extLst>
                </p:cNvPr>
                <p:cNvSpPr>
                  <a:spLocks noChangeArrowheads="1"/>
                </p:cNvSpPr>
                <p:nvPr/>
              </p:nvSpPr>
              <p:spPr bwMode="auto">
                <a:xfrm>
                  <a:off x="7002812" y="3201784"/>
                  <a:ext cx="10363" cy="2073"/>
                </a:xfrm>
                <a:prstGeom prst="rect">
                  <a:avLst/>
                </a:prstGeom>
                <a:grpFill/>
                <a:ln w="0">
                  <a:noFill/>
                  <a:prstDash val="solid"/>
                  <a:miter lim="800000"/>
                </a:ln>
              </p:spPr>
              <p:txBody>
                <a:bodyPr vert="horz" wrap="square" lIns="91401" tIns="45700" rIns="91401" bIns="45700" numCol="1" anchor="t" anchorCtr="0" compatLnSpc="1"/>
                <a:lstStyle/>
                <a:p>
                  <a:endParaRPr lang="en-US"/>
                </a:p>
              </p:txBody>
            </p:sp>
            <p:sp>
              <p:nvSpPr>
                <p:cNvPr id="101" name="Freeform 1359">
                  <a:extLst>
                    <a:ext uri="{FF2B5EF4-FFF2-40B4-BE49-F238E27FC236}">
                      <a16:creationId xmlns:a16="http://schemas.microsoft.com/office/drawing/2014/main" id="{3F762DCC-76C3-43DE-BABF-99EB9F379CB5}"/>
                    </a:ext>
                  </a:extLst>
                </p:cNvPr>
                <p:cNvSpPr/>
                <p:nvPr/>
              </p:nvSpPr>
              <p:spPr bwMode="auto">
                <a:xfrm>
                  <a:off x="7029755" y="3205930"/>
                  <a:ext cx="12435" cy="8290"/>
                </a:xfrm>
                <a:custGeom>
                  <a:avLst/>
                  <a:gdLst/>
                  <a:ahLst/>
                  <a:cxnLst>
                    <a:cxn ang="0">
                      <a:pos x="1" y="0"/>
                    </a:cxn>
                    <a:cxn ang="0">
                      <a:pos x="4" y="0"/>
                    </a:cxn>
                    <a:cxn ang="0">
                      <a:pos x="6" y="3"/>
                    </a:cxn>
                    <a:cxn ang="0">
                      <a:pos x="6" y="4"/>
                    </a:cxn>
                    <a:cxn ang="0">
                      <a:pos x="4" y="3"/>
                    </a:cxn>
                    <a:cxn ang="0">
                      <a:pos x="0" y="2"/>
                    </a:cxn>
                    <a:cxn ang="0">
                      <a:pos x="1" y="0"/>
                    </a:cxn>
                  </a:cxnLst>
                  <a:rect l="0" t="0" r="r" b="b"/>
                  <a:pathLst>
                    <a:path w="6" h="4">
                      <a:moveTo>
                        <a:pt x="1" y="0"/>
                      </a:moveTo>
                      <a:lnTo>
                        <a:pt x="4" y="0"/>
                      </a:lnTo>
                      <a:lnTo>
                        <a:pt x="6" y="3"/>
                      </a:lnTo>
                      <a:lnTo>
                        <a:pt x="6" y="4"/>
                      </a:lnTo>
                      <a:lnTo>
                        <a:pt x="4" y="3"/>
                      </a:lnTo>
                      <a:lnTo>
                        <a:pt x="0" y="2"/>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2" name="Freeform 1360">
                  <a:extLst>
                    <a:ext uri="{FF2B5EF4-FFF2-40B4-BE49-F238E27FC236}">
                      <a16:creationId xmlns:a16="http://schemas.microsoft.com/office/drawing/2014/main" id="{ABFC4D1D-180C-4B00-AA8E-C236D707845E}"/>
                    </a:ext>
                  </a:extLst>
                </p:cNvPr>
                <p:cNvSpPr/>
                <p:nvPr/>
              </p:nvSpPr>
              <p:spPr bwMode="auto">
                <a:xfrm>
                  <a:off x="6020431" y="1889872"/>
                  <a:ext cx="335750" cy="184456"/>
                </a:xfrm>
                <a:custGeom>
                  <a:avLst/>
                  <a:gdLst/>
                  <a:ahLst/>
                  <a:cxnLst>
                    <a:cxn ang="0">
                      <a:pos x="80" y="4"/>
                    </a:cxn>
                    <a:cxn ang="0">
                      <a:pos x="82" y="16"/>
                    </a:cxn>
                    <a:cxn ang="0">
                      <a:pos x="87" y="11"/>
                    </a:cxn>
                    <a:cxn ang="0">
                      <a:pos x="94" y="15"/>
                    </a:cxn>
                    <a:cxn ang="0">
                      <a:pos x="93" y="21"/>
                    </a:cxn>
                    <a:cxn ang="0">
                      <a:pos x="111" y="27"/>
                    </a:cxn>
                    <a:cxn ang="0">
                      <a:pos x="131" y="39"/>
                    </a:cxn>
                    <a:cxn ang="0">
                      <a:pos x="134" y="43"/>
                    </a:cxn>
                    <a:cxn ang="0">
                      <a:pos x="147" y="49"/>
                    </a:cxn>
                    <a:cxn ang="0">
                      <a:pos x="157" y="57"/>
                    </a:cxn>
                    <a:cxn ang="0">
                      <a:pos x="162" y="59"/>
                    </a:cxn>
                    <a:cxn ang="0">
                      <a:pos x="136" y="68"/>
                    </a:cxn>
                    <a:cxn ang="0">
                      <a:pos x="118" y="66"/>
                    </a:cxn>
                    <a:cxn ang="0">
                      <a:pos x="122" y="58"/>
                    </a:cxn>
                    <a:cxn ang="0">
                      <a:pos x="122" y="53"/>
                    </a:cxn>
                    <a:cxn ang="0">
                      <a:pos x="116" y="43"/>
                    </a:cxn>
                    <a:cxn ang="0">
                      <a:pos x="118" y="40"/>
                    </a:cxn>
                    <a:cxn ang="0">
                      <a:pos x="104" y="38"/>
                    </a:cxn>
                    <a:cxn ang="0">
                      <a:pos x="92" y="58"/>
                    </a:cxn>
                    <a:cxn ang="0">
                      <a:pos x="88" y="66"/>
                    </a:cxn>
                    <a:cxn ang="0">
                      <a:pos x="83" y="68"/>
                    </a:cxn>
                    <a:cxn ang="0">
                      <a:pos x="72" y="89"/>
                    </a:cxn>
                    <a:cxn ang="0">
                      <a:pos x="43" y="72"/>
                    </a:cxn>
                    <a:cxn ang="0">
                      <a:pos x="58" y="63"/>
                    </a:cxn>
                    <a:cxn ang="0">
                      <a:pos x="68" y="62"/>
                    </a:cxn>
                    <a:cxn ang="0">
                      <a:pos x="59" y="59"/>
                    </a:cxn>
                    <a:cxn ang="0">
                      <a:pos x="38" y="60"/>
                    </a:cxn>
                    <a:cxn ang="0">
                      <a:pos x="34" y="54"/>
                    </a:cxn>
                    <a:cxn ang="0">
                      <a:pos x="47" y="50"/>
                    </a:cxn>
                    <a:cxn ang="0">
                      <a:pos x="67" y="40"/>
                    </a:cxn>
                    <a:cxn ang="0">
                      <a:pos x="52" y="38"/>
                    </a:cxn>
                    <a:cxn ang="0">
                      <a:pos x="44" y="39"/>
                    </a:cxn>
                    <a:cxn ang="0">
                      <a:pos x="40" y="45"/>
                    </a:cxn>
                    <a:cxn ang="0">
                      <a:pos x="26" y="45"/>
                    </a:cxn>
                    <a:cxn ang="0">
                      <a:pos x="21" y="38"/>
                    </a:cxn>
                    <a:cxn ang="0">
                      <a:pos x="14" y="27"/>
                    </a:cxn>
                    <a:cxn ang="0">
                      <a:pos x="6" y="23"/>
                    </a:cxn>
                    <a:cxn ang="0">
                      <a:pos x="0" y="15"/>
                    </a:cxn>
                    <a:cxn ang="0">
                      <a:pos x="5" y="9"/>
                    </a:cxn>
                    <a:cxn ang="0">
                      <a:pos x="23" y="5"/>
                    </a:cxn>
                    <a:cxn ang="0">
                      <a:pos x="30" y="13"/>
                    </a:cxn>
                    <a:cxn ang="0">
                      <a:pos x="39" y="18"/>
                    </a:cxn>
                    <a:cxn ang="0">
                      <a:pos x="38" y="13"/>
                    </a:cxn>
                    <a:cxn ang="0">
                      <a:pos x="49" y="6"/>
                    </a:cxn>
                    <a:cxn ang="0">
                      <a:pos x="55" y="16"/>
                    </a:cxn>
                    <a:cxn ang="0">
                      <a:pos x="63" y="24"/>
                    </a:cxn>
                    <a:cxn ang="0">
                      <a:pos x="58" y="11"/>
                    </a:cxn>
                    <a:cxn ang="0">
                      <a:pos x="62" y="0"/>
                    </a:cxn>
                  </a:cxnLst>
                  <a:rect l="0" t="0" r="r" b="b"/>
                  <a:pathLst>
                    <a:path w="162" h="89">
                      <a:moveTo>
                        <a:pt x="62" y="0"/>
                      </a:moveTo>
                      <a:lnTo>
                        <a:pt x="69" y="0"/>
                      </a:lnTo>
                      <a:lnTo>
                        <a:pt x="80" y="4"/>
                      </a:lnTo>
                      <a:lnTo>
                        <a:pt x="83" y="9"/>
                      </a:lnTo>
                      <a:lnTo>
                        <a:pt x="83" y="13"/>
                      </a:lnTo>
                      <a:lnTo>
                        <a:pt x="82" y="16"/>
                      </a:lnTo>
                      <a:lnTo>
                        <a:pt x="83" y="15"/>
                      </a:lnTo>
                      <a:lnTo>
                        <a:pt x="85" y="14"/>
                      </a:lnTo>
                      <a:lnTo>
                        <a:pt x="87" y="11"/>
                      </a:lnTo>
                      <a:lnTo>
                        <a:pt x="92" y="11"/>
                      </a:lnTo>
                      <a:lnTo>
                        <a:pt x="93" y="13"/>
                      </a:lnTo>
                      <a:lnTo>
                        <a:pt x="94" y="15"/>
                      </a:lnTo>
                      <a:lnTo>
                        <a:pt x="94" y="18"/>
                      </a:lnTo>
                      <a:lnTo>
                        <a:pt x="93" y="19"/>
                      </a:lnTo>
                      <a:lnTo>
                        <a:pt x="93" y="21"/>
                      </a:lnTo>
                      <a:lnTo>
                        <a:pt x="98" y="21"/>
                      </a:lnTo>
                      <a:lnTo>
                        <a:pt x="103" y="23"/>
                      </a:lnTo>
                      <a:lnTo>
                        <a:pt x="111" y="27"/>
                      </a:lnTo>
                      <a:lnTo>
                        <a:pt x="119" y="30"/>
                      </a:lnTo>
                      <a:lnTo>
                        <a:pt x="126" y="35"/>
                      </a:lnTo>
                      <a:lnTo>
                        <a:pt x="131" y="39"/>
                      </a:lnTo>
                      <a:lnTo>
                        <a:pt x="133" y="39"/>
                      </a:lnTo>
                      <a:lnTo>
                        <a:pt x="134" y="40"/>
                      </a:lnTo>
                      <a:lnTo>
                        <a:pt x="134" y="43"/>
                      </a:lnTo>
                      <a:lnTo>
                        <a:pt x="133" y="45"/>
                      </a:lnTo>
                      <a:lnTo>
                        <a:pt x="147" y="45"/>
                      </a:lnTo>
                      <a:lnTo>
                        <a:pt x="147" y="49"/>
                      </a:lnTo>
                      <a:lnTo>
                        <a:pt x="148" y="52"/>
                      </a:lnTo>
                      <a:lnTo>
                        <a:pt x="149" y="53"/>
                      </a:lnTo>
                      <a:lnTo>
                        <a:pt x="157" y="57"/>
                      </a:lnTo>
                      <a:lnTo>
                        <a:pt x="158" y="57"/>
                      </a:lnTo>
                      <a:lnTo>
                        <a:pt x="161" y="58"/>
                      </a:lnTo>
                      <a:lnTo>
                        <a:pt x="162" y="59"/>
                      </a:lnTo>
                      <a:lnTo>
                        <a:pt x="144" y="69"/>
                      </a:lnTo>
                      <a:lnTo>
                        <a:pt x="136" y="73"/>
                      </a:lnTo>
                      <a:lnTo>
                        <a:pt x="136" y="68"/>
                      </a:lnTo>
                      <a:lnTo>
                        <a:pt x="137" y="67"/>
                      </a:lnTo>
                      <a:lnTo>
                        <a:pt x="133" y="66"/>
                      </a:lnTo>
                      <a:lnTo>
                        <a:pt x="118" y="66"/>
                      </a:lnTo>
                      <a:lnTo>
                        <a:pt x="121" y="60"/>
                      </a:lnTo>
                      <a:lnTo>
                        <a:pt x="122" y="59"/>
                      </a:lnTo>
                      <a:lnTo>
                        <a:pt x="122" y="58"/>
                      </a:lnTo>
                      <a:lnTo>
                        <a:pt x="123" y="57"/>
                      </a:lnTo>
                      <a:lnTo>
                        <a:pt x="124" y="54"/>
                      </a:lnTo>
                      <a:lnTo>
                        <a:pt x="122" y="53"/>
                      </a:lnTo>
                      <a:lnTo>
                        <a:pt x="121" y="50"/>
                      </a:lnTo>
                      <a:lnTo>
                        <a:pt x="118" y="48"/>
                      </a:lnTo>
                      <a:lnTo>
                        <a:pt x="116" y="43"/>
                      </a:lnTo>
                      <a:lnTo>
                        <a:pt x="118" y="42"/>
                      </a:lnTo>
                      <a:lnTo>
                        <a:pt x="122" y="42"/>
                      </a:lnTo>
                      <a:lnTo>
                        <a:pt x="118" y="40"/>
                      </a:lnTo>
                      <a:lnTo>
                        <a:pt x="116" y="39"/>
                      </a:lnTo>
                      <a:lnTo>
                        <a:pt x="112" y="35"/>
                      </a:lnTo>
                      <a:lnTo>
                        <a:pt x="104" y="38"/>
                      </a:lnTo>
                      <a:lnTo>
                        <a:pt x="99" y="43"/>
                      </a:lnTo>
                      <a:lnTo>
                        <a:pt x="94" y="49"/>
                      </a:lnTo>
                      <a:lnTo>
                        <a:pt x="92" y="58"/>
                      </a:lnTo>
                      <a:lnTo>
                        <a:pt x="89" y="64"/>
                      </a:lnTo>
                      <a:lnTo>
                        <a:pt x="89" y="66"/>
                      </a:lnTo>
                      <a:lnTo>
                        <a:pt x="88" y="66"/>
                      </a:lnTo>
                      <a:lnTo>
                        <a:pt x="87" y="67"/>
                      </a:lnTo>
                      <a:lnTo>
                        <a:pt x="84" y="67"/>
                      </a:lnTo>
                      <a:lnTo>
                        <a:pt x="83" y="68"/>
                      </a:lnTo>
                      <a:lnTo>
                        <a:pt x="78" y="74"/>
                      </a:lnTo>
                      <a:lnTo>
                        <a:pt x="75" y="83"/>
                      </a:lnTo>
                      <a:lnTo>
                        <a:pt x="72" y="89"/>
                      </a:lnTo>
                      <a:lnTo>
                        <a:pt x="57" y="82"/>
                      </a:lnTo>
                      <a:lnTo>
                        <a:pt x="48" y="77"/>
                      </a:lnTo>
                      <a:lnTo>
                        <a:pt x="43" y="72"/>
                      </a:lnTo>
                      <a:lnTo>
                        <a:pt x="40" y="64"/>
                      </a:lnTo>
                      <a:lnTo>
                        <a:pt x="55" y="64"/>
                      </a:lnTo>
                      <a:lnTo>
                        <a:pt x="58" y="63"/>
                      </a:lnTo>
                      <a:lnTo>
                        <a:pt x="62" y="63"/>
                      </a:lnTo>
                      <a:lnTo>
                        <a:pt x="64" y="62"/>
                      </a:lnTo>
                      <a:lnTo>
                        <a:pt x="68" y="62"/>
                      </a:lnTo>
                      <a:lnTo>
                        <a:pt x="65" y="60"/>
                      </a:lnTo>
                      <a:lnTo>
                        <a:pt x="63" y="60"/>
                      </a:lnTo>
                      <a:lnTo>
                        <a:pt x="59" y="59"/>
                      </a:lnTo>
                      <a:lnTo>
                        <a:pt x="45" y="59"/>
                      </a:lnTo>
                      <a:lnTo>
                        <a:pt x="43" y="60"/>
                      </a:lnTo>
                      <a:lnTo>
                        <a:pt x="38" y="60"/>
                      </a:lnTo>
                      <a:lnTo>
                        <a:pt x="35" y="59"/>
                      </a:lnTo>
                      <a:lnTo>
                        <a:pt x="34" y="57"/>
                      </a:lnTo>
                      <a:lnTo>
                        <a:pt x="34" y="54"/>
                      </a:lnTo>
                      <a:lnTo>
                        <a:pt x="37" y="52"/>
                      </a:lnTo>
                      <a:lnTo>
                        <a:pt x="39" y="50"/>
                      </a:lnTo>
                      <a:lnTo>
                        <a:pt x="47" y="50"/>
                      </a:lnTo>
                      <a:lnTo>
                        <a:pt x="53" y="47"/>
                      </a:lnTo>
                      <a:lnTo>
                        <a:pt x="60" y="44"/>
                      </a:lnTo>
                      <a:lnTo>
                        <a:pt x="67" y="40"/>
                      </a:lnTo>
                      <a:lnTo>
                        <a:pt x="55" y="40"/>
                      </a:lnTo>
                      <a:lnTo>
                        <a:pt x="54" y="39"/>
                      </a:lnTo>
                      <a:lnTo>
                        <a:pt x="52" y="38"/>
                      </a:lnTo>
                      <a:lnTo>
                        <a:pt x="50" y="37"/>
                      </a:lnTo>
                      <a:lnTo>
                        <a:pt x="47" y="37"/>
                      </a:lnTo>
                      <a:lnTo>
                        <a:pt x="44" y="39"/>
                      </a:lnTo>
                      <a:lnTo>
                        <a:pt x="43" y="42"/>
                      </a:lnTo>
                      <a:lnTo>
                        <a:pt x="42" y="43"/>
                      </a:lnTo>
                      <a:lnTo>
                        <a:pt x="40" y="45"/>
                      </a:lnTo>
                      <a:lnTo>
                        <a:pt x="38" y="47"/>
                      </a:lnTo>
                      <a:lnTo>
                        <a:pt x="30" y="47"/>
                      </a:lnTo>
                      <a:lnTo>
                        <a:pt x="26" y="45"/>
                      </a:lnTo>
                      <a:lnTo>
                        <a:pt x="21" y="40"/>
                      </a:lnTo>
                      <a:lnTo>
                        <a:pt x="25" y="40"/>
                      </a:lnTo>
                      <a:lnTo>
                        <a:pt x="21" y="38"/>
                      </a:lnTo>
                      <a:lnTo>
                        <a:pt x="19" y="37"/>
                      </a:lnTo>
                      <a:lnTo>
                        <a:pt x="14" y="32"/>
                      </a:lnTo>
                      <a:lnTo>
                        <a:pt x="14" y="27"/>
                      </a:lnTo>
                      <a:lnTo>
                        <a:pt x="11" y="25"/>
                      </a:lnTo>
                      <a:lnTo>
                        <a:pt x="8" y="25"/>
                      </a:lnTo>
                      <a:lnTo>
                        <a:pt x="6" y="23"/>
                      </a:lnTo>
                      <a:lnTo>
                        <a:pt x="3" y="19"/>
                      </a:lnTo>
                      <a:lnTo>
                        <a:pt x="1" y="16"/>
                      </a:lnTo>
                      <a:lnTo>
                        <a:pt x="0" y="15"/>
                      </a:lnTo>
                      <a:lnTo>
                        <a:pt x="1" y="14"/>
                      </a:lnTo>
                      <a:lnTo>
                        <a:pt x="3" y="11"/>
                      </a:lnTo>
                      <a:lnTo>
                        <a:pt x="5" y="9"/>
                      </a:lnTo>
                      <a:lnTo>
                        <a:pt x="9" y="8"/>
                      </a:lnTo>
                      <a:lnTo>
                        <a:pt x="11" y="5"/>
                      </a:lnTo>
                      <a:lnTo>
                        <a:pt x="23" y="5"/>
                      </a:lnTo>
                      <a:lnTo>
                        <a:pt x="34" y="6"/>
                      </a:lnTo>
                      <a:lnTo>
                        <a:pt x="33" y="9"/>
                      </a:lnTo>
                      <a:lnTo>
                        <a:pt x="30" y="13"/>
                      </a:lnTo>
                      <a:lnTo>
                        <a:pt x="35" y="15"/>
                      </a:lnTo>
                      <a:lnTo>
                        <a:pt x="37" y="16"/>
                      </a:lnTo>
                      <a:lnTo>
                        <a:pt x="39" y="18"/>
                      </a:lnTo>
                      <a:lnTo>
                        <a:pt x="39" y="16"/>
                      </a:lnTo>
                      <a:lnTo>
                        <a:pt x="38" y="15"/>
                      </a:lnTo>
                      <a:lnTo>
                        <a:pt x="38" y="13"/>
                      </a:lnTo>
                      <a:lnTo>
                        <a:pt x="39" y="10"/>
                      </a:lnTo>
                      <a:lnTo>
                        <a:pt x="43" y="6"/>
                      </a:lnTo>
                      <a:lnTo>
                        <a:pt x="49" y="6"/>
                      </a:lnTo>
                      <a:lnTo>
                        <a:pt x="50" y="9"/>
                      </a:lnTo>
                      <a:lnTo>
                        <a:pt x="53" y="11"/>
                      </a:lnTo>
                      <a:lnTo>
                        <a:pt x="55" y="16"/>
                      </a:lnTo>
                      <a:lnTo>
                        <a:pt x="58" y="20"/>
                      </a:lnTo>
                      <a:lnTo>
                        <a:pt x="59" y="23"/>
                      </a:lnTo>
                      <a:lnTo>
                        <a:pt x="63" y="24"/>
                      </a:lnTo>
                      <a:lnTo>
                        <a:pt x="62" y="20"/>
                      </a:lnTo>
                      <a:lnTo>
                        <a:pt x="59" y="15"/>
                      </a:lnTo>
                      <a:lnTo>
                        <a:pt x="58" y="11"/>
                      </a:lnTo>
                      <a:lnTo>
                        <a:pt x="58" y="4"/>
                      </a:lnTo>
                      <a:lnTo>
                        <a:pt x="59" y="1"/>
                      </a:lnTo>
                      <a:lnTo>
                        <a:pt x="62"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3" name="Freeform 1361">
                  <a:extLst>
                    <a:ext uri="{FF2B5EF4-FFF2-40B4-BE49-F238E27FC236}">
                      <a16:creationId xmlns:a16="http://schemas.microsoft.com/office/drawing/2014/main" id="{C2A9CE1B-E70C-441E-9373-F3D85875A59A}"/>
                    </a:ext>
                  </a:extLst>
                </p:cNvPr>
                <p:cNvSpPr/>
                <p:nvPr/>
              </p:nvSpPr>
              <p:spPr bwMode="auto">
                <a:xfrm>
                  <a:off x="6194524" y="1860856"/>
                  <a:ext cx="221762" cy="80829"/>
                </a:xfrm>
                <a:custGeom>
                  <a:avLst/>
                  <a:gdLst/>
                  <a:ahLst/>
                  <a:cxnLst>
                    <a:cxn ang="0">
                      <a:pos x="58" y="0"/>
                    </a:cxn>
                    <a:cxn ang="0">
                      <a:pos x="63" y="0"/>
                    </a:cxn>
                    <a:cxn ang="0">
                      <a:pos x="63" y="10"/>
                    </a:cxn>
                    <a:cxn ang="0">
                      <a:pos x="65" y="10"/>
                    </a:cxn>
                    <a:cxn ang="0">
                      <a:pos x="67" y="9"/>
                    </a:cxn>
                    <a:cxn ang="0">
                      <a:pos x="69" y="8"/>
                    </a:cxn>
                    <a:cxn ang="0">
                      <a:pos x="70" y="7"/>
                    </a:cxn>
                    <a:cxn ang="0">
                      <a:pos x="88" y="7"/>
                    </a:cxn>
                    <a:cxn ang="0">
                      <a:pos x="93" y="8"/>
                    </a:cxn>
                    <a:cxn ang="0">
                      <a:pos x="97" y="9"/>
                    </a:cxn>
                    <a:cxn ang="0">
                      <a:pos x="102" y="12"/>
                    </a:cxn>
                    <a:cxn ang="0">
                      <a:pos x="104" y="15"/>
                    </a:cxn>
                    <a:cxn ang="0">
                      <a:pos x="107" y="18"/>
                    </a:cxn>
                    <a:cxn ang="0">
                      <a:pos x="98" y="24"/>
                    </a:cxn>
                    <a:cxn ang="0">
                      <a:pos x="87" y="30"/>
                    </a:cxn>
                    <a:cxn ang="0">
                      <a:pos x="74" y="37"/>
                    </a:cxn>
                    <a:cxn ang="0">
                      <a:pos x="64" y="39"/>
                    </a:cxn>
                    <a:cxn ang="0">
                      <a:pos x="59" y="39"/>
                    </a:cxn>
                    <a:cxn ang="0">
                      <a:pos x="55" y="37"/>
                    </a:cxn>
                    <a:cxn ang="0">
                      <a:pos x="53" y="35"/>
                    </a:cxn>
                    <a:cxn ang="0">
                      <a:pos x="50" y="32"/>
                    </a:cxn>
                    <a:cxn ang="0">
                      <a:pos x="27" y="32"/>
                    </a:cxn>
                    <a:cxn ang="0">
                      <a:pos x="24" y="30"/>
                    </a:cxn>
                    <a:cxn ang="0">
                      <a:pos x="23" y="29"/>
                    </a:cxn>
                    <a:cxn ang="0">
                      <a:pos x="22" y="27"/>
                    </a:cxn>
                    <a:cxn ang="0">
                      <a:pos x="22" y="24"/>
                    </a:cxn>
                    <a:cxn ang="0">
                      <a:pos x="30" y="24"/>
                    </a:cxn>
                    <a:cxn ang="0">
                      <a:pos x="35" y="23"/>
                    </a:cxn>
                    <a:cxn ang="0">
                      <a:pos x="32" y="23"/>
                    </a:cxn>
                    <a:cxn ang="0">
                      <a:pos x="28" y="22"/>
                    </a:cxn>
                    <a:cxn ang="0">
                      <a:pos x="15" y="22"/>
                    </a:cxn>
                    <a:cxn ang="0">
                      <a:pos x="13" y="23"/>
                    </a:cxn>
                    <a:cxn ang="0">
                      <a:pos x="10" y="23"/>
                    </a:cxn>
                    <a:cxn ang="0">
                      <a:pos x="8" y="22"/>
                    </a:cxn>
                    <a:cxn ang="0">
                      <a:pos x="6" y="19"/>
                    </a:cxn>
                    <a:cxn ang="0">
                      <a:pos x="6" y="17"/>
                    </a:cxn>
                    <a:cxn ang="0">
                      <a:pos x="3" y="12"/>
                    </a:cxn>
                    <a:cxn ang="0">
                      <a:pos x="0" y="7"/>
                    </a:cxn>
                    <a:cxn ang="0">
                      <a:pos x="6" y="7"/>
                    </a:cxn>
                    <a:cxn ang="0">
                      <a:pos x="12" y="9"/>
                    </a:cxn>
                    <a:cxn ang="0">
                      <a:pos x="13" y="9"/>
                    </a:cxn>
                    <a:cxn ang="0">
                      <a:pos x="15" y="8"/>
                    </a:cxn>
                    <a:cxn ang="0">
                      <a:pos x="15" y="7"/>
                    </a:cxn>
                    <a:cxn ang="0">
                      <a:pos x="22" y="7"/>
                    </a:cxn>
                    <a:cxn ang="0">
                      <a:pos x="20" y="2"/>
                    </a:cxn>
                    <a:cxn ang="0">
                      <a:pos x="32" y="2"/>
                    </a:cxn>
                    <a:cxn ang="0">
                      <a:pos x="33" y="3"/>
                    </a:cxn>
                    <a:cxn ang="0">
                      <a:pos x="35" y="4"/>
                    </a:cxn>
                    <a:cxn ang="0">
                      <a:pos x="38" y="7"/>
                    </a:cxn>
                    <a:cxn ang="0">
                      <a:pos x="42" y="8"/>
                    </a:cxn>
                    <a:cxn ang="0">
                      <a:pos x="47" y="10"/>
                    </a:cxn>
                    <a:cxn ang="0">
                      <a:pos x="48" y="10"/>
                    </a:cxn>
                    <a:cxn ang="0">
                      <a:pos x="53" y="8"/>
                    </a:cxn>
                    <a:cxn ang="0">
                      <a:pos x="54" y="5"/>
                    </a:cxn>
                    <a:cxn ang="0">
                      <a:pos x="57" y="3"/>
                    </a:cxn>
                    <a:cxn ang="0">
                      <a:pos x="58" y="0"/>
                    </a:cxn>
                  </a:cxnLst>
                  <a:rect l="0" t="0" r="r" b="b"/>
                  <a:pathLst>
                    <a:path w="107" h="39">
                      <a:moveTo>
                        <a:pt x="58" y="0"/>
                      </a:moveTo>
                      <a:lnTo>
                        <a:pt x="63" y="0"/>
                      </a:lnTo>
                      <a:lnTo>
                        <a:pt x="63" y="10"/>
                      </a:lnTo>
                      <a:lnTo>
                        <a:pt x="65" y="10"/>
                      </a:lnTo>
                      <a:lnTo>
                        <a:pt x="67" y="9"/>
                      </a:lnTo>
                      <a:lnTo>
                        <a:pt x="69" y="8"/>
                      </a:lnTo>
                      <a:lnTo>
                        <a:pt x="70" y="7"/>
                      </a:lnTo>
                      <a:lnTo>
                        <a:pt x="88" y="7"/>
                      </a:lnTo>
                      <a:lnTo>
                        <a:pt x="93" y="8"/>
                      </a:lnTo>
                      <a:lnTo>
                        <a:pt x="97" y="9"/>
                      </a:lnTo>
                      <a:lnTo>
                        <a:pt x="102" y="12"/>
                      </a:lnTo>
                      <a:lnTo>
                        <a:pt x="104" y="15"/>
                      </a:lnTo>
                      <a:lnTo>
                        <a:pt x="107" y="18"/>
                      </a:lnTo>
                      <a:lnTo>
                        <a:pt x="98" y="24"/>
                      </a:lnTo>
                      <a:lnTo>
                        <a:pt x="87" y="30"/>
                      </a:lnTo>
                      <a:lnTo>
                        <a:pt x="74" y="37"/>
                      </a:lnTo>
                      <a:lnTo>
                        <a:pt x="64" y="39"/>
                      </a:lnTo>
                      <a:lnTo>
                        <a:pt x="59" y="39"/>
                      </a:lnTo>
                      <a:lnTo>
                        <a:pt x="55" y="37"/>
                      </a:lnTo>
                      <a:lnTo>
                        <a:pt x="53" y="35"/>
                      </a:lnTo>
                      <a:lnTo>
                        <a:pt x="50" y="32"/>
                      </a:lnTo>
                      <a:lnTo>
                        <a:pt x="27" y="32"/>
                      </a:lnTo>
                      <a:lnTo>
                        <a:pt x="24" y="30"/>
                      </a:lnTo>
                      <a:lnTo>
                        <a:pt x="23" y="29"/>
                      </a:lnTo>
                      <a:lnTo>
                        <a:pt x="22" y="27"/>
                      </a:lnTo>
                      <a:lnTo>
                        <a:pt x="22" y="24"/>
                      </a:lnTo>
                      <a:lnTo>
                        <a:pt x="30" y="24"/>
                      </a:lnTo>
                      <a:lnTo>
                        <a:pt x="35" y="23"/>
                      </a:lnTo>
                      <a:lnTo>
                        <a:pt x="32" y="23"/>
                      </a:lnTo>
                      <a:lnTo>
                        <a:pt x="28" y="22"/>
                      </a:lnTo>
                      <a:lnTo>
                        <a:pt x="15" y="22"/>
                      </a:lnTo>
                      <a:lnTo>
                        <a:pt x="13" y="23"/>
                      </a:lnTo>
                      <a:lnTo>
                        <a:pt x="10" y="23"/>
                      </a:lnTo>
                      <a:lnTo>
                        <a:pt x="8" y="22"/>
                      </a:lnTo>
                      <a:lnTo>
                        <a:pt x="6" y="19"/>
                      </a:lnTo>
                      <a:lnTo>
                        <a:pt x="6" y="17"/>
                      </a:lnTo>
                      <a:lnTo>
                        <a:pt x="3" y="12"/>
                      </a:lnTo>
                      <a:lnTo>
                        <a:pt x="0" y="7"/>
                      </a:lnTo>
                      <a:lnTo>
                        <a:pt x="6" y="7"/>
                      </a:lnTo>
                      <a:lnTo>
                        <a:pt x="12" y="9"/>
                      </a:lnTo>
                      <a:lnTo>
                        <a:pt x="13" y="9"/>
                      </a:lnTo>
                      <a:lnTo>
                        <a:pt x="15" y="8"/>
                      </a:lnTo>
                      <a:lnTo>
                        <a:pt x="15" y="7"/>
                      </a:lnTo>
                      <a:lnTo>
                        <a:pt x="22" y="7"/>
                      </a:lnTo>
                      <a:lnTo>
                        <a:pt x="20" y="2"/>
                      </a:lnTo>
                      <a:lnTo>
                        <a:pt x="32" y="2"/>
                      </a:lnTo>
                      <a:lnTo>
                        <a:pt x="33" y="3"/>
                      </a:lnTo>
                      <a:lnTo>
                        <a:pt x="35" y="4"/>
                      </a:lnTo>
                      <a:lnTo>
                        <a:pt x="38" y="7"/>
                      </a:lnTo>
                      <a:lnTo>
                        <a:pt x="42" y="8"/>
                      </a:lnTo>
                      <a:lnTo>
                        <a:pt x="47" y="10"/>
                      </a:lnTo>
                      <a:lnTo>
                        <a:pt x="48" y="10"/>
                      </a:lnTo>
                      <a:lnTo>
                        <a:pt x="53" y="8"/>
                      </a:lnTo>
                      <a:lnTo>
                        <a:pt x="54" y="5"/>
                      </a:lnTo>
                      <a:lnTo>
                        <a:pt x="57" y="3"/>
                      </a:lnTo>
                      <a:lnTo>
                        <a:pt x="5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4" name="Freeform 1362">
                  <a:extLst>
                    <a:ext uri="{FF2B5EF4-FFF2-40B4-BE49-F238E27FC236}">
                      <a16:creationId xmlns:a16="http://schemas.microsoft.com/office/drawing/2014/main" id="{EDD1CF4A-7521-465F-851C-6644AC97B6CB}"/>
                    </a:ext>
                  </a:extLst>
                </p:cNvPr>
                <p:cNvSpPr/>
                <p:nvPr/>
              </p:nvSpPr>
              <p:spPr bwMode="auto">
                <a:xfrm>
                  <a:off x="6018359" y="1952048"/>
                  <a:ext cx="31089" cy="35234"/>
                </a:xfrm>
                <a:custGeom>
                  <a:avLst/>
                  <a:gdLst/>
                  <a:ahLst/>
                  <a:cxnLst>
                    <a:cxn ang="0">
                      <a:pos x="1" y="0"/>
                    </a:cxn>
                    <a:cxn ang="0">
                      <a:pos x="14" y="13"/>
                    </a:cxn>
                    <a:cxn ang="0">
                      <a:pos x="15" y="17"/>
                    </a:cxn>
                    <a:cxn ang="0">
                      <a:pos x="12" y="15"/>
                    </a:cxn>
                    <a:cxn ang="0">
                      <a:pos x="9" y="14"/>
                    </a:cxn>
                    <a:cxn ang="0">
                      <a:pos x="6" y="12"/>
                    </a:cxn>
                    <a:cxn ang="0">
                      <a:pos x="2" y="9"/>
                    </a:cxn>
                    <a:cxn ang="0">
                      <a:pos x="0" y="4"/>
                    </a:cxn>
                    <a:cxn ang="0">
                      <a:pos x="0" y="2"/>
                    </a:cxn>
                    <a:cxn ang="0">
                      <a:pos x="1" y="0"/>
                    </a:cxn>
                  </a:cxnLst>
                  <a:rect l="0" t="0" r="r" b="b"/>
                  <a:pathLst>
                    <a:path w="15" h="17">
                      <a:moveTo>
                        <a:pt x="1" y="0"/>
                      </a:moveTo>
                      <a:lnTo>
                        <a:pt x="14" y="13"/>
                      </a:lnTo>
                      <a:lnTo>
                        <a:pt x="15" y="17"/>
                      </a:lnTo>
                      <a:lnTo>
                        <a:pt x="12" y="15"/>
                      </a:lnTo>
                      <a:lnTo>
                        <a:pt x="9" y="14"/>
                      </a:lnTo>
                      <a:lnTo>
                        <a:pt x="6" y="12"/>
                      </a:lnTo>
                      <a:lnTo>
                        <a:pt x="2" y="9"/>
                      </a:lnTo>
                      <a:lnTo>
                        <a:pt x="0" y="4"/>
                      </a:lnTo>
                      <a:lnTo>
                        <a:pt x="0" y="2"/>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5" name="Freeform 1363">
                  <a:extLst>
                    <a:ext uri="{FF2B5EF4-FFF2-40B4-BE49-F238E27FC236}">
                      <a16:creationId xmlns:a16="http://schemas.microsoft.com/office/drawing/2014/main" id="{3EFD3C75-30A6-4BBF-ADA3-8A008603DD5C}"/>
                    </a:ext>
                  </a:extLst>
                </p:cNvPr>
                <p:cNvSpPr/>
                <p:nvPr/>
              </p:nvSpPr>
              <p:spPr bwMode="auto">
                <a:xfrm>
                  <a:off x="6020431" y="1949974"/>
                  <a:ext cx="2073" cy="2073"/>
                </a:xfrm>
                <a:custGeom>
                  <a:avLst/>
                  <a:gdLst/>
                  <a:ahLst/>
                  <a:cxnLst>
                    <a:cxn ang="0">
                      <a:pos x="1" y="0"/>
                    </a:cxn>
                    <a:cxn ang="0">
                      <a:pos x="1" y="1"/>
                    </a:cxn>
                    <a:cxn ang="0">
                      <a:pos x="0" y="1"/>
                    </a:cxn>
                    <a:cxn ang="0">
                      <a:pos x="1" y="0"/>
                    </a:cxn>
                  </a:cxnLst>
                  <a:rect l="0" t="0" r="r" b="b"/>
                  <a:pathLst>
                    <a:path w="1" h="1">
                      <a:moveTo>
                        <a:pt x="1" y="0"/>
                      </a:moveTo>
                      <a:lnTo>
                        <a:pt x="1" y="1"/>
                      </a:lnTo>
                      <a:lnTo>
                        <a:pt x="0" y="1"/>
                      </a:lnTo>
                      <a:lnTo>
                        <a:pt x="1"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6" name="Freeform 1365">
                  <a:extLst>
                    <a:ext uri="{FF2B5EF4-FFF2-40B4-BE49-F238E27FC236}">
                      <a16:creationId xmlns:a16="http://schemas.microsoft.com/office/drawing/2014/main" id="{60A84D87-2542-4462-9D31-12EDBE9D16D7}"/>
                    </a:ext>
                  </a:extLst>
                </p:cNvPr>
                <p:cNvSpPr/>
                <p:nvPr/>
              </p:nvSpPr>
              <p:spPr bwMode="auto">
                <a:xfrm>
                  <a:off x="5601779" y="2837019"/>
                  <a:ext cx="20725" cy="18653"/>
                </a:xfrm>
                <a:custGeom>
                  <a:avLst/>
                  <a:gdLst/>
                  <a:ahLst/>
                  <a:cxnLst>
                    <a:cxn ang="0">
                      <a:pos x="5" y="0"/>
                    </a:cxn>
                    <a:cxn ang="0">
                      <a:pos x="10" y="0"/>
                    </a:cxn>
                    <a:cxn ang="0">
                      <a:pos x="9" y="2"/>
                    </a:cxn>
                    <a:cxn ang="0">
                      <a:pos x="8" y="6"/>
                    </a:cxn>
                    <a:cxn ang="0">
                      <a:pos x="3" y="9"/>
                    </a:cxn>
                    <a:cxn ang="0">
                      <a:pos x="0" y="6"/>
                    </a:cxn>
                    <a:cxn ang="0">
                      <a:pos x="0" y="3"/>
                    </a:cxn>
                    <a:cxn ang="0">
                      <a:pos x="3" y="1"/>
                    </a:cxn>
                    <a:cxn ang="0">
                      <a:pos x="5" y="0"/>
                    </a:cxn>
                  </a:cxnLst>
                  <a:rect l="0" t="0" r="r" b="b"/>
                  <a:pathLst>
                    <a:path w="10" h="9">
                      <a:moveTo>
                        <a:pt x="5" y="0"/>
                      </a:moveTo>
                      <a:lnTo>
                        <a:pt x="10" y="0"/>
                      </a:lnTo>
                      <a:lnTo>
                        <a:pt x="9" y="2"/>
                      </a:lnTo>
                      <a:lnTo>
                        <a:pt x="8" y="6"/>
                      </a:lnTo>
                      <a:lnTo>
                        <a:pt x="3" y="9"/>
                      </a:lnTo>
                      <a:lnTo>
                        <a:pt x="0" y="6"/>
                      </a:lnTo>
                      <a:lnTo>
                        <a:pt x="0" y="3"/>
                      </a:lnTo>
                      <a:lnTo>
                        <a:pt x="3" y="1"/>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7" name="Freeform 1366">
                  <a:extLst>
                    <a:ext uri="{FF2B5EF4-FFF2-40B4-BE49-F238E27FC236}">
                      <a16:creationId xmlns:a16="http://schemas.microsoft.com/office/drawing/2014/main" id="{950CAA36-3E5E-4C31-AF0F-D33FE0059C94}"/>
                    </a:ext>
                  </a:extLst>
                </p:cNvPr>
                <p:cNvSpPr/>
                <p:nvPr/>
              </p:nvSpPr>
              <p:spPr bwMode="auto">
                <a:xfrm>
                  <a:off x="5614214" y="2826657"/>
                  <a:ext cx="198963" cy="288083"/>
                </a:xfrm>
                <a:custGeom>
                  <a:avLst/>
                  <a:gdLst/>
                  <a:ahLst/>
                  <a:cxnLst>
                    <a:cxn ang="0">
                      <a:pos x="38" y="2"/>
                    </a:cxn>
                    <a:cxn ang="0">
                      <a:pos x="36" y="7"/>
                    </a:cxn>
                    <a:cxn ang="0">
                      <a:pos x="29" y="11"/>
                    </a:cxn>
                    <a:cxn ang="0">
                      <a:pos x="29" y="17"/>
                    </a:cxn>
                    <a:cxn ang="0">
                      <a:pos x="49" y="31"/>
                    </a:cxn>
                    <a:cxn ang="0">
                      <a:pos x="41" y="42"/>
                    </a:cxn>
                    <a:cxn ang="0">
                      <a:pos x="44" y="45"/>
                    </a:cxn>
                    <a:cxn ang="0">
                      <a:pos x="54" y="49"/>
                    </a:cxn>
                    <a:cxn ang="0">
                      <a:pos x="61" y="63"/>
                    </a:cxn>
                    <a:cxn ang="0">
                      <a:pos x="77" y="78"/>
                    </a:cxn>
                    <a:cxn ang="0">
                      <a:pos x="81" y="88"/>
                    </a:cxn>
                    <a:cxn ang="0">
                      <a:pos x="79" y="97"/>
                    </a:cxn>
                    <a:cxn ang="0">
                      <a:pos x="88" y="93"/>
                    </a:cxn>
                    <a:cxn ang="0">
                      <a:pos x="96" y="102"/>
                    </a:cxn>
                    <a:cxn ang="0">
                      <a:pos x="88" y="113"/>
                    </a:cxn>
                    <a:cxn ang="0">
                      <a:pos x="92" y="119"/>
                    </a:cxn>
                    <a:cxn ang="0">
                      <a:pos x="86" y="127"/>
                    </a:cxn>
                    <a:cxn ang="0">
                      <a:pos x="58" y="129"/>
                    </a:cxn>
                    <a:cxn ang="0">
                      <a:pos x="39" y="130"/>
                    </a:cxn>
                    <a:cxn ang="0">
                      <a:pos x="31" y="132"/>
                    </a:cxn>
                    <a:cxn ang="0">
                      <a:pos x="20" y="137"/>
                    </a:cxn>
                    <a:cxn ang="0">
                      <a:pos x="14" y="137"/>
                    </a:cxn>
                    <a:cxn ang="0">
                      <a:pos x="32" y="122"/>
                    </a:cxn>
                    <a:cxn ang="0">
                      <a:pos x="42" y="119"/>
                    </a:cxn>
                    <a:cxn ang="0">
                      <a:pos x="42" y="114"/>
                    </a:cxn>
                    <a:cxn ang="0">
                      <a:pos x="37" y="118"/>
                    </a:cxn>
                    <a:cxn ang="0">
                      <a:pos x="28" y="114"/>
                    </a:cxn>
                    <a:cxn ang="0">
                      <a:pos x="20" y="114"/>
                    </a:cxn>
                    <a:cxn ang="0">
                      <a:pos x="17" y="113"/>
                    </a:cxn>
                    <a:cxn ang="0">
                      <a:pos x="23" y="105"/>
                    </a:cxn>
                    <a:cxn ang="0">
                      <a:pos x="26" y="91"/>
                    </a:cxn>
                    <a:cxn ang="0">
                      <a:pos x="34" y="88"/>
                    </a:cxn>
                    <a:cxn ang="0">
                      <a:pos x="43" y="75"/>
                    </a:cxn>
                    <a:cxn ang="0">
                      <a:pos x="37" y="74"/>
                    </a:cxn>
                    <a:cxn ang="0">
                      <a:pos x="36" y="66"/>
                    </a:cxn>
                    <a:cxn ang="0">
                      <a:pos x="31" y="64"/>
                    </a:cxn>
                    <a:cxn ang="0">
                      <a:pos x="17" y="64"/>
                    </a:cxn>
                    <a:cxn ang="0">
                      <a:pos x="20" y="46"/>
                    </a:cxn>
                    <a:cxn ang="0">
                      <a:pos x="14" y="45"/>
                    </a:cxn>
                    <a:cxn ang="0">
                      <a:pos x="14" y="50"/>
                    </a:cxn>
                    <a:cxn ang="0">
                      <a:pos x="12" y="42"/>
                    </a:cxn>
                    <a:cxn ang="0">
                      <a:pos x="10" y="37"/>
                    </a:cxn>
                    <a:cxn ang="0">
                      <a:pos x="7" y="32"/>
                    </a:cxn>
                    <a:cxn ang="0">
                      <a:pos x="5" y="25"/>
                    </a:cxn>
                    <a:cxn ang="0">
                      <a:pos x="0" y="19"/>
                    </a:cxn>
                    <a:cxn ang="0">
                      <a:pos x="10" y="21"/>
                    </a:cxn>
                    <a:cxn ang="0">
                      <a:pos x="9" y="15"/>
                    </a:cxn>
                    <a:cxn ang="0">
                      <a:pos x="14" y="12"/>
                    </a:cxn>
                    <a:cxn ang="0">
                      <a:pos x="17" y="6"/>
                    </a:cxn>
                    <a:cxn ang="0">
                      <a:pos x="20" y="0"/>
                    </a:cxn>
                  </a:cxnLst>
                  <a:rect l="0" t="0" r="r" b="b"/>
                  <a:pathLst>
                    <a:path w="96" h="139">
                      <a:moveTo>
                        <a:pt x="20" y="0"/>
                      </a:moveTo>
                      <a:lnTo>
                        <a:pt x="36" y="0"/>
                      </a:lnTo>
                      <a:lnTo>
                        <a:pt x="38" y="2"/>
                      </a:lnTo>
                      <a:lnTo>
                        <a:pt x="38" y="3"/>
                      </a:lnTo>
                      <a:lnTo>
                        <a:pt x="37" y="6"/>
                      </a:lnTo>
                      <a:lnTo>
                        <a:pt x="36" y="7"/>
                      </a:lnTo>
                      <a:lnTo>
                        <a:pt x="33" y="8"/>
                      </a:lnTo>
                      <a:lnTo>
                        <a:pt x="32" y="10"/>
                      </a:lnTo>
                      <a:lnTo>
                        <a:pt x="29" y="11"/>
                      </a:lnTo>
                      <a:lnTo>
                        <a:pt x="28" y="14"/>
                      </a:lnTo>
                      <a:lnTo>
                        <a:pt x="28" y="15"/>
                      </a:lnTo>
                      <a:lnTo>
                        <a:pt x="29" y="17"/>
                      </a:lnTo>
                      <a:lnTo>
                        <a:pt x="53" y="17"/>
                      </a:lnTo>
                      <a:lnTo>
                        <a:pt x="53" y="25"/>
                      </a:lnTo>
                      <a:lnTo>
                        <a:pt x="49" y="31"/>
                      </a:lnTo>
                      <a:lnTo>
                        <a:pt x="46" y="36"/>
                      </a:lnTo>
                      <a:lnTo>
                        <a:pt x="43" y="42"/>
                      </a:lnTo>
                      <a:lnTo>
                        <a:pt x="41" y="42"/>
                      </a:lnTo>
                      <a:lnTo>
                        <a:pt x="39" y="44"/>
                      </a:lnTo>
                      <a:lnTo>
                        <a:pt x="39" y="45"/>
                      </a:lnTo>
                      <a:lnTo>
                        <a:pt x="44" y="45"/>
                      </a:lnTo>
                      <a:lnTo>
                        <a:pt x="47" y="46"/>
                      </a:lnTo>
                      <a:lnTo>
                        <a:pt x="49" y="46"/>
                      </a:lnTo>
                      <a:lnTo>
                        <a:pt x="54" y="49"/>
                      </a:lnTo>
                      <a:lnTo>
                        <a:pt x="56" y="51"/>
                      </a:lnTo>
                      <a:lnTo>
                        <a:pt x="57" y="55"/>
                      </a:lnTo>
                      <a:lnTo>
                        <a:pt x="61" y="63"/>
                      </a:lnTo>
                      <a:lnTo>
                        <a:pt x="63" y="65"/>
                      </a:lnTo>
                      <a:lnTo>
                        <a:pt x="67" y="68"/>
                      </a:lnTo>
                      <a:lnTo>
                        <a:pt x="77" y="78"/>
                      </a:lnTo>
                      <a:lnTo>
                        <a:pt x="77" y="81"/>
                      </a:lnTo>
                      <a:lnTo>
                        <a:pt x="79" y="86"/>
                      </a:lnTo>
                      <a:lnTo>
                        <a:pt x="81" y="88"/>
                      </a:lnTo>
                      <a:lnTo>
                        <a:pt x="82" y="90"/>
                      </a:lnTo>
                      <a:lnTo>
                        <a:pt x="79" y="93"/>
                      </a:lnTo>
                      <a:lnTo>
                        <a:pt x="79" y="97"/>
                      </a:lnTo>
                      <a:lnTo>
                        <a:pt x="82" y="94"/>
                      </a:lnTo>
                      <a:lnTo>
                        <a:pt x="84" y="93"/>
                      </a:lnTo>
                      <a:lnTo>
                        <a:pt x="88" y="93"/>
                      </a:lnTo>
                      <a:lnTo>
                        <a:pt x="92" y="94"/>
                      </a:lnTo>
                      <a:lnTo>
                        <a:pt x="96" y="98"/>
                      </a:lnTo>
                      <a:lnTo>
                        <a:pt x="96" y="102"/>
                      </a:lnTo>
                      <a:lnTo>
                        <a:pt x="93" y="107"/>
                      </a:lnTo>
                      <a:lnTo>
                        <a:pt x="91" y="109"/>
                      </a:lnTo>
                      <a:lnTo>
                        <a:pt x="88" y="113"/>
                      </a:lnTo>
                      <a:lnTo>
                        <a:pt x="83" y="118"/>
                      </a:lnTo>
                      <a:lnTo>
                        <a:pt x="87" y="119"/>
                      </a:lnTo>
                      <a:lnTo>
                        <a:pt x="92" y="119"/>
                      </a:lnTo>
                      <a:lnTo>
                        <a:pt x="92" y="122"/>
                      </a:lnTo>
                      <a:lnTo>
                        <a:pt x="90" y="124"/>
                      </a:lnTo>
                      <a:lnTo>
                        <a:pt x="86" y="127"/>
                      </a:lnTo>
                      <a:lnTo>
                        <a:pt x="83" y="128"/>
                      </a:lnTo>
                      <a:lnTo>
                        <a:pt x="64" y="128"/>
                      </a:lnTo>
                      <a:lnTo>
                        <a:pt x="58" y="129"/>
                      </a:lnTo>
                      <a:lnTo>
                        <a:pt x="43" y="132"/>
                      </a:lnTo>
                      <a:lnTo>
                        <a:pt x="41" y="132"/>
                      </a:lnTo>
                      <a:lnTo>
                        <a:pt x="39" y="130"/>
                      </a:lnTo>
                      <a:lnTo>
                        <a:pt x="37" y="129"/>
                      </a:lnTo>
                      <a:lnTo>
                        <a:pt x="36" y="129"/>
                      </a:lnTo>
                      <a:lnTo>
                        <a:pt x="31" y="132"/>
                      </a:lnTo>
                      <a:lnTo>
                        <a:pt x="29" y="134"/>
                      </a:lnTo>
                      <a:lnTo>
                        <a:pt x="29" y="137"/>
                      </a:lnTo>
                      <a:lnTo>
                        <a:pt x="20" y="137"/>
                      </a:lnTo>
                      <a:lnTo>
                        <a:pt x="18" y="139"/>
                      </a:lnTo>
                      <a:lnTo>
                        <a:pt x="14" y="139"/>
                      </a:lnTo>
                      <a:lnTo>
                        <a:pt x="14" y="137"/>
                      </a:lnTo>
                      <a:lnTo>
                        <a:pt x="27" y="124"/>
                      </a:lnTo>
                      <a:lnTo>
                        <a:pt x="28" y="122"/>
                      </a:lnTo>
                      <a:lnTo>
                        <a:pt x="32" y="122"/>
                      </a:lnTo>
                      <a:lnTo>
                        <a:pt x="34" y="120"/>
                      </a:lnTo>
                      <a:lnTo>
                        <a:pt x="39" y="120"/>
                      </a:lnTo>
                      <a:lnTo>
                        <a:pt x="42" y="119"/>
                      </a:lnTo>
                      <a:lnTo>
                        <a:pt x="43" y="118"/>
                      </a:lnTo>
                      <a:lnTo>
                        <a:pt x="43" y="115"/>
                      </a:lnTo>
                      <a:lnTo>
                        <a:pt x="42" y="114"/>
                      </a:lnTo>
                      <a:lnTo>
                        <a:pt x="41" y="115"/>
                      </a:lnTo>
                      <a:lnTo>
                        <a:pt x="38" y="117"/>
                      </a:lnTo>
                      <a:lnTo>
                        <a:pt x="37" y="118"/>
                      </a:lnTo>
                      <a:lnTo>
                        <a:pt x="32" y="118"/>
                      </a:lnTo>
                      <a:lnTo>
                        <a:pt x="29" y="117"/>
                      </a:lnTo>
                      <a:lnTo>
                        <a:pt x="28" y="114"/>
                      </a:lnTo>
                      <a:lnTo>
                        <a:pt x="26" y="113"/>
                      </a:lnTo>
                      <a:lnTo>
                        <a:pt x="22" y="113"/>
                      </a:lnTo>
                      <a:lnTo>
                        <a:pt x="20" y="114"/>
                      </a:lnTo>
                      <a:lnTo>
                        <a:pt x="20" y="115"/>
                      </a:lnTo>
                      <a:lnTo>
                        <a:pt x="19" y="115"/>
                      </a:lnTo>
                      <a:lnTo>
                        <a:pt x="17" y="113"/>
                      </a:lnTo>
                      <a:lnTo>
                        <a:pt x="17" y="110"/>
                      </a:lnTo>
                      <a:lnTo>
                        <a:pt x="22" y="108"/>
                      </a:lnTo>
                      <a:lnTo>
                        <a:pt x="23" y="105"/>
                      </a:lnTo>
                      <a:lnTo>
                        <a:pt x="28" y="103"/>
                      </a:lnTo>
                      <a:lnTo>
                        <a:pt x="28" y="97"/>
                      </a:lnTo>
                      <a:lnTo>
                        <a:pt x="26" y="91"/>
                      </a:lnTo>
                      <a:lnTo>
                        <a:pt x="26" y="89"/>
                      </a:lnTo>
                      <a:lnTo>
                        <a:pt x="31" y="89"/>
                      </a:lnTo>
                      <a:lnTo>
                        <a:pt x="34" y="88"/>
                      </a:lnTo>
                      <a:lnTo>
                        <a:pt x="42" y="83"/>
                      </a:lnTo>
                      <a:lnTo>
                        <a:pt x="43" y="80"/>
                      </a:lnTo>
                      <a:lnTo>
                        <a:pt x="43" y="75"/>
                      </a:lnTo>
                      <a:lnTo>
                        <a:pt x="41" y="75"/>
                      </a:lnTo>
                      <a:lnTo>
                        <a:pt x="38" y="74"/>
                      </a:lnTo>
                      <a:lnTo>
                        <a:pt x="37" y="74"/>
                      </a:lnTo>
                      <a:lnTo>
                        <a:pt x="34" y="73"/>
                      </a:lnTo>
                      <a:lnTo>
                        <a:pt x="34" y="68"/>
                      </a:lnTo>
                      <a:lnTo>
                        <a:pt x="36" y="66"/>
                      </a:lnTo>
                      <a:lnTo>
                        <a:pt x="36" y="65"/>
                      </a:lnTo>
                      <a:lnTo>
                        <a:pt x="37" y="64"/>
                      </a:lnTo>
                      <a:lnTo>
                        <a:pt x="31" y="64"/>
                      </a:lnTo>
                      <a:lnTo>
                        <a:pt x="26" y="66"/>
                      </a:lnTo>
                      <a:lnTo>
                        <a:pt x="19" y="66"/>
                      </a:lnTo>
                      <a:lnTo>
                        <a:pt x="17" y="64"/>
                      </a:lnTo>
                      <a:lnTo>
                        <a:pt x="17" y="60"/>
                      </a:lnTo>
                      <a:lnTo>
                        <a:pt x="20" y="56"/>
                      </a:lnTo>
                      <a:lnTo>
                        <a:pt x="20" y="46"/>
                      </a:lnTo>
                      <a:lnTo>
                        <a:pt x="18" y="46"/>
                      </a:lnTo>
                      <a:lnTo>
                        <a:pt x="15" y="45"/>
                      </a:lnTo>
                      <a:lnTo>
                        <a:pt x="14" y="45"/>
                      </a:lnTo>
                      <a:lnTo>
                        <a:pt x="13" y="46"/>
                      </a:lnTo>
                      <a:lnTo>
                        <a:pt x="13" y="49"/>
                      </a:lnTo>
                      <a:lnTo>
                        <a:pt x="14" y="50"/>
                      </a:lnTo>
                      <a:lnTo>
                        <a:pt x="10" y="50"/>
                      </a:lnTo>
                      <a:lnTo>
                        <a:pt x="10" y="42"/>
                      </a:lnTo>
                      <a:lnTo>
                        <a:pt x="12" y="42"/>
                      </a:lnTo>
                      <a:lnTo>
                        <a:pt x="13" y="41"/>
                      </a:lnTo>
                      <a:lnTo>
                        <a:pt x="13" y="37"/>
                      </a:lnTo>
                      <a:lnTo>
                        <a:pt x="10" y="37"/>
                      </a:lnTo>
                      <a:lnTo>
                        <a:pt x="9" y="36"/>
                      </a:lnTo>
                      <a:lnTo>
                        <a:pt x="7" y="35"/>
                      </a:lnTo>
                      <a:lnTo>
                        <a:pt x="7" y="32"/>
                      </a:lnTo>
                      <a:lnTo>
                        <a:pt x="9" y="30"/>
                      </a:lnTo>
                      <a:lnTo>
                        <a:pt x="9" y="26"/>
                      </a:lnTo>
                      <a:lnTo>
                        <a:pt x="5" y="25"/>
                      </a:lnTo>
                      <a:lnTo>
                        <a:pt x="3" y="24"/>
                      </a:lnTo>
                      <a:lnTo>
                        <a:pt x="0" y="21"/>
                      </a:lnTo>
                      <a:lnTo>
                        <a:pt x="0" y="19"/>
                      </a:lnTo>
                      <a:lnTo>
                        <a:pt x="7" y="19"/>
                      </a:lnTo>
                      <a:lnTo>
                        <a:pt x="9" y="21"/>
                      </a:lnTo>
                      <a:lnTo>
                        <a:pt x="10" y="21"/>
                      </a:lnTo>
                      <a:lnTo>
                        <a:pt x="10" y="19"/>
                      </a:lnTo>
                      <a:lnTo>
                        <a:pt x="9" y="17"/>
                      </a:lnTo>
                      <a:lnTo>
                        <a:pt x="9" y="15"/>
                      </a:lnTo>
                      <a:lnTo>
                        <a:pt x="10" y="14"/>
                      </a:lnTo>
                      <a:lnTo>
                        <a:pt x="13" y="12"/>
                      </a:lnTo>
                      <a:lnTo>
                        <a:pt x="14" y="12"/>
                      </a:lnTo>
                      <a:lnTo>
                        <a:pt x="14" y="10"/>
                      </a:lnTo>
                      <a:lnTo>
                        <a:pt x="15" y="8"/>
                      </a:lnTo>
                      <a:lnTo>
                        <a:pt x="17" y="6"/>
                      </a:lnTo>
                      <a:lnTo>
                        <a:pt x="17" y="3"/>
                      </a:lnTo>
                      <a:lnTo>
                        <a:pt x="19" y="2"/>
                      </a:lnTo>
                      <a:lnTo>
                        <a:pt x="2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8" name="Freeform 1367">
                  <a:extLst>
                    <a:ext uri="{FF2B5EF4-FFF2-40B4-BE49-F238E27FC236}">
                      <a16:creationId xmlns:a16="http://schemas.microsoft.com/office/drawing/2014/main" id="{B8885B18-21D3-474E-A33D-8E5DC0630831}"/>
                    </a:ext>
                  </a:extLst>
                </p:cNvPr>
                <p:cNvSpPr/>
                <p:nvPr/>
              </p:nvSpPr>
              <p:spPr bwMode="auto">
                <a:xfrm>
                  <a:off x="5655665" y="2973806"/>
                  <a:ext cx="12435" cy="10363"/>
                </a:xfrm>
                <a:custGeom>
                  <a:avLst/>
                  <a:gdLst/>
                  <a:ahLst/>
                  <a:cxnLst>
                    <a:cxn ang="0">
                      <a:pos x="3" y="0"/>
                    </a:cxn>
                    <a:cxn ang="0">
                      <a:pos x="6" y="0"/>
                    </a:cxn>
                    <a:cxn ang="0">
                      <a:pos x="6" y="2"/>
                    </a:cxn>
                    <a:cxn ang="0">
                      <a:pos x="4" y="4"/>
                    </a:cxn>
                    <a:cxn ang="0">
                      <a:pos x="4" y="5"/>
                    </a:cxn>
                    <a:cxn ang="0">
                      <a:pos x="0" y="5"/>
                    </a:cxn>
                    <a:cxn ang="0">
                      <a:pos x="0" y="3"/>
                    </a:cxn>
                    <a:cxn ang="0">
                      <a:pos x="3" y="0"/>
                    </a:cxn>
                  </a:cxnLst>
                  <a:rect l="0" t="0" r="r" b="b"/>
                  <a:pathLst>
                    <a:path w="6" h="5">
                      <a:moveTo>
                        <a:pt x="3" y="0"/>
                      </a:moveTo>
                      <a:lnTo>
                        <a:pt x="6" y="0"/>
                      </a:lnTo>
                      <a:lnTo>
                        <a:pt x="6" y="2"/>
                      </a:lnTo>
                      <a:lnTo>
                        <a:pt x="4" y="4"/>
                      </a:lnTo>
                      <a:lnTo>
                        <a:pt x="4" y="5"/>
                      </a:lnTo>
                      <a:lnTo>
                        <a:pt x="0" y="5"/>
                      </a:lnTo>
                      <a:lnTo>
                        <a:pt x="0" y="3"/>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09" name="Freeform 1368">
                  <a:extLst>
                    <a:ext uri="{FF2B5EF4-FFF2-40B4-BE49-F238E27FC236}">
                      <a16:creationId xmlns:a16="http://schemas.microsoft.com/office/drawing/2014/main" id="{930C070B-710B-4F8A-A509-4ACC0D04E94D}"/>
                    </a:ext>
                  </a:extLst>
                </p:cNvPr>
                <p:cNvSpPr/>
                <p:nvPr/>
              </p:nvSpPr>
              <p:spPr bwMode="auto">
                <a:xfrm>
                  <a:off x="6068100" y="3469142"/>
                  <a:ext cx="64249" cy="39379"/>
                </a:xfrm>
                <a:custGeom>
                  <a:avLst/>
                  <a:gdLst/>
                  <a:ahLst/>
                  <a:cxnLst>
                    <a:cxn ang="0">
                      <a:pos x="3" y="0"/>
                    </a:cxn>
                    <a:cxn ang="0">
                      <a:pos x="9" y="0"/>
                    </a:cxn>
                    <a:cxn ang="0">
                      <a:pos x="11" y="2"/>
                    </a:cxn>
                    <a:cxn ang="0">
                      <a:pos x="12" y="2"/>
                    </a:cxn>
                    <a:cxn ang="0">
                      <a:pos x="15" y="3"/>
                    </a:cxn>
                    <a:cxn ang="0">
                      <a:pos x="20" y="3"/>
                    </a:cxn>
                    <a:cxn ang="0">
                      <a:pos x="25" y="0"/>
                    </a:cxn>
                    <a:cxn ang="0">
                      <a:pos x="31" y="0"/>
                    </a:cxn>
                    <a:cxn ang="0">
                      <a:pos x="30" y="4"/>
                    </a:cxn>
                    <a:cxn ang="0">
                      <a:pos x="29" y="7"/>
                    </a:cxn>
                    <a:cxn ang="0">
                      <a:pos x="27" y="8"/>
                    </a:cxn>
                    <a:cxn ang="0">
                      <a:pos x="27" y="10"/>
                    </a:cxn>
                    <a:cxn ang="0">
                      <a:pos x="29" y="12"/>
                    </a:cxn>
                    <a:cxn ang="0">
                      <a:pos x="30" y="14"/>
                    </a:cxn>
                    <a:cxn ang="0">
                      <a:pos x="30" y="17"/>
                    </a:cxn>
                    <a:cxn ang="0">
                      <a:pos x="27" y="19"/>
                    </a:cxn>
                    <a:cxn ang="0">
                      <a:pos x="26" y="19"/>
                    </a:cxn>
                    <a:cxn ang="0">
                      <a:pos x="24" y="17"/>
                    </a:cxn>
                    <a:cxn ang="0">
                      <a:pos x="19" y="14"/>
                    </a:cxn>
                    <a:cxn ang="0">
                      <a:pos x="15" y="12"/>
                    </a:cxn>
                    <a:cxn ang="0">
                      <a:pos x="5" y="7"/>
                    </a:cxn>
                    <a:cxn ang="0">
                      <a:pos x="3" y="7"/>
                    </a:cxn>
                    <a:cxn ang="0">
                      <a:pos x="2" y="5"/>
                    </a:cxn>
                    <a:cxn ang="0">
                      <a:pos x="1" y="5"/>
                    </a:cxn>
                    <a:cxn ang="0">
                      <a:pos x="0" y="4"/>
                    </a:cxn>
                    <a:cxn ang="0">
                      <a:pos x="0" y="2"/>
                    </a:cxn>
                    <a:cxn ang="0">
                      <a:pos x="3" y="0"/>
                    </a:cxn>
                  </a:cxnLst>
                  <a:rect l="0" t="0" r="r" b="b"/>
                  <a:pathLst>
                    <a:path w="31" h="19">
                      <a:moveTo>
                        <a:pt x="3" y="0"/>
                      </a:moveTo>
                      <a:lnTo>
                        <a:pt x="9" y="0"/>
                      </a:lnTo>
                      <a:lnTo>
                        <a:pt x="11" y="2"/>
                      </a:lnTo>
                      <a:lnTo>
                        <a:pt x="12" y="2"/>
                      </a:lnTo>
                      <a:lnTo>
                        <a:pt x="15" y="3"/>
                      </a:lnTo>
                      <a:lnTo>
                        <a:pt x="20" y="3"/>
                      </a:lnTo>
                      <a:lnTo>
                        <a:pt x="25" y="0"/>
                      </a:lnTo>
                      <a:lnTo>
                        <a:pt x="31" y="0"/>
                      </a:lnTo>
                      <a:lnTo>
                        <a:pt x="30" y="4"/>
                      </a:lnTo>
                      <a:lnTo>
                        <a:pt x="29" y="7"/>
                      </a:lnTo>
                      <a:lnTo>
                        <a:pt x="27" y="8"/>
                      </a:lnTo>
                      <a:lnTo>
                        <a:pt x="27" y="10"/>
                      </a:lnTo>
                      <a:lnTo>
                        <a:pt x="29" y="12"/>
                      </a:lnTo>
                      <a:lnTo>
                        <a:pt x="30" y="14"/>
                      </a:lnTo>
                      <a:lnTo>
                        <a:pt x="30" y="17"/>
                      </a:lnTo>
                      <a:lnTo>
                        <a:pt x="27" y="19"/>
                      </a:lnTo>
                      <a:lnTo>
                        <a:pt x="26" y="19"/>
                      </a:lnTo>
                      <a:lnTo>
                        <a:pt x="24" y="17"/>
                      </a:lnTo>
                      <a:lnTo>
                        <a:pt x="19" y="14"/>
                      </a:lnTo>
                      <a:lnTo>
                        <a:pt x="15" y="12"/>
                      </a:lnTo>
                      <a:lnTo>
                        <a:pt x="5" y="7"/>
                      </a:lnTo>
                      <a:lnTo>
                        <a:pt x="3" y="7"/>
                      </a:lnTo>
                      <a:lnTo>
                        <a:pt x="2" y="5"/>
                      </a:lnTo>
                      <a:lnTo>
                        <a:pt x="1" y="5"/>
                      </a:lnTo>
                      <a:lnTo>
                        <a:pt x="0" y="4"/>
                      </a:lnTo>
                      <a:lnTo>
                        <a:pt x="0" y="2"/>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0" name="Freeform 1369">
                  <a:extLst>
                    <a:ext uri="{FF2B5EF4-FFF2-40B4-BE49-F238E27FC236}">
                      <a16:creationId xmlns:a16="http://schemas.microsoft.com/office/drawing/2014/main" id="{D22232C7-B5D8-4858-90E0-A34F1A27EBA1}"/>
                    </a:ext>
                  </a:extLst>
                </p:cNvPr>
                <p:cNvSpPr/>
                <p:nvPr/>
              </p:nvSpPr>
              <p:spPr bwMode="auto">
                <a:xfrm>
                  <a:off x="5974835" y="3332355"/>
                  <a:ext cx="22799" cy="43524"/>
                </a:xfrm>
                <a:custGeom>
                  <a:avLst/>
                  <a:gdLst/>
                  <a:ahLst/>
                  <a:cxnLst>
                    <a:cxn ang="0">
                      <a:pos x="8" y="0"/>
                    </a:cxn>
                    <a:cxn ang="0">
                      <a:pos x="10" y="0"/>
                    </a:cxn>
                    <a:cxn ang="0">
                      <a:pos x="10" y="2"/>
                    </a:cxn>
                    <a:cxn ang="0">
                      <a:pos x="11" y="5"/>
                    </a:cxn>
                    <a:cxn ang="0">
                      <a:pos x="10" y="8"/>
                    </a:cxn>
                    <a:cxn ang="0">
                      <a:pos x="8" y="14"/>
                    </a:cxn>
                    <a:cxn ang="0">
                      <a:pos x="8" y="19"/>
                    </a:cxn>
                    <a:cxn ang="0">
                      <a:pos x="7" y="21"/>
                    </a:cxn>
                    <a:cxn ang="0">
                      <a:pos x="6" y="20"/>
                    </a:cxn>
                    <a:cxn ang="0">
                      <a:pos x="5" y="17"/>
                    </a:cxn>
                    <a:cxn ang="0">
                      <a:pos x="2" y="10"/>
                    </a:cxn>
                    <a:cxn ang="0">
                      <a:pos x="0" y="5"/>
                    </a:cxn>
                    <a:cxn ang="0">
                      <a:pos x="1" y="3"/>
                    </a:cxn>
                    <a:cxn ang="0">
                      <a:pos x="5" y="3"/>
                    </a:cxn>
                    <a:cxn ang="0">
                      <a:pos x="6" y="1"/>
                    </a:cxn>
                    <a:cxn ang="0">
                      <a:pos x="8" y="0"/>
                    </a:cxn>
                  </a:cxnLst>
                  <a:rect l="0" t="0" r="r" b="b"/>
                  <a:pathLst>
                    <a:path w="11" h="21">
                      <a:moveTo>
                        <a:pt x="8" y="0"/>
                      </a:moveTo>
                      <a:lnTo>
                        <a:pt x="10" y="0"/>
                      </a:lnTo>
                      <a:lnTo>
                        <a:pt x="10" y="2"/>
                      </a:lnTo>
                      <a:lnTo>
                        <a:pt x="11" y="5"/>
                      </a:lnTo>
                      <a:lnTo>
                        <a:pt x="10" y="8"/>
                      </a:lnTo>
                      <a:lnTo>
                        <a:pt x="8" y="14"/>
                      </a:lnTo>
                      <a:lnTo>
                        <a:pt x="8" y="19"/>
                      </a:lnTo>
                      <a:lnTo>
                        <a:pt x="7" y="21"/>
                      </a:lnTo>
                      <a:lnTo>
                        <a:pt x="6" y="20"/>
                      </a:lnTo>
                      <a:lnTo>
                        <a:pt x="5" y="17"/>
                      </a:lnTo>
                      <a:lnTo>
                        <a:pt x="2" y="10"/>
                      </a:lnTo>
                      <a:lnTo>
                        <a:pt x="0" y="5"/>
                      </a:lnTo>
                      <a:lnTo>
                        <a:pt x="1" y="3"/>
                      </a:lnTo>
                      <a:lnTo>
                        <a:pt x="5" y="3"/>
                      </a:lnTo>
                      <a:lnTo>
                        <a:pt x="6" y="1"/>
                      </a:lnTo>
                      <a:lnTo>
                        <a:pt x="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1" name="Freeform 1370">
                  <a:extLst>
                    <a:ext uri="{FF2B5EF4-FFF2-40B4-BE49-F238E27FC236}">
                      <a16:creationId xmlns:a16="http://schemas.microsoft.com/office/drawing/2014/main" id="{2F0177AE-4E91-4A50-B5C3-F1DD12B87345}"/>
                    </a:ext>
                  </a:extLst>
                </p:cNvPr>
                <p:cNvSpPr/>
                <p:nvPr/>
              </p:nvSpPr>
              <p:spPr bwMode="auto">
                <a:xfrm>
                  <a:off x="5968618" y="3382096"/>
                  <a:ext cx="33161" cy="62176"/>
                </a:xfrm>
                <a:custGeom>
                  <a:avLst/>
                  <a:gdLst/>
                  <a:ahLst/>
                  <a:cxnLst>
                    <a:cxn ang="0">
                      <a:pos x="8" y="0"/>
                    </a:cxn>
                    <a:cxn ang="0">
                      <a:pos x="10" y="0"/>
                    </a:cxn>
                    <a:cxn ang="0">
                      <a:pos x="13" y="2"/>
                    </a:cxn>
                    <a:cxn ang="0">
                      <a:pos x="14" y="2"/>
                    </a:cxn>
                    <a:cxn ang="0">
                      <a:pos x="15" y="6"/>
                    </a:cxn>
                    <a:cxn ang="0">
                      <a:pos x="16" y="8"/>
                    </a:cxn>
                    <a:cxn ang="0">
                      <a:pos x="16" y="18"/>
                    </a:cxn>
                    <a:cxn ang="0">
                      <a:pos x="15" y="22"/>
                    </a:cxn>
                    <a:cxn ang="0">
                      <a:pos x="14" y="25"/>
                    </a:cxn>
                    <a:cxn ang="0">
                      <a:pos x="9" y="30"/>
                    </a:cxn>
                    <a:cxn ang="0">
                      <a:pos x="4" y="30"/>
                    </a:cxn>
                    <a:cxn ang="0">
                      <a:pos x="3" y="27"/>
                    </a:cxn>
                    <a:cxn ang="0">
                      <a:pos x="1" y="26"/>
                    </a:cxn>
                    <a:cxn ang="0">
                      <a:pos x="1" y="21"/>
                    </a:cxn>
                    <a:cxn ang="0">
                      <a:pos x="4" y="13"/>
                    </a:cxn>
                    <a:cxn ang="0">
                      <a:pos x="4" y="11"/>
                    </a:cxn>
                    <a:cxn ang="0">
                      <a:pos x="0" y="7"/>
                    </a:cxn>
                    <a:cxn ang="0">
                      <a:pos x="0" y="5"/>
                    </a:cxn>
                    <a:cxn ang="0">
                      <a:pos x="3" y="3"/>
                    </a:cxn>
                    <a:cxn ang="0">
                      <a:pos x="5" y="1"/>
                    </a:cxn>
                    <a:cxn ang="0">
                      <a:pos x="8" y="0"/>
                    </a:cxn>
                  </a:cxnLst>
                  <a:rect l="0" t="0" r="r" b="b"/>
                  <a:pathLst>
                    <a:path w="16" h="30">
                      <a:moveTo>
                        <a:pt x="8" y="0"/>
                      </a:moveTo>
                      <a:lnTo>
                        <a:pt x="10" y="0"/>
                      </a:lnTo>
                      <a:lnTo>
                        <a:pt x="13" y="2"/>
                      </a:lnTo>
                      <a:lnTo>
                        <a:pt x="14" y="2"/>
                      </a:lnTo>
                      <a:lnTo>
                        <a:pt x="15" y="6"/>
                      </a:lnTo>
                      <a:lnTo>
                        <a:pt x="16" y="8"/>
                      </a:lnTo>
                      <a:lnTo>
                        <a:pt x="16" y="18"/>
                      </a:lnTo>
                      <a:lnTo>
                        <a:pt x="15" y="22"/>
                      </a:lnTo>
                      <a:lnTo>
                        <a:pt x="14" y="25"/>
                      </a:lnTo>
                      <a:lnTo>
                        <a:pt x="9" y="30"/>
                      </a:lnTo>
                      <a:lnTo>
                        <a:pt x="4" y="30"/>
                      </a:lnTo>
                      <a:lnTo>
                        <a:pt x="3" y="27"/>
                      </a:lnTo>
                      <a:lnTo>
                        <a:pt x="1" y="26"/>
                      </a:lnTo>
                      <a:lnTo>
                        <a:pt x="1" y="21"/>
                      </a:lnTo>
                      <a:lnTo>
                        <a:pt x="4" y="13"/>
                      </a:lnTo>
                      <a:lnTo>
                        <a:pt x="4" y="11"/>
                      </a:lnTo>
                      <a:lnTo>
                        <a:pt x="0" y="7"/>
                      </a:lnTo>
                      <a:lnTo>
                        <a:pt x="0" y="5"/>
                      </a:lnTo>
                      <a:lnTo>
                        <a:pt x="3" y="3"/>
                      </a:lnTo>
                      <a:lnTo>
                        <a:pt x="5" y="1"/>
                      </a:lnTo>
                      <a:lnTo>
                        <a:pt x="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2" name="Freeform 1371">
                  <a:extLst>
                    <a:ext uri="{FF2B5EF4-FFF2-40B4-BE49-F238E27FC236}">
                      <a16:creationId xmlns:a16="http://schemas.microsoft.com/office/drawing/2014/main" id="{B600DDCA-9FAF-4B06-9CF1-794AFC1E4009}"/>
                    </a:ext>
                  </a:extLst>
                </p:cNvPr>
                <p:cNvSpPr/>
                <p:nvPr/>
              </p:nvSpPr>
              <p:spPr bwMode="auto">
                <a:xfrm>
                  <a:off x="5833903" y="3417328"/>
                  <a:ext cx="18653" cy="16580"/>
                </a:xfrm>
                <a:custGeom>
                  <a:avLst/>
                  <a:gdLst/>
                  <a:ahLst/>
                  <a:cxnLst>
                    <a:cxn ang="0">
                      <a:pos x="6" y="0"/>
                    </a:cxn>
                    <a:cxn ang="0">
                      <a:pos x="6" y="1"/>
                    </a:cxn>
                    <a:cxn ang="0">
                      <a:pos x="9" y="4"/>
                    </a:cxn>
                    <a:cxn ang="0">
                      <a:pos x="9" y="5"/>
                    </a:cxn>
                    <a:cxn ang="0">
                      <a:pos x="6" y="8"/>
                    </a:cxn>
                    <a:cxn ang="0">
                      <a:pos x="4" y="8"/>
                    </a:cxn>
                    <a:cxn ang="0">
                      <a:pos x="0" y="4"/>
                    </a:cxn>
                    <a:cxn ang="0">
                      <a:pos x="2" y="1"/>
                    </a:cxn>
                    <a:cxn ang="0">
                      <a:pos x="6" y="0"/>
                    </a:cxn>
                  </a:cxnLst>
                  <a:rect l="0" t="0" r="r" b="b"/>
                  <a:pathLst>
                    <a:path w="9" h="8">
                      <a:moveTo>
                        <a:pt x="6" y="0"/>
                      </a:moveTo>
                      <a:lnTo>
                        <a:pt x="6" y="1"/>
                      </a:lnTo>
                      <a:lnTo>
                        <a:pt x="9" y="4"/>
                      </a:lnTo>
                      <a:lnTo>
                        <a:pt x="9" y="5"/>
                      </a:lnTo>
                      <a:lnTo>
                        <a:pt x="6" y="8"/>
                      </a:lnTo>
                      <a:lnTo>
                        <a:pt x="4" y="8"/>
                      </a:lnTo>
                      <a:lnTo>
                        <a:pt x="0" y="4"/>
                      </a:lnTo>
                      <a:lnTo>
                        <a:pt x="2" y="1"/>
                      </a:lnTo>
                      <a:lnTo>
                        <a:pt x="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3" name="Freeform 1372">
                  <a:extLst>
                    <a:ext uri="{FF2B5EF4-FFF2-40B4-BE49-F238E27FC236}">
                      <a16:creationId xmlns:a16="http://schemas.microsoft.com/office/drawing/2014/main" id="{C91C2C47-CA94-46A1-B46E-DC52C9D4BBD2}"/>
                    </a:ext>
                  </a:extLst>
                </p:cNvPr>
                <p:cNvSpPr/>
                <p:nvPr/>
              </p:nvSpPr>
              <p:spPr bwMode="auto">
                <a:xfrm>
                  <a:off x="6007995" y="2932355"/>
                  <a:ext cx="20725" cy="26944"/>
                </a:xfrm>
                <a:custGeom>
                  <a:avLst/>
                  <a:gdLst/>
                  <a:ahLst/>
                  <a:cxnLst>
                    <a:cxn ang="0">
                      <a:pos x="0" y="0"/>
                    </a:cxn>
                    <a:cxn ang="0">
                      <a:pos x="7" y="0"/>
                    </a:cxn>
                    <a:cxn ang="0">
                      <a:pos x="7" y="3"/>
                    </a:cxn>
                    <a:cxn ang="0">
                      <a:pos x="9" y="4"/>
                    </a:cxn>
                    <a:cxn ang="0">
                      <a:pos x="9" y="5"/>
                    </a:cxn>
                    <a:cxn ang="0">
                      <a:pos x="10" y="7"/>
                    </a:cxn>
                    <a:cxn ang="0">
                      <a:pos x="10" y="12"/>
                    </a:cxn>
                    <a:cxn ang="0">
                      <a:pos x="9" y="13"/>
                    </a:cxn>
                    <a:cxn ang="0">
                      <a:pos x="9" y="10"/>
                    </a:cxn>
                    <a:cxn ang="0">
                      <a:pos x="6" y="10"/>
                    </a:cxn>
                    <a:cxn ang="0">
                      <a:pos x="4" y="9"/>
                    </a:cxn>
                    <a:cxn ang="0">
                      <a:pos x="2" y="8"/>
                    </a:cxn>
                    <a:cxn ang="0">
                      <a:pos x="0" y="7"/>
                    </a:cxn>
                    <a:cxn ang="0">
                      <a:pos x="0" y="0"/>
                    </a:cxn>
                  </a:cxnLst>
                  <a:rect l="0" t="0" r="r" b="b"/>
                  <a:pathLst>
                    <a:path w="10" h="13">
                      <a:moveTo>
                        <a:pt x="0" y="0"/>
                      </a:moveTo>
                      <a:lnTo>
                        <a:pt x="7" y="0"/>
                      </a:lnTo>
                      <a:lnTo>
                        <a:pt x="7" y="3"/>
                      </a:lnTo>
                      <a:lnTo>
                        <a:pt x="9" y="4"/>
                      </a:lnTo>
                      <a:lnTo>
                        <a:pt x="9" y="5"/>
                      </a:lnTo>
                      <a:lnTo>
                        <a:pt x="10" y="7"/>
                      </a:lnTo>
                      <a:lnTo>
                        <a:pt x="10" y="12"/>
                      </a:lnTo>
                      <a:lnTo>
                        <a:pt x="9" y="13"/>
                      </a:lnTo>
                      <a:lnTo>
                        <a:pt x="9" y="10"/>
                      </a:lnTo>
                      <a:lnTo>
                        <a:pt x="6" y="10"/>
                      </a:lnTo>
                      <a:lnTo>
                        <a:pt x="4" y="9"/>
                      </a:lnTo>
                      <a:lnTo>
                        <a:pt x="2" y="8"/>
                      </a:lnTo>
                      <a:lnTo>
                        <a:pt x="0" y="7"/>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4" name="Freeform 1373">
                  <a:extLst>
                    <a:ext uri="{FF2B5EF4-FFF2-40B4-BE49-F238E27FC236}">
                      <a16:creationId xmlns:a16="http://schemas.microsoft.com/office/drawing/2014/main" id="{E396415B-097A-4FE9-9E82-498C8EEB9C45}"/>
                    </a:ext>
                  </a:extLst>
                </p:cNvPr>
                <p:cNvSpPr/>
                <p:nvPr/>
              </p:nvSpPr>
              <p:spPr bwMode="auto">
                <a:xfrm>
                  <a:off x="6032866" y="2909558"/>
                  <a:ext cx="39379" cy="53886"/>
                </a:xfrm>
                <a:custGeom>
                  <a:avLst/>
                  <a:gdLst/>
                  <a:ahLst/>
                  <a:cxnLst>
                    <a:cxn ang="0">
                      <a:pos x="8" y="0"/>
                    </a:cxn>
                    <a:cxn ang="0">
                      <a:pos x="12" y="0"/>
                    </a:cxn>
                    <a:cxn ang="0">
                      <a:pos x="14" y="1"/>
                    </a:cxn>
                    <a:cxn ang="0">
                      <a:pos x="15" y="2"/>
                    </a:cxn>
                    <a:cxn ang="0">
                      <a:pos x="19" y="10"/>
                    </a:cxn>
                    <a:cxn ang="0">
                      <a:pos x="17" y="11"/>
                    </a:cxn>
                    <a:cxn ang="0">
                      <a:pos x="13" y="19"/>
                    </a:cxn>
                    <a:cxn ang="0">
                      <a:pos x="13" y="21"/>
                    </a:cxn>
                    <a:cxn ang="0">
                      <a:pos x="12" y="24"/>
                    </a:cxn>
                    <a:cxn ang="0">
                      <a:pos x="9" y="26"/>
                    </a:cxn>
                    <a:cxn ang="0">
                      <a:pos x="3" y="26"/>
                    </a:cxn>
                    <a:cxn ang="0">
                      <a:pos x="0" y="24"/>
                    </a:cxn>
                    <a:cxn ang="0">
                      <a:pos x="0" y="23"/>
                    </a:cxn>
                    <a:cxn ang="0">
                      <a:pos x="3" y="23"/>
                    </a:cxn>
                    <a:cxn ang="0">
                      <a:pos x="3" y="24"/>
                    </a:cxn>
                    <a:cxn ang="0">
                      <a:pos x="8" y="21"/>
                    </a:cxn>
                    <a:cxn ang="0">
                      <a:pos x="9" y="20"/>
                    </a:cxn>
                    <a:cxn ang="0">
                      <a:pos x="9" y="19"/>
                    </a:cxn>
                    <a:cxn ang="0">
                      <a:pos x="7" y="18"/>
                    </a:cxn>
                    <a:cxn ang="0">
                      <a:pos x="3" y="15"/>
                    </a:cxn>
                    <a:cxn ang="0">
                      <a:pos x="2" y="14"/>
                    </a:cxn>
                    <a:cxn ang="0">
                      <a:pos x="0" y="11"/>
                    </a:cxn>
                    <a:cxn ang="0">
                      <a:pos x="0" y="10"/>
                    </a:cxn>
                    <a:cxn ang="0">
                      <a:pos x="3" y="5"/>
                    </a:cxn>
                    <a:cxn ang="0">
                      <a:pos x="8" y="0"/>
                    </a:cxn>
                  </a:cxnLst>
                  <a:rect l="0" t="0" r="r" b="b"/>
                  <a:pathLst>
                    <a:path w="19" h="26">
                      <a:moveTo>
                        <a:pt x="8" y="0"/>
                      </a:moveTo>
                      <a:lnTo>
                        <a:pt x="12" y="0"/>
                      </a:lnTo>
                      <a:lnTo>
                        <a:pt x="14" y="1"/>
                      </a:lnTo>
                      <a:lnTo>
                        <a:pt x="15" y="2"/>
                      </a:lnTo>
                      <a:lnTo>
                        <a:pt x="19" y="10"/>
                      </a:lnTo>
                      <a:lnTo>
                        <a:pt x="17" y="11"/>
                      </a:lnTo>
                      <a:lnTo>
                        <a:pt x="13" y="19"/>
                      </a:lnTo>
                      <a:lnTo>
                        <a:pt x="13" y="21"/>
                      </a:lnTo>
                      <a:lnTo>
                        <a:pt x="12" y="24"/>
                      </a:lnTo>
                      <a:lnTo>
                        <a:pt x="9" y="26"/>
                      </a:lnTo>
                      <a:lnTo>
                        <a:pt x="3" y="26"/>
                      </a:lnTo>
                      <a:lnTo>
                        <a:pt x="0" y="24"/>
                      </a:lnTo>
                      <a:lnTo>
                        <a:pt x="0" y="23"/>
                      </a:lnTo>
                      <a:lnTo>
                        <a:pt x="3" y="23"/>
                      </a:lnTo>
                      <a:lnTo>
                        <a:pt x="3" y="24"/>
                      </a:lnTo>
                      <a:lnTo>
                        <a:pt x="8" y="21"/>
                      </a:lnTo>
                      <a:lnTo>
                        <a:pt x="9" y="20"/>
                      </a:lnTo>
                      <a:lnTo>
                        <a:pt x="9" y="19"/>
                      </a:lnTo>
                      <a:lnTo>
                        <a:pt x="7" y="18"/>
                      </a:lnTo>
                      <a:lnTo>
                        <a:pt x="3" y="15"/>
                      </a:lnTo>
                      <a:lnTo>
                        <a:pt x="2" y="14"/>
                      </a:lnTo>
                      <a:lnTo>
                        <a:pt x="0" y="11"/>
                      </a:lnTo>
                      <a:lnTo>
                        <a:pt x="0" y="10"/>
                      </a:lnTo>
                      <a:lnTo>
                        <a:pt x="3" y="5"/>
                      </a:lnTo>
                      <a:lnTo>
                        <a:pt x="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5" name="Freeform 1374">
                  <a:extLst>
                    <a:ext uri="{FF2B5EF4-FFF2-40B4-BE49-F238E27FC236}">
                      <a16:creationId xmlns:a16="http://schemas.microsoft.com/office/drawing/2014/main" id="{DB2DE1C4-2576-4914-B6DE-BEA90BBAC103}"/>
                    </a:ext>
                  </a:extLst>
                </p:cNvPr>
                <p:cNvSpPr/>
                <p:nvPr/>
              </p:nvSpPr>
              <p:spPr bwMode="auto">
                <a:xfrm>
                  <a:off x="6202814" y="2847382"/>
                  <a:ext cx="18653" cy="31089"/>
                </a:xfrm>
                <a:custGeom>
                  <a:avLst/>
                  <a:gdLst/>
                  <a:ahLst/>
                  <a:cxnLst>
                    <a:cxn ang="0">
                      <a:pos x="5" y="0"/>
                    </a:cxn>
                    <a:cxn ang="0">
                      <a:pos x="9" y="0"/>
                    </a:cxn>
                    <a:cxn ang="0">
                      <a:pos x="5" y="4"/>
                    </a:cxn>
                    <a:cxn ang="0">
                      <a:pos x="5" y="9"/>
                    </a:cxn>
                    <a:cxn ang="0">
                      <a:pos x="1" y="12"/>
                    </a:cxn>
                    <a:cxn ang="0">
                      <a:pos x="0" y="15"/>
                    </a:cxn>
                    <a:cxn ang="0">
                      <a:pos x="0" y="6"/>
                    </a:cxn>
                    <a:cxn ang="0">
                      <a:pos x="1" y="4"/>
                    </a:cxn>
                    <a:cxn ang="0">
                      <a:pos x="4" y="2"/>
                    </a:cxn>
                    <a:cxn ang="0">
                      <a:pos x="5" y="0"/>
                    </a:cxn>
                  </a:cxnLst>
                  <a:rect l="0" t="0" r="r" b="b"/>
                  <a:pathLst>
                    <a:path w="9" h="15">
                      <a:moveTo>
                        <a:pt x="5" y="0"/>
                      </a:moveTo>
                      <a:lnTo>
                        <a:pt x="9" y="0"/>
                      </a:lnTo>
                      <a:lnTo>
                        <a:pt x="5" y="4"/>
                      </a:lnTo>
                      <a:lnTo>
                        <a:pt x="5" y="9"/>
                      </a:lnTo>
                      <a:lnTo>
                        <a:pt x="1" y="12"/>
                      </a:lnTo>
                      <a:lnTo>
                        <a:pt x="0" y="15"/>
                      </a:lnTo>
                      <a:lnTo>
                        <a:pt x="0" y="6"/>
                      </a:lnTo>
                      <a:lnTo>
                        <a:pt x="1" y="4"/>
                      </a:lnTo>
                      <a:lnTo>
                        <a:pt x="4" y="2"/>
                      </a:lnTo>
                      <a:lnTo>
                        <a:pt x="5"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6" name="Freeform 1375">
                  <a:extLst>
                    <a:ext uri="{FF2B5EF4-FFF2-40B4-BE49-F238E27FC236}">
                      <a16:creationId xmlns:a16="http://schemas.microsoft.com/office/drawing/2014/main" id="{72F0A204-CA87-4249-A1FF-DB3F0ADAC165}"/>
                    </a:ext>
                  </a:extLst>
                </p:cNvPr>
                <p:cNvSpPr/>
                <p:nvPr/>
              </p:nvSpPr>
              <p:spPr bwMode="auto">
                <a:xfrm>
                  <a:off x="6287788" y="2805931"/>
                  <a:ext cx="29015" cy="35234"/>
                </a:xfrm>
                <a:custGeom>
                  <a:avLst/>
                  <a:gdLst/>
                  <a:ahLst/>
                  <a:cxnLst>
                    <a:cxn ang="0">
                      <a:pos x="10" y="0"/>
                    </a:cxn>
                    <a:cxn ang="0">
                      <a:pos x="14" y="3"/>
                    </a:cxn>
                    <a:cxn ang="0">
                      <a:pos x="14" y="5"/>
                    </a:cxn>
                    <a:cxn ang="0">
                      <a:pos x="13" y="7"/>
                    </a:cxn>
                    <a:cxn ang="0">
                      <a:pos x="12" y="8"/>
                    </a:cxn>
                    <a:cxn ang="0">
                      <a:pos x="12" y="13"/>
                    </a:cxn>
                    <a:cxn ang="0">
                      <a:pos x="10" y="15"/>
                    </a:cxn>
                    <a:cxn ang="0">
                      <a:pos x="9" y="15"/>
                    </a:cxn>
                    <a:cxn ang="0">
                      <a:pos x="8" y="16"/>
                    </a:cxn>
                    <a:cxn ang="0">
                      <a:pos x="5" y="17"/>
                    </a:cxn>
                    <a:cxn ang="0">
                      <a:pos x="3" y="17"/>
                    </a:cxn>
                    <a:cxn ang="0">
                      <a:pos x="0" y="15"/>
                    </a:cxn>
                    <a:cxn ang="0">
                      <a:pos x="0" y="12"/>
                    </a:cxn>
                    <a:cxn ang="0">
                      <a:pos x="5" y="10"/>
                    </a:cxn>
                    <a:cxn ang="0">
                      <a:pos x="7" y="8"/>
                    </a:cxn>
                    <a:cxn ang="0">
                      <a:pos x="9" y="8"/>
                    </a:cxn>
                    <a:cxn ang="0">
                      <a:pos x="7" y="6"/>
                    </a:cxn>
                    <a:cxn ang="0">
                      <a:pos x="7" y="2"/>
                    </a:cxn>
                    <a:cxn ang="0">
                      <a:pos x="9" y="1"/>
                    </a:cxn>
                    <a:cxn ang="0">
                      <a:pos x="10" y="0"/>
                    </a:cxn>
                  </a:cxnLst>
                  <a:rect l="0" t="0" r="r" b="b"/>
                  <a:pathLst>
                    <a:path w="14" h="17">
                      <a:moveTo>
                        <a:pt x="10" y="0"/>
                      </a:moveTo>
                      <a:lnTo>
                        <a:pt x="14" y="3"/>
                      </a:lnTo>
                      <a:lnTo>
                        <a:pt x="14" y="5"/>
                      </a:lnTo>
                      <a:lnTo>
                        <a:pt x="13" y="7"/>
                      </a:lnTo>
                      <a:lnTo>
                        <a:pt x="12" y="8"/>
                      </a:lnTo>
                      <a:lnTo>
                        <a:pt x="12" y="13"/>
                      </a:lnTo>
                      <a:lnTo>
                        <a:pt x="10" y="15"/>
                      </a:lnTo>
                      <a:lnTo>
                        <a:pt x="9" y="15"/>
                      </a:lnTo>
                      <a:lnTo>
                        <a:pt x="8" y="16"/>
                      </a:lnTo>
                      <a:lnTo>
                        <a:pt x="5" y="17"/>
                      </a:lnTo>
                      <a:lnTo>
                        <a:pt x="3" y="17"/>
                      </a:lnTo>
                      <a:lnTo>
                        <a:pt x="0" y="15"/>
                      </a:lnTo>
                      <a:lnTo>
                        <a:pt x="0" y="12"/>
                      </a:lnTo>
                      <a:lnTo>
                        <a:pt x="5" y="10"/>
                      </a:lnTo>
                      <a:lnTo>
                        <a:pt x="7" y="8"/>
                      </a:lnTo>
                      <a:lnTo>
                        <a:pt x="9" y="8"/>
                      </a:lnTo>
                      <a:lnTo>
                        <a:pt x="7" y="6"/>
                      </a:lnTo>
                      <a:lnTo>
                        <a:pt x="7" y="2"/>
                      </a:lnTo>
                      <a:lnTo>
                        <a:pt x="9" y="1"/>
                      </a:lnTo>
                      <a:lnTo>
                        <a:pt x="1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7" name="Freeform 1376">
                  <a:extLst>
                    <a:ext uri="{FF2B5EF4-FFF2-40B4-BE49-F238E27FC236}">
                      <a16:creationId xmlns:a16="http://schemas.microsoft.com/office/drawing/2014/main" id="{796278CF-ABCE-4523-AD2B-3F17AF4CAB25}"/>
                    </a:ext>
                  </a:extLst>
                </p:cNvPr>
                <p:cNvSpPr>
                  <a:spLocks noEditPoints="1"/>
                </p:cNvSpPr>
                <p:nvPr/>
              </p:nvSpPr>
              <p:spPr bwMode="auto">
                <a:xfrm>
                  <a:off x="7135454" y="2345829"/>
                  <a:ext cx="6218" cy="6218"/>
                </a:xfrm>
                <a:custGeom>
                  <a:avLst/>
                  <a:gdLst/>
                  <a:ahLst/>
                  <a:cxnLst>
                    <a:cxn ang="0">
                      <a:pos x="2" y="1"/>
                    </a:cxn>
                    <a:cxn ang="0">
                      <a:pos x="3" y="3"/>
                    </a:cxn>
                    <a:cxn ang="0">
                      <a:pos x="2" y="1"/>
                    </a:cxn>
                    <a:cxn ang="0">
                      <a:pos x="0" y="0"/>
                    </a:cxn>
                    <a:cxn ang="0">
                      <a:pos x="2" y="1"/>
                    </a:cxn>
                    <a:cxn ang="0">
                      <a:pos x="0" y="1"/>
                    </a:cxn>
                    <a:cxn ang="0">
                      <a:pos x="0" y="0"/>
                    </a:cxn>
                  </a:cxnLst>
                  <a:rect l="0" t="0" r="r" b="b"/>
                  <a:pathLst>
                    <a:path w="3" h="3">
                      <a:moveTo>
                        <a:pt x="2" y="1"/>
                      </a:moveTo>
                      <a:lnTo>
                        <a:pt x="3" y="3"/>
                      </a:lnTo>
                      <a:lnTo>
                        <a:pt x="2" y="1"/>
                      </a:lnTo>
                      <a:close/>
                      <a:moveTo>
                        <a:pt x="0" y="0"/>
                      </a:moveTo>
                      <a:lnTo>
                        <a:pt x="2" y="1"/>
                      </a:lnTo>
                      <a:lnTo>
                        <a:pt x="0"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8" name="Freeform 1377">
                  <a:extLst>
                    <a:ext uri="{FF2B5EF4-FFF2-40B4-BE49-F238E27FC236}">
                      <a16:creationId xmlns:a16="http://schemas.microsoft.com/office/drawing/2014/main" id="{5569DB9F-97E0-484C-8777-4C2ECB0994C5}"/>
                    </a:ext>
                  </a:extLst>
                </p:cNvPr>
                <p:cNvSpPr/>
                <p:nvPr/>
              </p:nvSpPr>
              <p:spPr bwMode="auto">
                <a:xfrm>
                  <a:off x="7141672" y="2352046"/>
                  <a:ext cx="2073" cy="2073"/>
                </a:xfrm>
                <a:custGeom>
                  <a:avLst/>
                  <a:gdLst/>
                  <a:ahLst/>
                  <a:cxnLst>
                    <a:cxn ang="0">
                      <a:pos x="0" y="0"/>
                    </a:cxn>
                    <a:cxn ang="0">
                      <a:pos x="1" y="1"/>
                    </a:cxn>
                    <a:cxn ang="0">
                      <a:pos x="0" y="1"/>
                    </a:cxn>
                    <a:cxn ang="0">
                      <a:pos x="0" y="0"/>
                    </a:cxn>
                  </a:cxnLst>
                  <a:rect l="0" t="0" r="r" b="b"/>
                  <a:pathLst>
                    <a:path w="1" h="1">
                      <a:moveTo>
                        <a:pt x="0" y="0"/>
                      </a:moveTo>
                      <a:lnTo>
                        <a:pt x="1" y="1"/>
                      </a:lnTo>
                      <a:lnTo>
                        <a:pt x="0" y="1"/>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19" name="Freeform 1378">
                  <a:extLst>
                    <a:ext uri="{FF2B5EF4-FFF2-40B4-BE49-F238E27FC236}">
                      <a16:creationId xmlns:a16="http://schemas.microsoft.com/office/drawing/2014/main" id="{663BAC00-498B-4662-ABC7-D8332AB135E2}"/>
                    </a:ext>
                  </a:extLst>
                </p:cNvPr>
                <p:cNvSpPr/>
                <p:nvPr/>
              </p:nvSpPr>
              <p:spPr bwMode="auto">
                <a:xfrm>
                  <a:off x="6998666" y="2047384"/>
                  <a:ext cx="420725" cy="308808"/>
                </a:xfrm>
                <a:custGeom>
                  <a:avLst/>
                  <a:gdLst/>
                  <a:ahLst/>
                  <a:cxnLst>
                    <a:cxn ang="0">
                      <a:pos x="189" y="0"/>
                    </a:cxn>
                    <a:cxn ang="0">
                      <a:pos x="201" y="6"/>
                    </a:cxn>
                    <a:cxn ang="0">
                      <a:pos x="203" y="10"/>
                    </a:cxn>
                    <a:cxn ang="0">
                      <a:pos x="194" y="20"/>
                    </a:cxn>
                    <a:cxn ang="0">
                      <a:pos x="177" y="26"/>
                    </a:cxn>
                    <a:cxn ang="0">
                      <a:pos x="149" y="36"/>
                    </a:cxn>
                    <a:cxn ang="0">
                      <a:pos x="124" y="41"/>
                    </a:cxn>
                    <a:cxn ang="0">
                      <a:pos x="122" y="45"/>
                    </a:cxn>
                    <a:cxn ang="0">
                      <a:pos x="119" y="49"/>
                    </a:cxn>
                    <a:cxn ang="0">
                      <a:pos x="115" y="51"/>
                    </a:cxn>
                    <a:cxn ang="0">
                      <a:pos x="104" y="56"/>
                    </a:cxn>
                    <a:cxn ang="0">
                      <a:pos x="83" y="68"/>
                    </a:cxn>
                    <a:cxn ang="0">
                      <a:pos x="58" y="90"/>
                    </a:cxn>
                    <a:cxn ang="0">
                      <a:pos x="46" y="120"/>
                    </a:cxn>
                    <a:cxn ang="0">
                      <a:pos x="54" y="137"/>
                    </a:cxn>
                    <a:cxn ang="0">
                      <a:pos x="69" y="148"/>
                    </a:cxn>
                    <a:cxn ang="0">
                      <a:pos x="70" y="149"/>
                    </a:cxn>
                    <a:cxn ang="0">
                      <a:pos x="38" y="148"/>
                    </a:cxn>
                    <a:cxn ang="0">
                      <a:pos x="35" y="147"/>
                    </a:cxn>
                    <a:cxn ang="0">
                      <a:pos x="24" y="144"/>
                    </a:cxn>
                    <a:cxn ang="0">
                      <a:pos x="22" y="134"/>
                    </a:cxn>
                    <a:cxn ang="0">
                      <a:pos x="19" y="132"/>
                    </a:cxn>
                    <a:cxn ang="0">
                      <a:pos x="5" y="130"/>
                    </a:cxn>
                    <a:cxn ang="0">
                      <a:pos x="0" y="124"/>
                    </a:cxn>
                    <a:cxn ang="0">
                      <a:pos x="4" y="117"/>
                    </a:cxn>
                    <a:cxn ang="0">
                      <a:pos x="10" y="112"/>
                    </a:cxn>
                    <a:cxn ang="0">
                      <a:pos x="12" y="101"/>
                    </a:cxn>
                    <a:cxn ang="0">
                      <a:pos x="17" y="95"/>
                    </a:cxn>
                    <a:cxn ang="0">
                      <a:pos x="25" y="91"/>
                    </a:cxn>
                    <a:cxn ang="0">
                      <a:pos x="31" y="90"/>
                    </a:cxn>
                    <a:cxn ang="0">
                      <a:pos x="25" y="81"/>
                    </a:cxn>
                    <a:cxn ang="0">
                      <a:pos x="36" y="70"/>
                    </a:cxn>
                    <a:cxn ang="0">
                      <a:pos x="46" y="56"/>
                    </a:cxn>
                    <a:cxn ang="0">
                      <a:pos x="45" y="52"/>
                    </a:cxn>
                    <a:cxn ang="0">
                      <a:pos x="44" y="49"/>
                    </a:cxn>
                    <a:cxn ang="0">
                      <a:pos x="46" y="45"/>
                    </a:cxn>
                    <a:cxn ang="0">
                      <a:pos x="56" y="44"/>
                    </a:cxn>
                    <a:cxn ang="0">
                      <a:pos x="64" y="42"/>
                    </a:cxn>
                    <a:cxn ang="0">
                      <a:pos x="80" y="32"/>
                    </a:cxn>
                    <a:cxn ang="0">
                      <a:pos x="100" y="23"/>
                    </a:cxn>
                    <a:cxn ang="0">
                      <a:pos x="105" y="21"/>
                    </a:cxn>
                    <a:cxn ang="0">
                      <a:pos x="117" y="18"/>
                    </a:cxn>
                    <a:cxn ang="0">
                      <a:pos x="123" y="23"/>
                    </a:cxn>
                    <a:cxn ang="0">
                      <a:pos x="138" y="21"/>
                    </a:cxn>
                    <a:cxn ang="0">
                      <a:pos x="174" y="2"/>
                    </a:cxn>
                  </a:cxnLst>
                  <a:rect l="0" t="0" r="r" b="b"/>
                  <a:pathLst>
                    <a:path w="203" h="149">
                      <a:moveTo>
                        <a:pt x="187" y="0"/>
                      </a:moveTo>
                      <a:lnTo>
                        <a:pt x="189" y="0"/>
                      </a:lnTo>
                      <a:lnTo>
                        <a:pt x="193" y="1"/>
                      </a:lnTo>
                      <a:lnTo>
                        <a:pt x="201" y="6"/>
                      </a:lnTo>
                      <a:lnTo>
                        <a:pt x="202" y="7"/>
                      </a:lnTo>
                      <a:lnTo>
                        <a:pt x="203" y="10"/>
                      </a:lnTo>
                      <a:lnTo>
                        <a:pt x="201" y="16"/>
                      </a:lnTo>
                      <a:lnTo>
                        <a:pt x="194" y="20"/>
                      </a:lnTo>
                      <a:lnTo>
                        <a:pt x="187" y="23"/>
                      </a:lnTo>
                      <a:lnTo>
                        <a:pt x="177" y="26"/>
                      </a:lnTo>
                      <a:lnTo>
                        <a:pt x="168" y="29"/>
                      </a:lnTo>
                      <a:lnTo>
                        <a:pt x="149" y="36"/>
                      </a:lnTo>
                      <a:lnTo>
                        <a:pt x="137" y="37"/>
                      </a:lnTo>
                      <a:lnTo>
                        <a:pt x="124" y="41"/>
                      </a:lnTo>
                      <a:lnTo>
                        <a:pt x="123" y="42"/>
                      </a:lnTo>
                      <a:lnTo>
                        <a:pt x="122" y="45"/>
                      </a:lnTo>
                      <a:lnTo>
                        <a:pt x="120" y="46"/>
                      </a:lnTo>
                      <a:lnTo>
                        <a:pt x="119" y="49"/>
                      </a:lnTo>
                      <a:lnTo>
                        <a:pt x="118" y="50"/>
                      </a:lnTo>
                      <a:lnTo>
                        <a:pt x="115" y="51"/>
                      </a:lnTo>
                      <a:lnTo>
                        <a:pt x="109" y="52"/>
                      </a:lnTo>
                      <a:lnTo>
                        <a:pt x="104" y="56"/>
                      </a:lnTo>
                      <a:lnTo>
                        <a:pt x="100" y="59"/>
                      </a:lnTo>
                      <a:lnTo>
                        <a:pt x="83" y="68"/>
                      </a:lnTo>
                      <a:lnTo>
                        <a:pt x="69" y="78"/>
                      </a:lnTo>
                      <a:lnTo>
                        <a:pt x="58" y="90"/>
                      </a:lnTo>
                      <a:lnTo>
                        <a:pt x="50" y="105"/>
                      </a:lnTo>
                      <a:lnTo>
                        <a:pt x="46" y="120"/>
                      </a:lnTo>
                      <a:lnTo>
                        <a:pt x="49" y="130"/>
                      </a:lnTo>
                      <a:lnTo>
                        <a:pt x="54" y="137"/>
                      </a:lnTo>
                      <a:lnTo>
                        <a:pt x="61" y="142"/>
                      </a:lnTo>
                      <a:lnTo>
                        <a:pt x="69" y="148"/>
                      </a:lnTo>
                      <a:lnTo>
                        <a:pt x="70" y="148"/>
                      </a:lnTo>
                      <a:lnTo>
                        <a:pt x="70" y="149"/>
                      </a:lnTo>
                      <a:lnTo>
                        <a:pt x="39" y="149"/>
                      </a:lnTo>
                      <a:lnTo>
                        <a:pt x="38" y="148"/>
                      </a:lnTo>
                      <a:lnTo>
                        <a:pt x="36" y="148"/>
                      </a:lnTo>
                      <a:lnTo>
                        <a:pt x="35" y="147"/>
                      </a:lnTo>
                      <a:lnTo>
                        <a:pt x="25" y="147"/>
                      </a:lnTo>
                      <a:lnTo>
                        <a:pt x="24" y="144"/>
                      </a:lnTo>
                      <a:lnTo>
                        <a:pt x="24" y="137"/>
                      </a:lnTo>
                      <a:lnTo>
                        <a:pt x="22" y="134"/>
                      </a:lnTo>
                      <a:lnTo>
                        <a:pt x="21" y="133"/>
                      </a:lnTo>
                      <a:lnTo>
                        <a:pt x="19" y="132"/>
                      </a:lnTo>
                      <a:lnTo>
                        <a:pt x="6" y="132"/>
                      </a:lnTo>
                      <a:lnTo>
                        <a:pt x="5" y="130"/>
                      </a:lnTo>
                      <a:lnTo>
                        <a:pt x="2" y="129"/>
                      </a:lnTo>
                      <a:lnTo>
                        <a:pt x="0" y="124"/>
                      </a:lnTo>
                      <a:lnTo>
                        <a:pt x="0" y="120"/>
                      </a:lnTo>
                      <a:lnTo>
                        <a:pt x="4" y="117"/>
                      </a:lnTo>
                      <a:lnTo>
                        <a:pt x="9" y="114"/>
                      </a:lnTo>
                      <a:lnTo>
                        <a:pt x="10" y="112"/>
                      </a:lnTo>
                      <a:lnTo>
                        <a:pt x="12" y="110"/>
                      </a:lnTo>
                      <a:lnTo>
                        <a:pt x="12" y="101"/>
                      </a:lnTo>
                      <a:lnTo>
                        <a:pt x="15" y="96"/>
                      </a:lnTo>
                      <a:lnTo>
                        <a:pt x="17" y="95"/>
                      </a:lnTo>
                      <a:lnTo>
                        <a:pt x="21" y="93"/>
                      </a:lnTo>
                      <a:lnTo>
                        <a:pt x="25" y="91"/>
                      </a:lnTo>
                      <a:lnTo>
                        <a:pt x="29" y="91"/>
                      </a:lnTo>
                      <a:lnTo>
                        <a:pt x="31" y="90"/>
                      </a:lnTo>
                      <a:lnTo>
                        <a:pt x="29" y="85"/>
                      </a:lnTo>
                      <a:lnTo>
                        <a:pt x="25" y="81"/>
                      </a:lnTo>
                      <a:lnTo>
                        <a:pt x="29" y="76"/>
                      </a:lnTo>
                      <a:lnTo>
                        <a:pt x="36" y="70"/>
                      </a:lnTo>
                      <a:lnTo>
                        <a:pt x="43" y="64"/>
                      </a:lnTo>
                      <a:lnTo>
                        <a:pt x="46" y="56"/>
                      </a:lnTo>
                      <a:lnTo>
                        <a:pt x="46" y="55"/>
                      </a:lnTo>
                      <a:lnTo>
                        <a:pt x="45" y="52"/>
                      </a:lnTo>
                      <a:lnTo>
                        <a:pt x="44" y="51"/>
                      </a:lnTo>
                      <a:lnTo>
                        <a:pt x="44" y="49"/>
                      </a:lnTo>
                      <a:lnTo>
                        <a:pt x="45" y="46"/>
                      </a:lnTo>
                      <a:lnTo>
                        <a:pt x="46" y="45"/>
                      </a:lnTo>
                      <a:lnTo>
                        <a:pt x="51" y="45"/>
                      </a:lnTo>
                      <a:lnTo>
                        <a:pt x="56" y="44"/>
                      </a:lnTo>
                      <a:lnTo>
                        <a:pt x="60" y="42"/>
                      </a:lnTo>
                      <a:lnTo>
                        <a:pt x="64" y="42"/>
                      </a:lnTo>
                      <a:lnTo>
                        <a:pt x="71" y="40"/>
                      </a:lnTo>
                      <a:lnTo>
                        <a:pt x="80" y="32"/>
                      </a:lnTo>
                      <a:lnTo>
                        <a:pt x="90" y="26"/>
                      </a:lnTo>
                      <a:lnTo>
                        <a:pt x="100" y="23"/>
                      </a:lnTo>
                      <a:lnTo>
                        <a:pt x="103" y="23"/>
                      </a:lnTo>
                      <a:lnTo>
                        <a:pt x="105" y="21"/>
                      </a:lnTo>
                      <a:lnTo>
                        <a:pt x="110" y="18"/>
                      </a:lnTo>
                      <a:lnTo>
                        <a:pt x="117" y="18"/>
                      </a:lnTo>
                      <a:lnTo>
                        <a:pt x="119" y="20"/>
                      </a:lnTo>
                      <a:lnTo>
                        <a:pt x="123" y="23"/>
                      </a:lnTo>
                      <a:lnTo>
                        <a:pt x="125" y="23"/>
                      </a:lnTo>
                      <a:lnTo>
                        <a:pt x="138" y="21"/>
                      </a:lnTo>
                      <a:lnTo>
                        <a:pt x="163" y="8"/>
                      </a:lnTo>
                      <a:lnTo>
                        <a:pt x="174" y="2"/>
                      </a:lnTo>
                      <a:lnTo>
                        <a:pt x="187"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0" name="Freeform 1379">
                  <a:extLst>
                    <a:ext uri="{FF2B5EF4-FFF2-40B4-BE49-F238E27FC236}">
                      <a16:creationId xmlns:a16="http://schemas.microsoft.com/office/drawing/2014/main" id="{A8637F2A-8CFB-423F-B07E-493D36EF25AB}"/>
                    </a:ext>
                  </a:extLst>
                </p:cNvPr>
                <p:cNvSpPr/>
                <p:nvPr/>
              </p:nvSpPr>
              <p:spPr bwMode="auto">
                <a:xfrm>
                  <a:off x="6961361" y="1869146"/>
                  <a:ext cx="6218" cy="6218"/>
                </a:xfrm>
                <a:custGeom>
                  <a:avLst/>
                  <a:gdLst/>
                  <a:ahLst/>
                  <a:cxnLst>
                    <a:cxn ang="0">
                      <a:pos x="0" y="0"/>
                    </a:cxn>
                    <a:cxn ang="0">
                      <a:pos x="3" y="0"/>
                    </a:cxn>
                    <a:cxn ang="0">
                      <a:pos x="0" y="3"/>
                    </a:cxn>
                    <a:cxn ang="0">
                      <a:pos x="0" y="0"/>
                    </a:cxn>
                  </a:cxnLst>
                  <a:rect l="0" t="0" r="r" b="b"/>
                  <a:pathLst>
                    <a:path w="3" h="3">
                      <a:moveTo>
                        <a:pt x="0" y="0"/>
                      </a:moveTo>
                      <a:lnTo>
                        <a:pt x="3" y="0"/>
                      </a:lnTo>
                      <a:lnTo>
                        <a:pt x="0" y="3"/>
                      </a:lnTo>
                      <a:lnTo>
                        <a:pt x="0"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1" name="Freeform 1381">
                  <a:extLst>
                    <a:ext uri="{FF2B5EF4-FFF2-40B4-BE49-F238E27FC236}">
                      <a16:creationId xmlns:a16="http://schemas.microsoft.com/office/drawing/2014/main" id="{92F7D5C7-FBD4-4431-940A-F12D5BD86F76}"/>
                    </a:ext>
                  </a:extLst>
                </p:cNvPr>
                <p:cNvSpPr/>
                <p:nvPr/>
              </p:nvSpPr>
              <p:spPr bwMode="auto">
                <a:xfrm>
                  <a:off x="7187268" y="1831841"/>
                  <a:ext cx="64249" cy="37306"/>
                </a:xfrm>
                <a:custGeom>
                  <a:avLst/>
                  <a:gdLst/>
                  <a:ahLst/>
                  <a:cxnLst>
                    <a:cxn ang="0">
                      <a:pos x="8" y="0"/>
                    </a:cxn>
                    <a:cxn ang="0">
                      <a:pos x="22" y="0"/>
                    </a:cxn>
                    <a:cxn ang="0">
                      <a:pos x="18" y="4"/>
                    </a:cxn>
                    <a:cxn ang="0">
                      <a:pos x="31" y="4"/>
                    </a:cxn>
                    <a:cxn ang="0">
                      <a:pos x="31" y="9"/>
                    </a:cxn>
                    <a:cxn ang="0">
                      <a:pos x="28" y="12"/>
                    </a:cxn>
                    <a:cxn ang="0">
                      <a:pos x="21" y="12"/>
                    </a:cxn>
                    <a:cxn ang="0">
                      <a:pos x="23" y="17"/>
                    </a:cxn>
                    <a:cxn ang="0">
                      <a:pos x="18" y="18"/>
                    </a:cxn>
                    <a:cxn ang="0">
                      <a:pos x="4" y="18"/>
                    </a:cxn>
                    <a:cxn ang="0">
                      <a:pos x="0" y="17"/>
                    </a:cxn>
                    <a:cxn ang="0">
                      <a:pos x="0" y="13"/>
                    </a:cxn>
                    <a:cxn ang="0">
                      <a:pos x="3" y="9"/>
                    </a:cxn>
                    <a:cxn ang="0">
                      <a:pos x="4" y="8"/>
                    </a:cxn>
                    <a:cxn ang="0">
                      <a:pos x="8" y="5"/>
                    </a:cxn>
                    <a:cxn ang="0">
                      <a:pos x="8" y="0"/>
                    </a:cxn>
                  </a:cxnLst>
                  <a:rect l="0" t="0" r="r" b="b"/>
                  <a:pathLst>
                    <a:path w="31" h="18">
                      <a:moveTo>
                        <a:pt x="8" y="0"/>
                      </a:moveTo>
                      <a:lnTo>
                        <a:pt x="22" y="0"/>
                      </a:lnTo>
                      <a:lnTo>
                        <a:pt x="18" y="4"/>
                      </a:lnTo>
                      <a:lnTo>
                        <a:pt x="31" y="4"/>
                      </a:lnTo>
                      <a:lnTo>
                        <a:pt x="31" y="9"/>
                      </a:lnTo>
                      <a:lnTo>
                        <a:pt x="28" y="12"/>
                      </a:lnTo>
                      <a:lnTo>
                        <a:pt x="21" y="12"/>
                      </a:lnTo>
                      <a:lnTo>
                        <a:pt x="23" y="17"/>
                      </a:lnTo>
                      <a:lnTo>
                        <a:pt x="18" y="18"/>
                      </a:lnTo>
                      <a:lnTo>
                        <a:pt x="4" y="18"/>
                      </a:lnTo>
                      <a:lnTo>
                        <a:pt x="0" y="17"/>
                      </a:lnTo>
                      <a:lnTo>
                        <a:pt x="0" y="13"/>
                      </a:lnTo>
                      <a:lnTo>
                        <a:pt x="3" y="9"/>
                      </a:lnTo>
                      <a:lnTo>
                        <a:pt x="4" y="8"/>
                      </a:lnTo>
                      <a:lnTo>
                        <a:pt x="8" y="5"/>
                      </a:lnTo>
                      <a:lnTo>
                        <a:pt x="8"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2" name="Freeform 1382">
                  <a:extLst>
                    <a:ext uri="{FF2B5EF4-FFF2-40B4-BE49-F238E27FC236}">
                      <a16:creationId xmlns:a16="http://schemas.microsoft.com/office/drawing/2014/main" id="{0A3E0BE7-9A8C-4913-9B91-06A0626D0CC4}"/>
                    </a:ext>
                  </a:extLst>
                </p:cNvPr>
                <p:cNvSpPr/>
                <p:nvPr/>
              </p:nvSpPr>
              <p:spPr bwMode="auto">
                <a:xfrm>
                  <a:off x="7102293" y="1865001"/>
                  <a:ext cx="68394" cy="22799"/>
                </a:xfrm>
                <a:custGeom>
                  <a:avLst/>
                  <a:gdLst/>
                  <a:ahLst/>
                  <a:cxnLst>
                    <a:cxn ang="0">
                      <a:pos x="16" y="0"/>
                    </a:cxn>
                    <a:cxn ang="0">
                      <a:pos x="25" y="0"/>
                    </a:cxn>
                    <a:cxn ang="0">
                      <a:pos x="28" y="1"/>
                    </a:cxn>
                    <a:cxn ang="0">
                      <a:pos x="30" y="3"/>
                    </a:cxn>
                    <a:cxn ang="0">
                      <a:pos x="33" y="5"/>
                    </a:cxn>
                    <a:cxn ang="0">
                      <a:pos x="29" y="5"/>
                    </a:cxn>
                    <a:cxn ang="0">
                      <a:pos x="28" y="6"/>
                    </a:cxn>
                    <a:cxn ang="0">
                      <a:pos x="25" y="7"/>
                    </a:cxn>
                    <a:cxn ang="0">
                      <a:pos x="21" y="11"/>
                    </a:cxn>
                    <a:cxn ang="0">
                      <a:pos x="16" y="11"/>
                    </a:cxn>
                    <a:cxn ang="0">
                      <a:pos x="15" y="8"/>
                    </a:cxn>
                    <a:cxn ang="0">
                      <a:pos x="13" y="7"/>
                    </a:cxn>
                    <a:cxn ang="0">
                      <a:pos x="11" y="7"/>
                    </a:cxn>
                    <a:cxn ang="0">
                      <a:pos x="10" y="10"/>
                    </a:cxn>
                    <a:cxn ang="0">
                      <a:pos x="9" y="11"/>
                    </a:cxn>
                    <a:cxn ang="0">
                      <a:pos x="3" y="11"/>
                    </a:cxn>
                    <a:cxn ang="0">
                      <a:pos x="0" y="8"/>
                    </a:cxn>
                    <a:cxn ang="0">
                      <a:pos x="3" y="5"/>
                    </a:cxn>
                    <a:cxn ang="0">
                      <a:pos x="9" y="2"/>
                    </a:cxn>
                    <a:cxn ang="0">
                      <a:pos x="16" y="0"/>
                    </a:cxn>
                  </a:cxnLst>
                  <a:rect l="0" t="0" r="r" b="b"/>
                  <a:pathLst>
                    <a:path w="33" h="11">
                      <a:moveTo>
                        <a:pt x="16" y="0"/>
                      </a:moveTo>
                      <a:lnTo>
                        <a:pt x="25" y="0"/>
                      </a:lnTo>
                      <a:lnTo>
                        <a:pt x="28" y="1"/>
                      </a:lnTo>
                      <a:lnTo>
                        <a:pt x="30" y="3"/>
                      </a:lnTo>
                      <a:lnTo>
                        <a:pt x="33" y="5"/>
                      </a:lnTo>
                      <a:lnTo>
                        <a:pt x="29" y="5"/>
                      </a:lnTo>
                      <a:lnTo>
                        <a:pt x="28" y="6"/>
                      </a:lnTo>
                      <a:lnTo>
                        <a:pt x="25" y="7"/>
                      </a:lnTo>
                      <a:lnTo>
                        <a:pt x="21" y="11"/>
                      </a:lnTo>
                      <a:lnTo>
                        <a:pt x="16" y="11"/>
                      </a:lnTo>
                      <a:lnTo>
                        <a:pt x="15" y="8"/>
                      </a:lnTo>
                      <a:lnTo>
                        <a:pt x="13" y="7"/>
                      </a:lnTo>
                      <a:lnTo>
                        <a:pt x="11" y="7"/>
                      </a:lnTo>
                      <a:lnTo>
                        <a:pt x="10" y="10"/>
                      </a:lnTo>
                      <a:lnTo>
                        <a:pt x="9" y="11"/>
                      </a:lnTo>
                      <a:lnTo>
                        <a:pt x="3" y="11"/>
                      </a:lnTo>
                      <a:lnTo>
                        <a:pt x="0" y="8"/>
                      </a:lnTo>
                      <a:lnTo>
                        <a:pt x="3" y="5"/>
                      </a:lnTo>
                      <a:lnTo>
                        <a:pt x="9" y="2"/>
                      </a:lnTo>
                      <a:lnTo>
                        <a:pt x="1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3" name="Freeform 1383">
                  <a:extLst>
                    <a:ext uri="{FF2B5EF4-FFF2-40B4-BE49-F238E27FC236}">
                      <a16:creationId xmlns:a16="http://schemas.microsoft.com/office/drawing/2014/main" id="{460561BE-0E0C-4449-B6AA-88AC7000ADDE}"/>
                    </a:ext>
                  </a:extLst>
                </p:cNvPr>
                <p:cNvSpPr/>
                <p:nvPr/>
              </p:nvSpPr>
              <p:spPr bwMode="auto">
                <a:xfrm>
                  <a:off x="7067061" y="1788317"/>
                  <a:ext cx="99482" cy="70466"/>
                </a:xfrm>
                <a:custGeom>
                  <a:avLst/>
                  <a:gdLst/>
                  <a:ahLst/>
                  <a:cxnLst>
                    <a:cxn ang="0">
                      <a:pos x="46" y="0"/>
                    </a:cxn>
                    <a:cxn ang="0">
                      <a:pos x="47" y="0"/>
                    </a:cxn>
                    <a:cxn ang="0">
                      <a:pos x="47" y="5"/>
                    </a:cxn>
                    <a:cxn ang="0">
                      <a:pos x="43" y="9"/>
                    </a:cxn>
                    <a:cxn ang="0">
                      <a:pos x="43" y="10"/>
                    </a:cxn>
                    <a:cxn ang="0">
                      <a:pos x="40" y="13"/>
                    </a:cxn>
                    <a:cxn ang="0">
                      <a:pos x="35" y="15"/>
                    </a:cxn>
                    <a:cxn ang="0">
                      <a:pos x="31" y="16"/>
                    </a:cxn>
                    <a:cxn ang="0">
                      <a:pos x="27" y="19"/>
                    </a:cxn>
                    <a:cxn ang="0">
                      <a:pos x="25" y="21"/>
                    </a:cxn>
                    <a:cxn ang="0">
                      <a:pos x="33" y="23"/>
                    </a:cxn>
                    <a:cxn ang="0">
                      <a:pos x="48" y="28"/>
                    </a:cxn>
                    <a:cxn ang="0">
                      <a:pos x="46" y="29"/>
                    </a:cxn>
                    <a:cxn ang="0">
                      <a:pos x="36" y="29"/>
                    </a:cxn>
                    <a:cxn ang="0">
                      <a:pos x="28" y="32"/>
                    </a:cxn>
                    <a:cxn ang="0">
                      <a:pos x="23" y="33"/>
                    </a:cxn>
                    <a:cxn ang="0">
                      <a:pos x="20" y="34"/>
                    </a:cxn>
                    <a:cxn ang="0">
                      <a:pos x="8" y="30"/>
                    </a:cxn>
                    <a:cxn ang="0">
                      <a:pos x="2" y="28"/>
                    </a:cxn>
                    <a:cxn ang="0">
                      <a:pos x="0" y="26"/>
                    </a:cxn>
                    <a:cxn ang="0">
                      <a:pos x="5" y="21"/>
                    </a:cxn>
                    <a:cxn ang="0">
                      <a:pos x="22" y="21"/>
                    </a:cxn>
                    <a:cxn ang="0">
                      <a:pos x="20" y="20"/>
                    </a:cxn>
                    <a:cxn ang="0">
                      <a:pos x="18" y="20"/>
                    </a:cxn>
                    <a:cxn ang="0">
                      <a:pos x="17" y="19"/>
                    </a:cxn>
                    <a:cxn ang="0">
                      <a:pos x="16" y="19"/>
                    </a:cxn>
                    <a:cxn ang="0">
                      <a:pos x="15" y="20"/>
                    </a:cxn>
                    <a:cxn ang="0">
                      <a:pos x="15" y="15"/>
                    </a:cxn>
                    <a:cxn ang="0">
                      <a:pos x="22" y="14"/>
                    </a:cxn>
                    <a:cxn ang="0">
                      <a:pos x="32" y="9"/>
                    </a:cxn>
                    <a:cxn ang="0">
                      <a:pos x="40" y="8"/>
                    </a:cxn>
                    <a:cxn ang="0">
                      <a:pos x="40" y="5"/>
                    </a:cxn>
                    <a:cxn ang="0">
                      <a:pos x="41" y="3"/>
                    </a:cxn>
                    <a:cxn ang="0">
                      <a:pos x="46" y="0"/>
                    </a:cxn>
                  </a:cxnLst>
                  <a:rect l="0" t="0" r="r" b="b"/>
                  <a:pathLst>
                    <a:path w="48" h="34">
                      <a:moveTo>
                        <a:pt x="46" y="0"/>
                      </a:moveTo>
                      <a:lnTo>
                        <a:pt x="47" y="0"/>
                      </a:lnTo>
                      <a:lnTo>
                        <a:pt x="47" y="5"/>
                      </a:lnTo>
                      <a:lnTo>
                        <a:pt x="43" y="9"/>
                      </a:lnTo>
                      <a:lnTo>
                        <a:pt x="43" y="10"/>
                      </a:lnTo>
                      <a:lnTo>
                        <a:pt x="40" y="13"/>
                      </a:lnTo>
                      <a:lnTo>
                        <a:pt x="35" y="15"/>
                      </a:lnTo>
                      <a:lnTo>
                        <a:pt x="31" y="16"/>
                      </a:lnTo>
                      <a:lnTo>
                        <a:pt x="27" y="19"/>
                      </a:lnTo>
                      <a:lnTo>
                        <a:pt x="25" y="21"/>
                      </a:lnTo>
                      <a:lnTo>
                        <a:pt x="33" y="23"/>
                      </a:lnTo>
                      <a:lnTo>
                        <a:pt x="48" y="28"/>
                      </a:lnTo>
                      <a:lnTo>
                        <a:pt x="46" y="29"/>
                      </a:lnTo>
                      <a:lnTo>
                        <a:pt x="36" y="29"/>
                      </a:lnTo>
                      <a:lnTo>
                        <a:pt x="28" y="32"/>
                      </a:lnTo>
                      <a:lnTo>
                        <a:pt x="23" y="33"/>
                      </a:lnTo>
                      <a:lnTo>
                        <a:pt x="20" y="34"/>
                      </a:lnTo>
                      <a:lnTo>
                        <a:pt x="8" y="30"/>
                      </a:lnTo>
                      <a:lnTo>
                        <a:pt x="2" y="28"/>
                      </a:lnTo>
                      <a:lnTo>
                        <a:pt x="0" y="26"/>
                      </a:lnTo>
                      <a:lnTo>
                        <a:pt x="5" y="21"/>
                      </a:lnTo>
                      <a:lnTo>
                        <a:pt x="22" y="21"/>
                      </a:lnTo>
                      <a:lnTo>
                        <a:pt x="20" y="20"/>
                      </a:lnTo>
                      <a:lnTo>
                        <a:pt x="18" y="20"/>
                      </a:lnTo>
                      <a:lnTo>
                        <a:pt x="17" y="19"/>
                      </a:lnTo>
                      <a:lnTo>
                        <a:pt x="16" y="19"/>
                      </a:lnTo>
                      <a:lnTo>
                        <a:pt x="15" y="20"/>
                      </a:lnTo>
                      <a:lnTo>
                        <a:pt x="15" y="15"/>
                      </a:lnTo>
                      <a:lnTo>
                        <a:pt x="22" y="14"/>
                      </a:lnTo>
                      <a:lnTo>
                        <a:pt x="32" y="9"/>
                      </a:lnTo>
                      <a:lnTo>
                        <a:pt x="40" y="8"/>
                      </a:lnTo>
                      <a:lnTo>
                        <a:pt x="40" y="5"/>
                      </a:lnTo>
                      <a:lnTo>
                        <a:pt x="41" y="3"/>
                      </a:lnTo>
                      <a:lnTo>
                        <a:pt x="46"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4" name="Freeform 1384">
                  <a:extLst>
                    <a:ext uri="{FF2B5EF4-FFF2-40B4-BE49-F238E27FC236}">
                      <a16:creationId xmlns:a16="http://schemas.microsoft.com/office/drawing/2014/main" id="{0D7D08B2-F1B4-452B-9DFE-DB3376079458}"/>
                    </a:ext>
                  </a:extLst>
                </p:cNvPr>
                <p:cNvSpPr/>
                <p:nvPr/>
              </p:nvSpPr>
              <p:spPr bwMode="auto">
                <a:xfrm>
                  <a:off x="6915765" y="2397642"/>
                  <a:ext cx="49741" cy="39379"/>
                </a:xfrm>
                <a:custGeom>
                  <a:avLst/>
                  <a:gdLst/>
                  <a:ahLst/>
                  <a:cxnLst>
                    <a:cxn ang="0">
                      <a:pos x="9" y="0"/>
                    </a:cxn>
                    <a:cxn ang="0">
                      <a:pos x="12" y="0"/>
                    </a:cxn>
                    <a:cxn ang="0">
                      <a:pos x="15" y="2"/>
                    </a:cxn>
                    <a:cxn ang="0">
                      <a:pos x="17" y="4"/>
                    </a:cxn>
                    <a:cxn ang="0">
                      <a:pos x="20" y="5"/>
                    </a:cxn>
                    <a:cxn ang="0">
                      <a:pos x="24" y="7"/>
                    </a:cxn>
                    <a:cxn ang="0">
                      <a:pos x="24" y="12"/>
                    </a:cxn>
                    <a:cxn ang="0">
                      <a:pos x="16" y="17"/>
                    </a:cxn>
                    <a:cxn ang="0">
                      <a:pos x="6" y="19"/>
                    </a:cxn>
                    <a:cxn ang="0">
                      <a:pos x="4" y="19"/>
                    </a:cxn>
                    <a:cxn ang="0">
                      <a:pos x="1" y="18"/>
                    </a:cxn>
                    <a:cxn ang="0">
                      <a:pos x="0" y="17"/>
                    </a:cxn>
                    <a:cxn ang="0">
                      <a:pos x="0" y="13"/>
                    </a:cxn>
                    <a:cxn ang="0">
                      <a:pos x="1" y="10"/>
                    </a:cxn>
                    <a:cxn ang="0">
                      <a:pos x="2" y="9"/>
                    </a:cxn>
                    <a:cxn ang="0">
                      <a:pos x="4" y="7"/>
                    </a:cxn>
                    <a:cxn ang="0">
                      <a:pos x="4" y="5"/>
                    </a:cxn>
                    <a:cxn ang="0">
                      <a:pos x="5" y="4"/>
                    </a:cxn>
                    <a:cxn ang="0">
                      <a:pos x="6" y="4"/>
                    </a:cxn>
                    <a:cxn ang="0">
                      <a:pos x="7" y="2"/>
                    </a:cxn>
                    <a:cxn ang="0">
                      <a:pos x="9" y="0"/>
                    </a:cxn>
                  </a:cxnLst>
                  <a:rect l="0" t="0" r="r" b="b"/>
                  <a:pathLst>
                    <a:path w="24" h="19">
                      <a:moveTo>
                        <a:pt x="9" y="0"/>
                      </a:moveTo>
                      <a:lnTo>
                        <a:pt x="12" y="0"/>
                      </a:lnTo>
                      <a:lnTo>
                        <a:pt x="15" y="2"/>
                      </a:lnTo>
                      <a:lnTo>
                        <a:pt x="17" y="4"/>
                      </a:lnTo>
                      <a:lnTo>
                        <a:pt x="20" y="5"/>
                      </a:lnTo>
                      <a:lnTo>
                        <a:pt x="24" y="7"/>
                      </a:lnTo>
                      <a:lnTo>
                        <a:pt x="24" y="12"/>
                      </a:lnTo>
                      <a:lnTo>
                        <a:pt x="16" y="17"/>
                      </a:lnTo>
                      <a:lnTo>
                        <a:pt x="6" y="19"/>
                      </a:lnTo>
                      <a:lnTo>
                        <a:pt x="4" y="19"/>
                      </a:lnTo>
                      <a:lnTo>
                        <a:pt x="1" y="18"/>
                      </a:lnTo>
                      <a:lnTo>
                        <a:pt x="0" y="17"/>
                      </a:lnTo>
                      <a:lnTo>
                        <a:pt x="0" y="13"/>
                      </a:lnTo>
                      <a:lnTo>
                        <a:pt x="1" y="10"/>
                      </a:lnTo>
                      <a:lnTo>
                        <a:pt x="2" y="9"/>
                      </a:lnTo>
                      <a:lnTo>
                        <a:pt x="4" y="7"/>
                      </a:lnTo>
                      <a:lnTo>
                        <a:pt x="4" y="5"/>
                      </a:lnTo>
                      <a:lnTo>
                        <a:pt x="5" y="4"/>
                      </a:lnTo>
                      <a:lnTo>
                        <a:pt x="6" y="4"/>
                      </a:lnTo>
                      <a:lnTo>
                        <a:pt x="7" y="2"/>
                      </a:lnTo>
                      <a:lnTo>
                        <a:pt x="9" y="0"/>
                      </a:lnTo>
                      <a:close/>
                    </a:path>
                  </a:pathLst>
                </a:custGeom>
                <a:grpFill/>
                <a:ln w="0">
                  <a:noFill/>
                  <a:prstDash val="solid"/>
                  <a:round/>
                </a:ln>
              </p:spPr>
              <p:txBody>
                <a:bodyPr vert="horz" wrap="square" lIns="91401" tIns="45700" rIns="91401" bIns="45700" numCol="1" anchor="t" anchorCtr="0" compatLnSpc="1"/>
                <a:lstStyle/>
                <a:p>
                  <a:endParaRPr lang="en-US"/>
                </a:p>
              </p:txBody>
            </p:sp>
            <p:sp>
              <p:nvSpPr>
                <p:cNvPr id="125" name="Freeform 1385">
                  <a:extLst>
                    <a:ext uri="{FF2B5EF4-FFF2-40B4-BE49-F238E27FC236}">
                      <a16:creationId xmlns:a16="http://schemas.microsoft.com/office/drawing/2014/main" id="{CADEB4F1-ADBA-4516-B7C9-E4DEEA59FB63}"/>
                    </a:ext>
                  </a:extLst>
                </p:cNvPr>
                <p:cNvSpPr/>
                <p:nvPr/>
              </p:nvSpPr>
              <p:spPr bwMode="auto">
                <a:xfrm>
                  <a:off x="7166542" y="2364481"/>
                  <a:ext cx="39379" cy="29015"/>
                </a:xfrm>
                <a:custGeom>
                  <a:avLst/>
                  <a:gdLst/>
                  <a:ahLst/>
                  <a:cxnLst>
                    <a:cxn ang="0">
                      <a:pos x="3" y="0"/>
                    </a:cxn>
                    <a:cxn ang="0">
                      <a:pos x="7" y="0"/>
                    </a:cxn>
                    <a:cxn ang="0">
                      <a:pos x="10" y="1"/>
                    </a:cxn>
                    <a:cxn ang="0">
                      <a:pos x="13" y="3"/>
                    </a:cxn>
                    <a:cxn ang="0">
                      <a:pos x="19" y="9"/>
                    </a:cxn>
                    <a:cxn ang="0">
                      <a:pos x="19" y="13"/>
                    </a:cxn>
                    <a:cxn ang="0">
                      <a:pos x="18" y="14"/>
                    </a:cxn>
                    <a:cxn ang="0">
                      <a:pos x="10" y="14"/>
                    </a:cxn>
                    <a:cxn ang="0">
                      <a:pos x="7" y="11"/>
                    </a:cxn>
                    <a:cxn ang="0">
                      <a:pos x="4" y="10"/>
                    </a:cxn>
                    <a:cxn ang="0">
                      <a:pos x="2" y="6"/>
                    </a:cxn>
                    <a:cxn ang="0">
                      <a:pos x="0" y="4"/>
                    </a:cxn>
                    <a:cxn ang="0">
                      <a:pos x="0" y="1"/>
                    </a:cxn>
                    <a:cxn ang="0">
                      <a:pos x="3" y="0"/>
                    </a:cxn>
                  </a:cxnLst>
                  <a:rect l="0" t="0" r="r" b="b"/>
                  <a:pathLst>
                    <a:path w="19" h="14">
                      <a:moveTo>
                        <a:pt x="3" y="0"/>
                      </a:moveTo>
                      <a:lnTo>
                        <a:pt x="7" y="0"/>
                      </a:lnTo>
                      <a:lnTo>
                        <a:pt x="10" y="1"/>
                      </a:lnTo>
                      <a:lnTo>
                        <a:pt x="13" y="3"/>
                      </a:lnTo>
                      <a:lnTo>
                        <a:pt x="19" y="9"/>
                      </a:lnTo>
                      <a:lnTo>
                        <a:pt x="19" y="13"/>
                      </a:lnTo>
                      <a:lnTo>
                        <a:pt x="18" y="14"/>
                      </a:lnTo>
                      <a:lnTo>
                        <a:pt x="10" y="14"/>
                      </a:lnTo>
                      <a:lnTo>
                        <a:pt x="7" y="11"/>
                      </a:lnTo>
                      <a:lnTo>
                        <a:pt x="4" y="10"/>
                      </a:lnTo>
                      <a:lnTo>
                        <a:pt x="2" y="6"/>
                      </a:lnTo>
                      <a:lnTo>
                        <a:pt x="0" y="4"/>
                      </a:lnTo>
                      <a:lnTo>
                        <a:pt x="0" y="1"/>
                      </a:lnTo>
                      <a:lnTo>
                        <a:pt x="3" y="0"/>
                      </a:lnTo>
                      <a:close/>
                    </a:path>
                  </a:pathLst>
                </a:custGeom>
                <a:grpFill/>
                <a:ln w="0">
                  <a:noFill/>
                  <a:prstDash val="solid"/>
                  <a:round/>
                </a:ln>
              </p:spPr>
              <p:txBody>
                <a:bodyPr vert="horz" wrap="square" lIns="91401" tIns="45700" rIns="91401" bIns="45700" numCol="1" anchor="t" anchorCtr="0" compatLnSpc="1"/>
                <a:lstStyle/>
                <a:p>
                  <a:endParaRPr lang="en-US"/>
                </a:p>
              </p:txBody>
            </p:sp>
          </p:grpSp>
          <p:sp>
            <p:nvSpPr>
              <p:cNvPr id="92" name="Freeform 1386">
                <a:extLst>
                  <a:ext uri="{FF2B5EF4-FFF2-40B4-BE49-F238E27FC236}">
                    <a16:creationId xmlns:a16="http://schemas.microsoft.com/office/drawing/2014/main" id="{6FBE8802-644E-44D5-8C6B-A1716B76FA64}"/>
                  </a:ext>
                </a:extLst>
              </p:cNvPr>
              <p:cNvSpPr>
                <a:spLocks noEditPoints="1"/>
              </p:cNvSpPr>
              <p:nvPr/>
            </p:nvSpPr>
            <p:spPr bwMode="auto">
              <a:xfrm>
                <a:off x="5009501" y="6150947"/>
                <a:ext cx="1348478" cy="912766"/>
              </a:xfrm>
              <a:custGeom>
                <a:avLst/>
                <a:gdLst/>
                <a:ahLst/>
                <a:cxnLst>
                  <a:cxn ang="0">
                    <a:pos x="278" y="43"/>
                  </a:cxn>
                  <a:cxn ang="0">
                    <a:pos x="451" y="14"/>
                  </a:cxn>
                  <a:cxn ang="0">
                    <a:pos x="582" y="79"/>
                  </a:cxn>
                  <a:cxn ang="0">
                    <a:pos x="556" y="126"/>
                  </a:cxn>
                  <a:cxn ang="0">
                    <a:pos x="617" y="61"/>
                  </a:cxn>
                  <a:cxn ang="0">
                    <a:pos x="714" y="45"/>
                  </a:cxn>
                  <a:cxn ang="0">
                    <a:pos x="779" y="52"/>
                  </a:cxn>
                  <a:cxn ang="0">
                    <a:pos x="805" y="37"/>
                  </a:cxn>
                  <a:cxn ang="0">
                    <a:pos x="848" y="82"/>
                  </a:cxn>
                  <a:cxn ang="0">
                    <a:pos x="783" y="157"/>
                  </a:cxn>
                  <a:cxn ang="0">
                    <a:pos x="773" y="237"/>
                  </a:cxn>
                  <a:cxn ang="0">
                    <a:pos x="761" y="339"/>
                  </a:cxn>
                  <a:cxn ang="0">
                    <a:pos x="781" y="375"/>
                  </a:cxn>
                  <a:cxn ang="0">
                    <a:pos x="798" y="423"/>
                  </a:cxn>
                  <a:cxn ang="0">
                    <a:pos x="775" y="435"/>
                  </a:cxn>
                  <a:cxn ang="0">
                    <a:pos x="748" y="433"/>
                  </a:cxn>
                  <a:cxn ang="0">
                    <a:pos x="721" y="423"/>
                  </a:cxn>
                  <a:cxn ang="0">
                    <a:pos x="669" y="428"/>
                  </a:cxn>
                  <a:cxn ang="0">
                    <a:pos x="669" y="498"/>
                  </a:cxn>
                  <a:cxn ang="0">
                    <a:pos x="648" y="531"/>
                  </a:cxn>
                  <a:cxn ang="0">
                    <a:pos x="587" y="497"/>
                  </a:cxn>
                  <a:cxn ang="0">
                    <a:pos x="542" y="427"/>
                  </a:cxn>
                  <a:cxn ang="0">
                    <a:pos x="520" y="448"/>
                  </a:cxn>
                  <a:cxn ang="0">
                    <a:pos x="448" y="445"/>
                  </a:cxn>
                  <a:cxn ang="0">
                    <a:pos x="426" y="507"/>
                  </a:cxn>
                  <a:cxn ang="0">
                    <a:pos x="371" y="515"/>
                  </a:cxn>
                  <a:cxn ang="0">
                    <a:pos x="382" y="549"/>
                  </a:cxn>
                  <a:cxn ang="0">
                    <a:pos x="366" y="564"/>
                  </a:cxn>
                  <a:cxn ang="0">
                    <a:pos x="331" y="517"/>
                  </a:cxn>
                  <a:cxn ang="0">
                    <a:pos x="263" y="448"/>
                  </a:cxn>
                  <a:cxn ang="0">
                    <a:pos x="265" y="473"/>
                  </a:cxn>
                  <a:cxn ang="0">
                    <a:pos x="301" y="505"/>
                  </a:cxn>
                  <a:cxn ang="0">
                    <a:pos x="303" y="534"/>
                  </a:cxn>
                  <a:cxn ang="0">
                    <a:pos x="291" y="530"/>
                  </a:cxn>
                  <a:cxn ang="0">
                    <a:pos x="243" y="491"/>
                  </a:cxn>
                  <a:cxn ang="0">
                    <a:pos x="163" y="473"/>
                  </a:cxn>
                  <a:cxn ang="0">
                    <a:pos x="105" y="534"/>
                  </a:cxn>
                  <a:cxn ang="0">
                    <a:pos x="35" y="564"/>
                  </a:cxn>
                  <a:cxn ang="0">
                    <a:pos x="9" y="496"/>
                  </a:cxn>
                  <a:cxn ang="0">
                    <a:pos x="93" y="473"/>
                  </a:cxn>
                  <a:cxn ang="0">
                    <a:pos x="80" y="415"/>
                  </a:cxn>
                  <a:cxn ang="0">
                    <a:pos x="90" y="393"/>
                  </a:cxn>
                  <a:cxn ang="0">
                    <a:pos x="135" y="361"/>
                  </a:cxn>
                  <a:cxn ang="0">
                    <a:pos x="199" y="320"/>
                  </a:cxn>
                  <a:cxn ang="0">
                    <a:pos x="224" y="262"/>
                  </a:cxn>
                  <a:cxn ang="0">
                    <a:pos x="227" y="307"/>
                  </a:cxn>
                  <a:cxn ang="0">
                    <a:pos x="273" y="313"/>
                  </a:cxn>
                  <a:cxn ang="0">
                    <a:pos x="336" y="298"/>
                  </a:cxn>
                  <a:cxn ang="0">
                    <a:pos x="386" y="256"/>
                  </a:cxn>
                  <a:cxn ang="0">
                    <a:pos x="431" y="196"/>
                  </a:cxn>
                  <a:cxn ang="0">
                    <a:pos x="355" y="185"/>
                  </a:cxn>
                  <a:cxn ang="0">
                    <a:pos x="398" y="112"/>
                  </a:cxn>
                  <a:cxn ang="0">
                    <a:pos x="301" y="184"/>
                  </a:cxn>
                  <a:cxn ang="0">
                    <a:pos x="296" y="245"/>
                  </a:cxn>
                  <a:cxn ang="0">
                    <a:pos x="256" y="289"/>
                  </a:cxn>
                  <a:cxn ang="0">
                    <a:pos x="231" y="222"/>
                  </a:cxn>
                  <a:cxn ang="0">
                    <a:pos x="177" y="220"/>
                  </a:cxn>
                  <a:cxn ang="0">
                    <a:pos x="182" y="166"/>
                  </a:cxn>
                  <a:cxn ang="0">
                    <a:pos x="249" y="103"/>
                  </a:cxn>
                  <a:cxn ang="0">
                    <a:pos x="305" y="48"/>
                  </a:cxn>
                  <a:cxn ang="0">
                    <a:pos x="335" y="24"/>
                  </a:cxn>
                  <a:cxn ang="0">
                    <a:pos x="371" y="4"/>
                  </a:cxn>
                  <a:cxn ang="0">
                    <a:pos x="409" y="6"/>
                  </a:cxn>
                </a:cxnLst>
                <a:rect l="0" t="0" r="r" b="b"/>
                <a:pathLst>
                  <a:path w="848" h="574">
                    <a:moveTo>
                      <a:pt x="288" y="39"/>
                    </a:moveTo>
                    <a:lnTo>
                      <a:pt x="290" y="42"/>
                    </a:lnTo>
                    <a:lnTo>
                      <a:pt x="290" y="47"/>
                    </a:lnTo>
                    <a:lnTo>
                      <a:pt x="293" y="47"/>
                    </a:lnTo>
                    <a:lnTo>
                      <a:pt x="296" y="48"/>
                    </a:lnTo>
                    <a:lnTo>
                      <a:pt x="297" y="49"/>
                    </a:lnTo>
                    <a:lnTo>
                      <a:pt x="288" y="52"/>
                    </a:lnTo>
                    <a:lnTo>
                      <a:pt x="281" y="56"/>
                    </a:lnTo>
                    <a:lnTo>
                      <a:pt x="273" y="57"/>
                    </a:lnTo>
                    <a:lnTo>
                      <a:pt x="275" y="54"/>
                    </a:lnTo>
                    <a:lnTo>
                      <a:pt x="280" y="52"/>
                    </a:lnTo>
                    <a:lnTo>
                      <a:pt x="281" y="51"/>
                    </a:lnTo>
                    <a:lnTo>
                      <a:pt x="278" y="51"/>
                    </a:lnTo>
                    <a:lnTo>
                      <a:pt x="277" y="49"/>
                    </a:lnTo>
                    <a:lnTo>
                      <a:pt x="275" y="49"/>
                    </a:lnTo>
                    <a:lnTo>
                      <a:pt x="277" y="44"/>
                    </a:lnTo>
                    <a:lnTo>
                      <a:pt x="278" y="43"/>
                    </a:lnTo>
                    <a:lnTo>
                      <a:pt x="283" y="43"/>
                    </a:lnTo>
                    <a:lnTo>
                      <a:pt x="285" y="44"/>
                    </a:lnTo>
                    <a:lnTo>
                      <a:pt x="287" y="42"/>
                    </a:lnTo>
                    <a:lnTo>
                      <a:pt x="288" y="39"/>
                    </a:lnTo>
                    <a:close/>
                    <a:moveTo>
                      <a:pt x="429" y="0"/>
                    </a:moveTo>
                    <a:lnTo>
                      <a:pt x="429" y="8"/>
                    </a:lnTo>
                    <a:lnTo>
                      <a:pt x="430" y="9"/>
                    </a:lnTo>
                    <a:lnTo>
                      <a:pt x="433" y="9"/>
                    </a:lnTo>
                    <a:lnTo>
                      <a:pt x="434" y="6"/>
                    </a:lnTo>
                    <a:lnTo>
                      <a:pt x="435" y="5"/>
                    </a:lnTo>
                    <a:lnTo>
                      <a:pt x="436" y="3"/>
                    </a:lnTo>
                    <a:lnTo>
                      <a:pt x="440" y="3"/>
                    </a:lnTo>
                    <a:lnTo>
                      <a:pt x="445" y="5"/>
                    </a:lnTo>
                    <a:lnTo>
                      <a:pt x="448" y="8"/>
                    </a:lnTo>
                    <a:lnTo>
                      <a:pt x="451" y="9"/>
                    </a:lnTo>
                    <a:lnTo>
                      <a:pt x="453" y="10"/>
                    </a:lnTo>
                    <a:lnTo>
                      <a:pt x="451" y="14"/>
                    </a:lnTo>
                    <a:lnTo>
                      <a:pt x="444" y="18"/>
                    </a:lnTo>
                    <a:lnTo>
                      <a:pt x="441" y="18"/>
                    </a:lnTo>
                    <a:lnTo>
                      <a:pt x="436" y="19"/>
                    </a:lnTo>
                    <a:lnTo>
                      <a:pt x="439" y="22"/>
                    </a:lnTo>
                    <a:lnTo>
                      <a:pt x="441" y="23"/>
                    </a:lnTo>
                    <a:lnTo>
                      <a:pt x="444" y="25"/>
                    </a:lnTo>
                    <a:lnTo>
                      <a:pt x="446" y="27"/>
                    </a:lnTo>
                    <a:lnTo>
                      <a:pt x="450" y="27"/>
                    </a:lnTo>
                    <a:lnTo>
                      <a:pt x="453" y="28"/>
                    </a:lnTo>
                    <a:lnTo>
                      <a:pt x="468" y="28"/>
                    </a:lnTo>
                    <a:lnTo>
                      <a:pt x="477" y="29"/>
                    </a:lnTo>
                    <a:lnTo>
                      <a:pt x="489" y="34"/>
                    </a:lnTo>
                    <a:lnTo>
                      <a:pt x="534" y="53"/>
                    </a:lnTo>
                    <a:lnTo>
                      <a:pt x="546" y="57"/>
                    </a:lnTo>
                    <a:lnTo>
                      <a:pt x="564" y="64"/>
                    </a:lnTo>
                    <a:lnTo>
                      <a:pt x="576" y="72"/>
                    </a:lnTo>
                    <a:lnTo>
                      <a:pt x="582" y="79"/>
                    </a:lnTo>
                    <a:lnTo>
                      <a:pt x="582" y="86"/>
                    </a:lnTo>
                    <a:lnTo>
                      <a:pt x="578" y="92"/>
                    </a:lnTo>
                    <a:lnTo>
                      <a:pt x="572" y="97"/>
                    </a:lnTo>
                    <a:lnTo>
                      <a:pt x="563" y="101"/>
                    </a:lnTo>
                    <a:lnTo>
                      <a:pt x="556" y="102"/>
                    </a:lnTo>
                    <a:lnTo>
                      <a:pt x="547" y="101"/>
                    </a:lnTo>
                    <a:lnTo>
                      <a:pt x="532" y="98"/>
                    </a:lnTo>
                    <a:lnTo>
                      <a:pt x="518" y="97"/>
                    </a:lnTo>
                    <a:lnTo>
                      <a:pt x="503" y="97"/>
                    </a:lnTo>
                    <a:lnTo>
                      <a:pt x="505" y="103"/>
                    </a:lnTo>
                    <a:lnTo>
                      <a:pt x="508" y="112"/>
                    </a:lnTo>
                    <a:lnTo>
                      <a:pt x="515" y="127"/>
                    </a:lnTo>
                    <a:lnTo>
                      <a:pt x="522" y="134"/>
                    </a:lnTo>
                    <a:lnTo>
                      <a:pt x="531" y="136"/>
                    </a:lnTo>
                    <a:lnTo>
                      <a:pt x="531" y="120"/>
                    </a:lnTo>
                    <a:lnTo>
                      <a:pt x="544" y="125"/>
                    </a:lnTo>
                    <a:lnTo>
                      <a:pt x="556" y="126"/>
                    </a:lnTo>
                    <a:lnTo>
                      <a:pt x="563" y="123"/>
                    </a:lnTo>
                    <a:lnTo>
                      <a:pt x="568" y="120"/>
                    </a:lnTo>
                    <a:lnTo>
                      <a:pt x="576" y="110"/>
                    </a:lnTo>
                    <a:lnTo>
                      <a:pt x="578" y="103"/>
                    </a:lnTo>
                    <a:lnTo>
                      <a:pt x="581" y="100"/>
                    </a:lnTo>
                    <a:lnTo>
                      <a:pt x="584" y="97"/>
                    </a:lnTo>
                    <a:lnTo>
                      <a:pt x="591" y="96"/>
                    </a:lnTo>
                    <a:lnTo>
                      <a:pt x="597" y="97"/>
                    </a:lnTo>
                    <a:lnTo>
                      <a:pt x="611" y="97"/>
                    </a:lnTo>
                    <a:lnTo>
                      <a:pt x="615" y="95"/>
                    </a:lnTo>
                    <a:lnTo>
                      <a:pt x="616" y="90"/>
                    </a:lnTo>
                    <a:lnTo>
                      <a:pt x="616" y="86"/>
                    </a:lnTo>
                    <a:lnTo>
                      <a:pt x="615" y="83"/>
                    </a:lnTo>
                    <a:lnTo>
                      <a:pt x="612" y="81"/>
                    </a:lnTo>
                    <a:lnTo>
                      <a:pt x="611" y="78"/>
                    </a:lnTo>
                    <a:lnTo>
                      <a:pt x="611" y="77"/>
                    </a:lnTo>
                    <a:lnTo>
                      <a:pt x="617" y="61"/>
                    </a:lnTo>
                    <a:lnTo>
                      <a:pt x="622" y="52"/>
                    </a:lnTo>
                    <a:lnTo>
                      <a:pt x="627" y="48"/>
                    </a:lnTo>
                    <a:lnTo>
                      <a:pt x="630" y="49"/>
                    </a:lnTo>
                    <a:lnTo>
                      <a:pt x="632" y="54"/>
                    </a:lnTo>
                    <a:lnTo>
                      <a:pt x="633" y="61"/>
                    </a:lnTo>
                    <a:lnTo>
                      <a:pt x="632" y="68"/>
                    </a:lnTo>
                    <a:lnTo>
                      <a:pt x="631" y="74"/>
                    </a:lnTo>
                    <a:lnTo>
                      <a:pt x="631" y="79"/>
                    </a:lnTo>
                    <a:lnTo>
                      <a:pt x="638" y="83"/>
                    </a:lnTo>
                    <a:lnTo>
                      <a:pt x="641" y="83"/>
                    </a:lnTo>
                    <a:lnTo>
                      <a:pt x="647" y="82"/>
                    </a:lnTo>
                    <a:lnTo>
                      <a:pt x="657" y="77"/>
                    </a:lnTo>
                    <a:lnTo>
                      <a:pt x="667" y="69"/>
                    </a:lnTo>
                    <a:lnTo>
                      <a:pt x="680" y="62"/>
                    </a:lnTo>
                    <a:lnTo>
                      <a:pt x="692" y="56"/>
                    </a:lnTo>
                    <a:lnTo>
                      <a:pt x="704" y="49"/>
                    </a:lnTo>
                    <a:lnTo>
                      <a:pt x="714" y="45"/>
                    </a:lnTo>
                    <a:lnTo>
                      <a:pt x="721" y="47"/>
                    </a:lnTo>
                    <a:lnTo>
                      <a:pt x="726" y="52"/>
                    </a:lnTo>
                    <a:lnTo>
                      <a:pt x="731" y="54"/>
                    </a:lnTo>
                    <a:lnTo>
                      <a:pt x="736" y="54"/>
                    </a:lnTo>
                    <a:lnTo>
                      <a:pt x="740" y="56"/>
                    </a:lnTo>
                    <a:lnTo>
                      <a:pt x="745" y="54"/>
                    </a:lnTo>
                    <a:lnTo>
                      <a:pt x="749" y="54"/>
                    </a:lnTo>
                    <a:lnTo>
                      <a:pt x="750" y="53"/>
                    </a:lnTo>
                    <a:lnTo>
                      <a:pt x="756" y="53"/>
                    </a:lnTo>
                    <a:lnTo>
                      <a:pt x="758" y="54"/>
                    </a:lnTo>
                    <a:lnTo>
                      <a:pt x="760" y="54"/>
                    </a:lnTo>
                    <a:lnTo>
                      <a:pt x="763" y="49"/>
                    </a:lnTo>
                    <a:lnTo>
                      <a:pt x="769" y="48"/>
                    </a:lnTo>
                    <a:lnTo>
                      <a:pt x="774" y="45"/>
                    </a:lnTo>
                    <a:lnTo>
                      <a:pt x="779" y="44"/>
                    </a:lnTo>
                    <a:lnTo>
                      <a:pt x="781" y="49"/>
                    </a:lnTo>
                    <a:lnTo>
                      <a:pt x="779" y="52"/>
                    </a:lnTo>
                    <a:lnTo>
                      <a:pt x="778" y="54"/>
                    </a:lnTo>
                    <a:lnTo>
                      <a:pt x="778" y="57"/>
                    </a:lnTo>
                    <a:lnTo>
                      <a:pt x="780" y="59"/>
                    </a:lnTo>
                    <a:lnTo>
                      <a:pt x="783" y="61"/>
                    </a:lnTo>
                    <a:lnTo>
                      <a:pt x="785" y="59"/>
                    </a:lnTo>
                    <a:lnTo>
                      <a:pt x="788" y="57"/>
                    </a:lnTo>
                    <a:lnTo>
                      <a:pt x="788" y="54"/>
                    </a:lnTo>
                    <a:lnTo>
                      <a:pt x="786" y="53"/>
                    </a:lnTo>
                    <a:lnTo>
                      <a:pt x="786" y="51"/>
                    </a:lnTo>
                    <a:lnTo>
                      <a:pt x="791" y="49"/>
                    </a:lnTo>
                    <a:lnTo>
                      <a:pt x="794" y="51"/>
                    </a:lnTo>
                    <a:lnTo>
                      <a:pt x="795" y="52"/>
                    </a:lnTo>
                    <a:lnTo>
                      <a:pt x="798" y="53"/>
                    </a:lnTo>
                    <a:lnTo>
                      <a:pt x="802" y="53"/>
                    </a:lnTo>
                    <a:lnTo>
                      <a:pt x="803" y="52"/>
                    </a:lnTo>
                    <a:lnTo>
                      <a:pt x="805" y="44"/>
                    </a:lnTo>
                    <a:lnTo>
                      <a:pt x="805" y="37"/>
                    </a:lnTo>
                    <a:lnTo>
                      <a:pt x="803" y="32"/>
                    </a:lnTo>
                    <a:lnTo>
                      <a:pt x="803" y="29"/>
                    </a:lnTo>
                    <a:lnTo>
                      <a:pt x="805" y="27"/>
                    </a:lnTo>
                    <a:lnTo>
                      <a:pt x="812" y="25"/>
                    </a:lnTo>
                    <a:lnTo>
                      <a:pt x="820" y="25"/>
                    </a:lnTo>
                    <a:lnTo>
                      <a:pt x="834" y="28"/>
                    </a:lnTo>
                    <a:lnTo>
                      <a:pt x="835" y="30"/>
                    </a:lnTo>
                    <a:lnTo>
                      <a:pt x="837" y="35"/>
                    </a:lnTo>
                    <a:lnTo>
                      <a:pt x="835" y="42"/>
                    </a:lnTo>
                    <a:lnTo>
                      <a:pt x="838" y="47"/>
                    </a:lnTo>
                    <a:lnTo>
                      <a:pt x="842" y="52"/>
                    </a:lnTo>
                    <a:lnTo>
                      <a:pt x="840" y="59"/>
                    </a:lnTo>
                    <a:lnTo>
                      <a:pt x="838" y="62"/>
                    </a:lnTo>
                    <a:lnTo>
                      <a:pt x="838" y="68"/>
                    </a:lnTo>
                    <a:lnTo>
                      <a:pt x="842" y="72"/>
                    </a:lnTo>
                    <a:lnTo>
                      <a:pt x="848" y="72"/>
                    </a:lnTo>
                    <a:lnTo>
                      <a:pt x="848" y="82"/>
                    </a:lnTo>
                    <a:lnTo>
                      <a:pt x="847" y="88"/>
                    </a:lnTo>
                    <a:lnTo>
                      <a:pt x="844" y="88"/>
                    </a:lnTo>
                    <a:lnTo>
                      <a:pt x="842" y="90"/>
                    </a:lnTo>
                    <a:lnTo>
                      <a:pt x="842" y="93"/>
                    </a:lnTo>
                    <a:lnTo>
                      <a:pt x="839" y="98"/>
                    </a:lnTo>
                    <a:lnTo>
                      <a:pt x="833" y="102"/>
                    </a:lnTo>
                    <a:lnTo>
                      <a:pt x="828" y="103"/>
                    </a:lnTo>
                    <a:lnTo>
                      <a:pt x="823" y="111"/>
                    </a:lnTo>
                    <a:lnTo>
                      <a:pt x="820" y="120"/>
                    </a:lnTo>
                    <a:lnTo>
                      <a:pt x="810" y="128"/>
                    </a:lnTo>
                    <a:lnTo>
                      <a:pt x="802" y="135"/>
                    </a:lnTo>
                    <a:lnTo>
                      <a:pt x="797" y="144"/>
                    </a:lnTo>
                    <a:lnTo>
                      <a:pt x="791" y="147"/>
                    </a:lnTo>
                    <a:lnTo>
                      <a:pt x="786" y="147"/>
                    </a:lnTo>
                    <a:lnTo>
                      <a:pt x="783" y="149"/>
                    </a:lnTo>
                    <a:lnTo>
                      <a:pt x="781" y="152"/>
                    </a:lnTo>
                    <a:lnTo>
                      <a:pt x="783" y="157"/>
                    </a:lnTo>
                    <a:lnTo>
                      <a:pt x="780" y="164"/>
                    </a:lnTo>
                    <a:lnTo>
                      <a:pt x="779" y="170"/>
                    </a:lnTo>
                    <a:lnTo>
                      <a:pt x="776" y="176"/>
                    </a:lnTo>
                    <a:lnTo>
                      <a:pt x="778" y="186"/>
                    </a:lnTo>
                    <a:lnTo>
                      <a:pt x="773" y="199"/>
                    </a:lnTo>
                    <a:lnTo>
                      <a:pt x="773" y="201"/>
                    </a:lnTo>
                    <a:lnTo>
                      <a:pt x="774" y="201"/>
                    </a:lnTo>
                    <a:lnTo>
                      <a:pt x="775" y="199"/>
                    </a:lnTo>
                    <a:lnTo>
                      <a:pt x="776" y="204"/>
                    </a:lnTo>
                    <a:lnTo>
                      <a:pt x="775" y="212"/>
                    </a:lnTo>
                    <a:lnTo>
                      <a:pt x="775" y="213"/>
                    </a:lnTo>
                    <a:lnTo>
                      <a:pt x="776" y="220"/>
                    </a:lnTo>
                    <a:lnTo>
                      <a:pt x="776" y="224"/>
                    </a:lnTo>
                    <a:lnTo>
                      <a:pt x="778" y="229"/>
                    </a:lnTo>
                    <a:lnTo>
                      <a:pt x="776" y="233"/>
                    </a:lnTo>
                    <a:lnTo>
                      <a:pt x="773" y="232"/>
                    </a:lnTo>
                    <a:lnTo>
                      <a:pt x="773" y="237"/>
                    </a:lnTo>
                    <a:lnTo>
                      <a:pt x="776" y="242"/>
                    </a:lnTo>
                    <a:lnTo>
                      <a:pt x="778" y="249"/>
                    </a:lnTo>
                    <a:lnTo>
                      <a:pt x="773" y="259"/>
                    </a:lnTo>
                    <a:lnTo>
                      <a:pt x="769" y="262"/>
                    </a:lnTo>
                    <a:lnTo>
                      <a:pt x="766" y="263"/>
                    </a:lnTo>
                    <a:lnTo>
                      <a:pt x="769" y="268"/>
                    </a:lnTo>
                    <a:lnTo>
                      <a:pt x="766" y="271"/>
                    </a:lnTo>
                    <a:lnTo>
                      <a:pt x="769" y="274"/>
                    </a:lnTo>
                    <a:lnTo>
                      <a:pt x="775" y="281"/>
                    </a:lnTo>
                    <a:lnTo>
                      <a:pt x="778" y="288"/>
                    </a:lnTo>
                    <a:lnTo>
                      <a:pt x="776" y="293"/>
                    </a:lnTo>
                    <a:lnTo>
                      <a:pt x="771" y="301"/>
                    </a:lnTo>
                    <a:lnTo>
                      <a:pt x="765" y="306"/>
                    </a:lnTo>
                    <a:lnTo>
                      <a:pt x="761" y="317"/>
                    </a:lnTo>
                    <a:lnTo>
                      <a:pt x="758" y="325"/>
                    </a:lnTo>
                    <a:lnTo>
                      <a:pt x="758" y="332"/>
                    </a:lnTo>
                    <a:lnTo>
                      <a:pt x="761" y="339"/>
                    </a:lnTo>
                    <a:lnTo>
                      <a:pt x="768" y="340"/>
                    </a:lnTo>
                    <a:lnTo>
                      <a:pt x="771" y="339"/>
                    </a:lnTo>
                    <a:lnTo>
                      <a:pt x="776" y="340"/>
                    </a:lnTo>
                    <a:lnTo>
                      <a:pt x="776" y="347"/>
                    </a:lnTo>
                    <a:lnTo>
                      <a:pt x="775" y="354"/>
                    </a:lnTo>
                    <a:lnTo>
                      <a:pt x="771" y="356"/>
                    </a:lnTo>
                    <a:lnTo>
                      <a:pt x="764" y="356"/>
                    </a:lnTo>
                    <a:lnTo>
                      <a:pt x="759" y="352"/>
                    </a:lnTo>
                    <a:lnTo>
                      <a:pt x="755" y="355"/>
                    </a:lnTo>
                    <a:lnTo>
                      <a:pt x="758" y="362"/>
                    </a:lnTo>
                    <a:lnTo>
                      <a:pt x="761" y="369"/>
                    </a:lnTo>
                    <a:lnTo>
                      <a:pt x="770" y="371"/>
                    </a:lnTo>
                    <a:lnTo>
                      <a:pt x="774" y="367"/>
                    </a:lnTo>
                    <a:lnTo>
                      <a:pt x="781" y="364"/>
                    </a:lnTo>
                    <a:lnTo>
                      <a:pt x="784" y="365"/>
                    </a:lnTo>
                    <a:lnTo>
                      <a:pt x="783" y="367"/>
                    </a:lnTo>
                    <a:lnTo>
                      <a:pt x="781" y="375"/>
                    </a:lnTo>
                    <a:lnTo>
                      <a:pt x="776" y="380"/>
                    </a:lnTo>
                    <a:lnTo>
                      <a:pt x="773" y="386"/>
                    </a:lnTo>
                    <a:lnTo>
                      <a:pt x="771" y="390"/>
                    </a:lnTo>
                    <a:lnTo>
                      <a:pt x="773" y="395"/>
                    </a:lnTo>
                    <a:lnTo>
                      <a:pt x="775" y="404"/>
                    </a:lnTo>
                    <a:lnTo>
                      <a:pt x="775" y="408"/>
                    </a:lnTo>
                    <a:lnTo>
                      <a:pt x="779" y="406"/>
                    </a:lnTo>
                    <a:lnTo>
                      <a:pt x="785" y="406"/>
                    </a:lnTo>
                    <a:lnTo>
                      <a:pt x="786" y="409"/>
                    </a:lnTo>
                    <a:lnTo>
                      <a:pt x="788" y="414"/>
                    </a:lnTo>
                    <a:lnTo>
                      <a:pt x="788" y="415"/>
                    </a:lnTo>
                    <a:lnTo>
                      <a:pt x="791" y="417"/>
                    </a:lnTo>
                    <a:lnTo>
                      <a:pt x="791" y="419"/>
                    </a:lnTo>
                    <a:lnTo>
                      <a:pt x="793" y="419"/>
                    </a:lnTo>
                    <a:lnTo>
                      <a:pt x="797" y="420"/>
                    </a:lnTo>
                    <a:lnTo>
                      <a:pt x="797" y="422"/>
                    </a:lnTo>
                    <a:lnTo>
                      <a:pt x="798" y="423"/>
                    </a:lnTo>
                    <a:lnTo>
                      <a:pt x="804" y="423"/>
                    </a:lnTo>
                    <a:lnTo>
                      <a:pt x="804" y="424"/>
                    </a:lnTo>
                    <a:lnTo>
                      <a:pt x="805" y="425"/>
                    </a:lnTo>
                    <a:lnTo>
                      <a:pt x="804" y="427"/>
                    </a:lnTo>
                    <a:lnTo>
                      <a:pt x="803" y="434"/>
                    </a:lnTo>
                    <a:lnTo>
                      <a:pt x="799" y="434"/>
                    </a:lnTo>
                    <a:lnTo>
                      <a:pt x="798" y="435"/>
                    </a:lnTo>
                    <a:lnTo>
                      <a:pt x="795" y="437"/>
                    </a:lnTo>
                    <a:lnTo>
                      <a:pt x="791" y="435"/>
                    </a:lnTo>
                    <a:lnTo>
                      <a:pt x="789" y="433"/>
                    </a:lnTo>
                    <a:lnTo>
                      <a:pt x="788" y="434"/>
                    </a:lnTo>
                    <a:lnTo>
                      <a:pt x="786" y="437"/>
                    </a:lnTo>
                    <a:lnTo>
                      <a:pt x="785" y="438"/>
                    </a:lnTo>
                    <a:lnTo>
                      <a:pt x="781" y="438"/>
                    </a:lnTo>
                    <a:lnTo>
                      <a:pt x="781" y="437"/>
                    </a:lnTo>
                    <a:lnTo>
                      <a:pt x="779" y="435"/>
                    </a:lnTo>
                    <a:lnTo>
                      <a:pt x="775" y="435"/>
                    </a:lnTo>
                    <a:lnTo>
                      <a:pt x="774" y="434"/>
                    </a:lnTo>
                    <a:lnTo>
                      <a:pt x="773" y="434"/>
                    </a:lnTo>
                    <a:lnTo>
                      <a:pt x="773" y="430"/>
                    </a:lnTo>
                    <a:lnTo>
                      <a:pt x="771" y="429"/>
                    </a:lnTo>
                    <a:lnTo>
                      <a:pt x="769" y="428"/>
                    </a:lnTo>
                    <a:lnTo>
                      <a:pt x="768" y="429"/>
                    </a:lnTo>
                    <a:lnTo>
                      <a:pt x="765" y="429"/>
                    </a:lnTo>
                    <a:lnTo>
                      <a:pt x="764" y="430"/>
                    </a:lnTo>
                    <a:lnTo>
                      <a:pt x="761" y="432"/>
                    </a:lnTo>
                    <a:lnTo>
                      <a:pt x="759" y="430"/>
                    </a:lnTo>
                    <a:lnTo>
                      <a:pt x="758" y="429"/>
                    </a:lnTo>
                    <a:lnTo>
                      <a:pt x="756" y="430"/>
                    </a:lnTo>
                    <a:lnTo>
                      <a:pt x="755" y="429"/>
                    </a:lnTo>
                    <a:lnTo>
                      <a:pt x="754" y="429"/>
                    </a:lnTo>
                    <a:lnTo>
                      <a:pt x="753" y="430"/>
                    </a:lnTo>
                    <a:lnTo>
                      <a:pt x="750" y="430"/>
                    </a:lnTo>
                    <a:lnTo>
                      <a:pt x="748" y="433"/>
                    </a:lnTo>
                    <a:lnTo>
                      <a:pt x="748" y="434"/>
                    </a:lnTo>
                    <a:lnTo>
                      <a:pt x="744" y="437"/>
                    </a:lnTo>
                    <a:lnTo>
                      <a:pt x="743" y="437"/>
                    </a:lnTo>
                    <a:lnTo>
                      <a:pt x="740" y="435"/>
                    </a:lnTo>
                    <a:lnTo>
                      <a:pt x="736" y="434"/>
                    </a:lnTo>
                    <a:lnTo>
                      <a:pt x="735" y="433"/>
                    </a:lnTo>
                    <a:lnTo>
                      <a:pt x="735" y="432"/>
                    </a:lnTo>
                    <a:lnTo>
                      <a:pt x="734" y="432"/>
                    </a:lnTo>
                    <a:lnTo>
                      <a:pt x="734" y="429"/>
                    </a:lnTo>
                    <a:lnTo>
                      <a:pt x="731" y="430"/>
                    </a:lnTo>
                    <a:lnTo>
                      <a:pt x="731" y="437"/>
                    </a:lnTo>
                    <a:lnTo>
                      <a:pt x="730" y="433"/>
                    </a:lnTo>
                    <a:lnTo>
                      <a:pt x="728" y="430"/>
                    </a:lnTo>
                    <a:lnTo>
                      <a:pt x="726" y="428"/>
                    </a:lnTo>
                    <a:lnTo>
                      <a:pt x="724" y="425"/>
                    </a:lnTo>
                    <a:lnTo>
                      <a:pt x="721" y="424"/>
                    </a:lnTo>
                    <a:lnTo>
                      <a:pt x="721" y="423"/>
                    </a:lnTo>
                    <a:lnTo>
                      <a:pt x="719" y="420"/>
                    </a:lnTo>
                    <a:lnTo>
                      <a:pt x="716" y="420"/>
                    </a:lnTo>
                    <a:lnTo>
                      <a:pt x="715" y="422"/>
                    </a:lnTo>
                    <a:lnTo>
                      <a:pt x="714" y="420"/>
                    </a:lnTo>
                    <a:lnTo>
                      <a:pt x="710" y="420"/>
                    </a:lnTo>
                    <a:lnTo>
                      <a:pt x="707" y="419"/>
                    </a:lnTo>
                    <a:lnTo>
                      <a:pt x="707" y="418"/>
                    </a:lnTo>
                    <a:lnTo>
                      <a:pt x="702" y="418"/>
                    </a:lnTo>
                    <a:lnTo>
                      <a:pt x="702" y="419"/>
                    </a:lnTo>
                    <a:lnTo>
                      <a:pt x="690" y="419"/>
                    </a:lnTo>
                    <a:lnTo>
                      <a:pt x="689" y="420"/>
                    </a:lnTo>
                    <a:lnTo>
                      <a:pt x="687" y="420"/>
                    </a:lnTo>
                    <a:lnTo>
                      <a:pt x="685" y="422"/>
                    </a:lnTo>
                    <a:lnTo>
                      <a:pt x="679" y="424"/>
                    </a:lnTo>
                    <a:lnTo>
                      <a:pt x="671" y="427"/>
                    </a:lnTo>
                    <a:lnTo>
                      <a:pt x="670" y="427"/>
                    </a:lnTo>
                    <a:lnTo>
                      <a:pt x="669" y="428"/>
                    </a:lnTo>
                    <a:lnTo>
                      <a:pt x="665" y="429"/>
                    </a:lnTo>
                    <a:lnTo>
                      <a:pt x="657" y="433"/>
                    </a:lnTo>
                    <a:lnTo>
                      <a:pt x="656" y="433"/>
                    </a:lnTo>
                    <a:lnTo>
                      <a:pt x="655" y="434"/>
                    </a:lnTo>
                    <a:lnTo>
                      <a:pt x="653" y="437"/>
                    </a:lnTo>
                    <a:lnTo>
                      <a:pt x="651" y="440"/>
                    </a:lnTo>
                    <a:lnTo>
                      <a:pt x="650" y="444"/>
                    </a:lnTo>
                    <a:lnTo>
                      <a:pt x="647" y="447"/>
                    </a:lnTo>
                    <a:lnTo>
                      <a:pt x="646" y="450"/>
                    </a:lnTo>
                    <a:lnTo>
                      <a:pt x="646" y="452"/>
                    </a:lnTo>
                    <a:lnTo>
                      <a:pt x="647" y="454"/>
                    </a:lnTo>
                    <a:lnTo>
                      <a:pt x="648" y="458"/>
                    </a:lnTo>
                    <a:lnTo>
                      <a:pt x="651" y="461"/>
                    </a:lnTo>
                    <a:lnTo>
                      <a:pt x="655" y="468"/>
                    </a:lnTo>
                    <a:lnTo>
                      <a:pt x="657" y="477"/>
                    </a:lnTo>
                    <a:lnTo>
                      <a:pt x="661" y="488"/>
                    </a:lnTo>
                    <a:lnTo>
                      <a:pt x="669" y="498"/>
                    </a:lnTo>
                    <a:lnTo>
                      <a:pt x="676" y="507"/>
                    </a:lnTo>
                    <a:lnTo>
                      <a:pt x="682" y="512"/>
                    </a:lnTo>
                    <a:lnTo>
                      <a:pt x="677" y="517"/>
                    </a:lnTo>
                    <a:lnTo>
                      <a:pt x="675" y="525"/>
                    </a:lnTo>
                    <a:lnTo>
                      <a:pt x="671" y="532"/>
                    </a:lnTo>
                    <a:lnTo>
                      <a:pt x="666" y="531"/>
                    </a:lnTo>
                    <a:lnTo>
                      <a:pt x="666" y="528"/>
                    </a:lnTo>
                    <a:lnTo>
                      <a:pt x="665" y="527"/>
                    </a:lnTo>
                    <a:lnTo>
                      <a:pt x="664" y="525"/>
                    </a:lnTo>
                    <a:lnTo>
                      <a:pt x="664" y="523"/>
                    </a:lnTo>
                    <a:lnTo>
                      <a:pt x="662" y="521"/>
                    </a:lnTo>
                    <a:lnTo>
                      <a:pt x="660" y="521"/>
                    </a:lnTo>
                    <a:lnTo>
                      <a:pt x="658" y="522"/>
                    </a:lnTo>
                    <a:lnTo>
                      <a:pt x="657" y="522"/>
                    </a:lnTo>
                    <a:lnTo>
                      <a:pt x="655" y="523"/>
                    </a:lnTo>
                    <a:lnTo>
                      <a:pt x="650" y="528"/>
                    </a:lnTo>
                    <a:lnTo>
                      <a:pt x="648" y="531"/>
                    </a:lnTo>
                    <a:lnTo>
                      <a:pt x="646" y="532"/>
                    </a:lnTo>
                    <a:lnTo>
                      <a:pt x="642" y="532"/>
                    </a:lnTo>
                    <a:lnTo>
                      <a:pt x="636" y="530"/>
                    </a:lnTo>
                    <a:lnTo>
                      <a:pt x="631" y="526"/>
                    </a:lnTo>
                    <a:lnTo>
                      <a:pt x="627" y="521"/>
                    </a:lnTo>
                    <a:lnTo>
                      <a:pt x="622" y="517"/>
                    </a:lnTo>
                    <a:lnTo>
                      <a:pt x="621" y="517"/>
                    </a:lnTo>
                    <a:lnTo>
                      <a:pt x="620" y="516"/>
                    </a:lnTo>
                    <a:lnTo>
                      <a:pt x="615" y="513"/>
                    </a:lnTo>
                    <a:lnTo>
                      <a:pt x="612" y="511"/>
                    </a:lnTo>
                    <a:lnTo>
                      <a:pt x="611" y="507"/>
                    </a:lnTo>
                    <a:lnTo>
                      <a:pt x="608" y="502"/>
                    </a:lnTo>
                    <a:lnTo>
                      <a:pt x="608" y="500"/>
                    </a:lnTo>
                    <a:lnTo>
                      <a:pt x="606" y="497"/>
                    </a:lnTo>
                    <a:lnTo>
                      <a:pt x="601" y="495"/>
                    </a:lnTo>
                    <a:lnTo>
                      <a:pt x="592" y="495"/>
                    </a:lnTo>
                    <a:lnTo>
                      <a:pt x="587" y="497"/>
                    </a:lnTo>
                    <a:lnTo>
                      <a:pt x="586" y="497"/>
                    </a:lnTo>
                    <a:lnTo>
                      <a:pt x="583" y="487"/>
                    </a:lnTo>
                    <a:lnTo>
                      <a:pt x="578" y="478"/>
                    </a:lnTo>
                    <a:lnTo>
                      <a:pt x="571" y="472"/>
                    </a:lnTo>
                    <a:lnTo>
                      <a:pt x="562" y="467"/>
                    </a:lnTo>
                    <a:lnTo>
                      <a:pt x="552" y="463"/>
                    </a:lnTo>
                    <a:lnTo>
                      <a:pt x="542" y="458"/>
                    </a:lnTo>
                    <a:lnTo>
                      <a:pt x="534" y="452"/>
                    </a:lnTo>
                    <a:lnTo>
                      <a:pt x="529" y="444"/>
                    </a:lnTo>
                    <a:lnTo>
                      <a:pt x="536" y="442"/>
                    </a:lnTo>
                    <a:lnTo>
                      <a:pt x="539" y="440"/>
                    </a:lnTo>
                    <a:lnTo>
                      <a:pt x="543" y="438"/>
                    </a:lnTo>
                    <a:lnTo>
                      <a:pt x="544" y="435"/>
                    </a:lnTo>
                    <a:lnTo>
                      <a:pt x="544" y="432"/>
                    </a:lnTo>
                    <a:lnTo>
                      <a:pt x="543" y="429"/>
                    </a:lnTo>
                    <a:lnTo>
                      <a:pt x="542" y="428"/>
                    </a:lnTo>
                    <a:lnTo>
                      <a:pt x="542" y="427"/>
                    </a:lnTo>
                    <a:lnTo>
                      <a:pt x="541" y="425"/>
                    </a:lnTo>
                    <a:lnTo>
                      <a:pt x="543" y="423"/>
                    </a:lnTo>
                    <a:lnTo>
                      <a:pt x="546" y="422"/>
                    </a:lnTo>
                    <a:lnTo>
                      <a:pt x="547" y="419"/>
                    </a:lnTo>
                    <a:lnTo>
                      <a:pt x="548" y="418"/>
                    </a:lnTo>
                    <a:lnTo>
                      <a:pt x="541" y="420"/>
                    </a:lnTo>
                    <a:lnTo>
                      <a:pt x="529" y="425"/>
                    </a:lnTo>
                    <a:lnTo>
                      <a:pt x="519" y="429"/>
                    </a:lnTo>
                    <a:lnTo>
                      <a:pt x="508" y="437"/>
                    </a:lnTo>
                    <a:lnTo>
                      <a:pt x="508" y="439"/>
                    </a:lnTo>
                    <a:lnTo>
                      <a:pt x="509" y="440"/>
                    </a:lnTo>
                    <a:lnTo>
                      <a:pt x="512" y="442"/>
                    </a:lnTo>
                    <a:lnTo>
                      <a:pt x="513" y="443"/>
                    </a:lnTo>
                    <a:lnTo>
                      <a:pt x="520" y="443"/>
                    </a:lnTo>
                    <a:lnTo>
                      <a:pt x="523" y="444"/>
                    </a:lnTo>
                    <a:lnTo>
                      <a:pt x="526" y="444"/>
                    </a:lnTo>
                    <a:lnTo>
                      <a:pt x="520" y="448"/>
                    </a:lnTo>
                    <a:lnTo>
                      <a:pt x="513" y="452"/>
                    </a:lnTo>
                    <a:lnTo>
                      <a:pt x="504" y="456"/>
                    </a:lnTo>
                    <a:lnTo>
                      <a:pt x="498" y="457"/>
                    </a:lnTo>
                    <a:lnTo>
                      <a:pt x="494" y="454"/>
                    </a:lnTo>
                    <a:lnTo>
                      <a:pt x="488" y="449"/>
                    </a:lnTo>
                    <a:lnTo>
                      <a:pt x="483" y="442"/>
                    </a:lnTo>
                    <a:lnTo>
                      <a:pt x="477" y="434"/>
                    </a:lnTo>
                    <a:lnTo>
                      <a:pt x="470" y="429"/>
                    </a:lnTo>
                    <a:lnTo>
                      <a:pt x="467" y="427"/>
                    </a:lnTo>
                    <a:lnTo>
                      <a:pt x="463" y="427"/>
                    </a:lnTo>
                    <a:lnTo>
                      <a:pt x="460" y="429"/>
                    </a:lnTo>
                    <a:lnTo>
                      <a:pt x="458" y="430"/>
                    </a:lnTo>
                    <a:lnTo>
                      <a:pt x="455" y="433"/>
                    </a:lnTo>
                    <a:lnTo>
                      <a:pt x="454" y="435"/>
                    </a:lnTo>
                    <a:lnTo>
                      <a:pt x="451" y="438"/>
                    </a:lnTo>
                    <a:lnTo>
                      <a:pt x="448" y="439"/>
                    </a:lnTo>
                    <a:lnTo>
                      <a:pt x="448" y="445"/>
                    </a:lnTo>
                    <a:lnTo>
                      <a:pt x="445" y="447"/>
                    </a:lnTo>
                    <a:lnTo>
                      <a:pt x="443" y="447"/>
                    </a:lnTo>
                    <a:lnTo>
                      <a:pt x="441" y="448"/>
                    </a:lnTo>
                    <a:lnTo>
                      <a:pt x="439" y="449"/>
                    </a:lnTo>
                    <a:lnTo>
                      <a:pt x="439" y="454"/>
                    </a:lnTo>
                    <a:lnTo>
                      <a:pt x="438" y="457"/>
                    </a:lnTo>
                    <a:lnTo>
                      <a:pt x="436" y="457"/>
                    </a:lnTo>
                    <a:lnTo>
                      <a:pt x="436" y="468"/>
                    </a:lnTo>
                    <a:lnTo>
                      <a:pt x="431" y="476"/>
                    </a:lnTo>
                    <a:lnTo>
                      <a:pt x="428" y="479"/>
                    </a:lnTo>
                    <a:lnTo>
                      <a:pt x="425" y="487"/>
                    </a:lnTo>
                    <a:lnTo>
                      <a:pt x="428" y="495"/>
                    </a:lnTo>
                    <a:lnTo>
                      <a:pt x="431" y="497"/>
                    </a:lnTo>
                    <a:lnTo>
                      <a:pt x="439" y="505"/>
                    </a:lnTo>
                    <a:lnTo>
                      <a:pt x="438" y="506"/>
                    </a:lnTo>
                    <a:lnTo>
                      <a:pt x="430" y="506"/>
                    </a:lnTo>
                    <a:lnTo>
                      <a:pt x="426" y="507"/>
                    </a:lnTo>
                    <a:lnTo>
                      <a:pt x="423" y="507"/>
                    </a:lnTo>
                    <a:lnTo>
                      <a:pt x="420" y="508"/>
                    </a:lnTo>
                    <a:lnTo>
                      <a:pt x="414" y="515"/>
                    </a:lnTo>
                    <a:lnTo>
                      <a:pt x="409" y="515"/>
                    </a:lnTo>
                    <a:lnTo>
                      <a:pt x="405" y="512"/>
                    </a:lnTo>
                    <a:lnTo>
                      <a:pt x="400" y="510"/>
                    </a:lnTo>
                    <a:lnTo>
                      <a:pt x="398" y="507"/>
                    </a:lnTo>
                    <a:lnTo>
                      <a:pt x="390" y="507"/>
                    </a:lnTo>
                    <a:lnTo>
                      <a:pt x="387" y="508"/>
                    </a:lnTo>
                    <a:lnTo>
                      <a:pt x="386" y="510"/>
                    </a:lnTo>
                    <a:lnTo>
                      <a:pt x="381" y="512"/>
                    </a:lnTo>
                    <a:lnTo>
                      <a:pt x="381" y="521"/>
                    </a:lnTo>
                    <a:lnTo>
                      <a:pt x="379" y="521"/>
                    </a:lnTo>
                    <a:lnTo>
                      <a:pt x="376" y="520"/>
                    </a:lnTo>
                    <a:lnTo>
                      <a:pt x="375" y="517"/>
                    </a:lnTo>
                    <a:lnTo>
                      <a:pt x="374" y="516"/>
                    </a:lnTo>
                    <a:lnTo>
                      <a:pt x="371" y="515"/>
                    </a:lnTo>
                    <a:lnTo>
                      <a:pt x="369" y="515"/>
                    </a:lnTo>
                    <a:lnTo>
                      <a:pt x="367" y="516"/>
                    </a:lnTo>
                    <a:lnTo>
                      <a:pt x="366" y="518"/>
                    </a:lnTo>
                    <a:lnTo>
                      <a:pt x="366" y="520"/>
                    </a:lnTo>
                    <a:lnTo>
                      <a:pt x="374" y="528"/>
                    </a:lnTo>
                    <a:lnTo>
                      <a:pt x="374" y="531"/>
                    </a:lnTo>
                    <a:lnTo>
                      <a:pt x="372" y="532"/>
                    </a:lnTo>
                    <a:lnTo>
                      <a:pt x="372" y="535"/>
                    </a:lnTo>
                    <a:lnTo>
                      <a:pt x="375" y="536"/>
                    </a:lnTo>
                    <a:lnTo>
                      <a:pt x="376" y="539"/>
                    </a:lnTo>
                    <a:lnTo>
                      <a:pt x="379" y="541"/>
                    </a:lnTo>
                    <a:lnTo>
                      <a:pt x="382" y="542"/>
                    </a:lnTo>
                    <a:lnTo>
                      <a:pt x="384" y="545"/>
                    </a:lnTo>
                    <a:lnTo>
                      <a:pt x="386" y="545"/>
                    </a:lnTo>
                    <a:lnTo>
                      <a:pt x="387" y="546"/>
                    </a:lnTo>
                    <a:lnTo>
                      <a:pt x="387" y="549"/>
                    </a:lnTo>
                    <a:lnTo>
                      <a:pt x="382" y="549"/>
                    </a:lnTo>
                    <a:lnTo>
                      <a:pt x="381" y="550"/>
                    </a:lnTo>
                    <a:lnTo>
                      <a:pt x="381" y="551"/>
                    </a:lnTo>
                    <a:lnTo>
                      <a:pt x="380" y="551"/>
                    </a:lnTo>
                    <a:lnTo>
                      <a:pt x="377" y="550"/>
                    </a:lnTo>
                    <a:lnTo>
                      <a:pt x="374" y="547"/>
                    </a:lnTo>
                    <a:lnTo>
                      <a:pt x="371" y="546"/>
                    </a:lnTo>
                    <a:lnTo>
                      <a:pt x="370" y="545"/>
                    </a:lnTo>
                    <a:lnTo>
                      <a:pt x="370" y="547"/>
                    </a:lnTo>
                    <a:lnTo>
                      <a:pt x="371" y="549"/>
                    </a:lnTo>
                    <a:lnTo>
                      <a:pt x="371" y="551"/>
                    </a:lnTo>
                    <a:lnTo>
                      <a:pt x="372" y="552"/>
                    </a:lnTo>
                    <a:lnTo>
                      <a:pt x="372" y="556"/>
                    </a:lnTo>
                    <a:lnTo>
                      <a:pt x="371" y="557"/>
                    </a:lnTo>
                    <a:lnTo>
                      <a:pt x="371" y="560"/>
                    </a:lnTo>
                    <a:lnTo>
                      <a:pt x="370" y="561"/>
                    </a:lnTo>
                    <a:lnTo>
                      <a:pt x="372" y="564"/>
                    </a:lnTo>
                    <a:lnTo>
                      <a:pt x="366" y="564"/>
                    </a:lnTo>
                    <a:lnTo>
                      <a:pt x="361" y="562"/>
                    </a:lnTo>
                    <a:lnTo>
                      <a:pt x="357" y="560"/>
                    </a:lnTo>
                    <a:lnTo>
                      <a:pt x="355" y="556"/>
                    </a:lnTo>
                    <a:lnTo>
                      <a:pt x="354" y="551"/>
                    </a:lnTo>
                    <a:lnTo>
                      <a:pt x="354" y="549"/>
                    </a:lnTo>
                    <a:lnTo>
                      <a:pt x="355" y="547"/>
                    </a:lnTo>
                    <a:lnTo>
                      <a:pt x="357" y="546"/>
                    </a:lnTo>
                    <a:lnTo>
                      <a:pt x="359" y="546"/>
                    </a:lnTo>
                    <a:lnTo>
                      <a:pt x="360" y="545"/>
                    </a:lnTo>
                    <a:lnTo>
                      <a:pt x="351" y="545"/>
                    </a:lnTo>
                    <a:lnTo>
                      <a:pt x="351" y="542"/>
                    </a:lnTo>
                    <a:lnTo>
                      <a:pt x="350" y="541"/>
                    </a:lnTo>
                    <a:lnTo>
                      <a:pt x="350" y="540"/>
                    </a:lnTo>
                    <a:lnTo>
                      <a:pt x="349" y="536"/>
                    </a:lnTo>
                    <a:lnTo>
                      <a:pt x="346" y="534"/>
                    </a:lnTo>
                    <a:lnTo>
                      <a:pt x="344" y="530"/>
                    </a:lnTo>
                    <a:lnTo>
                      <a:pt x="331" y="517"/>
                    </a:lnTo>
                    <a:lnTo>
                      <a:pt x="330" y="513"/>
                    </a:lnTo>
                    <a:lnTo>
                      <a:pt x="330" y="500"/>
                    </a:lnTo>
                    <a:lnTo>
                      <a:pt x="329" y="496"/>
                    </a:lnTo>
                    <a:lnTo>
                      <a:pt x="327" y="493"/>
                    </a:lnTo>
                    <a:lnTo>
                      <a:pt x="322" y="486"/>
                    </a:lnTo>
                    <a:lnTo>
                      <a:pt x="318" y="483"/>
                    </a:lnTo>
                    <a:lnTo>
                      <a:pt x="316" y="482"/>
                    </a:lnTo>
                    <a:lnTo>
                      <a:pt x="308" y="479"/>
                    </a:lnTo>
                    <a:lnTo>
                      <a:pt x="306" y="478"/>
                    </a:lnTo>
                    <a:lnTo>
                      <a:pt x="303" y="473"/>
                    </a:lnTo>
                    <a:lnTo>
                      <a:pt x="297" y="473"/>
                    </a:lnTo>
                    <a:lnTo>
                      <a:pt x="291" y="471"/>
                    </a:lnTo>
                    <a:lnTo>
                      <a:pt x="285" y="464"/>
                    </a:lnTo>
                    <a:lnTo>
                      <a:pt x="280" y="457"/>
                    </a:lnTo>
                    <a:lnTo>
                      <a:pt x="278" y="449"/>
                    </a:lnTo>
                    <a:lnTo>
                      <a:pt x="265" y="449"/>
                    </a:lnTo>
                    <a:lnTo>
                      <a:pt x="263" y="448"/>
                    </a:lnTo>
                    <a:lnTo>
                      <a:pt x="262" y="445"/>
                    </a:lnTo>
                    <a:lnTo>
                      <a:pt x="262" y="440"/>
                    </a:lnTo>
                    <a:lnTo>
                      <a:pt x="261" y="439"/>
                    </a:lnTo>
                    <a:lnTo>
                      <a:pt x="258" y="440"/>
                    </a:lnTo>
                    <a:lnTo>
                      <a:pt x="257" y="440"/>
                    </a:lnTo>
                    <a:lnTo>
                      <a:pt x="253" y="442"/>
                    </a:lnTo>
                    <a:lnTo>
                      <a:pt x="251" y="443"/>
                    </a:lnTo>
                    <a:lnTo>
                      <a:pt x="249" y="443"/>
                    </a:lnTo>
                    <a:lnTo>
                      <a:pt x="247" y="445"/>
                    </a:lnTo>
                    <a:lnTo>
                      <a:pt x="247" y="447"/>
                    </a:lnTo>
                    <a:lnTo>
                      <a:pt x="248" y="448"/>
                    </a:lnTo>
                    <a:lnTo>
                      <a:pt x="249" y="448"/>
                    </a:lnTo>
                    <a:lnTo>
                      <a:pt x="248" y="452"/>
                    </a:lnTo>
                    <a:lnTo>
                      <a:pt x="248" y="459"/>
                    </a:lnTo>
                    <a:lnTo>
                      <a:pt x="249" y="462"/>
                    </a:lnTo>
                    <a:lnTo>
                      <a:pt x="257" y="466"/>
                    </a:lnTo>
                    <a:lnTo>
                      <a:pt x="265" y="473"/>
                    </a:lnTo>
                    <a:lnTo>
                      <a:pt x="267" y="478"/>
                    </a:lnTo>
                    <a:lnTo>
                      <a:pt x="268" y="483"/>
                    </a:lnTo>
                    <a:lnTo>
                      <a:pt x="271" y="487"/>
                    </a:lnTo>
                    <a:lnTo>
                      <a:pt x="272" y="491"/>
                    </a:lnTo>
                    <a:lnTo>
                      <a:pt x="275" y="492"/>
                    </a:lnTo>
                    <a:lnTo>
                      <a:pt x="278" y="493"/>
                    </a:lnTo>
                    <a:lnTo>
                      <a:pt x="281" y="495"/>
                    </a:lnTo>
                    <a:lnTo>
                      <a:pt x="285" y="495"/>
                    </a:lnTo>
                    <a:lnTo>
                      <a:pt x="287" y="493"/>
                    </a:lnTo>
                    <a:lnTo>
                      <a:pt x="291" y="493"/>
                    </a:lnTo>
                    <a:lnTo>
                      <a:pt x="291" y="495"/>
                    </a:lnTo>
                    <a:lnTo>
                      <a:pt x="290" y="497"/>
                    </a:lnTo>
                    <a:lnTo>
                      <a:pt x="290" y="500"/>
                    </a:lnTo>
                    <a:lnTo>
                      <a:pt x="292" y="502"/>
                    </a:lnTo>
                    <a:lnTo>
                      <a:pt x="295" y="502"/>
                    </a:lnTo>
                    <a:lnTo>
                      <a:pt x="300" y="505"/>
                    </a:lnTo>
                    <a:lnTo>
                      <a:pt x="301" y="505"/>
                    </a:lnTo>
                    <a:lnTo>
                      <a:pt x="305" y="506"/>
                    </a:lnTo>
                    <a:lnTo>
                      <a:pt x="307" y="508"/>
                    </a:lnTo>
                    <a:lnTo>
                      <a:pt x="311" y="510"/>
                    </a:lnTo>
                    <a:lnTo>
                      <a:pt x="316" y="515"/>
                    </a:lnTo>
                    <a:lnTo>
                      <a:pt x="317" y="517"/>
                    </a:lnTo>
                    <a:lnTo>
                      <a:pt x="317" y="521"/>
                    </a:lnTo>
                    <a:lnTo>
                      <a:pt x="315" y="520"/>
                    </a:lnTo>
                    <a:lnTo>
                      <a:pt x="311" y="516"/>
                    </a:lnTo>
                    <a:lnTo>
                      <a:pt x="308" y="515"/>
                    </a:lnTo>
                    <a:lnTo>
                      <a:pt x="301" y="515"/>
                    </a:lnTo>
                    <a:lnTo>
                      <a:pt x="298" y="516"/>
                    </a:lnTo>
                    <a:lnTo>
                      <a:pt x="296" y="521"/>
                    </a:lnTo>
                    <a:lnTo>
                      <a:pt x="296" y="523"/>
                    </a:lnTo>
                    <a:lnTo>
                      <a:pt x="298" y="525"/>
                    </a:lnTo>
                    <a:lnTo>
                      <a:pt x="300" y="527"/>
                    </a:lnTo>
                    <a:lnTo>
                      <a:pt x="303" y="531"/>
                    </a:lnTo>
                    <a:lnTo>
                      <a:pt x="303" y="534"/>
                    </a:lnTo>
                    <a:lnTo>
                      <a:pt x="302" y="534"/>
                    </a:lnTo>
                    <a:lnTo>
                      <a:pt x="301" y="535"/>
                    </a:lnTo>
                    <a:lnTo>
                      <a:pt x="297" y="535"/>
                    </a:lnTo>
                    <a:lnTo>
                      <a:pt x="296" y="536"/>
                    </a:lnTo>
                    <a:lnTo>
                      <a:pt x="295" y="539"/>
                    </a:lnTo>
                    <a:lnTo>
                      <a:pt x="295" y="541"/>
                    </a:lnTo>
                    <a:lnTo>
                      <a:pt x="292" y="546"/>
                    </a:lnTo>
                    <a:lnTo>
                      <a:pt x="291" y="547"/>
                    </a:lnTo>
                    <a:lnTo>
                      <a:pt x="287" y="547"/>
                    </a:lnTo>
                    <a:lnTo>
                      <a:pt x="286" y="546"/>
                    </a:lnTo>
                    <a:lnTo>
                      <a:pt x="285" y="546"/>
                    </a:lnTo>
                    <a:lnTo>
                      <a:pt x="285" y="545"/>
                    </a:lnTo>
                    <a:lnTo>
                      <a:pt x="287" y="544"/>
                    </a:lnTo>
                    <a:lnTo>
                      <a:pt x="288" y="542"/>
                    </a:lnTo>
                    <a:lnTo>
                      <a:pt x="290" y="540"/>
                    </a:lnTo>
                    <a:lnTo>
                      <a:pt x="291" y="536"/>
                    </a:lnTo>
                    <a:lnTo>
                      <a:pt x="291" y="530"/>
                    </a:lnTo>
                    <a:lnTo>
                      <a:pt x="290" y="528"/>
                    </a:lnTo>
                    <a:lnTo>
                      <a:pt x="288" y="526"/>
                    </a:lnTo>
                    <a:lnTo>
                      <a:pt x="288" y="525"/>
                    </a:lnTo>
                    <a:lnTo>
                      <a:pt x="287" y="522"/>
                    </a:lnTo>
                    <a:lnTo>
                      <a:pt x="286" y="522"/>
                    </a:lnTo>
                    <a:lnTo>
                      <a:pt x="285" y="520"/>
                    </a:lnTo>
                    <a:lnTo>
                      <a:pt x="282" y="518"/>
                    </a:lnTo>
                    <a:lnTo>
                      <a:pt x="280" y="516"/>
                    </a:lnTo>
                    <a:lnTo>
                      <a:pt x="278" y="513"/>
                    </a:lnTo>
                    <a:lnTo>
                      <a:pt x="276" y="511"/>
                    </a:lnTo>
                    <a:lnTo>
                      <a:pt x="276" y="510"/>
                    </a:lnTo>
                    <a:lnTo>
                      <a:pt x="272" y="510"/>
                    </a:lnTo>
                    <a:lnTo>
                      <a:pt x="268" y="506"/>
                    </a:lnTo>
                    <a:lnTo>
                      <a:pt x="258" y="503"/>
                    </a:lnTo>
                    <a:lnTo>
                      <a:pt x="252" y="498"/>
                    </a:lnTo>
                    <a:lnTo>
                      <a:pt x="246" y="492"/>
                    </a:lnTo>
                    <a:lnTo>
                      <a:pt x="243" y="491"/>
                    </a:lnTo>
                    <a:lnTo>
                      <a:pt x="242" y="489"/>
                    </a:lnTo>
                    <a:lnTo>
                      <a:pt x="237" y="487"/>
                    </a:lnTo>
                    <a:lnTo>
                      <a:pt x="236" y="484"/>
                    </a:lnTo>
                    <a:lnTo>
                      <a:pt x="232" y="478"/>
                    </a:lnTo>
                    <a:lnTo>
                      <a:pt x="229" y="472"/>
                    </a:lnTo>
                    <a:lnTo>
                      <a:pt x="224" y="466"/>
                    </a:lnTo>
                    <a:lnTo>
                      <a:pt x="219" y="461"/>
                    </a:lnTo>
                    <a:lnTo>
                      <a:pt x="211" y="459"/>
                    </a:lnTo>
                    <a:lnTo>
                      <a:pt x="207" y="459"/>
                    </a:lnTo>
                    <a:lnTo>
                      <a:pt x="206" y="461"/>
                    </a:lnTo>
                    <a:lnTo>
                      <a:pt x="203" y="462"/>
                    </a:lnTo>
                    <a:lnTo>
                      <a:pt x="199" y="466"/>
                    </a:lnTo>
                    <a:lnTo>
                      <a:pt x="192" y="471"/>
                    </a:lnTo>
                    <a:lnTo>
                      <a:pt x="185" y="474"/>
                    </a:lnTo>
                    <a:lnTo>
                      <a:pt x="178" y="477"/>
                    </a:lnTo>
                    <a:lnTo>
                      <a:pt x="170" y="476"/>
                    </a:lnTo>
                    <a:lnTo>
                      <a:pt x="163" y="473"/>
                    </a:lnTo>
                    <a:lnTo>
                      <a:pt x="155" y="472"/>
                    </a:lnTo>
                    <a:lnTo>
                      <a:pt x="152" y="472"/>
                    </a:lnTo>
                    <a:lnTo>
                      <a:pt x="148" y="474"/>
                    </a:lnTo>
                    <a:lnTo>
                      <a:pt x="144" y="476"/>
                    </a:lnTo>
                    <a:lnTo>
                      <a:pt x="143" y="479"/>
                    </a:lnTo>
                    <a:lnTo>
                      <a:pt x="142" y="482"/>
                    </a:lnTo>
                    <a:lnTo>
                      <a:pt x="144" y="492"/>
                    </a:lnTo>
                    <a:lnTo>
                      <a:pt x="143" y="496"/>
                    </a:lnTo>
                    <a:lnTo>
                      <a:pt x="140" y="498"/>
                    </a:lnTo>
                    <a:lnTo>
                      <a:pt x="137" y="500"/>
                    </a:lnTo>
                    <a:lnTo>
                      <a:pt x="133" y="502"/>
                    </a:lnTo>
                    <a:lnTo>
                      <a:pt x="125" y="505"/>
                    </a:lnTo>
                    <a:lnTo>
                      <a:pt x="119" y="508"/>
                    </a:lnTo>
                    <a:lnTo>
                      <a:pt x="113" y="515"/>
                    </a:lnTo>
                    <a:lnTo>
                      <a:pt x="108" y="523"/>
                    </a:lnTo>
                    <a:lnTo>
                      <a:pt x="105" y="532"/>
                    </a:lnTo>
                    <a:lnTo>
                      <a:pt x="105" y="534"/>
                    </a:lnTo>
                    <a:lnTo>
                      <a:pt x="106" y="535"/>
                    </a:lnTo>
                    <a:lnTo>
                      <a:pt x="109" y="536"/>
                    </a:lnTo>
                    <a:lnTo>
                      <a:pt x="110" y="537"/>
                    </a:lnTo>
                    <a:lnTo>
                      <a:pt x="103" y="547"/>
                    </a:lnTo>
                    <a:lnTo>
                      <a:pt x="99" y="551"/>
                    </a:lnTo>
                    <a:lnTo>
                      <a:pt x="91" y="555"/>
                    </a:lnTo>
                    <a:lnTo>
                      <a:pt x="88" y="562"/>
                    </a:lnTo>
                    <a:lnTo>
                      <a:pt x="83" y="565"/>
                    </a:lnTo>
                    <a:lnTo>
                      <a:pt x="71" y="565"/>
                    </a:lnTo>
                    <a:lnTo>
                      <a:pt x="69" y="566"/>
                    </a:lnTo>
                    <a:lnTo>
                      <a:pt x="68" y="566"/>
                    </a:lnTo>
                    <a:lnTo>
                      <a:pt x="59" y="569"/>
                    </a:lnTo>
                    <a:lnTo>
                      <a:pt x="51" y="571"/>
                    </a:lnTo>
                    <a:lnTo>
                      <a:pt x="42" y="574"/>
                    </a:lnTo>
                    <a:lnTo>
                      <a:pt x="41" y="573"/>
                    </a:lnTo>
                    <a:lnTo>
                      <a:pt x="39" y="571"/>
                    </a:lnTo>
                    <a:lnTo>
                      <a:pt x="35" y="564"/>
                    </a:lnTo>
                    <a:lnTo>
                      <a:pt x="32" y="561"/>
                    </a:lnTo>
                    <a:lnTo>
                      <a:pt x="27" y="559"/>
                    </a:lnTo>
                    <a:lnTo>
                      <a:pt x="22" y="559"/>
                    </a:lnTo>
                    <a:lnTo>
                      <a:pt x="19" y="560"/>
                    </a:lnTo>
                    <a:lnTo>
                      <a:pt x="14" y="561"/>
                    </a:lnTo>
                    <a:lnTo>
                      <a:pt x="7" y="561"/>
                    </a:lnTo>
                    <a:lnTo>
                      <a:pt x="6" y="560"/>
                    </a:lnTo>
                    <a:lnTo>
                      <a:pt x="6" y="542"/>
                    </a:lnTo>
                    <a:lnTo>
                      <a:pt x="4" y="542"/>
                    </a:lnTo>
                    <a:lnTo>
                      <a:pt x="0" y="539"/>
                    </a:lnTo>
                    <a:lnTo>
                      <a:pt x="0" y="534"/>
                    </a:lnTo>
                    <a:lnTo>
                      <a:pt x="1" y="531"/>
                    </a:lnTo>
                    <a:lnTo>
                      <a:pt x="4" y="530"/>
                    </a:lnTo>
                    <a:lnTo>
                      <a:pt x="5" y="528"/>
                    </a:lnTo>
                    <a:lnTo>
                      <a:pt x="5" y="527"/>
                    </a:lnTo>
                    <a:lnTo>
                      <a:pt x="6" y="511"/>
                    </a:lnTo>
                    <a:lnTo>
                      <a:pt x="9" y="496"/>
                    </a:lnTo>
                    <a:lnTo>
                      <a:pt x="9" y="492"/>
                    </a:lnTo>
                    <a:lnTo>
                      <a:pt x="7" y="488"/>
                    </a:lnTo>
                    <a:lnTo>
                      <a:pt x="5" y="484"/>
                    </a:lnTo>
                    <a:lnTo>
                      <a:pt x="4" y="482"/>
                    </a:lnTo>
                    <a:lnTo>
                      <a:pt x="4" y="478"/>
                    </a:lnTo>
                    <a:lnTo>
                      <a:pt x="11" y="474"/>
                    </a:lnTo>
                    <a:lnTo>
                      <a:pt x="14" y="472"/>
                    </a:lnTo>
                    <a:lnTo>
                      <a:pt x="19" y="469"/>
                    </a:lnTo>
                    <a:lnTo>
                      <a:pt x="21" y="469"/>
                    </a:lnTo>
                    <a:lnTo>
                      <a:pt x="22" y="471"/>
                    </a:lnTo>
                    <a:lnTo>
                      <a:pt x="44" y="471"/>
                    </a:lnTo>
                    <a:lnTo>
                      <a:pt x="51" y="473"/>
                    </a:lnTo>
                    <a:lnTo>
                      <a:pt x="76" y="473"/>
                    </a:lnTo>
                    <a:lnTo>
                      <a:pt x="79" y="474"/>
                    </a:lnTo>
                    <a:lnTo>
                      <a:pt x="85" y="474"/>
                    </a:lnTo>
                    <a:lnTo>
                      <a:pt x="88" y="473"/>
                    </a:lnTo>
                    <a:lnTo>
                      <a:pt x="93" y="473"/>
                    </a:lnTo>
                    <a:lnTo>
                      <a:pt x="93" y="469"/>
                    </a:lnTo>
                    <a:lnTo>
                      <a:pt x="94" y="466"/>
                    </a:lnTo>
                    <a:lnTo>
                      <a:pt x="98" y="458"/>
                    </a:lnTo>
                    <a:lnTo>
                      <a:pt x="98" y="450"/>
                    </a:lnTo>
                    <a:lnTo>
                      <a:pt x="96" y="448"/>
                    </a:lnTo>
                    <a:lnTo>
                      <a:pt x="96" y="444"/>
                    </a:lnTo>
                    <a:lnTo>
                      <a:pt x="98" y="440"/>
                    </a:lnTo>
                    <a:lnTo>
                      <a:pt x="98" y="435"/>
                    </a:lnTo>
                    <a:lnTo>
                      <a:pt x="95" y="433"/>
                    </a:lnTo>
                    <a:lnTo>
                      <a:pt x="95" y="432"/>
                    </a:lnTo>
                    <a:lnTo>
                      <a:pt x="91" y="432"/>
                    </a:lnTo>
                    <a:lnTo>
                      <a:pt x="89" y="429"/>
                    </a:lnTo>
                    <a:lnTo>
                      <a:pt x="85" y="422"/>
                    </a:lnTo>
                    <a:lnTo>
                      <a:pt x="85" y="418"/>
                    </a:lnTo>
                    <a:lnTo>
                      <a:pt x="84" y="418"/>
                    </a:lnTo>
                    <a:lnTo>
                      <a:pt x="81" y="415"/>
                    </a:lnTo>
                    <a:lnTo>
                      <a:pt x="80" y="415"/>
                    </a:lnTo>
                    <a:lnTo>
                      <a:pt x="74" y="413"/>
                    </a:lnTo>
                    <a:lnTo>
                      <a:pt x="65" y="410"/>
                    </a:lnTo>
                    <a:lnTo>
                      <a:pt x="58" y="406"/>
                    </a:lnTo>
                    <a:lnTo>
                      <a:pt x="55" y="403"/>
                    </a:lnTo>
                    <a:lnTo>
                      <a:pt x="55" y="401"/>
                    </a:lnTo>
                    <a:lnTo>
                      <a:pt x="56" y="400"/>
                    </a:lnTo>
                    <a:lnTo>
                      <a:pt x="58" y="398"/>
                    </a:lnTo>
                    <a:lnTo>
                      <a:pt x="65" y="395"/>
                    </a:lnTo>
                    <a:lnTo>
                      <a:pt x="68" y="395"/>
                    </a:lnTo>
                    <a:lnTo>
                      <a:pt x="70" y="394"/>
                    </a:lnTo>
                    <a:lnTo>
                      <a:pt x="71" y="395"/>
                    </a:lnTo>
                    <a:lnTo>
                      <a:pt x="79" y="399"/>
                    </a:lnTo>
                    <a:lnTo>
                      <a:pt x="84" y="399"/>
                    </a:lnTo>
                    <a:lnTo>
                      <a:pt x="89" y="396"/>
                    </a:lnTo>
                    <a:lnTo>
                      <a:pt x="91" y="396"/>
                    </a:lnTo>
                    <a:lnTo>
                      <a:pt x="91" y="394"/>
                    </a:lnTo>
                    <a:lnTo>
                      <a:pt x="90" y="393"/>
                    </a:lnTo>
                    <a:lnTo>
                      <a:pt x="89" y="390"/>
                    </a:lnTo>
                    <a:lnTo>
                      <a:pt x="89" y="383"/>
                    </a:lnTo>
                    <a:lnTo>
                      <a:pt x="93" y="383"/>
                    </a:lnTo>
                    <a:lnTo>
                      <a:pt x="95" y="384"/>
                    </a:lnTo>
                    <a:lnTo>
                      <a:pt x="99" y="386"/>
                    </a:lnTo>
                    <a:lnTo>
                      <a:pt x="101" y="388"/>
                    </a:lnTo>
                    <a:lnTo>
                      <a:pt x="108" y="388"/>
                    </a:lnTo>
                    <a:lnTo>
                      <a:pt x="110" y="386"/>
                    </a:lnTo>
                    <a:lnTo>
                      <a:pt x="111" y="384"/>
                    </a:lnTo>
                    <a:lnTo>
                      <a:pt x="111" y="381"/>
                    </a:lnTo>
                    <a:lnTo>
                      <a:pt x="116" y="381"/>
                    </a:lnTo>
                    <a:lnTo>
                      <a:pt x="120" y="379"/>
                    </a:lnTo>
                    <a:lnTo>
                      <a:pt x="123" y="378"/>
                    </a:lnTo>
                    <a:lnTo>
                      <a:pt x="128" y="370"/>
                    </a:lnTo>
                    <a:lnTo>
                      <a:pt x="130" y="362"/>
                    </a:lnTo>
                    <a:lnTo>
                      <a:pt x="133" y="362"/>
                    </a:lnTo>
                    <a:lnTo>
                      <a:pt x="135" y="361"/>
                    </a:lnTo>
                    <a:lnTo>
                      <a:pt x="139" y="360"/>
                    </a:lnTo>
                    <a:lnTo>
                      <a:pt x="152" y="355"/>
                    </a:lnTo>
                    <a:lnTo>
                      <a:pt x="155" y="352"/>
                    </a:lnTo>
                    <a:lnTo>
                      <a:pt x="157" y="351"/>
                    </a:lnTo>
                    <a:lnTo>
                      <a:pt x="158" y="349"/>
                    </a:lnTo>
                    <a:lnTo>
                      <a:pt x="158" y="339"/>
                    </a:lnTo>
                    <a:lnTo>
                      <a:pt x="159" y="337"/>
                    </a:lnTo>
                    <a:lnTo>
                      <a:pt x="162" y="336"/>
                    </a:lnTo>
                    <a:lnTo>
                      <a:pt x="162" y="335"/>
                    </a:lnTo>
                    <a:lnTo>
                      <a:pt x="174" y="325"/>
                    </a:lnTo>
                    <a:lnTo>
                      <a:pt x="183" y="323"/>
                    </a:lnTo>
                    <a:lnTo>
                      <a:pt x="189" y="323"/>
                    </a:lnTo>
                    <a:lnTo>
                      <a:pt x="189" y="322"/>
                    </a:lnTo>
                    <a:lnTo>
                      <a:pt x="192" y="320"/>
                    </a:lnTo>
                    <a:lnTo>
                      <a:pt x="194" y="318"/>
                    </a:lnTo>
                    <a:lnTo>
                      <a:pt x="197" y="318"/>
                    </a:lnTo>
                    <a:lnTo>
                      <a:pt x="199" y="320"/>
                    </a:lnTo>
                    <a:lnTo>
                      <a:pt x="203" y="320"/>
                    </a:lnTo>
                    <a:lnTo>
                      <a:pt x="208" y="317"/>
                    </a:lnTo>
                    <a:lnTo>
                      <a:pt x="209" y="315"/>
                    </a:lnTo>
                    <a:lnTo>
                      <a:pt x="211" y="313"/>
                    </a:lnTo>
                    <a:lnTo>
                      <a:pt x="211" y="311"/>
                    </a:lnTo>
                    <a:lnTo>
                      <a:pt x="209" y="308"/>
                    </a:lnTo>
                    <a:lnTo>
                      <a:pt x="209" y="306"/>
                    </a:lnTo>
                    <a:lnTo>
                      <a:pt x="208" y="303"/>
                    </a:lnTo>
                    <a:lnTo>
                      <a:pt x="208" y="302"/>
                    </a:lnTo>
                    <a:lnTo>
                      <a:pt x="206" y="293"/>
                    </a:lnTo>
                    <a:lnTo>
                      <a:pt x="202" y="287"/>
                    </a:lnTo>
                    <a:lnTo>
                      <a:pt x="201" y="278"/>
                    </a:lnTo>
                    <a:lnTo>
                      <a:pt x="202" y="271"/>
                    </a:lnTo>
                    <a:lnTo>
                      <a:pt x="207" y="264"/>
                    </a:lnTo>
                    <a:lnTo>
                      <a:pt x="226" y="253"/>
                    </a:lnTo>
                    <a:lnTo>
                      <a:pt x="226" y="258"/>
                    </a:lnTo>
                    <a:lnTo>
                      <a:pt x="224" y="262"/>
                    </a:lnTo>
                    <a:lnTo>
                      <a:pt x="223" y="264"/>
                    </a:lnTo>
                    <a:lnTo>
                      <a:pt x="223" y="271"/>
                    </a:lnTo>
                    <a:lnTo>
                      <a:pt x="226" y="272"/>
                    </a:lnTo>
                    <a:lnTo>
                      <a:pt x="227" y="272"/>
                    </a:lnTo>
                    <a:lnTo>
                      <a:pt x="229" y="273"/>
                    </a:lnTo>
                    <a:lnTo>
                      <a:pt x="231" y="273"/>
                    </a:lnTo>
                    <a:lnTo>
                      <a:pt x="231" y="277"/>
                    </a:lnTo>
                    <a:lnTo>
                      <a:pt x="224" y="283"/>
                    </a:lnTo>
                    <a:lnTo>
                      <a:pt x="221" y="286"/>
                    </a:lnTo>
                    <a:lnTo>
                      <a:pt x="219" y="288"/>
                    </a:lnTo>
                    <a:lnTo>
                      <a:pt x="217" y="292"/>
                    </a:lnTo>
                    <a:lnTo>
                      <a:pt x="217" y="298"/>
                    </a:lnTo>
                    <a:lnTo>
                      <a:pt x="218" y="301"/>
                    </a:lnTo>
                    <a:lnTo>
                      <a:pt x="221" y="302"/>
                    </a:lnTo>
                    <a:lnTo>
                      <a:pt x="222" y="302"/>
                    </a:lnTo>
                    <a:lnTo>
                      <a:pt x="222" y="307"/>
                    </a:lnTo>
                    <a:lnTo>
                      <a:pt x="227" y="307"/>
                    </a:lnTo>
                    <a:lnTo>
                      <a:pt x="229" y="308"/>
                    </a:lnTo>
                    <a:lnTo>
                      <a:pt x="232" y="308"/>
                    </a:lnTo>
                    <a:lnTo>
                      <a:pt x="232" y="311"/>
                    </a:lnTo>
                    <a:lnTo>
                      <a:pt x="234" y="313"/>
                    </a:lnTo>
                    <a:lnTo>
                      <a:pt x="244" y="311"/>
                    </a:lnTo>
                    <a:lnTo>
                      <a:pt x="253" y="307"/>
                    </a:lnTo>
                    <a:lnTo>
                      <a:pt x="262" y="306"/>
                    </a:lnTo>
                    <a:lnTo>
                      <a:pt x="261" y="307"/>
                    </a:lnTo>
                    <a:lnTo>
                      <a:pt x="261" y="308"/>
                    </a:lnTo>
                    <a:lnTo>
                      <a:pt x="260" y="310"/>
                    </a:lnTo>
                    <a:lnTo>
                      <a:pt x="260" y="311"/>
                    </a:lnTo>
                    <a:lnTo>
                      <a:pt x="262" y="312"/>
                    </a:lnTo>
                    <a:lnTo>
                      <a:pt x="265" y="315"/>
                    </a:lnTo>
                    <a:lnTo>
                      <a:pt x="267" y="316"/>
                    </a:lnTo>
                    <a:lnTo>
                      <a:pt x="270" y="316"/>
                    </a:lnTo>
                    <a:lnTo>
                      <a:pt x="272" y="313"/>
                    </a:lnTo>
                    <a:lnTo>
                      <a:pt x="273" y="313"/>
                    </a:lnTo>
                    <a:lnTo>
                      <a:pt x="275" y="312"/>
                    </a:lnTo>
                    <a:lnTo>
                      <a:pt x="280" y="310"/>
                    </a:lnTo>
                    <a:lnTo>
                      <a:pt x="283" y="310"/>
                    </a:lnTo>
                    <a:lnTo>
                      <a:pt x="287" y="308"/>
                    </a:lnTo>
                    <a:lnTo>
                      <a:pt x="292" y="307"/>
                    </a:lnTo>
                    <a:lnTo>
                      <a:pt x="295" y="306"/>
                    </a:lnTo>
                    <a:lnTo>
                      <a:pt x="297" y="303"/>
                    </a:lnTo>
                    <a:lnTo>
                      <a:pt x="305" y="301"/>
                    </a:lnTo>
                    <a:lnTo>
                      <a:pt x="307" y="300"/>
                    </a:lnTo>
                    <a:lnTo>
                      <a:pt x="318" y="300"/>
                    </a:lnTo>
                    <a:lnTo>
                      <a:pt x="321" y="301"/>
                    </a:lnTo>
                    <a:lnTo>
                      <a:pt x="320" y="302"/>
                    </a:lnTo>
                    <a:lnTo>
                      <a:pt x="320" y="306"/>
                    </a:lnTo>
                    <a:lnTo>
                      <a:pt x="325" y="306"/>
                    </a:lnTo>
                    <a:lnTo>
                      <a:pt x="330" y="305"/>
                    </a:lnTo>
                    <a:lnTo>
                      <a:pt x="334" y="305"/>
                    </a:lnTo>
                    <a:lnTo>
                      <a:pt x="336" y="298"/>
                    </a:lnTo>
                    <a:lnTo>
                      <a:pt x="340" y="293"/>
                    </a:lnTo>
                    <a:lnTo>
                      <a:pt x="344" y="289"/>
                    </a:lnTo>
                    <a:lnTo>
                      <a:pt x="347" y="284"/>
                    </a:lnTo>
                    <a:lnTo>
                      <a:pt x="349" y="277"/>
                    </a:lnTo>
                    <a:lnTo>
                      <a:pt x="350" y="268"/>
                    </a:lnTo>
                    <a:lnTo>
                      <a:pt x="354" y="258"/>
                    </a:lnTo>
                    <a:lnTo>
                      <a:pt x="359" y="251"/>
                    </a:lnTo>
                    <a:lnTo>
                      <a:pt x="364" y="248"/>
                    </a:lnTo>
                    <a:lnTo>
                      <a:pt x="366" y="248"/>
                    </a:lnTo>
                    <a:lnTo>
                      <a:pt x="369" y="251"/>
                    </a:lnTo>
                    <a:lnTo>
                      <a:pt x="371" y="252"/>
                    </a:lnTo>
                    <a:lnTo>
                      <a:pt x="372" y="254"/>
                    </a:lnTo>
                    <a:lnTo>
                      <a:pt x="375" y="256"/>
                    </a:lnTo>
                    <a:lnTo>
                      <a:pt x="377" y="258"/>
                    </a:lnTo>
                    <a:lnTo>
                      <a:pt x="380" y="258"/>
                    </a:lnTo>
                    <a:lnTo>
                      <a:pt x="382" y="257"/>
                    </a:lnTo>
                    <a:lnTo>
                      <a:pt x="386" y="256"/>
                    </a:lnTo>
                    <a:lnTo>
                      <a:pt x="387" y="252"/>
                    </a:lnTo>
                    <a:lnTo>
                      <a:pt x="387" y="247"/>
                    </a:lnTo>
                    <a:lnTo>
                      <a:pt x="384" y="240"/>
                    </a:lnTo>
                    <a:lnTo>
                      <a:pt x="376" y="232"/>
                    </a:lnTo>
                    <a:lnTo>
                      <a:pt x="375" y="228"/>
                    </a:lnTo>
                    <a:lnTo>
                      <a:pt x="379" y="224"/>
                    </a:lnTo>
                    <a:lnTo>
                      <a:pt x="385" y="220"/>
                    </a:lnTo>
                    <a:lnTo>
                      <a:pt x="393" y="219"/>
                    </a:lnTo>
                    <a:lnTo>
                      <a:pt x="399" y="218"/>
                    </a:lnTo>
                    <a:lnTo>
                      <a:pt x="410" y="219"/>
                    </a:lnTo>
                    <a:lnTo>
                      <a:pt x="419" y="220"/>
                    </a:lnTo>
                    <a:lnTo>
                      <a:pt x="426" y="219"/>
                    </a:lnTo>
                    <a:lnTo>
                      <a:pt x="441" y="212"/>
                    </a:lnTo>
                    <a:lnTo>
                      <a:pt x="439" y="206"/>
                    </a:lnTo>
                    <a:lnTo>
                      <a:pt x="436" y="203"/>
                    </a:lnTo>
                    <a:lnTo>
                      <a:pt x="434" y="200"/>
                    </a:lnTo>
                    <a:lnTo>
                      <a:pt x="431" y="196"/>
                    </a:lnTo>
                    <a:lnTo>
                      <a:pt x="426" y="201"/>
                    </a:lnTo>
                    <a:lnTo>
                      <a:pt x="418" y="204"/>
                    </a:lnTo>
                    <a:lnTo>
                      <a:pt x="409" y="205"/>
                    </a:lnTo>
                    <a:lnTo>
                      <a:pt x="401" y="205"/>
                    </a:lnTo>
                    <a:lnTo>
                      <a:pt x="389" y="209"/>
                    </a:lnTo>
                    <a:lnTo>
                      <a:pt x="376" y="212"/>
                    </a:lnTo>
                    <a:lnTo>
                      <a:pt x="372" y="212"/>
                    </a:lnTo>
                    <a:lnTo>
                      <a:pt x="370" y="210"/>
                    </a:lnTo>
                    <a:lnTo>
                      <a:pt x="369" y="209"/>
                    </a:lnTo>
                    <a:lnTo>
                      <a:pt x="367" y="206"/>
                    </a:lnTo>
                    <a:lnTo>
                      <a:pt x="364" y="206"/>
                    </a:lnTo>
                    <a:lnTo>
                      <a:pt x="359" y="204"/>
                    </a:lnTo>
                    <a:lnTo>
                      <a:pt x="355" y="203"/>
                    </a:lnTo>
                    <a:lnTo>
                      <a:pt x="352" y="199"/>
                    </a:lnTo>
                    <a:lnTo>
                      <a:pt x="350" y="191"/>
                    </a:lnTo>
                    <a:lnTo>
                      <a:pt x="352" y="186"/>
                    </a:lnTo>
                    <a:lnTo>
                      <a:pt x="355" y="185"/>
                    </a:lnTo>
                    <a:lnTo>
                      <a:pt x="356" y="183"/>
                    </a:lnTo>
                    <a:lnTo>
                      <a:pt x="354" y="181"/>
                    </a:lnTo>
                    <a:lnTo>
                      <a:pt x="351" y="176"/>
                    </a:lnTo>
                    <a:lnTo>
                      <a:pt x="350" y="173"/>
                    </a:lnTo>
                    <a:lnTo>
                      <a:pt x="349" y="170"/>
                    </a:lnTo>
                    <a:lnTo>
                      <a:pt x="349" y="159"/>
                    </a:lnTo>
                    <a:lnTo>
                      <a:pt x="357" y="156"/>
                    </a:lnTo>
                    <a:lnTo>
                      <a:pt x="365" y="151"/>
                    </a:lnTo>
                    <a:lnTo>
                      <a:pt x="372" y="144"/>
                    </a:lnTo>
                    <a:lnTo>
                      <a:pt x="379" y="136"/>
                    </a:lnTo>
                    <a:lnTo>
                      <a:pt x="385" y="131"/>
                    </a:lnTo>
                    <a:lnTo>
                      <a:pt x="387" y="130"/>
                    </a:lnTo>
                    <a:lnTo>
                      <a:pt x="391" y="127"/>
                    </a:lnTo>
                    <a:lnTo>
                      <a:pt x="395" y="126"/>
                    </a:lnTo>
                    <a:lnTo>
                      <a:pt x="398" y="123"/>
                    </a:lnTo>
                    <a:lnTo>
                      <a:pt x="400" y="118"/>
                    </a:lnTo>
                    <a:lnTo>
                      <a:pt x="398" y="112"/>
                    </a:lnTo>
                    <a:lnTo>
                      <a:pt x="393" y="108"/>
                    </a:lnTo>
                    <a:lnTo>
                      <a:pt x="384" y="106"/>
                    </a:lnTo>
                    <a:lnTo>
                      <a:pt x="376" y="106"/>
                    </a:lnTo>
                    <a:lnTo>
                      <a:pt x="366" y="107"/>
                    </a:lnTo>
                    <a:lnTo>
                      <a:pt x="359" y="110"/>
                    </a:lnTo>
                    <a:lnTo>
                      <a:pt x="354" y="115"/>
                    </a:lnTo>
                    <a:lnTo>
                      <a:pt x="352" y="122"/>
                    </a:lnTo>
                    <a:lnTo>
                      <a:pt x="352" y="132"/>
                    </a:lnTo>
                    <a:lnTo>
                      <a:pt x="350" y="139"/>
                    </a:lnTo>
                    <a:lnTo>
                      <a:pt x="342" y="145"/>
                    </a:lnTo>
                    <a:lnTo>
                      <a:pt x="325" y="154"/>
                    </a:lnTo>
                    <a:lnTo>
                      <a:pt x="310" y="164"/>
                    </a:lnTo>
                    <a:lnTo>
                      <a:pt x="306" y="167"/>
                    </a:lnTo>
                    <a:lnTo>
                      <a:pt x="305" y="170"/>
                    </a:lnTo>
                    <a:lnTo>
                      <a:pt x="305" y="180"/>
                    </a:lnTo>
                    <a:lnTo>
                      <a:pt x="303" y="183"/>
                    </a:lnTo>
                    <a:lnTo>
                      <a:pt x="301" y="184"/>
                    </a:lnTo>
                    <a:lnTo>
                      <a:pt x="301" y="191"/>
                    </a:lnTo>
                    <a:lnTo>
                      <a:pt x="303" y="195"/>
                    </a:lnTo>
                    <a:lnTo>
                      <a:pt x="305" y="199"/>
                    </a:lnTo>
                    <a:lnTo>
                      <a:pt x="310" y="200"/>
                    </a:lnTo>
                    <a:lnTo>
                      <a:pt x="315" y="203"/>
                    </a:lnTo>
                    <a:lnTo>
                      <a:pt x="318" y="206"/>
                    </a:lnTo>
                    <a:lnTo>
                      <a:pt x="321" y="210"/>
                    </a:lnTo>
                    <a:lnTo>
                      <a:pt x="322" y="215"/>
                    </a:lnTo>
                    <a:lnTo>
                      <a:pt x="321" y="218"/>
                    </a:lnTo>
                    <a:lnTo>
                      <a:pt x="320" y="222"/>
                    </a:lnTo>
                    <a:lnTo>
                      <a:pt x="315" y="227"/>
                    </a:lnTo>
                    <a:lnTo>
                      <a:pt x="311" y="229"/>
                    </a:lnTo>
                    <a:lnTo>
                      <a:pt x="308" y="232"/>
                    </a:lnTo>
                    <a:lnTo>
                      <a:pt x="306" y="232"/>
                    </a:lnTo>
                    <a:lnTo>
                      <a:pt x="301" y="234"/>
                    </a:lnTo>
                    <a:lnTo>
                      <a:pt x="297" y="238"/>
                    </a:lnTo>
                    <a:lnTo>
                      <a:pt x="296" y="245"/>
                    </a:lnTo>
                    <a:lnTo>
                      <a:pt x="295" y="252"/>
                    </a:lnTo>
                    <a:lnTo>
                      <a:pt x="295" y="254"/>
                    </a:lnTo>
                    <a:lnTo>
                      <a:pt x="296" y="257"/>
                    </a:lnTo>
                    <a:lnTo>
                      <a:pt x="297" y="258"/>
                    </a:lnTo>
                    <a:lnTo>
                      <a:pt x="300" y="258"/>
                    </a:lnTo>
                    <a:lnTo>
                      <a:pt x="301" y="259"/>
                    </a:lnTo>
                    <a:lnTo>
                      <a:pt x="298" y="267"/>
                    </a:lnTo>
                    <a:lnTo>
                      <a:pt x="296" y="269"/>
                    </a:lnTo>
                    <a:lnTo>
                      <a:pt x="293" y="271"/>
                    </a:lnTo>
                    <a:lnTo>
                      <a:pt x="292" y="273"/>
                    </a:lnTo>
                    <a:lnTo>
                      <a:pt x="290" y="276"/>
                    </a:lnTo>
                    <a:lnTo>
                      <a:pt x="290" y="278"/>
                    </a:lnTo>
                    <a:lnTo>
                      <a:pt x="278" y="278"/>
                    </a:lnTo>
                    <a:lnTo>
                      <a:pt x="273" y="281"/>
                    </a:lnTo>
                    <a:lnTo>
                      <a:pt x="265" y="289"/>
                    </a:lnTo>
                    <a:lnTo>
                      <a:pt x="258" y="292"/>
                    </a:lnTo>
                    <a:lnTo>
                      <a:pt x="256" y="289"/>
                    </a:lnTo>
                    <a:lnTo>
                      <a:pt x="253" y="283"/>
                    </a:lnTo>
                    <a:lnTo>
                      <a:pt x="249" y="272"/>
                    </a:lnTo>
                    <a:lnTo>
                      <a:pt x="251" y="269"/>
                    </a:lnTo>
                    <a:lnTo>
                      <a:pt x="251" y="268"/>
                    </a:lnTo>
                    <a:lnTo>
                      <a:pt x="246" y="262"/>
                    </a:lnTo>
                    <a:lnTo>
                      <a:pt x="243" y="254"/>
                    </a:lnTo>
                    <a:lnTo>
                      <a:pt x="242" y="247"/>
                    </a:lnTo>
                    <a:lnTo>
                      <a:pt x="241" y="244"/>
                    </a:lnTo>
                    <a:lnTo>
                      <a:pt x="237" y="242"/>
                    </a:lnTo>
                    <a:lnTo>
                      <a:pt x="237" y="239"/>
                    </a:lnTo>
                    <a:lnTo>
                      <a:pt x="234" y="238"/>
                    </a:lnTo>
                    <a:lnTo>
                      <a:pt x="233" y="235"/>
                    </a:lnTo>
                    <a:lnTo>
                      <a:pt x="233" y="229"/>
                    </a:lnTo>
                    <a:lnTo>
                      <a:pt x="234" y="228"/>
                    </a:lnTo>
                    <a:lnTo>
                      <a:pt x="236" y="225"/>
                    </a:lnTo>
                    <a:lnTo>
                      <a:pt x="232" y="224"/>
                    </a:lnTo>
                    <a:lnTo>
                      <a:pt x="231" y="222"/>
                    </a:lnTo>
                    <a:lnTo>
                      <a:pt x="228" y="219"/>
                    </a:lnTo>
                    <a:lnTo>
                      <a:pt x="227" y="217"/>
                    </a:lnTo>
                    <a:lnTo>
                      <a:pt x="219" y="225"/>
                    </a:lnTo>
                    <a:lnTo>
                      <a:pt x="211" y="234"/>
                    </a:lnTo>
                    <a:lnTo>
                      <a:pt x="201" y="242"/>
                    </a:lnTo>
                    <a:lnTo>
                      <a:pt x="188" y="244"/>
                    </a:lnTo>
                    <a:lnTo>
                      <a:pt x="187" y="244"/>
                    </a:lnTo>
                    <a:lnTo>
                      <a:pt x="184" y="243"/>
                    </a:lnTo>
                    <a:lnTo>
                      <a:pt x="182" y="240"/>
                    </a:lnTo>
                    <a:lnTo>
                      <a:pt x="178" y="239"/>
                    </a:lnTo>
                    <a:lnTo>
                      <a:pt x="175" y="237"/>
                    </a:lnTo>
                    <a:lnTo>
                      <a:pt x="173" y="235"/>
                    </a:lnTo>
                    <a:lnTo>
                      <a:pt x="170" y="233"/>
                    </a:lnTo>
                    <a:lnTo>
                      <a:pt x="173" y="228"/>
                    </a:lnTo>
                    <a:lnTo>
                      <a:pt x="175" y="227"/>
                    </a:lnTo>
                    <a:lnTo>
                      <a:pt x="177" y="227"/>
                    </a:lnTo>
                    <a:lnTo>
                      <a:pt x="177" y="220"/>
                    </a:lnTo>
                    <a:lnTo>
                      <a:pt x="170" y="220"/>
                    </a:lnTo>
                    <a:lnTo>
                      <a:pt x="169" y="222"/>
                    </a:lnTo>
                    <a:lnTo>
                      <a:pt x="167" y="223"/>
                    </a:lnTo>
                    <a:lnTo>
                      <a:pt x="167" y="220"/>
                    </a:lnTo>
                    <a:lnTo>
                      <a:pt x="169" y="217"/>
                    </a:lnTo>
                    <a:lnTo>
                      <a:pt x="170" y="214"/>
                    </a:lnTo>
                    <a:lnTo>
                      <a:pt x="173" y="212"/>
                    </a:lnTo>
                    <a:lnTo>
                      <a:pt x="168" y="203"/>
                    </a:lnTo>
                    <a:lnTo>
                      <a:pt x="167" y="194"/>
                    </a:lnTo>
                    <a:lnTo>
                      <a:pt x="167" y="180"/>
                    </a:lnTo>
                    <a:lnTo>
                      <a:pt x="168" y="179"/>
                    </a:lnTo>
                    <a:lnTo>
                      <a:pt x="170" y="178"/>
                    </a:lnTo>
                    <a:lnTo>
                      <a:pt x="172" y="176"/>
                    </a:lnTo>
                    <a:lnTo>
                      <a:pt x="174" y="175"/>
                    </a:lnTo>
                    <a:lnTo>
                      <a:pt x="175" y="174"/>
                    </a:lnTo>
                    <a:lnTo>
                      <a:pt x="178" y="170"/>
                    </a:lnTo>
                    <a:lnTo>
                      <a:pt x="182" y="166"/>
                    </a:lnTo>
                    <a:lnTo>
                      <a:pt x="184" y="162"/>
                    </a:lnTo>
                    <a:lnTo>
                      <a:pt x="188" y="160"/>
                    </a:lnTo>
                    <a:lnTo>
                      <a:pt x="193" y="159"/>
                    </a:lnTo>
                    <a:lnTo>
                      <a:pt x="198" y="156"/>
                    </a:lnTo>
                    <a:lnTo>
                      <a:pt x="202" y="152"/>
                    </a:lnTo>
                    <a:lnTo>
                      <a:pt x="208" y="150"/>
                    </a:lnTo>
                    <a:lnTo>
                      <a:pt x="217" y="149"/>
                    </a:lnTo>
                    <a:lnTo>
                      <a:pt x="213" y="147"/>
                    </a:lnTo>
                    <a:lnTo>
                      <a:pt x="211" y="147"/>
                    </a:lnTo>
                    <a:lnTo>
                      <a:pt x="207" y="146"/>
                    </a:lnTo>
                    <a:lnTo>
                      <a:pt x="219" y="141"/>
                    </a:lnTo>
                    <a:lnTo>
                      <a:pt x="228" y="134"/>
                    </a:lnTo>
                    <a:lnTo>
                      <a:pt x="236" y="125"/>
                    </a:lnTo>
                    <a:lnTo>
                      <a:pt x="244" y="117"/>
                    </a:lnTo>
                    <a:lnTo>
                      <a:pt x="248" y="110"/>
                    </a:lnTo>
                    <a:lnTo>
                      <a:pt x="249" y="106"/>
                    </a:lnTo>
                    <a:lnTo>
                      <a:pt x="249" y="103"/>
                    </a:lnTo>
                    <a:lnTo>
                      <a:pt x="252" y="101"/>
                    </a:lnTo>
                    <a:lnTo>
                      <a:pt x="252" y="100"/>
                    </a:lnTo>
                    <a:lnTo>
                      <a:pt x="253" y="98"/>
                    </a:lnTo>
                    <a:lnTo>
                      <a:pt x="254" y="96"/>
                    </a:lnTo>
                    <a:lnTo>
                      <a:pt x="254" y="95"/>
                    </a:lnTo>
                    <a:lnTo>
                      <a:pt x="256" y="93"/>
                    </a:lnTo>
                    <a:lnTo>
                      <a:pt x="256" y="92"/>
                    </a:lnTo>
                    <a:lnTo>
                      <a:pt x="260" y="86"/>
                    </a:lnTo>
                    <a:lnTo>
                      <a:pt x="263" y="81"/>
                    </a:lnTo>
                    <a:lnTo>
                      <a:pt x="268" y="77"/>
                    </a:lnTo>
                    <a:lnTo>
                      <a:pt x="275" y="74"/>
                    </a:lnTo>
                    <a:lnTo>
                      <a:pt x="283" y="68"/>
                    </a:lnTo>
                    <a:lnTo>
                      <a:pt x="292" y="59"/>
                    </a:lnTo>
                    <a:lnTo>
                      <a:pt x="297" y="49"/>
                    </a:lnTo>
                    <a:lnTo>
                      <a:pt x="300" y="51"/>
                    </a:lnTo>
                    <a:lnTo>
                      <a:pt x="302" y="51"/>
                    </a:lnTo>
                    <a:lnTo>
                      <a:pt x="305" y="48"/>
                    </a:lnTo>
                    <a:lnTo>
                      <a:pt x="307" y="43"/>
                    </a:lnTo>
                    <a:lnTo>
                      <a:pt x="310" y="40"/>
                    </a:lnTo>
                    <a:lnTo>
                      <a:pt x="308" y="39"/>
                    </a:lnTo>
                    <a:lnTo>
                      <a:pt x="303" y="39"/>
                    </a:lnTo>
                    <a:lnTo>
                      <a:pt x="305" y="37"/>
                    </a:lnTo>
                    <a:lnTo>
                      <a:pt x="307" y="34"/>
                    </a:lnTo>
                    <a:lnTo>
                      <a:pt x="310" y="33"/>
                    </a:lnTo>
                    <a:lnTo>
                      <a:pt x="317" y="33"/>
                    </a:lnTo>
                    <a:lnTo>
                      <a:pt x="321" y="32"/>
                    </a:lnTo>
                    <a:lnTo>
                      <a:pt x="320" y="30"/>
                    </a:lnTo>
                    <a:lnTo>
                      <a:pt x="318" y="30"/>
                    </a:lnTo>
                    <a:lnTo>
                      <a:pt x="317" y="29"/>
                    </a:lnTo>
                    <a:lnTo>
                      <a:pt x="320" y="27"/>
                    </a:lnTo>
                    <a:lnTo>
                      <a:pt x="324" y="25"/>
                    </a:lnTo>
                    <a:lnTo>
                      <a:pt x="327" y="25"/>
                    </a:lnTo>
                    <a:lnTo>
                      <a:pt x="331" y="24"/>
                    </a:lnTo>
                    <a:lnTo>
                      <a:pt x="335" y="24"/>
                    </a:lnTo>
                    <a:lnTo>
                      <a:pt x="335" y="29"/>
                    </a:lnTo>
                    <a:lnTo>
                      <a:pt x="337" y="28"/>
                    </a:lnTo>
                    <a:lnTo>
                      <a:pt x="339" y="27"/>
                    </a:lnTo>
                    <a:lnTo>
                      <a:pt x="340" y="24"/>
                    </a:lnTo>
                    <a:lnTo>
                      <a:pt x="346" y="18"/>
                    </a:lnTo>
                    <a:lnTo>
                      <a:pt x="350" y="18"/>
                    </a:lnTo>
                    <a:lnTo>
                      <a:pt x="350" y="24"/>
                    </a:lnTo>
                    <a:lnTo>
                      <a:pt x="356" y="18"/>
                    </a:lnTo>
                    <a:lnTo>
                      <a:pt x="362" y="17"/>
                    </a:lnTo>
                    <a:lnTo>
                      <a:pt x="370" y="13"/>
                    </a:lnTo>
                    <a:lnTo>
                      <a:pt x="367" y="12"/>
                    </a:lnTo>
                    <a:lnTo>
                      <a:pt x="365" y="12"/>
                    </a:lnTo>
                    <a:lnTo>
                      <a:pt x="364" y="10"/>
                    </a:lnTo>
                    <a:lnTo>
                      <a:pt x="364" y="8"/>
                    </a:lnTo>
                    <a:lnTo>
                      <a:pt x="366" y="5"/>
                    </a:lnTo>
                    <a:lnTo>
                      <a:pt x="369" y="5"/>
                    </a:lnTo>
                    <a:lnTo>
                      <a:pt x="371" y="4"/>
                    </a:lnTo>
                    <a:lnTo>
                      <a:pt x="372" y="3"/>
                    </a:lnTo>
                    <a:lnTo>
                      <a:pt x="375" y="5"/>
                    </a:lnTo>
                    <a:lnTo>
                      <a:pt x="380" y="8"/>
                    </a:lnTo>
                    <a:lnTo>
                      <a:pt x="385" y="6"/>
                    </a:lnTo>
                    <a:lnTo>
                      <a:pt x="390" y="4"/>
                    </a:lnTo>
                    <a:lnTo>
                      <a:pt x="396" y="3"/>
                    </a:lnTo>
                    <a:lnTo>
                      <a:pt x="401" y="1"/>
                    </a:lnTo>
                    <a:lnTo>
                      <a:pt x="403" y="3"/>
                    </a:lnTo>
                    <a:lnTo>
                      <a:pt x="403" y="5"/>
                    </a:lnTo>
                    <a:lnTo>
                      <a:pt x="396" y="12"/>
                    </a:lnTo>
                    <a:lnTo>
                      <a:pt x="394" y="17"/>
                    </a:lnTo>
                    <a:lnTo>
                      <a:pt x="396" y="17"/>
                    </a:lnTo>
                    <a:lnTo>
                      <a:pt x="399" y="15"/>
                    </a:lnTo>
                    <a:lnTo>
                      <a:pt x="401" y="13"/>
                    </a:lnTo>
                    <a:lnTo>
                      <a:pt x="404" y="12"/>
                    </a:lnTo>
                    <a:lnTo>
                      <a:pt x="406" y="8"/>
                    </a:lnTo>
                    <a:lnTo>
                      <a:pt x="409" y="6"/>
                    </a:lnTo>
                    <a:lnTo>
                      <a:pt x="411" y="4"/>
                    </a:lnTo>
                    <a:lnTo>
                      <a:pt x="413" y="8"/>
                    </a:lnTo>
                    <a:lnTo>
                      <a:pt x="413" y="12"/>
                    </a:lnTo>
                    <a:lnTo>
                      <a:pt x="416" y="8"/>
                    </a:lnTo>
                    <a:lnTo>
                      <a:pt x="419" y="6"/>
                    </a:lnTo>
                    <a:lnTo>
                      <a:pt x="423" y="4"/>
                    </a:lnTo>
                    <a:lnTo>
                      <a:pt x="425" y="3"/>
                    </a:lnTo>
                    <a:lnTo>
                      <a:pt x="429" y="0"/>
                    </a:lnTo>
                    <a:close/>
                  </a:path>
                </a:pathLst>
              </a:custGeom>
              <a:grpFill/>
              <a:ln w="0">
                <a:noFill/>
                <a:prstDash val="solid"/>
                <a:round/>
              </a:ln>
            </p:spPr>
            <p:txBody>
              <a:bodyPr vert="horz" wrap="square" lIns="91401" tIns="45700" rIns="91401" bIns="45700" numCol="1" anchor="t" anchorCtr="0" compatLnSpc="1"/>
              <a:lstStyle/>
              <a:p>
                <a:endParaRPr lang="en-US"/>
              </a:p>
            </p:txBody>
          </p:sp>
        </p:grpSp>
        <p:cxnSp>
          <p:nvCxnSpPr>
            <p:cNvPr id="63" name="直線接點 573">
              <a:extLst>
                <a:ext uri="{FF2B5EF4-FFF2-40B4-BE49-F238E27FC236}">
                  <a16:creationId xmlns:a16="http://schemas.microsoft.com/office/drawing/2014/main" id="{BCEC05D7-8891-4683-A08F-646D4AD71E10}"/>
                </a:ext>
              </a:extLst>
            </p:cNvPr>
            <p:cNvCxnSpPr/>
            <p:nvPr/>
          </p:nvCxnSpPr>
          <p:spPr>
            <a:xfrm flipH="1" flipV="1">
              <a:off x="1003647" y="3078169"/>
              <a:ext cx="1759117" cy="1"/>
            </a:xfrm>
            <a:prstGeom prst="line">
              <a:avLst/>
            </a:prstGeom>
            <a:ln w="254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pic>
          <p:nvPicPr>
            <p:cNvPr id="64" name="圖片 638">
              <a:extLst>
                <a:ext uri="{FF2B5EF4-FFF2-40B4-BE49-F238E27FC236}">
                  <a16:creationId xmlns:a16="http://schemas.microsoft.com/office/drawing/2014/main" id="{0FC13CBC-B53A-4772-A2D3-31A8F9801907}"/>
                </a:ext>
              </a:extLst>
            </p:cNvPr>
            <p:cNvPicPr>
              <a:picLocks noChangeAspect="1"/>
            </p:cNvPicPr>
            <p:nvPr/>
          </p:nvPicPr>
          <p:blipFill>
            <a:blip r:embed="rId13" cstate="screen">
              <a:extLst>
                <a:ext uri="{BEBA8EAE-BF5A-486C-A8C5-ECC9F3942E4B}">
                  <a14:imgProps xmlns:a14="http://schemas.microsoft.com/office/drawing/2010/main">
                    <a14:imgLayer r:embed="rId14">
                      <a14:imgEffect>
                        <a14:backgroundRemoval t="0" b="99000" l="4396" r="100000"/>
                      </a14:imgEffect>
                    </a14:imgLayer>
                  </a14:imgProps>
                </a:ext>
              </a:extLst>
            </a:blip>
            <a:stretch>
              <a:fillRect/>
            </a:stretch>
          </p:blipFill>
          <p:spPr>
            <a:xfrm>
              <a:off x="199139" y="2598634"/>
              <a:ext cx="859908" cy="787462"/>
            </a:xfrm>
            <a:prstGeom prst="rect">
              <a:avLst/>
            </a:prstGeom>
          </p:spPr>
        </p:pic>
        <p:grpSp>
          <p:nvGrpSpPr>
            <p:cNvPr id="65" name="群組 202">
              <a:extLst>
                <a:ext uri="{FF2B5EF4-FFF2-40B4-BE49-F238E27FC236}">
                  <a16:creationId xmlns:a16="http://schemas.microsoft.com/office/drawing/2014/main" id="{3AD2160A-B66F-4061-BC9A-07E2DF8B67EA}"/>
                </a:ext>
              </a:extLst>
            </p:cNvPr>
            <p:cNvGrpSpPr/>
            <p:nvPr/>
          </p:nvGrpSpPr>
          <p:grpSpPr>
            <a:xfrm>
              <a:off x="5958446" y="1890173"/>
              <a:ext cx="5711290" cy="2568291"/>
              <a:chOff x="5917172" y="2149378"/>
              <a:chExt cx="5711290" cy="2568291"/>
            </a:xfrm>
          </p:grpSpPr>
          <p:grpSp>
            <p:nvGrpSpPr>
              <p:cNvPr id="79" name="群組 427">
                <a:extLst>
                  <a:ext uri="{FF2B5EF4-FFF2-40B4-BE49-F238E27FC236}">
                    <a16:creationId xmlns:a16="http://schemas.microsoft.com/office/drawing/2014/main" id="{C0FF9DCB-CEB6-4246-BD22-8AB541E9BE5B}"/>
                  </a:ext>
                </a:extLst>
              </p:cNvPr>
              <p:cNvGrpSpPr/>
              <p:nvPr/>
            </p:nvGrpSpPr>
            <p:grpSpPr>
              <a:xfrm>
                <a:off x="5917172" y="2697843"/>
                <a:ext cx="3230461" cy="2019826"/>
                <a:chOff x="6758675" y="2726333"/>
                <a:chExt cx="3230461" cy="2019826"/>
              </a:xfrm>
            </p:grpSpPr>
            <p:cxnSp>
              <p:nvCxnSpPr>
                <p:cNvPr id="82" name="直線接點 407">
                  <a:extLst>
                    <a:ext uri="{FF2B5EF4-FFF2-40B4-BE49-F238E27FC236}">
                      <a16:creationId xmlns:a16="http://schemas.microsoft.com/office/drawing/2014/main" id="{E72EAC82-D03A-4CDE-A248-3D90496B438D}"/>
                    </a:ext>
                  </a:extLst>
                </p:cNvPr>
                <p:cNvCxnSpPr/>
                <p:nvPr/>
              </p:nvCxnSpPr>
              <p:spPr>
                <a:xfrm flipV="1">
                  <a:off x="7483746" y="2734471"/>
                  <a:ext cx="2505390" cy="1138191"/>
                </a:xfrm>
                <a:prstGeom prst="line">
                  <a:avLst/>
                </a:prstGeom>
                <a:ln w="254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83" name="直線接點 409">
                  <a:extLst>
                    <a:ext uri="{FF2B5EF4-FFF2-40B4-BE49-F238E27FC236}">
                      <a16:creationId xmlns:a16="http://schemas.microsoft.com/office/drawing/2014/main" id="{061E9D90-3738-4D44-A814-67A803BCA466}"/>
                    </a:ext>
                  </a:extLst>
                </p:cNvPr>
                <p:cNvCxnSpPr/>
                <p:nvPr/>
              </p:nvCxnSpPr>
              <p:spPr>
                <a:xfrm flipV="1">
                  <a:off x="6758675" y="2726333"/>
                  <a:ext cx="3230152" cy="2019826"/>
                </a:xfrm>
                <a:prstGeom prst="line">
                  <a:avLst/>
                </a:prstGeom>
                <a:ln w="254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grpSp>
          <p:pic>
            <p:nvPicPr>
              <p:cNvPr id="80" name="圖片 423">
                <a:extLst>
                  <a:ext uri="{FF2B5EF4-FFF2-40B4-BE49-F238E27FC236}">
                    <a16:creationId xmlns:a16="http://schemas.microsoft.com/office/drawing/2014/main" id="{B371AFF9-0D0C-4CBD-9AF7-23468B4C8C16}"/>
                  </a:ext>
                </a:extLst>
              </p:cNvPr>
              <p:cNvPicPr>
                <a:picLocks noChangeAspect="1"/>
              </p:cNvPicPr>
              <p:nvPr/>
            </p:nvPicPr>
            <p:blipFill>
              <a:blip r:embed="rId15" cstate="screen">
                <a:extLst>
                  <a:ext uri="{BEBA8EAE-BF5A-486C-A8C5-ECC9F3942E4B}">
                    <a14:imgProps xmlns:a14="http://schemas.microsoft.com/office/drawing/2010/main">
                      <a14:imgLayer r:embed="rId16">
                        <a14:imgEffect>
                          <a14:backgroundRemoval t="3125" b="95139" l="9211" r="97368">
                            <a14:foregroundMark x1="29934" y1="39236" x2="31908" y2="46181"/>
                            <a14:foregroundMark x1="30592" y1="50347" x2="30592" y2="53819"/>
                            <a14:foregroundMark x1="42434" y1="46181" x2="42434" y2="53125"/>
                            <a14:foregroundMark x1="53618" y1="47222" x2="53947" y2="52778"/>
                            <a14:foregroundMark x1="61513" y1="47222" x2="61513" y2="53125"/>
                            <a14:foregroundMark x1="68092" y1="45486" x2="68750" y2="56250"/>
                            <a14:foregroundMark x1="72368" y1="46181" x2="72697" y2="50694"/>
                            <a14:foregroundMark x1="61184" y1="56597" x2="61184" y2="61458"/>
                            <a14:foregroundMark x1="52961" y1="37847" x2="54934" y2="39236"/>
                          </a14:backgroundRemoval>
                        </a14:imgEffect>
                      </a14:imgLayer>
                    </a14:imgProps>
                  </a:ext>
                </a:extLst>
              </a:blip>
              <a:stretch>
                <a:fillRect/>
              </a:stretch>
            </p:blipFill>
            <p:spPr>
              <a:xfrm>
                <a:off x="9039792" y="2149378"/>
                <a:ext cx="932787" cy="883694"/>
              </a:xfrm>
              <a:prstGeom prst="rect">
                <a:avLst/>
              </a:prstGeom>
            </p:spPr>
          </p:pic>
          <p:sp>
            <p:nvSpPr>
              <p:cNvPr id="81" name="矩形 193">
                <a:extLst>
                  <a:ext uri="{FF2B5EF4-FFF2-40B4-BE49-F238E27FC236}">
                    <a16:creationId xmlns:a16="http://schemas.microsoft.com/office/drawing/2014/main" id="{300EC2B1-9F2F-4085-9B1C-7B3149EDC273}"/>
                  </a:ext>
                </a:extLst>
              </p:cNvPr>
              <p:cNvSpPr/>
              <p:nvPr/>
            </p:nvSpPr>
            <p:spPr>
              <a:xfrm>
                <a:off x="9094397" y="2967713"/>
                <a:ext cx="2534065" cy="978054"/>
              </a:xfrm>
              <a:prstGeom prst="rect">
                <a:avLst/>
              </a:prstGeom>
            </p:spPr>
            <p:txBody>
              <a:bodyPr wrap="square">
                <a:spAutoFit/>
              </a:bodyPr>
              <a:lstStyle/>
              <a:p>
                <a:pPr>
                  <a:lnSpc>
                    <a:spcPct val="150000"/>
                  </a:lnSpc>
                </a:pPr>
                <a:r>
                  <a:rPr lang="en-US" altLang="zh-CN" b="1" dirty="0">
                    <a:solidFill>
                      <a:schemeClr val="bg1"/>
                    </a:solidFill>
                    <a:latin typeface="Avenir Next Medium" panose="020B0503020202020204" pitchFamily="34" charset="0"/>
                  </a:rPr>
                  <a:t>Trip.com</a:t>
                </a:r>
                <a:endParaRPr lang="en-US" altLang="zh-CN" dirty="0">
                  <a:solidFill>
                    <a:schemeClr val="bg1"/>
                  </a:solidFill>
                  <a:latin typeface="Avenir Next Medium" panose="020B0503020202020204" pitchFamily="34" charset="0"/>
                </a:endParaRPr>
              </a:p>
              <a:p>
                <a:pPr>
                  <a:lnSpc>
                    <a:spcPct val="150000"/>
                  </a:lnSpc>
                </a:pPr>
                <a:r>
                  <a:rPr lang="en-US" altLang="zh-CN" sz="1300" dirty="0">
                    <a:solidFill>
                      <a:schemeClr val="bg1"/>
                    </a:solidFill>
                    <a:latin typeface="Avenir Next" panose="020B0503020202020204" pitchFamily="34" charset="0"/>
                  </a:rPr>
                  <a:t>Global</a:t>
                </a:r>
              </a:p>
            </p:txBody>
          </p:sp>
        </p:grpSp>
        <p:grpSp>
          <p:nvGrpSpPr>
            <p:cNvPr id="66" name="群組 201">
              <a:extLst>
                <a:ext uri="{FF2B5EF4-FFF2-40B4-BE49-F238E27FC236}">
                  <a16:creationId xmlns:a16="http://schemas.microsoft.com/office/drawing/2014/main" id="{D72CDB7F-02A6-4F18-B123-E1AFC25787F1}"/>
                </a:ext>
              </a:extLst>
            </p:cNvPr>
            <p:cNvGrpSpPr/>
            <p:nvPr/>
          </p:nvGrpSpPr>
          <p:grpSpPr>
            <a:xfrm>
              <a:off x="610456" y="3300303"/>
              <a:ext cx="6267098" cy="2806400"/>
              <a:chOff x="659443" y="3316632"/>
              <a:chExt cx="6267098" cy="2806400"/>
            </a:xfrm>
          </p:grpSpPr>
          <p:grpSp>
            <p:nvGrpSpPr>
              <p:cNvPr id="74" name="群組 428">
                <a:extLst>
                  <a:ext uri="{FF2B5EF4-FFF2-40B4-BE49-F238E27FC236}">
                    <a16:creationId xmlns:a16="http://schemas.microsoft.com/office/drawing/2014/main" id="{797C7C44-92B0-4996-9366-482B10FBA043}"/>
                  </a:ext>
                </a:extLst>
              </p:cNvPr>
              <p:cNvGrpSpPr/>
              <p:nvPr/>
            </p:nvGrpSpPr>
            <p:grpSpPr>
              <a:xfrm flipH="1">
                <a:off x="1328816" y="3316632"/>
                <a:ext cx="5597725" cy="2352906"/>
                <a:chOff x="5660647" y="2927797"/>
                <a:chExt cx="3269414" cy="2352906"/>
              </a:xfrm>
            </p:grpSpPr>
            <p:cxnSp>
              <p:nvCxnSpPr>
                <p:cNvPr id="77" name="直線接點 429">
                  <a:extLst>
                    <a:ext uri="{FF2B5EF4-FFF2-40B4-BE49-F238E27FC236}">
                      <a16:creationId xmlns:a16="http://schemas.microsoft.com/office/drawing/2014/main" id="{F2D5AAAA-CC4A-458F-A2D4-05FB592580C3}"/>
                    </a:ext>
                  </a:extLst>
                </p:cNvPr>
                <p:cNvCxnSpPr/>
                <p:nvPr/>
              </p:nvCxnSpPr>
              <p:spPr>
                <a:xfrm>
                  <a:off x="7713918" y="2927797"/>
                  <a:ext cx="1216143" cy="1610933"/>
                </a:xfrm>
                <a:prstGeom prst="line">
                  <a:avLst/>
                </a:prstGeom>
                <a:ln w="254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78" name="直線接點 430">
                  <a:extLst>
                    <a:ext uri="{FF2B5EF4-FFF2-40B4-BE49-F238E27FC236}">
                      <a16:creationId xmlns:a16="http://schemas.microsoft.com/office/drawing/2014/main" id="{A7B964E3-8A4A-44EA-B66A-D499AB5EF181}"/>
                    </a:ext>
                  </a:extLst>
                </p:cNvPr>
                <p:cNvCxnSpPr/>
                <p:nvPr/>
              </p:nvCxnSpPr>
              <p:spPr>
                <a:xfrm flipV="1">
                  <a:off x="5660647" y="4538730"/>
                  <a:ext cx="3269414" cy="741973"/>
                </a:xfrm>
                <a:prstGeom prst="line">
                  <a:avLst/>
                </a:prstGeom>
                <a:ln w="254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pic>
            <p:nvPicPr>
              <p:cNvPr id="75" name="圖片 444">
                <a:extLst>
                  <a:ext uri="{FF2B5EF4-FFF2-40B4-BE49-F238E27FC236}">
                    <a16:creationId xmlns:a16="http://schemas.microsoft.com/office/drawing/2014/main" id="{907B3D54-F040-47F9-8875-A54D5C9F2586}"/>
                  </a:ext>
                </a:extLst>
              </p:cNvPr>
              <p:cNvPicPr>
                <a:picLocks noChangeAspect="1"/>
              </p:cNvPicPr>
              <p:nvPr/>
            </p:nvPicPr>
            <p:blipFill>
              <a:blip r:embed="rId17" cstate="screen">
                <a:extLst>
                  <a:ext uri="{BEBA8EAE-BF5A-486C-A8C5-ECC9F3942E4B}">
                    <a14:imgProps xmlns:a14="http://schemas.microsoft.com/office/drawing/2010/main">
                      <a14:imgLayer r:embed="rId18">
                        <a14:imgEffect>
                          <a14:backgroundRemoval t="0" b="100000" l="0" r="98872">
                            <a14:foregroundMark x1="31391" y1="58687" x2="43797" y2="42278"/>
                            <a14:foregroundMark x1="46241" y1="38224" x2="56203" y2="29730"/>
                            <a14:foregroundMark x1="45301" y1="55792" x2="55639" y2="44015"/>
                            <a14:foregroundMark x1="57331" y1="43629" x2="64850" y2="40154"/>
                            <a14:foregroundMark x1="55639" y1="61004" x2="64474" y2="50579"/>
                            <a14:foregroundMark x1="68045" y1="49614" x2="76128" y2="50386"/>
                            <a14:foregroundMark x1="64474" y1="63900" x2="73684" y2="59073"/>
                          </a14:backgroundRemoval>
                        </a14:imgEffect>
                      </a14:imgLayer>
                    </a14:imgProps>
                  </a:ext>
                  <a:ext uri="{28A0092B-C50C-407E-A947-70E740481C1C}">
                    <a14:useLocalDpi xmlns:a14="http://schemas.microsoft.com/office/drawing/2010/main"/>
                  </a:ext>
                </a:extLst>
              </a:blip>
              <a:stretch>
                <a:fillRect/>
              </a:stretch>
            </p:blipFill>
            <p:spPr>
              <a:xfrm>
                <a:off x="690145" y="4571866"/>
                <a:ext cx="686090" cy="668035"/>
              </a:xfrm>
              <a:prstGeom prst="rect">
                <a:avLst/>
              </a:prstGeom>
            </p:spPr>
          </p:pic>
          <p:sp>
            <p:nvSpPr>
              <p:cNvPr id="76" name="矩形 197">
                <a:extLst>
                  <a:ext uri="{FF2B5EF4-FFF2-40B4-BE49-F238E27FC236}">
                    <a16:creationId xmlns:a16="http://schemas.microsoft.com/office/drawing/2014/main" id="{7F3C5B60-DEE7-4C7D-9840-84B1D954F25F}"/>
                  </a:ext>
                </a:extLst>
              </p:cNvPr>
              <p:cNvSpPr/>
              <p:nvPr/>
            </p:nvSpPr>
            <p:spPr>
              <a:xfrm>
                <a:off x="659443" y="5152509"/>
                <a:ext cx="3231080" cy="970523"/>
              </a:xfrm>
              <a:prstGeom prst="rect">
                <a:avLst/>
              </a:prstGeom>
            </p:spPr>
            <p:txBody>
              <a:bodyPr wrap="square">
                <a:spAutoFit/>
              </a:bodyPr>
              <a:lstStyle/>
              <a:p>
                <a:pPr>
                  <a:lnSpc>
                    <a:spcPct val="150000"/>
                  </a:lnSpc>
                </a:pPr>
                <a:r>
                  <a:rPr lang="en-US" altLang="zh-CN" b="1" dirty="0">
                    <a:solidFill>
                      <a:schemeClr val="bg1"/>
                    </a:solidFill>
                    <a:latin typeface="Avenir Next Medium" panose="020B0503020202020204" pitchFamily="34" charset="0"/>
                  </a:rPr>
                  <a:t>Skyscanner</a:t>
                </a:r>
                <a:endParaRPr lang="en-US" altLang="zh-CN" dirty="0">
                  <a:solidFill>
                    <a:schemeClr val="bg1"/>
                  </a:solidFill>
                  <a:latin typeface="Avenir Next Medium" panose="020B0503020202020204" pitchFamily="34" charset="0"/>
                </a:endParaRPr>
              </a:p>
              <a:p>
                <a:pPr>
                  <a:lnSpc>
                    <a:spcPct val="150000"/>
                  </a:lnSpc>
                </a:pPr>
                <a:r>
                  <a:rPr lang="en-US" altLang="zh-CN" sz="1300" dirty="0">
                    <a:solidFill>
                      <a:schemeClr val="bg1"/>
                    </a:solidFill>
                    <a:latin typeface="Avenir Next" panose="020B0503020202020204" pitchFamily="34" charset="0"/>
                  </a:rPr>
                  <a:t>Glo</a:t>
                </a:r>
                <a:r>
                  <a:rPr lang="en-US" altLang="zh-CN" sz="1300" dirty="0">
                    <a:solidFill>
                      <a:schemeClr val="bg1"/>
                    </a:solidFill>
                    <a:latin typeface="Avenir Next" panose="020B0503020202020204" pitchFamily="34" charset="0"/>
                    <a:sym typeface="+mn-ea"/>
                  </a:rPr>
                  <a:t>bal</a:t>
                </a:r>
                <a:r>
                  <a:rPr lang="en-US" altLang="zh-CN" sz="1300" dirty="0">
                    <a:solidFill>
                      <a:schemeClr val="bg1"/>
                    </a:solidFill>
                    <a:latin typeface="Avenir Next" panose="020B0503020202020204" pitchFamily="34" charset="0"/>
                  </a:rPr>
                  <a:t> </a:t>
                </a:r>
              </a:p>
            </p:txBody>
          </p:sp>
        </p:grpSp>
        <p:sp>
          <p:nvSpPr>
            <p:cNvPr id="67" name="矩形 203">
              <a:extLst>
                <a:ext uri="{FF2B5EF4-FFF2-40B4-BE49-F238E27FC236}">
                  <a16:creationId xmlns:a16="http://schemas.microsoft.com/office/drawing/2014/main" id="{5F4B0958-FED2-4B57-9B05-8CB42BBE9935}"/>
                </a:ext>
              </a:extLst>
            </p:cNvPr>
            <p:cNvSpPr/>
            <p:nvPr/>
          </p:nvSpPr>
          <p:spPr>
            <a:xfrm>
              <a:off x="337771" y="3318632"/>
              <a:ext cx="1260910" cy="970523"/>
            </a:xfrm>
            <a:prstGeom prst="rect">
              <a:avLst/>
            </a:prstGeom>
          </p:spPr>
          <p:txBody>
            <a:bodyPr wrap="none">
              <a:spAutoFit/>
            </a:bodyPr>
            <a:lstStyle/>
            <a:p>
              <a:pPr>
                <a:lnSpc>
                  <a:spcPct val="150000"/>
                </a:lnSpc>
              </a:pPr>
              <a:r>
                <a:rPr lang="en-US" altLang="zh-CN" b="1" dirty="0">
                  <a:solidFill>
                    <a:schemeClr val="bg1"/>
                  </a:solidFill>
                  <a:latin typeface="Avenir Next Medium" panose="020B0503020202020204" pitchFamily="34" charset="0"/>
                </a:rPr>
                <a:t>Trainpal</a:t>
              </a:r>
            </a:p>
            <a:p>
              <a:pPr>
                <a:lnSpc>
                  <a:spcPct val="150000"/>
                </a:lnSpc>
              </a:pPr>
              <a:r>
                <a:rPr lang="en-US" altLang="zh-CN" sz="1300" dirty="0">
                  <a:solidFill>
                    <a:schemeClr val="bg1"/>
                  </a:solidFill>
                  <a:latin typeface="Avenir Next" panose="020B0503020202020204" pitchFamily="34" charset="0"/>
                </a:rPr>
                <a:t>UK and EU. </a:t>
              </a:r>
            </a:p>
          </p:txBody>
        </p:sp>
        <p:grpSp>
          <p:nvGrpSpPr>
            <p:cNvPr id="68" name="群組 215">
              <a:extLst>
                <a:ext uri="{FF2B5EF4-FFF2-40B4-BE49-F238E27FC236}">
                  <a16:creationId xmlns:a16="http://schemas.microsoft.com/office/drawing/2014/main" id="{F3AB322D-D920-4CA6-B50C-7ABA21E1F7B1}"/>
                </a:ext>
              </a:extLst>
            </p:cNvPr>
            <p:cNvGrpSpPr/>
            <p:nvPr/>
          </p:nvGrpSpPr>
          <p:grpSpPr>
            <a:xfrm>
              <a:off x="6081681" y="3515996"/>
              <a:ext cx="3535469" cy="2339775"/>
              <a:chOff x="6130668" y="3532325"/>
              <a:chExt cx="3535469" cy="2339775"/>
            </a:xfrm>
          </p:grpSpPr>
          <p:cxnSp>
            <p:nvCxnSpPr>
              <p:cNvPr id="69" name="直線接點 405">
                <a:extLst>
                  <a:ext uri="{FF2B5EF4-FFF2-40B4-BE49-F238E27FC236}">
                    <a16:creationId xmlns:a16="http://schemas.microsoft.com/office/drawing/2014/main" id="{6A8795FF-94A5-4B01-95BF-7DB1096A0442}"/>
                  </a:ext>
                </a:extLst>
              </p:cNvPr>
              <p:cNvCxnSpPr/>
              <p:nvPr/>
            </p:nvCxnSpPr>
            <p:spPr>
              <a:xfrm>
                <a:off x="6130668" y="3997781"/>
                <a:ext cx="1839672" cy="1"/>
              </a:xfrm>
              <a:prstGeom prst="line">
                <a:avLst/>
              </a:prstGeom>
              <a:ln w="254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pic>
            <p:nvPicPr>
              <p:cNvPr id="70" name="圖片 406">
                <a:extLst>
                  <a:ext uri="{FF2B5EF4-FFF2-40B4-BE49-F238E27FC236}">
                    <a16:creationId xmlns:a16="http://schemas.microsoft.com/office/drawing/2014/main" id="{E33787D0-80B0-4191-91E1-1ECBE56C668A}"/>
                  </a:ext>
                </a:extLst>
              </p:cNvPr>
              <p:cNvPicPr>
                <a:picLocks noChangeAspect="1"/>
              </p:cNvPicPr>
              <p:nvPr/>
            </p:nvPicPr>
            <p:blipFill>
              <a:blip r:embed="rId19" cstate="screen">
                <a:extLst>
                  <a:ext uri="{BEBA8EAE-BF5A-486C-A8C5-ECC9F3942E4B}">
                    <a14:imgProps xmlns:a14="http://schemas.microsoft.com/office/drawing/2010/main">
                      <a14:imgLayer r:embed="rId20">
                        <a14:imgEffect>
                          <a14:backgroundRemoval t="12500" b="100000" l="8333" r="96667"/>
                        </a14:imgEffect>
                      </a14:imgLayer>
                    </a14:imgProps>
                  </a:ext>
                  <a:ext uri="{28A0092B-C50C-407E-A947-70E740481C1C}">
                    <a14:useLocalDpi xmlns:a14="http://schemas.microsoft.com/office/drawing/2010/main"/>
                  </a:ext>
                </a:extLst>
              </a:blip>
              <a:stretch>
                <a:fillRect/>
              </a:stretch>
            </p:blipFill>
            <p:spPr>
              <a:xfrm>
                <a:off x="7699849" y="3532325"/>
                <a:ext cx="808316" cy="808934"/>
              </a:xfrm>
              <a:prstGeom prst="rect">
                <a:avLst/>
              </a:prstGeom>
            </p:spPr>
          </p:pic>
          <p:sp>
            <p:nvSpPr>
              <p:cNvPr id="71" name="矩形 192">
                <a:extLst>
                  <a:ext uri="{FF2B5EF4-FFF2-40B4-BE49-F238E27FC236}">
                    <a16:creationId xmlns:a16="http://schemas.microsoft.com/office/drawing/2014/main" id="{CDE72BE8-0902-4D0A-AD4D-9981A764187B}"/>
                  </a:ext>
                </a:extLst>
              </p:cNvPr>
              <p:cNvSpPr/>
              <p:nvPr/>
            </p:nvSpPr>
            <p:spPr>
              <a:xfrm>
                <a:off x="7711432" y="4901577"/>
                <a:ext cx="1954705" cy="970523"/>
              </a:xfrm>
              <a:prstGeom prst="rect">
                <a:avLst/>
              </a:prstGeom>
            </p:spPr>
            <p:txBody>
              <a:bodyPr wrap="none">
                <a:spAutoFit/>
              </a:bodyPr>
              <a:lstStyle/>
              <a:p>
                <a:pPr>
                  <a:lnSpc>
                    <a:spcPct val="150000"/>
                  </a:lnSpc>
                </a:pPr>
                <a:r>
                  <a:rPr lang="en-US" altLang="zh-CN" b="1" dirty="0">
                    <a:solidFill>
                      <a:schemeClr val="bg1"/>
                    </a:solidFill>
                    <a:latin typeface="Avenir Next Medium" panose="020B0503020202020204" pitchFamily="34" charset="0"/>
                  </a:rPr>
                  <a:t>Ctrip &amp; </a:t>
                </a:r>
                <a:r>
                  <a:rPr lang="en-US" altLang="zh-CN" b="1" dirty="0" err="1">
                    <a:solidFill>
                      <a:schemeClr val="bg1"/>
                    </a:solidFill>
                    <a:latin typeface="Avenir Next Medium" panose="020B0503020202020204" pitchFamily="34" charset="0"/>
                  </a:rPr>
                  <a:t>Qunar</a:t>
                </a:r>
                <a:endParaRPr lang="en-US" altLang="zh-CN" b="1" dirty="0">
                  <a:solidFill>
                    <a:schemeClr val="bg1"/>
                  </a:solidFill>
                  <a:latin typeface="Avenir Next Medium" panose="020B0503020202020204" pitchFamily="34" charset="0"/>
                </a:endParaRPr>
              </a:p>
              <a:p>
                <a:pPr>
                  <a:lnSpc>
                    <a:spcPct val="150000"/>
                  </a:lnSpc>
                </a:pPr>
                <a:r>
                  <a:rPr lang="en-US" altLang="zh-CN" sz="1300" dirty="0">
                    <a:solidFill>
                      <a:schemeClr val="bg1"/>
                    </a:solidFill>
                    <a:latin typeface="Avenir Next" panose="020B0503020202020204" pitchFamily="34" charset="0"/>
                  </a:rPr>
                  <a:t>China outbound.</a:t>
                </a:r>
              </a:p>
            </p:txBody>
          </p:sp>
          <p:cxnSp>
            <p:nvCxnSpPr>
              <p:cNvPr id="72" name="直線接點 641">
                <a:extLst>
                  <a:ext uri="{FF2B5EF4-FFF2-40B4-BE49-F238E27FC236}">
                    <a16:creationId xmlns:a16="http://schemas.microsoft.com/office/drawing/2014/main" id="{EF57985B-017D-45EF-91F5-332F9B8C4016}"/>
                  </a:ext>
                </a:extLst>
              </p:cNvPr>
              <p:cNvCxnSpPr/>
              <p:nvPr/>
            </p:nvCxnSpPr>
            <p:spPr>
              <a:xfrm>
                <a:off x="6130668" y="3997781"/>
                <a:ext cx="1716438" cy="695624"/>
              </a:xfrm>
              <a:prstGeom prst="line">
                <a:avLst/>
              </a:prstGeom>
              <a:ln w="254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pic>
            <p:nvPicPr>
              <p:cNvPr id="73" name="圖片 207">
                <a:extLst>
                  <a:ext uri="{FF2B5EF4-FFF2-40B4-BE49-F238E27FC236}">
                    <a16:creationId xmlns:a16="http://schemas.microsoft.com/office/drawing/2014/main" id="{572FA078-BB43-49E9-B8E0-AA767A9312D4}"/>
                  </a:ext>
                </a:extLst>
              </p:cNvPr>
              <p:cNvPicPr>
                <a:picLocks noChangeAspect="1"/>
              </p:cNvPicPr>
              <p:nvPr/>
            </p:nvPicPr>
            <p:blipFill>
              <a:blip r:embed="rId21" cstate="screen">
                <a:extLst>
                  <a:ext uri="{BEBA8EAE-BF5A-486C-A8C5-ECC9F3942E4B}">
                    <a14:imgProps xmlns:a14="http://schemas.microsoft.com/office/drawing/2010/main">
                      <a14:imgLayer r:embed="rId22">
                        <a14:imgEffect>
                          <a14:backgroundRemoval t="2239" b="97015" l="0" r="98113">
                            <a14:foregroundMark x1="33208" y1="39925" x2="67547" y2="39925"/>
                            <a14:foregroundMark x1="50189" y1="44590" x2="52264" y2="44963"/>
                            <a14:foregroundMark x1="63396" y1="34142" x2="63396" y2="34142"/>
                            <a14:foregroundMark x1="53585" y1="34142" x2="62075" y2="34515"/>
                            <a14:foregroundMark x1="64151" y1="30784" x2="65849" y2="35261"/>
                            <a14:foregroundMark x1="71321" y1="39552" x2="71321" y2="44216"/>
                            <a14:foregroundMark x1="76981" y1="45896" x2="76981" y2="50373"/>
                            <a14:foregroundMark x1="69245" y1="51306" x2="69245" y2="57090"/>
                            <a14:foregroundMark x1="79057" y1="55037" x2="84528" y2="71455"/>
                            <a14:foregroundMark x1="68868" y1="62687" x2="68868" y2="68843"/>
                            <a14:foregroundMark x1="53962" y1="46269" x2="63774" y2="46642"/>
                            <a14:foregroundMark x1="23396" y1="26866" x2="24340" y2="30784"/>
                            <a14:foregroundMark x1="26038" y1="28545" x2="32830" y2="41231"/>
                            <a14:foregroundMark x1="45849" y1="50373" x2="45849" y2="64739"/>
                            <a14:foregroundMark x1="47547" y1="58396" x2="47547" y2="68097"/>
                            <a14:foregroundMark x1="47547" y1="56343" x2="47547" y2="63060"/>
                          </a14:backgroundRemoval>
                        </a14:imgEffect>
                      </a14:imgLayer>
                    </a14:imgProps>
                  </a:ext>
                  <a:ext uri="{28A0092B-C50C-407E-A947-70E740481C1C}">
                    <a14:useLocalDpi xmlns:a14="http://schemas.microsoft.com/office/drawing/2010/main"/>
                  </a:ext>
                </a:extLst>
              </a:blip>
              <a:stretch>
                <a:fillRect/>
              </a:stretch>
            </p:blipFill>
            <p:spPr>
              <a:xfrm>
                <a:off x="7732054" y="4292802"/>
                <a:ext cx="703401" cy="711364"/>
              </a:xfrm>
              <a:prstGeom prst="rect">
                <a:avLst/>
              </a:prstGeom>
            </p:spPr>
          </p:pic>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06C0E8-95C7-47E5-89B5-04EC4FCADCC9}"/>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a:extLst>
              <a:ext uri="{FF2B5EF4-FFF2-40B4-BE49-F238E27FC236}">
                <a16:creationId xmlns:a16="http://schemas.microsoft.com/office/drawing/2014/main" id="{0A9EF552-C3BD-4615-8E56-DFACAD51B132}"/>
              </a:ext>
            </a:extLst>
          </p:cNvPr>
          <p:cNvSpPr>
            <a:spLocks noChangeArrowheads="1"/>
          </p:cNvSpPr>
          <p:nvPr/>
        </p:nvSpPr>
        <p:spPr bwMode="auto">
          <a:xfrm>
            <a:off x="-1" y="0"/>
            <a:ext cx="12235543" cy="6857999"/>
          </a:xfrm>
          <a:prstGeom prst="rect">
            <a:avLst/>
          </a:prstGeom>
          <a:solidFill>
            <a:schemeClr val="tx1">
              <a:alpha val="75000"/>
            </a:schemeClr>
          </a:solidFill>
          <a:ln>
            <a:noFill/>
          </a:ln>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600" dirty="0">
              <a:solidFill>
                <a:srgbClr val="FFFFFF"/>
              </a:solidFill>
            </a:endParaRPr>
          </a:p>
        </p:txBody>
      </p:sp>
      <p:pic>
        <p:nvPicPr>
          <p:cNvPr id="17" name="图形 10">
            <a:extLst>
              <a:ext uri="{FF2B5EF4-FFF2-40B4-BE49-F238E27FC236}">
                <a16:creationId xmlns:a16="http://schemas.microsoft.com/office/drawing/2014/main" id="{5303F007-F5E5-4439-9BE0-73FAFE91E6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6117" y="642775"/>
            <a:ext cx="2142929" cy="287642"/>
          </a:xfrm>
          <a:prstGeom prst="rect">
            <a:avLst/>
          </a:prstGeom>
        </p:spPr>
      </p:pic>
      <p:sp>
        <p:nvSpPr>
          <p:cNvPr id="23" name="Google Shape;206;p15">
            <a:extLst>
              <a:ext uri="{FF2B5EF4-FFF2-40B4-BE49-F238E27FC236}">
                <a16:creationId xmlns:a16="http://schemas.microsoft.com/office/drawing/2014/main" id="{F34D6FE0-B87B-4D72-9CCA-B3BCF9D3C5CB}"/>
              </a:ext>
            </a:extLst>
          </p:cNvPr>
          <p:cNvSpPr/>
          <p:nvPr/>
        </p:nvSpPr>
        <p:spPr>
          <a:xfrm>
            <a:off x="327503" y="1948070"/>
            <a:ext cx="10512775" cy="3591339"/>
          </a:xfrm>
          <a:prstGeom prst="rect">
            <a:avLst/>
          </a:prstGeom>
          <a:noFill/>
          <a:ln>
            <a:noFill/>
          </a:ln>
        </p:spPr>
        <p:txBody>
          <a:bodyPr spcFirstLastPara="1" wrap="square" lIns="91425" tIns="45700" rIns="91425" bIns="45700" anchor="t" anchorCtr="0">
            <a:noAutofit/>
          </a:bodyPr>
          <a:lstStyle/>
          <a:p>
            <a:pPr marL="63500" indent="-63500"/>
            <a:r>
              <a:rPr lang="en-GB" sz="6000" b="1" dirty="0">
                <a:solidFill>
                  <a:schemeClr val="bg1"/>
                </a:solidFill>
                <a:latin typeface="Arial" panose="020B0604020202020204" pitchFamily="34" charset="0"/>
                <a:cs typeface="Arial" panose="020B0604020202020204" pitchFamily="34" charset="0"/>
              </a:rPr>
              <a:t>Impact of Rail Liberalization in Europe for</a:t>
            </a:r>
          </a:p>
          <a:p>
            <a:pPr marL="63500" indent="-63500"/>
            <a:r>
              <a:rPr lang="en-GB" sz="6000" b="1" dirty="0">
                <a:solidFill>
                  <a:schemeClr val="bg1"/>
                </a:solidFill>
                <a:latin typeface="Arial" panose="020B0604020202020204" pitchFamily="34" charset="0"/>
                <a:cs typeface="Arial" panose="020B0604020202020204" pitchFamily="34" charset="0"/>
              </a:rPr>
              <a:t>Ticketing Retailers</a:t>
            </a:r>
            <a:endParaRPr lang="en-GB" sz="6000" b="1" dirty="0">
              <a:solidFill>
                <a:schemeClr val="bg1"/>
              </a:solidFill>
              <a:latin typeface="Arial" panose="020B0604020202020204" pitchFamily="34" charset="0"/>
              <a:ea typeface="Arial"/>
              <a:cs typeface="Arial" panose="020B0604020202020204" pitchFamily="34" charset="0"/>
              <a:sym typeface="Arial"/>
            </a:endParaRPr>
          </a:p>
        </p:txBody>
      </p:sp>
    </p:spTree>
    <p:extLst>
      <p:ext uri="{BB962C8B-B14F-4D97-AF65-F5344CB8AC3E}">
        <p14:creationId xmlns:p14="http://schemas.microsoft.com/office/powerpoint/2010/main" val="244617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633B-0B7F-44C7-B415-E4DD23496C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08E191-1E1B-4009-9EEF-D18A336A732F}"/>
              </a:ext>
            </a:extLst>
          </p:cNvPr>
          <p:cNvSpPr>
            <a:spLocks noGrp="1"/>
          </p:cNvSpPr>
          <p:nvPr>
            <p:ph idx="1"/>
          </p:nvPr>
        </p:nvSpPr>
        <p:spPr>
          <a:xfrm>
            <a:off x="838200" y="1825625"/>
            <a:ext cx="10515600" cy="4351338"/>
          </a:xfrm>
        </p:spPr>
        <p:txBody>
          <a:bodyPr/>
          <a:lstStyle/>
          <a:p>
            <a:endParaRPr lang="en-US"/>
          </a:p>
        </p:txBody>
      </p:sp>
      <p:pic>
        <p:nvPicPr>
          <p:cNvPr id="4" name="230908 train speech BG 7.psd" descr="230908 train speech BG 7.psd">
            <a:extLst>
              <a:ext uri="{FF2B5EF4-FFF2-40B4-BE49-F238E27FC236}">
                <a16:creationId xmlns:a16="http://schemas.microsoft.com/office/drawing/2014/main" id="{5D8128AE-8ABD-4391-9A37-D0A8C43AEE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ln w="12700">
            <a:miter lim="400000"/>
          </a:ln>
        </p:spPr>
      </p:pic>
      <p:sp>
        <p:nvSpPr>
          <p:cNvPr id="5" name="Rectangle">
            <a:extLst>
              <a:ext uri="{FF2B5EF4-FFF2-40B4-BE49-F238E27FC236}">
                <a16:creationId xmlns:a16="http://schemas.microsoft.com/office/drawing/2014/main" id="{A6088D44-0AF6-4275-ACD3-046615700CBC}"/>
              </a:ext>
            </a:extLst>
          </p:cNvPr>
          <p:cNvSpPr>
            <a:spLocks noChangeArrowheads="1"/>
          </p:cNvSpPr>
          <p:nvPr/>
        </p:nvSpPr>
        <p:spPr bwMode="auto">
          <a:xfrm>
            <a:off x="0" y="0"/>
            <a:ext cx="12192000" cy="6857999"/>
          </a:xfrm>
          <a:prstGeom prst="rect">
            <a:avLst/>
          </a:prstGeom>
          <a:solidFill>
            <a:schemeClr val="tx1">
              <a:alpha val="48000"/>
            </a:schemeClr>
          </a:solidFill>
          <a:ln>
            <a:noFill/>
          </a:ln>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600" dirty="0">
              <a:solidFill>
                <a:srgbClr val="FFFFFF"/>
              </a:solidFill>
            </a:endParaRPr>
          </a:p>
        </p:txBody>
      </p:sp>
      <p:pic>
        <p:nvPicPr>
          <p:cNvPr id="7" name="图形 10">
            <a:extLst>
              <a:ext uri="{FF2B5EF4-FFF2-40B4-BE49-F238E27FC236}">
                <a16:creationId xmlns:a16="http://schemas.microsoft.com/office/drawing/2014/main" id="{6C4CC3BF-0E17-4CD8-BF95-FAEF1E8921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76117" y="642775"/>
            <a:ext cx="2142929" cy="287642"/>
          </a:xfrm>
          <a:prstGeom prst="rect">
            <a:avLst/>
          </a:prstGeom>
        </p:spPr>
      </p:pic>
      <p:sp>
        <p:nvSpPr>
          <p:cNvPr id="8" name="Google Shape;206;p15">
            <a:extLst>
              <a:ext uri="{FF2B5EF4-FFF2-40B4-BE49-F238E27FC236}">
                <a16:creationId xmlns:a16="http://schemas.microsoft.com/office/drawing/2014/main" id="{BA84FC4E-ADC5-481C-B4CD-E8CF54A9CDE8}"/>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Impact of Rail Liberalization in Europe for Ticketing Retailers</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9" name="TextBox 8">
            <a:extLst>
              <a:ext uri="{FF2B5EF4-FFF2-40B4-BE49-F238E27FC236}">
                <a16:creationId xmlns:a16="http://schemas.microsoft.com/office/drawing/2014/main" id="{375F8A65-D3C7-43FD-BC81-CFE997F15EB5}"/>
              </a:ext>
            </a:extLst>
          </p:cNvPr>
          <p:cNvSpPr txBox="1"/>
          <p:nvPr/>
        </p:nvSpPr>
        <p:spPr>
          <a:xfrm>
            <a:off x="1216325" y="2031618"/>
            <a:ext cx="2932981" cy="369332"/>
          </a:xfrm>
          <a:prstGeom prst="rect">
            <a:avLst/>
          </a:prstGeom>
          <a:noFill/>
        </p:spPr>
        <p:txBody>
          <a:bodyPr wrap="square" rtlCol="0">
            <a:spAutoFit/>
          </a:bodyPr>
          <a:lstStyle/>
          <a:p>
            <a:pPr algn="ctr"/>
            <a:r>
              <a:rPr lang="en-US" dirty="0">
                <a:solidFill>
                  <a:srgbClr val="FFC000"/>
                </a:solidFill>
                <a:latin typeface="Arial Black" panose="020B0A04020102020204" pitchFamily="34" charset="0"/>
              </a:rPr>
              <a:t>Opportunities</a:t>
            </a:r>
          </a:p>
        </p:txBody>
      </p:sp>
      <p:sp>
        <p:nvSpPr>
          <p:cNvPr id="10" name="TextBox 9">
            <a:extLst>
              <a:ext uri="{FF2B5EF4-FFF2-40B4-BE49-F238E27FC236}">
                <a16:creationId xmlns:a16="http://schemas.microsoft.com/office/drawing/2014/main" id="{56FB85AC-C511-43ED-BD4A-CA9DE011477B}"/>
              </a:ext>
            </a:extLst>
          </p:cNvPr>
          <p:cNvSpPr txBox="1"/>
          <p:nvPr/>
        </p:nvSpPr>
        <p:spPr>
          <a:xfrm>
            <a:off x="7527985" y="2035001"/>
            <a:ext cx="2932981" cy="369332"/>
          </a:xfrm>
          <a:prstGeom prst="rect">
            <a:avLst/>
          </a:prstGeom>
          <a:noFill/>
        </p:spPr>
        <p:txBody>
          <a:bodyPr wrap="square" rtlCol="0">
            <a:spAutoFit/>
          </a:bodyPr>
          <a:lstStyle/>
          <a:p>
            <a:pPr algn="ctr"/>
            <a:r>
              <a:rPr lang="en-US" dirty="0">
                <a:solidFill>
                  <a:srgbClr val="FFC000"/>
                </a:solidFill>
                <a:latin typeface="Arial Black" panose="020B0A04020102020204" pitchFamily="34" charset="0"/>
              </a:rPr>
              <a:t>Challenges</a:t>
            </a:r>
          </a:p>
        </p:txBody>
      </p:sp>
      <p:cxnSp>
        <p:nvCxnSpPr>
          <p:cNvPr id="12" name="Straight Connector 11">
            <a:extLst>
              <a:ext uri="{FF2B5EF4-FFF2-40B4-BE49-F238E27FC236}">
                <a16:creationId xmlns:a16="http://schemas.microsoft.com/office/drawing/2014/main" id="{7FAC1EED-E637-48B2-8B1F-235B5A59D947}"/>
              </a:ext>
            </a:extLst>
          </p:cNvPr>
          <p:cNvCxnSpPr/>
          <p:nvPr/>
        </p:nvCxnSpPr>
        <p:spPr>
          <a:xfrm>
            <a:off x="5503653" y="2570672"/>
            <a:ext cx="0" cy="319177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FF2783FE-1173-4FF5-9002-19BA71CE6BEC}"/>
              </a:ext>
            </a:extLst>
          </p:cNvPr>
          <p:cNvSpPr/>
          <p:nvPr/>
        </p:nvSpPr>
        <p:spPr>
          <a:xfrm>
            <a:off x="138022" y="2406394"/>
            <a:ext cx="5209155" cy="3165803"/>
          </a:xfrm>
          <a:prstGeom prst="rect">
            <a:avLst/>
          </a:prstGeom>
        </p:spPr>
        <p:txBody>
          <a:bodyPr wrap="square">
            <a:spAutoFit/>
          </a:bodyPr>
          <a:lstStyle/>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Increased Competition</a:t>
            </a:r>
          </a:p>
          <a:p>
            <a:pPr algn="ctr">
              <a:lnSpc>
                <a:spcPct val="150000"/>
              </a:lnSpc>
            </a:pPr>
            <a:r>
              <a:rPr lang="en-GB" sz="1500" dirty="0">
                <a:solidFill>
                  <a:schemeClr val="bg1"/>
                </a:solidFill>
                <a:latin typeface="Arial" panose="020B0604020202020204" pitchFamily="34" charset="0"/>
                <a:cs typeface="Arial" panose="020B0604020202020204" pitchFamily="34" charset="0"/>
              </a:rPr>
              <a:t> </a:t>
            </a:r>
            <a:r>
              <a:rPr lang="en-GB" sz="1500" dirty="0">
                <a:solidFill>
                  <a:schemeClr val="bg1">
                    <a:lumMod val="85000"/>
                  </a:schemeClr>
                </a:solidFill>
                <a:latin typeface="Arial" panose="020B0604020202020204" pitchFamily="34" charset="0"/>
                <a:cs typeface="Arial" panose="020B0604020202020204" pitchFamily="34" charset="0"/>
              </a:rPr>
              <a:t>More ticket retailers can potentially enter the market, offering diverse booking platforms and services.</a:t>
            </a:r>
          </a:p>
          <a:p>
            <a:pPr algn="ctr">
              <a:lnSpc>
                <a:spcPct val="150000"/>
              </a:lnSpc>
            </a:pPr>
            <a:endParaRPr lang="en-GB" sz="1500" dirty="0">
              <a:solidFill>
                <a:schemeClr val="bg1">
                  <a:lumMod val="85000"/>
                </a:schemeClr>
              </a:solidFill>
              <a:latin typeface="Arial" panose="020B0604020202020204" pitchFamily="34" charset="0"/>
              <a:cs typeface="Arial" panose="020B0604020202020204" pitchFamily="34" charset="0"/>
            </a:endParaRPr>
          </a:p>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Potential for Increased Sales</a:t>
            </a:r>
            <a:endParaRPr lang="en-GB" sz="1500" dirty="0">
              <a:solidFill>
                <a:schemeClr val="bg1"/>
              </a:solidFill>
              <a:latin typeface="Arial Black" panose="020B0A04020102020204" pitchFamily="34" charset="0"/>
              <a:cs typeface="Arial" panose="020B0604020202020204" pitchFamily="34" charset="0"/>
            </a:endParaRPr>
          </a:p>
          <a:p>
            <a:pPr algn="ctr">
              <a:lnSpc>
                <a:spcPct val="150000"/>
              </a:lnSpc>
            </a:pPr>
            <a:r>
              <a:rPr lang="en-GB" sz="1500" dirty="0">
                <a:solidFill>
                  <a:schemeClr val="bg1">
                    <a:lumMod val="85000"/>
                  </a:schemeClr>
                </a:solidFill>
                <a:latin typeface="Arial" panose="020B0604020202020204" pitchFamily="34" charset="0"/>
                <a:cs typeface="Arial" panose="020B0604020202020204" pitchFamily="34" charset="0"/>
              </a:rPr>
              <a:t>Competition could drive more customers to compare prices and book tickets, potentially increasing overall sales volume. For example, the rail market revenue pool doubled in the last seven years.</a:t>
            </a:r>
          </a:p>
        </p:txBody>
      </p:sp>
      <p:sp>
        <p:nvSpPr>
          <p:cNvPr id="14" name="Rectangle 13">
            <a:extLst>
              <a:ext uri="{FF2B5EF4-FFF2-40B4-BE49-F238E27FC236}">
                <a16:creationId xmlns:a16="http://schemas.microsoft.com/office/drawing/2014/main" id="{135D54BF-97D6-4B57-8879-FBF05E249506}"/>
              </a:ext>
            </a:extLst>
          </p:cNvPr>
          <p:cNvSpPr/>
          <p:nvPr/>
        </p:nvSpPr>
        <p:spPr>
          <a:xfrm>
            <a:off x="5887766" y="2481225"/>
            <a:ext cx="6096000" cy="3512052"/>
          </a:xfrm>
          <a:prstGeom prst="rect">
            <a:avLst/>
          </a:prstGeom>
        </p:spPr>
        <p:txBody>
          <a:bodyPr>
            <a:spAutoFit/>
          </a:bodyPr>
          <a:lstStyle/>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Need for Innovation</a:t>
            </a:r>
            <a:endParaRPr lang="en-GB" sz="1500" dirty="0">
              <a:solidFill>
                <a:schemeClr val="bg1"/>
              </a:solidFill>
              <a:latin typeface="Arial Black" panose="020B0A04020102020204" pitchFamily="34" charset="0"/>
              <a:cs typeface="Arial" panose="020B0604020202020204" pitchFamily="34" charset="0"/>
            </a:endParaRPr>
          </a:p>
          <a:p>
            <a:pPr algn="ctr">
              <a:lnSpc>
                <a:spcPct val="150000"/>
              </a:lnSpc>
            </a:pPr>
            <a:r>
              <a:rPr lang="en-GB" sz="1500" dirty="0">
                <a:solidFill>
                  <a:schemeClr val="bg1">
                    <a:lumMod val="85000"/>
                  </a:schemeClr>
                </a:solidFill>
                <a:latin typeface="Arial" panose="020B0604020202020204" pitchFamily="34" charset="0"/>
                <a:cs typeface="Arial" panose="020B0604020202020204" pitchFamily="34" charset="0"/>
              </a:rPr>
              <a:t>Retailers will need to adapt and differentiate themselves to attract customers, potentially through:</a:t>
            </a:r>
          </a:p>
          <a:p>
            <a:pPr algn="ctr">
              <a:lnSpc>
                <a:spcPct val="150000"/>
              </a:lnSpc>
            </a:pPr>
            <a:endParaRPr lang="en-GB" sz="1500" dirty="0">
              <a:solidFill>
                <a:schemeClr val="bg1">
                  <a:lumMod val="85000"/>
                </a:schemeClr>
              </a:solidFill>
              <a:latin typeface="Arial" panose="020B0604020202020204" pitchFamily="34" charset="0"/>
              <a:cs typeface="Arial" panose="020B0604020202020204" pitchFamily="34" charset="0"/>
            </a:endParaRPr>
          </a:p>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Seamless Multi-Operator Booking</a:t>
            </a:r>
            <a:endParaRPr lang="en-GB" sz="1500" dirty="0">
              <a:solidFill>
                <a:schemeClr val="bg1"/>
              </a:solidFill>
              <a:latin typeface="Arial Black" panose="020B0A04020102020204" pitchFamily="34" charset="0"/>
              <a:cs typeface="Arial" panose="020B0604020202020204" pitchFamily="34" charset="0"/>
            </a:endParaRPr>
          </a:p>
          <a:p>
            <a:pPr algn="ctr">
              <a:lnSpc>
                <a:spcPct val="150000"/>
              </a:lnSpc>
            </a:pPr>
            <a:r>
              <a:rPr lang="en-GB" sz="1500" dirty="0">
                <a:solidFill>
                  <a:schemeClr val="bg1">
                    <a:lumMod val="85000"/>
                  </a:schemeClr>
                </a:solidFill>
                <a:latin typeface="Arial" panose="020B0604020202020204" pitchFamily="34" charset="0"/>
                <a:cs typeface="Arial" panose="020B0604020202020204" pitchFamily="34" charset="0"/>
              </a:rPr>
              <a:t>Offering tickets across various operators on a single platform.</a:t>
            </a:r>
          </a:p>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Value-Added Services</a:t>
            </a:r>
            <a:r>
              <a:rPr lang="en-GB" sz="1500" dirty="0">
                <a:solidFill>
                  <a:schemeClr val="bg1"/>
                </a:solidFill>
                <a:latin typeface="Arial Black" panose="020B0A04020102020204" pitchFamily="34" charset="0"/>
                <a:cs typeface="Arial" panose="020B0604020202020204" pitchFamily="34" charset="0"/>
              </a:rPr>
              <a:t> </a:t>
            </a:r>
          </a:p>
          <a:p>
            <a:pPr algn="ctr">
              <a:lnSpc>
                <a:spcPct val="150000"/>
              </a:lnSpc>
            </a:pPr>
            <a:r>
              <a:rPr lang="en-GB" sz="1500" dirty="0">
                <a:solidFill>
                  <a:schemeClr val="bg1">
                    <a:lumMod val="85000"/>
                  </a:schemeClr>
                </a:solidFill>
                <a:latin typeface="Arial" panose="020B0604020202020204" pitchFamily="34" charset="0"/>
                <a:cs typeface="Arial" panose="020B0604020202020204" pitchFamily="34" charset="0"/>
              </a:rPr>
              <a:t>Bundling tickets with hotels, tours, or other travel products</a:t>
            </a:r>
            <a:r>
              <a:rPr lang="en-GB" sz="1500" dirty="0">
                <a:solidFill>
                  <a:schemeClr val="bg2">
                    <a:lumMod val="75000"/>
                  </a:schemeClr>
                </a:solidFill>
                <a:latin typeface="Arial" panose="020B0604020202020204" pitchFamily="34" charset="0"/>
                <a:cs typeface="Arial" panose="020B0604020202020204" pitchFamily="34" charset="0"/>
              </a:rPr>
              <a:t>.</a:t>
            </a:r>
          </a:p>
          <a:p>
            <a:pPr algn="ctr">
              <a:lnSpc>
                <a:spcPct val="150000"/>
              </a:lnSpc>
            </a:pPr>
            <a:r>
              <a:rPr lang="en-GB" sz="1500" b="1" dirty="0">
                <a:solidFill>
                  <a:schemeClr val="bg1"/>
                </a:solidFill>
                <a:latin typeface="Arial Black" panose="020B0A04020102020204" pitchFamily="34" charset="0"/>
                <a:cs typeface="Arial" panose="020B0604020202020204" pitchFamily="34" charset="0"/>
              </a:rPr>
              <a:t>Specialization</a:t>
            </a:r>
            <a:endParaRPr lang="en-GB" sz="1500" dirty="0">
              <a:solidFill>
                <a:schemeClr val="bg1"/>
              </a:solidFill>
              <a:latin typeface="Arial Black" panose="020B0A04020102020204" pitchFamily="34" charset="0"/>
              <a:cs typeface="Arial" panose="020B0604020202020204" pitchFamily="34" charset="0"/>
            </a:endParaRPr>
          </a:p>
          <a:p>
            <a:pPr algn="ctr">
              <a:lnSpc>
                <a:spcPct val="150000"/>
              </a:lnSpc>
            </a:pPr>
            <a:r>
              <a:rPr lang="en-GB" sz="1500" dirty="0">
                <a:solidFill>
                  <a:schemeClr val="bg1">
                    <a:lumMod val="85000"/>
                  </a:schemeClr>
                </a:solidFill>
                <a:latin typeface="Arial" panose="020B0604020202020204" pitchFamily="34" charset="0"/>
                <a:cs typeface="Arial" panose="020B0604020202020204" pitchFamily="34" charset="0"/>
              </a:rPr>
              <a:t>Focusing on specific customer segments or niche markets.</a:t>
            </a:r>
          </a:p>
        </p:txBody>
      </p:sp>
    </p:spTree>
    <p:extLst>
      <p:ext uri="{BB962C8B-B14F-4D97-AF65-F5344CB8AC3E}">
        <p14:creationId xmlns:p14="http://schemas.microsoft.com/office/powerpoint/2010/main" val="3638863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230908 train speech BG 12.psd" descr="230908 train speech BG 12.psd">
            <a:extLst>
              <a:ext uri="{FF2B5EF4-FFF2-40B4-BE49-F238E27FC236}">
                <a16:creationId xmlns:a16="http://schemas.microsoft.com/office/drawing/2014/main" id="{DF58DD67-32D1-4E87-A806-FFF5A46E75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22"/>
          <a:stretch>
            <a:fillRect/>
          </a:stretch>
        </p:blipFill>
        <p:spPr>
          <a:xfrm>
            <a:off x="0" y="-49530"/>
            <a:ext cx="12192000" cy="6907530"/>
          </a:xfrm>
          <a:prstGeom prst="rect">
            <a:avLst/>
          </a:prstGeom>
          <a:ln w="12700">
            <a:miter lim="400000"/>
            <a:headEnd/>
            <a:tailEnd/>
          </a:ln>
        </p:spPr>
      </p:pic>
      <p:pic>
        <p:nvPicPr>
          <p:cNvPr id="5" name="图形 10">
            <a:extLst>
              <a:ext uri="{FF2B5EF4-FFF2-40B4-BE49-F238E27FC236}">
                <a16:creationId xmlns:a16="http://schemas.microsoft.com/office/drawing/2014/main" id="{A3F2A71A-A20A-445D-B0D8-A2C7B3F87D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6117" y="642775"/>
            <a:ext cx="2142929" cy="287642"/>
          </a:xfrm>
          <a:prstGeom prst="rect">
            <a:avLst/>
          </a:prstGeom>
        </p:spPr>
      </p:pic>
      <p:sp>
        <p:nvSpPr>
          <p:cNvPr id="6" name="Google Shape;206;p15">
            <a:extLst>
              <a:ext uri="{FF2B5EF4-FFF2-40B4-BE49-F238E27FC236}">
                <a16:creationId xmlns:a16="http://schemas.microsoft.com/office/drawing/2014/main" id="{9ADC1640-A060-4548-BA5E-508BEA5DAF98}"/>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Impact of Rail Liberalization in Europe for Ticketing Retailers</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8" name="Content Placeholder 2">
            <a:extLst>
              <a:ext uri="{FF2B5EF4-FFF2-40B4-BE49-F238E27FC236}">
                <a16:creationId xmlns:a16="http://schemas.microsoft.com/office/drawing/2014/main" id="{4B0A942E-91C1-49C2-B9FD-85417A9CFC1A}"/>
              </a:ext>
            </a:extLst>
          </p:cNvPr>
          <p:cNvSpPr>
            <a:spLocks noGrp="1"/>
          </p:cNvSpPr>
          <p:nvPr>
            <p:ph idx="1"/>
          </p:nvPr>
        </p:nvSpPr>
        <p:spPr>
          <a:xfrm>
            <a:off x="208234" y="1857931"/>
            <a:ext cx="7554778" cy="3912734"/>
          </a:xfrm>
        </p:spPr>
        <p:txBody>
          <a:bodyPr>
            <a:noAutofit/>
          </a:bodyPr>
          <a:lstStyle/>
          <a:p>
            <a:pPr marL="0" indent="0">
              <a:buNone/>
            </a:pPr>
            <a:r>
              <a:rPr lang="en-GB" sz="1800" b="1" dirty="0">
                <a:solidFill>
                  <a:srgbClr val="FFC000"/>
                </a:solidFill>
                <a:latin typeface="Arial" panose="020B0604020202020204" pitchFamily="34" charset="0"/>
                <a:cs typeface="Arial" panose="020B0604020202020204" pitchFamily="34" charset="0"/>
              </a:rPr>
              <a:t>Considerations &amp; Outlook</a:t>
            </a:r>
          </a:p>
          <a:p>
            <a:pPr marL="0" indent="0">
              <a:buNone/>
            </a:pPr>
            <a:endParaRPr lang="en-GB" sz="1800" dirty="0">
              <a:solidFill>
                <a:schemeClr val="bg1"/>
              </a:solidFill>
              <a:latin typeface="Arial" panose="020B0604020202020204" pitchFamily="34" charset="0"/>
              <a:cs typeface="Arial" panose="020B0604020202020204" pitchFamily="34" charset="0"/>
            </a:endParaRPr>
          </a:p>
          <a:p>
            <a:pPr>
              <a:lnSpc>
                <a:spcPct val="150000"/>
              </a:lnSpc>
              <a:buFont typeface="Arial" panose="020B0604020202020204" pitchFamily="34" charset="0"/>
              <a:buChar char="•"/>
            </a:pPr>
            <a:r>
              <a:rPr lang="en-GB" sz="1800" b="1" dirty="0">
                <a:solidFill>
                  <a:schemeClr val="bg1"/>
                </a:solidFill>
                <a:latin typeface="Arial Black" panose="020B0A04020102020204" pitchFamily="34" charset="0"/>
                <a:cs typeface="Arial" panose="020B0604020202020204" pitchFamily="34" charset="0"/>
              </a:rPr>
              <a:t>Technical Integration:</a:t>
            </a:r>
            <a:r>
              <a:rPr lang="en-GB" sz="1800" dirty="0">
                <a:solidFill>
                  <a:schemeClr val="bg1"/>
                </a:solidFill>
                <a:latin typeface="Arial Black" panose="020B0A04020102020204" pitchFamily="34" charset="0"/>
                <a:cs typeface="Arial" panose="020B0604020202020204" pitchFamily="34" charset="0"/>
              </a:rPr>
              <a:t> </a:t>
            </a:r>
            <a:r>
              <a:rPr lang="en-GB" sz="1800" dirty="0">
                <a:solidFill>
                  <a:schemeClr val="bg1"/>
                </a:solidFill>
                <a:latin typeface="Arial" panose="020B0604020202020204" pitchFamily="34" charset="0"/>
                <a:cs typeface="Arial" panose="020B0604020202020204" pitchFamily="34" charset="0"/>
              </a:rPr>
              <a:t>Connecting to different operators' booking systems and ensuring smooth data exchange.</a:t>
            </a:r>
          </a:p>
          <a:p>
            <a:pPr>
              <a:lnSpc>
                <a:spcPct val="150000"/>
              </a:lnSpc>
              <a:buFont typeface="Arial" panose="020B0604020202020204" pitchFamily="34" charset="0"/>
              <a:buChar char="•"/>
            </a:pPr>
            <a:r>
              <a:rPr lang="en-GB" sz="1800" b="1" dirty="0">
                <a:solidFill>
                  <a:schemeClr val="bg1"/>
                </a:solidFill>
                <a:latin typeface="Arial Black" panose="020B0A04020102020204" pitchFamily="34" charset="0"/>
                <a:cs typeface="Arial" panose="020B0604020202020204" pitchFamily="34" charset="0"/>
              </a:rPr>
              <a:t>Marketing Strategies:</a:t>
            </a:r>
            <a:r>
              <a:rPr lang="en-GB" sz="1800" dirty="0">
                <a:solidFill>
                  <a:schemeClr val="bg1"/>
                </a:solidFill>
                <a:latin typeface="Arial Black" panose="020B0A04020102020204" pitchFamily="34" charset="0"/>
                <a:cs typeface="Arial" panose="020B0604020202020204" pitchFamily="34" charset="0"/>
              </a:rPr>
              <a:t> </a:t>
            </a:r>
            <a:r>
              <a:rPr lang="en-GB" sz="1800" dirty="0">
                <a:solidFill>
                  <a:schemeClr val="bg1"/>
                </a:solidFill>
                <a:latin typeface="Arial" panose="020B0604020202020204" pitchFamily="34" charset="0"/>
                <a:cs typeface="Arial" panose="020B0604020202020204" pitchFamily="34" charset="0"/>
              </a:rPr>
              <a:t>Reaching customers effectively in a more competitive landscape.</a:t>
            </a:r>
          </a:p>
          <a:p>
            <a:pPr>
              <a:lnSpc>
                <a:spcPct val="150000"/>
              </a:lnSpc>
              <a:buFont typeface="Arial" panose="020B0604020202020204" pitchFamily="34" charset="0"/>
              <a:buChar char="•"/>
            </a:pPr>
            <a:r>
              <a:rPr lang="en-GB" sz="1800" b="1" dirty="0">
                <a:solidFill>
                  <a:schemeClr val="bg1"/>
                </a:solidFill>
                <a:latin typeface="Arial Black" panose="020B0A04020102020204" pitchFamily="34" charset="0"/>
                <a:cs typeface="Arial" panose="020B0604020202020204" pitchFamily="34" charset="0"/>
              </a:rPr>
              <a:t>Long-Term Potential:</a:t>
            </a:r>
            <a:r>
              <a:rPr lang="en-GB" sz="1800" dirty="0">
                <a:solidFill>
                  <a:schemeClr val="bg1"/>
                </a:solidFill>
                <a:latin typeface="Arial Black" panose="020B0A04020102020204" pitchFamily="34" charset="0"/>
                <a:cs typeface="Arial" panose="020B0604020202020204" pitchFamily="34" charset="0"/>
              </a:rPr>
              <a:t> </a:t>
            </a:r>
            <a:r>
              <a:rPr lang="en-GB" sz="1800" dirty="0">
                <a:solidFill>
                  <a:schemeClr val="bg1"/>
                </a:solidFill>
                <a:latin typeface="Arial" panose="020B0604020202020204" pitchFamily="34" charset="0"/>
                <a:cs typeface="Arial" panose="020B0604020202020204" pitchFamily="34" charset="0"/>
              </a:rPr>
              <a:t>As rail liberalization matures, ticketing retailers will play a crucial role in simplifying travel planning and boosting the overall rail market.</a:t>
            </a:r>
          </a:p>
          <a:p>
            <a:pPr>
              <a:buFont typeface="Arial" panose="020B0604020202020204" pitchFamily="34" charset="0"/>
              <a:buChar char="•"/>
            </a:pPr>
            <a:endParaRPr lang="en-GB" sz="1800"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473C10D5-CD7D-4156-9941-B41271B09615}"/>
              </a:ext>
            </a:extLst>
          </p:cNvPr>
          <p:cNvSpPr/>
          <p:nvPr/>
        </p:nvSpPr>
        <p:spPr>
          <a:xfrm>
            <a:off x="8667287" y="1754892"/>
            <a:ext cx="3524713" cy="3780522"/>
          </a:xfrm>
          <a:prstGeom prst="rect">
            <a:avLst/>
          </a:prstGeom>
        </p:spPr>
        <p:txBody>
          <a:bodyPr wrap="square">
            <a:spAutoFit/>
          </a:bodyPr>
          <a:lstStyle/>
          <a:p>
            <a:pPr algn="ctr">
              <a:lnSpc>
                <a:spcPct val="150000"/>
              </a:lnSpc>
            </a:pPr>
            <a:r>
              <a:rPr lang="en-GB" b="1" i="1" dirty="0">
                <a:solidFill>
                  <a:srgbClr val="FFC000"/>
                </a:solidFill>
                <a:latin typeface="Arial" panose="020B0604020202020204" pitchFamily="34" charset="0"/>
                <a:cs typeface="Arial" panose="020B0604020202020204" pitchFamily="34" charset="0"/>
              </a:rPr>
              <a:t>An increase of 69% in </a:t>
            </a:r>
            <a:r>
              <a:rPr lang="en-GB" b="1" i="1" dirty="0" err="1">
                <a:solidFill>
                  <a:srgbClr val="FFC000"/>
                </a:solidFill>
                <a:latin typeface="Arial" panose="020B0604020202020204" pitchFamily="34" charset="0"/>
                <a:cs typeface="Arial" panose="020B0604020202020204" pitchFamily="34" charset="0"/>
              </a:rPr>
              <a:t>pax</a:t>
            </a:r>
            <a:r>
              <a:rPr lang="en-GB" b="1" i="1" dirty="0">
                <a:solidFill>
                  <a:srgbClr val="FFC000"/>
                </a:solidFill>
                <a:latin typeface="Arial" panose="020B0604020202020204" pitchFamily="34" charset="0"/>
                <a:cs typeface="Arial" panose="020B0604020202020204" pitchFamily="34" charset="0"/>
              </a:rPr>
              <a:t> x km</a:t>
            </a:r>
            <a:r>
              <a:rPr lang="en-GB" b="1" i="1" dirty="0">
                <a:solidFill>
                  <a:schemeClr val="bg1"/>
                </a:solidFill>
                <a:latin typeface="Arial" panose="020B0604020202020204" pitchFamily="34" charset="0"/>
                <a:cs typeface="Arial" panose="020B0604020202020204" pitchFamily="34" charset="0"/>
              </a:rPr>
              <a:t> has been seen in Italy in the first seven years of market liberalisation and an </a:t>
            </a:r>
            <a:r>
              <a:rPr lang="en-GB" b="1" i="1" dirty="0">
                <a:solidFill>
                  <a:srgbClr val="FFC000"/>
                </a:solidFill>
                <a:latin typeface="Arial" panose="020B0604020202020204" pitchFamily="34" charset="0"/>
                <a:cs typeface="Arial" panose="020B0604020202020204" pitchFamily="34" charset="0"/>
              </a:rPr>
              <a:t>increase of 47% in the revenue pool</a:t>
            </a:r>
            <a:r>
              <a:rPr lang="en-GB" b="1" i="1" dirty="0">
                <a:solidFill>
                  <a:schemeClr val="bg1"/>
                </a:solidFill>
                <a:latin typeface="Arial" panose="020B0604020202020204" pitchFamily="34" charset="0"/>
                <a:cs typeface="Arial" panose="020B0604020202020204" pitchFamily="34" charset="0"/>
              </a:rPr>
              <a:t>.</a:t>
            </a:r>
          </a:p>
          <a:p>
            <a:pPr algn="ctr">
              <a:lnSpc>
                <a:spcPct val="150000"/>
              </a:lnSpc>
            </a:pPr>
            <a:endParaRPr lang="en-GB" b="1" i="1" dirty="0">
              <a:solidFill>
                <a:schemeClr val="bg1"/>
              </a:solidFill>
              <a:latin typeface="Arial" panose="020B0604020202020204" pitchFamily="34" charset="0"/>
              <a:cs typeface="Arial" panose="020B0604020202020204" pitchFamily="34" charset="0"/>
            </a:endParaRPr>
          </a:p>
          <a:p>
            <a:pPr algn="ctr">
              <a:lnSpc>
                <a:spcPct val="150000"/>
              </a:lnSpc>
            </a:pPr>
            <a:r>
              <a:rPr lang="en-GB" b="1" i="1" dirty="0">
                <a:solidFill>
                  <a:schemeClr val="bg1"/>
                </a:solidFill>
                <a:latin typeface="Arial" panose="020B0604020202020204" pitchFamily="34" charset="0"/>
                <a:cs typeface="Arial" panose="020B0604020202020204" pitchFamily="34" charset="0"/>
              </a:rPr>
              <a:t> Both </a:t>
            </a:r>
            <a:r>
              <a:rPr lang="en-GB" b="1" i="1" dirty="0">
                <a:solidFill>
                  <a:srgbClr val="FFC000"/>
                </a:solidFill>
                <a:latin typeface="Arial" panose="020B0604020202020204" pitchFamily="34" charset="0"/>
                <a:cs typeface="Arial" panose="020B0604020202020204" pitchFamily="34" charset="0"/>
              </a:rPr>
              <a:t>prices and service </a:t>
            </a:r>
            <a:r>
              <a:rPr lang="en-GB" b="1" i="1" dirty="0">
                <a:solidFill>
                  <a:schemeClr val="bg1"/>
                </a:solidFill>
                <a:latin typeface="Arial" panose="020B0604020202020204" pitchFamily="34" charset="0"/>
                <a:cs typeface="Arial" panose="020B0604020202020204" pitchFamily="34" charset="0"/>
              </a:rPr>
              <a:t>quality have moved </a:t>
            </a:r>
            <a:r>
              <a:rPr lang="en-GB" b="1" i="1" dirty="0">
                <a:solidFill>
                  <a:srgbClr val="FFC000"/>
                </a:solidFill>
                <a:latin typeface="Arial" panose="020B0604020202020204" pitchFamily="34" charset="0"/>
                <a:cs typeface="Arial" panose="020B0604020202020204" pitchFamily="34" charset="0"/>
              </a:rPr>
              <a:t>in the favour of the travellers</a:t>
            </a:r>
            <a:r>
              <a:rPr lang="en-GB" b="1" i="1" dirty="0">
                <a:solidFill>
                  <a:schemeClr val="bg1"/>
                </a:solidFill>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3BEFC8F9-7B09-4D69-8E90-77E0707EBCB7}"/>
              </a:ext>
            </a:extLst>
          </p:cNvPr>
          <p:cNvSpPr txBox="1"/>
          <p:nvPr/>
        </p:nvSpPr>
        <p:spPr>
          <a:xfrm>
            <a:off x="82193" y="6581001"/>
            <a:ext cx="6719299"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 Source: McKinsey &amp; Company “The liberalization of the EU passenger rail market” </a:t>
            </a:r>
          </a:p>
        </p:txBody>
      </p:sp>
      <p:cxnSp>
        <p:nvCxnSpPr>
          <p:cNvPr id="13" name="Straight Connector 12">
            <a:extLst>
              <a:ext uri="{FF2B5EF4-FFF2-40B4-BE49-F238E27FC236}">
                <a16:creationId xmlns:a16="http://schemas.microsoft.com/office/drawing/2014/main" id="{1A2CAFFC-D1CB-4C79-ACB6-BBD2573F675B}"/>
              </a:ext>
            </a:extLst>
          </p:cNvPr>
          <p:cNvCxnSpPr/>
          <p:nvPr/>
        </p:nvCxnSpPr>
        <p:spPr>
          <a:xfrm>
            <a:off x="8266949" y="2343641"/>
            <a:ext cx="0" cy="319177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7703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06C0E8-95C7-47E5-89B5-04EC4FCADCC9}"/>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a:extLst>
              <a:ext uri="{FF2B5EF4-FFF2-40B4-BE49-F238E27FC236}">
                <a16:creationId xmlns:a16="http://schemas.microsoft.com/office/drawing/2014/main" id="{0A9EF552-C3BD-4615-8E56-DFACAD51B132}"/>
              </a:ext>
            </a:extLst>
          </p:cNvPr>
          <p:cNvSpPr>
            <a:spLocks noChangeArrowheads="1"/>
          </p:cNvSpPr>
          <p:nvPr/>
        </p:nvSpPr>
        <p:spPr bwMode="auto">
          <a:xfrm>
            <a:off x="-1" y="0"/>
            <a:ext cx="12235543" cy="6857999"/>
          </a:xfrm>
          <a:prstGeom prst="rect">
            <a:avLst/>
          </a:prstGeom>
          <a:solidFill>
            <a:schemeClr val="tx1">
              <a:alpha val="75000"/>
            </a:schemeClr>
          </a:solidFill>
          <a:ln>
            <a:noFill/>
          </a:ln>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600" dirty="0">
              <a:solidFill>
                <a:srgbClr val="FFFFFF"/>
              </a:solidFill>
            </a:endParaRPr>
          </a:p>
        </p:txBody>
      </p:sp>
      <p:pic>
        <p:nvPicPr>
          <p:cNvPr id="17" name="图形 10">
            <a:extLst>
              <a:ext uri="{FF2B5EF4-FFF2-40B4-BE49-F238E27FC236}">
                <a16:creationId xmlns:a16="http://schemas.microsoft.com/office/drawing/2014/main" id="{5303F007-F5E5-4439-9BE0-73FAFE91E6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6117" y="642775"/>
            <a:ext cx="2142929" cy="287642"/>
          </a:xfrm>
          <a:prstGeom prst="rect">
            <a:avLst/>
          </a:prstGeom>
        </p:spPr>
      </p:pic>
      <p:sp>
        <p:nvSpPr>
          <p:cNvPr id="23" name="Google Shape;206;p15">
            <a:extLst>
              <a:ext uri="{FF2B5EF4-FFF2-40B4-BE49-F238E27FC236}">
                <a16:creationId xmlns:a16="http://schemas.microsoft.com/office/drawing/2014/main" id="{F34D6FE0-B87B-4D72-9CCA-B3BCF9D3C5CB}"/>
              </a:ext>
            </a:extLst>
          </p:cNvPr>
          <p:cNvSpPr/>
          <p:nvPr/>
        </p:nvSpPr>
        <p:spPr>
          <a:xfrm>
            <a:off x="486529" y="2451652"/>
            <a:ext cx="10512775" cy="3591339"/>
          </a:xfrm>
          <a:prstGeom prst="rect">
            <a:avLst/>
          </a:prstGeom>
          <a:noFill/>
          <a:ln>
            <a:noFill/>
          </a:ln>
        </p:spPr>
        <p:txBody>
          <a:bodyPr spcFirstLastPara="1" wrap="square" lIns="91425" tIns="45700" rIns="91425" bIns="45700" anchor="t" anchorCtr="0">
            <a:noAutofit/>
          </a:bodyPr>
          <a:lstStyle/>
          <a:p>
            <a:pPr marL="63500" indent="-63500"/>
            <a:r>
              <a:rPr lang="en-US" sz="6000" b="1" dirty="0">
                <a:solidFill>
                  <a:schemeClr val="bg1"/>
                </a:solidFill>
                <a:latin typeface="Arial" panose="020B0604020202020204" pitchFamily="34" charset="0"/>
                <a:cs typeface="Arial" panose="020B0604020202020204" pitchFamily="34" charset="0"/>
              </a:rPr>
              <a:t>The journey of </a:t>
            </a:r>
            <a:r>
              <a:rPr lang="en-US" sz="6000" b="1" dirty="0" err="1">
                <a:solidFill>
                  <a:schemeClr val="bg1"/>
                </a:solidFill>
                <a:latin typeface="Arial" panose="020B0604020202020204" pitchFamily="34" charset="0"/>
                <a:cs typeface="Arial" panose="020B0604020202020204" pitchFamily="34" charset="0"/>
              </a:rPr>
              <a:t>Trip.com</a:t>
            </a:r>
            <a:endParaRPr sz="6000" b="1" dirty="0">
              <a:solidFill>
                <a:schemeClr val="bg1"/>
              </a:solidFill>
              <a:latin typeface="Arial" panose="020B0604020202020204" pitchFamily="34" charset="0"/>
              <a:ea typeface="Arial"/>
              <a:cs typeface="Arial" panose="020B0604020202020204" pitchFamily="34" charset="0"/>
              <a:sym typeface="Arial"/>
            </a:endParaRPr>
          </a:p>
        </p:txBody>
      </p:sp>
    </p:spTree>
    <p:extLst>
      <p:ext uri="{BB962C8B-B14F-4D97-AF65-F5344CB8AC3E}">
        <p14:creationId xmlns:p14="http://schemas.microsoft.com/office/powerpoint/2010/main" val="2962901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230908 train speech BG 3.psd" descr="230908 train speech BG 3.psd"/>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1"/>
            <a:ext cx="12192001" cy="6858001"/>
          </a:xfrm>
          <a:prstGeom prst="rect">
            <a:avLst/>
          </a:prstGeom>
          <a:ln w="12700">
            <a:miter lim="400000"/>
            <a:headEnd/>
            <a:tailEnd/>
          </a:ln>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3942" y="1355943"/>
            <a:ext cx="3908508" cy="3990301"/>
          </a:xfrm>
          <a:prstGeom prst="rect">
            <a:avLst/>
          </a:prstGeom>
          <a:effectLst>
            <a:softEdge rad="63500"/>
          </a:effectLst>
        </p:spPr>
      </p:pic>
      <p:sp>
        <p:nvSpPr>
          <p:cNvPr id="17" name="标题 1"/>
          <p:cNvSpPr txBox="1"/>
          <p:nvPr/>
        </p:nvSpPr>
        <p:spPr>
          <a:xfrm>
            <a:off x="3009844" y="-6075"/>
            <a:ext cx="6822669" cy="9587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endParaRPr lang="zh-CN" altLang="en-US" sz="2400" b="1" dirty="0">
              <a:solidFill>
                <a:schemeClr val="tx2"/>
              </a:solidFill>
              <a:latin typeface="Arial Black" panose="020B0A04020102020204" pitchFamily="34" charset="0"/>
              <a:ea typeface="+mn-ea"/>
              <a:cs typeface="Arial" panose="020B0604020202020204" pitchFamily="34" charset="0"/>
            </a:endParaRPr>
          </a:p>
        </p:txBody>
      </p:sp>
      <p:sp>
        <p:nvSpPr>
          <p:cNvPr id="71" name="Rectangle 70"/>
          <p:cNvSpPr/>
          <p:nvPr/>
        </p:nvSpPr>
        <p:spPr>
          <a:xfrm>
            <a:off x="2279685" y="2007234"/>
            <a:ext cx="2253981" cy="1136383"/>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itle 1"/>
          <p:cNvSpPr txBox="1"/>
          <p:nvPr/>
        </p:nvSpPr>
        <p:spPr>
          <a:xfrm>
            <a:off x="3414332" y="1916995"/>
            <a:ext cx="1449529" cy="7652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France</a:t>
            </a:r>
            <a:endParaRPr lang="en-US" sz="1400" b="1" dirty="0">
              <a:solidFill>
                <a:schemeClr val="tx2"/>
              </a:solidFill>
              <a:latin typeface="Arial" panose="020B0604020202020204" pitchFamily="34" charset="0"/>
              <a:cs typeface="Arial" panose="020B0604020202020204" pitchFamily="34" charset="0"/>
            </a:endParaRPr>
          </a:p>
        </p:txBody>
      </p:sp>
      <p:sp>
        <p:nvSpPr>
          <p:cNvPr id="74" name="Rectangle 73"/>
          <p:cNvSpPr/>
          <p:nvPr/>
        </p:nvSpPr>
        <p:spPr>
          <a:xfrm>
            <a:off x="9555988" y="5330630"/>
            <a:ext cx="2466487" cy="1186128"/>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itle 1"/>
          <p:cNvSpPr txBox="1"/>
          <p:nvPr/>
        </p:nvSpPr>
        <p:spPr>
          <a:xfrm>
            <a:off x="10953292" y="5376049"/>
            <a:ext cx="1449529" cy="518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000" b="1" dirty="0">
                <a:solidFill>
                  <a:schemeClr val="tx2"/>
                </a:solidFill>
                <a:latin typeface="Arial" panose="020B0604020202020204" pitchFamily="34" charset="0"/>
                <a:cs typeface="Arial" panose="020B0604020202020204" pitchFamily="34" charset="0"/>
              </a:rPr>
              <a:t>Italy</a:t>
            </a:r>
            <a:endParaRPr lang="en-US" sz="1400" b="1" dirty="0">
              <a:solidFill>
                <a:schemeClr val="tx2"/>
              </a:solidFill>
              <a:latin typeface="Arial" panose="020B0604020202020204" pitchFamily="34" charset="0"/>
              <a:cs typeface="Arial" panose="020B0604020202020204" pitchFamily="34" charset="0"/>
            </a:endParaRPr>
          </a:p>
        </p:txBody>
      </p:sp>
      <p:sp>
        <p:nvSpPr>
          <p:cNvPr id="60" name="Rectangle 59"/>
          <p:cNvSpPr/>
          <p:nvPr/>
        </p:nvSpPr>
        <p:spPr>
          <a:xfrm>
            <a:off x="309380" y="5222715"/>
            <a:ext cx="2807733" cy="1435818"/>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p:cNvSpPr/>
          <p:nvPr/>
        </p:nvSpPr>
        <p:spPr>
          <a:xfrm>
            <a:off x="353110" y="1183303"/>
            <a:ext cx="1449529" cy="1256070"/>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8502411" y="3232614"/>
            <a:ext cx="1449530" cy="1141292"/>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itle 1"/>
          <p:cNvSpPr txBox="1"/>
          <p:nvPr/>
        </p:nvSpPr>
        <p:spPr>
          <a:xfrm>
            <a:off x="9253861" y="3097369"/>
            <a:ext cx="1449529" cy="765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Austria</a:t>
            </a:r>
            <a:endParaRPr lang="en-US" sz="1400" b="1" dirty="0">
              <a:solidFill>
                <a:schemeClr val="tx2"/>
              </a:solidFill>
              <a:latin typeface="Arial" panose="020B0604020202020204" pitchFamily="34" charset="0"/>
              <a:cs typeface="Arial" panose="020B0604020202020204" pitchFamily="34" charset="0"/>
            </a:endParaRPr>
          </a:p>
        </p:txBody>
      </p:sp>
      <p:sp>
        <p:nvSpPr>
          <p:cNvPr id="88" name="Rectangle 87"/>
          <p:cNvSpPr/>
          <p:nvPr/>
        </p:nvSpPr>
        <p:spPr>
          <a:xfrm>
            <a:off x="2274565" y="3888411"/>
            <a:ext cx="1449530" cy="1141293"/>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itle 1"/>
          <p:cNvSpPr txBox="1"/>
          <p:nvPr/>
        </p:nvSpPr>
        <p:spPr>
          <a:xfrm>
            <a:off x="2795131" y="3767063"/>
            <a:ext cx="1449529" cy="7652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Switzerland</a:t>
            </a:r>
            <a:endParaRPr lang="en-US" sz="1400" b="1" dirty="0">
              <a:solidFill>
                <a:schemeClr val="tx2"/>
              </a:solidFill>
              <a:latin typeface="Arial" panose="020B0604020202020204" pitchFamily="34" charset="0"/>
              <a:cs typeface="Arial" panose="020B0604020202020204" pitchFamily="34" charset="0"/>
            </a:endParaRPr>
          </a:p>
        </p:txBody>
      </p:sp>
      <p:sp>
        <p:nvSpPr>
          <p:cNvPr id="92" name="Rectangle 91"/>
          <p:cNvSpPr/>
          <p:nvPr/>
        </p:nvSpPr>
        <p:spPr>
          <a:xfrm>
            <a:off x="8529096" y="1453672"/>
            <a:ext cx="2460389" cy="1237351"/>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Title 1"/>
          <p:cNvSpPr txBox="1"/>
          <p:nvPr/>
        </p:nvSpPr>
        <p:spPr>
          <a:xfrm>
            <a:off x="9754276" y="1453672"/>
            <a:ext cx="1449529" cy="7652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Germany</a:t>
            </a:r>
            <a:endParaRPr lang="en-US" sz="1400" b="1" dirty="0">
              <a:solidFill>
                <a:schemeClr val="tx2"/>
              </a:solidFill>
              <a:latin typeface="Arial" panose="020B0604020202020204" pitchFamily="34" charset="0"/>
              <a:cs typeface="Arial" panose="020B0604020202020204" pitchFamily="34" charset="0"/>
            </a:endParaRPr>
          </a:p>
        </p:txBody>
      </p:sp>
      <p:sp>
        <p:nvSpPr>
          <p:cNvPr id="97" name="Title 1"/>
          <p:cNvSpPr txBox="1"/>
          <p:nvPr/>
        </p:nvSpPr>
        <p:spPr>
          <a:xfrm>
            <a:off x="1202515" y="1223784"/>
            <a:ext cx="1132473" cy="6454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UK</a:t>
            </a:r>
            <a:endParaRPr lang="en-US" sz="1400" b="1" dirty="0">
              <a:solidFill>
                <a:schemeClr val="tx2"/>
              </a:solidFill>
              <a:latin typeface="Arial" panose="020B0604020202020204" pitchFamily="34" charset="0"/>
              <a:cs typeface="Arial" panose="020B0604020202020204" pitchFamily="34" charset="0"/>
            </a:endParaRPr>
          </a:p>
        </p:txBody>
      </p:sp>
      <p:sp>
        <p:nvSpPr>
          <p:cNvPr id="101" name="Title 1"/>
          <p:cNvSpPr txBox="1"/>
          <p:nvPr/>
        </p:nvSpPr>
        <p:spPr>
          <a:xfrm>
            <a:off x="1635324" y="5287011"/>
            <a:ext cx="1449528" cy="6454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Spain</a:t>
            </a:r>
            <a:endParaRPr lang="en-US" sz="1400" b="1" dirty="0">
              <a:solidFill>
                <a:schemeClr val="tx2"/>
              </a:solidFill>
              <a:latin typeface="Arial" panose="020B0604020202020204" pitchFamily="34" charset="0"/>
              <a:cs typeface="Arial" panose="020B0604020202020204" pitchFamily="34" charset="0"/>
            </a:endParaRPr>
          </a:p>
        </p:txBody>
      </p:sp>
      <p:pic>
        <p:nvPicPr>
          <p:cNvPr id="102" name="Picture 10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4730" y="1385981"/>
            <a:ext cx="553662" cy="276831"/>
          </a:xfrm>
          <a:prstGeom prst="rect">
            <a:avLst/>
          </a:prstGeom>
        </p:spPr>
      </p:pic>
      <p:pic>
        <p:nvPicPr>
          <p:cNvPr id="103" name="Picture 10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2098" y="5408501"/>
            <a:ext cx="543856" cy="362571"/>
          </a:xfrm>
          <a:prstGeom prst="rect">
            <a:avLst/>
          </a:prstGeom>
        </p:spPr>
      </p:pic>
      <p:pic>
        <p:nvPicPr>
          <p:cNvPr id="104" name="Picture 10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34078" y="3312970"/>
            <a:ext cx="548669" cy="365779"/>
          </a:xfrm>
          <a:prstGeom prst="rect">
            <a:avLst/>
          </a:prstGeom>
        </p:spPr>
      </p:pic>
      <p:pic>
        <p:nvPicPr>
          <p:cNvPr id="106" name="Picture 10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09513" y="5444010"/>
            <a:ext cx="558461" cy="372075"/>
          </a:xfrm>
          <a:prstGeom prst="rect">
            <a:avLst/>
          </a:prstGeom>
        </p:spPr>
      </p:pic>
      <p:pic>
        <p:nvPicPr>
          <p:cNvPr id="111" name="Picture 1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829672" y="2116724"/>
            <a:ext cx="548667" cy="365778"/>
          </a:xfrm>
          <a:prstGeom prst="rect">
            <a:avLst/>
          </a:prstGeom>
        </p:spPr>
      </p:pic>
      <p:pic>
        <p:nvPicPr>
          <p:cNvPr id="112" name="Picture 1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25404" y="3989007"/>
            <a:ext cx="332571" cy="332571"/>
          </a:xfrm>
          <a:prstGeom prst="rect">
            <a:avLst/>
          </a:prstGeom>
        </p:spPr>
      </p:pic>
      <p:pic>
        <p:nvPicPr>
          <p:cNvPr id="114" name="Picture 113"/>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56055" y="1659712"/>
            <a:ext cx="548667" cy="329200"/>
          </a:xfrm>
          <a:prstGeom prst="rect">
            <a:avLst/>
          </a:prstGeom>
        </p:spPr>
      </p:pic>
      <p:pic>
        <p:nvPicPr>
          <p:cNvPr id="4" name="Picture 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87605" y="4499572"/>
            <a:ext cx="845154" cy="283902"/>
          </a:xfrm>
          <a:prstGeom prst="rect">
            <a:avLst/>
          </a:prstGeom>
        </p:spPr>
      </p:pic>
      <p:pic>
        <p:nvPicPr>
          <p:cNvPr id="6" name="Picture 5"/>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869399" y="6001364"/>
            <a:ext cx="1035654" cy="330115"/>
          </a:xfrm>
          <a:prstGeom prst="rect">
            <a:avLst/>
          </a:prstGeom>
        </p:spPr>
      </p:pic>
      <p:pic>
        <p:nvPicPr>
          <p:cNvPr id="9" name="Picture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923900" y="3821211"/>
            <a:ext cx="726815" cy="266499"/>
          </a:xfrm>
          <a:prstGeom prst="rect">
            <a:avLst/>
          </a:prstGeom>
        </p:spPr>
      </p:pic>
      <p:pic>
        <p:nvPicPr>
          <p:cNvPr id="15" name="Picture 14"/>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7707" y="1926007"/>
            <a:ext cx="1280335" cy="336294"/>
          </a:xfrm>
          <a:prstGeom prst="rect">
            <a:avLst/>
          </a:prstGeom>
        </p:spPr>
      </p:pic>
      <p:pic>
        <p:nvPicPr>
          <p:cNvPr id="117" name="Google Shape;104;p13"/>
          <p:cNvPicPr preferRelativeResize="0"/>
          <p:nvPr/>
        </p:nvPicPr>
        <p:blipFill>
          <a:blip r:embed="rId16" cstate="screen">
            <a:extLst>
              <a:ext uri="{28A0092B-C50C-407E-A947-70E740481C1C}">
                <a14:useLocalDpi xmlns:a14="http://schemas.microsoft.com/office/drawing/2010/main"/>
              </a:ext>
            </a:extLst>
          </a:blip>
          <a:stretch>
            <a:fillRect/>
          </a:stretch>
        </p:blipFill>
        <p:spPr>
          <a:xfrm>
            <a:off x="3816076" y="2720268"/>
            <a:ext cx="548667" cy="288799"/>
          </a:xfrm>
          <a:prstGeom prst="rect">
            <a:avLst/>
          </a:prstGeom>
          <a:noFill/>
          <a:ln>
            <a:noFill/>
          </a:ln>
        </p:spPr>
      </p:pic>
      <p:pic>
        <p:nvPicPr>
          <p:cNvPr id="118" name="Google Shape;100;p13"/>
          <p:cNvPicPr preferRelativeResize="0"/>
          <p:nvPr/>
        </p:nvPicPr>
        <p:blipFill>
          <a:blip r:embed="rId17" cstate="screen">
            <a:extLst>
              <a:ext uri="{28A0092B-C50C-407E-A947-70E740481C1C}">
                <a14:useLocalDpi xmlns:a14="http://schemas.microsoft.com/office/drawing/2010/main"/>
              </a:ext>
            </a:extLst>
          </a:blip>
          <a:stretch>
            <a:fillRect/>
          </a:stretch>
        </p:blipFill>
        <p:spPr>
          <a:xfrm>
            <a:off x="8768263" y="2144794"/>
            <a:ext cx="607466" cy="425219"/>
          </a:xfrm>
          <a:prstGeom prst="rect">
            <a:avLst/>
          </a:prstGeom>
          <a:noFill/>
          <a:ln>
            <a:noFill/>
          </a:ln>
        </p:spPr>
      </p:pic>
      <p:pic>
        <p:nvPicPr>
          <p:cNvPr id="120" name="Picture 119"/>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17286" y="6028699"/>
            <a:ext cx="914402" cy="533401"/>
          </a:xfrm>
          <a:prstGeom prst="rect">
            <a:avLst/>
          </a:prstGeom>
        </p:spPr>
      </p:pic>
      <p:pic>
        <p:nvPicPr>
          <p:cNvPr id="121" name="Google Shape;105;p13"/>
          <p:cNvPicPr preferRelativeResize="0"/>
          <p:nvPr/>
        </p:nvPicPr>
        <p:blipFill>
          <a:blip r:embed="rId19" cstate="screen">
            <a:extLst>
              <a:ext uri="{28A0092B-C50C-407E-A947-70E740481C1C}">
                <a14:useLocalDpi xmlns:a14="http://schemas.microsoft.com/office/drawing/2010/main"/>
              </a:ext>
            </a:extLst>
          </a:blip>
          <a:stretch>
            <a:fillRect/>
          </a:stretch>
        </p:blipFill>
        <p:spPr>
          <a:xfrm>
            <a:off x="2023457" y="6084605"/>
            <a:ext cx="986387" cy="414287"/>
          </a:xfrm>
          <a:prstGeom prst="rect">
            <a:avLst/>
          </a:prstGeom>
          <a:noFill/>
          <a:ln>
            <a:noFill/>
          </a:ln>
        </p:spPr>
      </p:pic>
      <p:pic>
        <p:nvPicPr>
          <p:cNvPr id="122" name="Google Shape;103;p13"/>
          <p:cNvPicPr preferRelativeResize="0"/>
          <p:nvPr/>
        </p:nvPicPr>
        <p:blipFill>
          <a:blip r:embed="rId20" cstate="screen">
            <a:extLst>
              <a:ext uri="{28A0092B-C50C-407E-A947-70E740481C1C}">
                <a14:useLocalDpi xmlns:a14="http://schemas.microsoft.com/office/drawing/2010/main"/>
              </a:ext>
            </a:extLst>
          </a:blip>
          <a:stretch>
            <a:fillRect/>
          </a:stretch>
        </p:blipFill>
        <p:spPr>
          <a:xfrm>
            <a:off x="9649460" y="6084605"/>
            <a:ext cx="985571" cy="246874"/>
          </a:xfrm>
          <a:prstGeom prst="rect">
            <a:avLst/>
          </a:prstGeom>
          <a:noFill/>
          <a:ln>
            <a:noFill/>
          </a:ln>
        </p:spPr>
      </p:pic>
      <p:cxnSp>
        <p:nvCxnSpPr>
          <p:cNvPr id="125" name="Connector: Elbow 124"/>
          <p:cNvCxnSpPr/>
          <p:nvPr/>
        </p:nvCxnSpPr>
        <p:spPr>
          <a:xfrm>
            <a:off x="1802639" y="1795357"/>
            <a:ext cx="3530028" cy="1632000"/>
          </a:xfrm>
          <a:prstGeom prst="bentConnector3">
            <a:avLst>
              <a:gd name="adj1" fmla="val 99888"/>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32" name="Connector: Elbow 131"/>
          <p:cNvCxnSpPr>
            <a:cxnSpLocks/>
            <a:stCxn id="71" idx="3"/>
          </p:cNvCxnSpPr>
          <p:nvPr/>
        </p:nvCxnSpPr>
        <p:spPr>
          <a:xfrm>
            <a:off x="4533666" y="2575426"/>
            <a:ext cx="942476" cy="1412040"/>
          </a:xfrm>
          <a:prstGeom prst="bentConnector2">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34" name="Connector: Elbow 133"/>
          <p:cNvCxnSpPr>
            <a:cxnSpLocks/>
          </p:cNvCxnSpPr>
          <p:nvPr/>
        </p:nvCxnSpPr>
        <p:spPr>
          <a:xfrm flipV="1">
            <a:off x="3117113" y="4859522"/>
            <a:ext cx="1766351" cy="1169177"/>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35" name="Connector: Elbow 134"/>
          <p:cNvCxnSpPr>
            <a:cxnSpLocks/>
            <a:endCxn id="92" idx="1"/>
          </p:cNvCxnSpPr>
          <p:nvPr/>
        </p:nvCxnSpPr>
        <p:spPr>
          <a:xfrm flipV="1">
            <a:off x="6183324" y="2072348"/>
            <a:ext cx="2345772" cy="1426522"/>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37" name="Connector: Elbow 136"/>
          <p:cNvCxnSpPr>
            <a:stCxn id="88" idx="3"/>
          </p:cNvCxnSpPr>
          <p:nvPr/>
        </p:nvCxnSpPr>
        <p:spPr>
          <a:xfrm flipV="1">
            <a:off x="3724095" y="4179596"/>
            <a:ext cx="2129338" cy="279462"/>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42" name="Connector: Elbow 141"/>
          <p:cNvCxnSpPr>
            <a:endCxn id="77" idx="1"/>
          </p:cNvCxnSpPr>
          <p:nvPr/>
        </p:nvCxnSpPr>
        <p:spPr>
          <a:xfrm flipV="1">
            <a:off x="6339385" y="3803260"/>
            <a:ext cx="2163026" cy="272285"/>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cxnSp>
        <p:nvCxnSpPr>
          <p:cNvPr id="146" name="Connector: Elbow 145"/>
          <p:cNvCxnSpPr>
            <a:cxnSpLocks/>
          </p:cNvCxnSpPr>
          <p:nvPr/>
        </p:nvCxnSpPr>
        <p:spPr>
          <a:xfrm>
            <a:off x="6195093" y="4618986"/>
            <a:ext cx="3360895" cy="1423288"/>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sp>
        <p:nvSpPr>
          <p:cNvPr id="46" name="Rectangle 45">
            <a:extLst>
              <a:ext uri="{FF2B5EF4-FFF2-40B4-BE49-F238E27FC236}">
                <a16:creationId xmlns:a16="http://schemas.microsoft.com/office/drawing/2014/main" id="{ED7419FA-7019-4CE2-9E96-CAB6485234E6}"/>
              </a:ext>
            </a:extLst>
          </p:cNvPr>
          <p:cNvSpPr/>
          <p:nvPr/>
        </p:nvSpPr>
        <p:spPr>
          <a:xfrm>
            <a:off x="2311729" y="646284"/>
            <a:ext cx="1449529" cy="962712"/>
          </a:xfrm>
          <a:prstGeom prst="rect">
            <a:avLst/>
          </a:prstGeom>
          <a:solidFill>
            <a:schemeClr val="accent2">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itle 1">
            <a:extLst>
              <a:ext uri="{FF2B5EF4-FFF2-40B4-BE49-F238E27FC236}">
                <a16:creationId xmlns:a16="http://schemas.microsoft.com/office/drawing/2014/main" id="{7B7452F5-7648-4395-8CFA-20ECAED444DD}"/>
              </a:ext>
            </a:extLst>
          </p:cNvPr>
          <p:cNvSpPr txBox="1"/>
          <p:nvPr/>
        </p:nvSpPr>
        <p:spPr>
          <a:xfrm>
            <a:off x="2779251" y="648634"/>
            <a:ext cx="948166" cy="5363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Netherlands</a:t>
            </a:r>
            <a:endParaRPr lang="en-US" sz="1400" b="1" dirty="0">
              <a:solidFill>
                <a:schemeClr val="tx2"/>
              </a:solidFill>
              <a:latin typeface="Arial" panose="020B0604020202020204" pitchFamily="34" charset="0"/>
              <a:cs typeface="Arial" panose="020B0604020202020204" pitchFamily="34" charset="0"/>
            </a:endParaRPr>
          </a:p>
        </p:txBody>
      </p:sp>
      <p:pic>
        <p:nvPicPr>
          <p:cNvPr id="48" name="Picture 47">
            <a:extLst>
              <a:ext uri="{FF2B5EF4-FFF2-40B4-BE49-F238E27FC236}">
                <a16:creationId xmlns:a16="http://schemas.microsoft.com/office/drawing/2014/main" id="{6424A3B9-5FA9-478D-A184-58743ED2F1B9}"/>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497314" y="787595"/>
            <a:ext cx="305708" cy="203805"/>
          </a:xfrm>
          <a:prstGeom prst="rect">
            <a:avLst/>
          </a:prstGeom>
        </p:spPr>
      </p:pic>
      <p:pic>
        <p:nvPicPr>
          <p:cNvPr id="49" name="Google Shape;96;p13" descr="Nederlandse_Spoorwegen_logo.svg">
            <a:extLst>
              <a:ext uri="{FF2B5EF4-FFF2-40B4-BE49-F238E27FC236}">
                <a16:creationId xmlns:a16="http://schemas.microsoft.com/office/drawing/2014/main" id="{06268E42-81C1-4144-AF84-EA00BEBF6929}"/>
              </a:ext>
            </a:extLst>
          </p:cNvPr>
          <p:cNvPicPr preferRelativeResize="0"/>
          <p:nvPr/>
        </p:nvPicPr>
        <p:blipFill rotWithShape="1">
          <a:blip r:embed="rId22" cstate="screen">
            <a:extLst>
              <a:ext uri="{28A0092B-C50C-407E-A947-70E740481C1C}">
                <a14:useLocalDpi xmlns:a14="http://schemas.microsoft.com/office/drawing/2010/main"/>
              </a:ext>
            </a:extLst>
          </a:blip>
          <a:srcRect/>
          <a:stretch>
            <a:fillRect/>
          </a:stretch>
        </p:blipFill>
        <p:spPr>
          <a:xfrm>
            <a:off x="2650168" y="1072428"/>
            <a:ext cx="651856" cy="263543"/>
          </a:xfrm>
          <a:prstGeom prst="rect">
            <a:avLst/>
          </a:prstGeom>
          <a:noFill/>
          <a:ln>
            <a:noFill/>
          </a:ln>
        </p:spPr>
      </p:pic>
      <p:pic>
        <p:nvPicPr>
          <p:cNvPr id="62" name="Picture 61">
            <a:extLst>
              <a:ext uri="{FF2B5EF4-FFF2-40B4-BE49-F238E27FC236}">
                <a16:creationId xmlns:a16="http://schemas.microsoft.com/office/drawing/2014/main" id="{62AB3F8E-EE69-4F52-A3C3-B4494B67399F}"/>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468076" y="6054723"/>
            <a:ext cx="418992" cy="418992"/>
          </a:xfrm>
          <a:prstGeom prst="rect">
            <a:avLst/>
          </a:prstGeom>
        </p:spPr>
      </p:pic>
      <p:pic>
        <p:nvPicPr>
          <p:cNvPr id="67" name="Picture 66">
            <a:extLst>
              <a:ext uri="{FF2B5EF4-FFF2-40B4-BE49-F238E27FC236}">
                <a16:creationId xmlns:a16="http://schemas.microsoft.com/office/drawing/2014/main" id="{F6AC2360-401C-45B7-ADAA-BE6B4FC3A1F4}"/>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9599341" y="2275108"/>
            <a:ext cx="1268633" cy="177411"/>
          </a:xfrm>
          <a:prstGeom prst="rect">
            <a:avLst/>
          </a:prstGeom>
        </p:spPr>
      </p:pic>
      <p:cxnSp>
        <p:nvCxnSpPr>
          <p:cNvPr id="69" name="Connector: Elbow 68">
            <a:extLst>
              <a:ext uri="{FF2B5EF4-FFF2-40B4-BE49-F238E27FC236}">
                <a16:creationId xmlns:a16="http://schemas.microsoft.com/office/drawing/2014/main" id="{5550D71D-B5F5-4C66-8555-19C361EBB3ED}"/>
              </a:ext>
            </a:extLst>
          </p:cNvPr>
          <p:cNvCxnSpPr>
            <a:cxnSpLocks/>
          </p:cNvCxnSpPr>
          <p:nvPr/>
        </p:nvCxnSpPr>
        <p:spPr>
          <a:xfrm rot="16200000" flipH="1">
            <a:off x="3488440" y="1350216"/>
            <a:ext cx="2475920" cy="1974142"/>
          </a:xfrm>
          <a:prstGeom prst="bentConnector3">
            <a:avLst>
              <a:gd name="adj1" fmla="val 31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pic>
        <p:nvPicPr>
          <p:cNvPr id="2" name="Picture 1">
            <a:extLst>
              <a:ext uri="{FF2B5EF4-FFF2-40B4-BE49-F238E27FC236}">
                <a16:creationId xmlns:a16="http://schemas.microsoft.com/office/drawing/2014/main" id="{F77319CA-8F4B-52E2-BFED-AAC5B656C5FD}"/>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364333" y="2725644"/>
            <a:ext cx="1337009" cy="3048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230908 train speech BG 8.psd" descr="230908 train speech BG 8.psd">
            <a:extLst>
              <a:ext uri="{FF2B5EF4-FFF2-40B4-BE49-F238E27FC236}">
                <a16:creationId xmlns:a16="http://schemas.microsoft.com/office/drawing/2014/main" id="{92146CCC-3DAF-477D-A201-2CCD33EF55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75" y="0"/>
            <a:ext cx="12188825" cy="6856214"/>
          </a:xfrm>
          <a:prstGeom prst="rect">
            <a:avLst/>
          </a:prstGeom>
          <a:ln w="12700">
            <a:miter lim="400000"/>
            <a:headEnd/>
            <a:tailEnd/>
          </a:ln>
        </p:spPr>
      </p:pic>
      <p:graphicFrame>
        <p:nvGraphicFramePr>
          <p:cNvPr id="5" name="Chart 4">
            <a:extLst>
              <a:ext uri="{FF2B5EF4-FFF2-40B4-BE49-F238E27FC236}">
                <a16:creationId xmlns:a16="http://schemas.microsoft.com/office/drawing/2014/main" id="{4ACCA77C-1843-420F-9554-87D08953707D}"/>
              </a:ext>
            </a:extLst>
          </p:cNvPr>
          <p:cNvGraphicFramePr/>
          <p:nvPr>
            <p:extLst>
              <p:ext uri="{D42A27DB-BD31-4B8C-83A1-F6EECF244321}">
                <p14:modId xmlns:p14="http://schemas.microsoft.com/office/powerpoint/2010/main" val="1602540797"/>
              </p:ext>
            </p:extLst>
          </p:nvPr>
        </p:nvGraphicFramePr>
        <p:xfrm>
          <a:off x="135294" y="1168460"/>
          <a:ext cx="7788101" cy="4421778"/>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EFDCD02-69A5-422D-8FE2-DA1593137929}"/>
              </a:ext>
            </a:extLst>
          </p:cNvPr>
          <p:cNvSpPr txBox="1"/>
          <p:nvPr/>
        </p:nvSpPr>
        <p:spPr>
          <a:xfrm>
            <a:off x="5637362" y="297180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CDF803DE-CD26-4ED9-89E5-448D4029C5F5}"/>
              </a:ext>
            </a:extLst>
          </p:cNvPr>
          <p:cNvSpPr txBox="1"/>
          <p:nvPr/>
        </p:nvSpPr>
        <p:spPr>
          <a:xfrm>
            <a:off x="8714792" y="2474459"/>
            <a:ext cx="3341914" cy="2246769"/>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2023 vs 2022</a:t>
            </a:r>
          </a:p>
          <a:p>
            <a:pPr algn="ctr"/>
            <a:r>
              <a:rPr lang="en-US" sz="2800" b="1" dirty="0">
                <a:solidFill>
                  <a:srgbClr val="FFC000"/>
                </a:solidFill>
                <a:latin typeface="Arial" panose="020B0604020202020204" pitchFamily="34" charset="0"/>
                <a:cs typeface="Arial" panose="020B0604020202020204" pitchFamily="34" charset="0"/>
              </a:rPr>
              <a:t>+ 100 %</a:t>
            </a:r>
          </a:p>
          <a:p>
            <a:pPr algn="ctr"/>
            <a:endParaRPr lang="en-US" sz="2800" dirty="0"/>
          </a:p>
          <a:p>
            <a:pPr algn="ctr"/>
            <a:r>
              <a:rPr lang="en-US" sz="2800" dirty="0">
                <a:solidFill>
                  <a:schemeClr val="bg1"/>
                </a:solidFill>
                <a:latin typeface="Arial Black" panose="020B0A04020102020204" pitchFamily="34" charset="0"/>
              </a:rPr>
              <a:t>2023 vs 2019</a:t>
            </a:r>
          </a:p>
          <a:p>
            <a:pPr algn="ctr"/>
            <a:r>
              <a:rPr lang="en-US" sz="2800" b="1" dirty="0">
                <a:solidFill>
                  <a:srgbClr val="FFC000"/>
                </a:solidFill>
                <a:latin typeface="Arial" panose="020B0604020202020204" pitchFamily="34" charset="0"/>
                <a:cs typeface="Arial" panose="020B0604020202020204" pitchFamily="34" charset="0"/>
              </a:rPr>
              <a:t>+798%</a:t>
            </a:r>
          </a:p>
        </p:txBody>
      </p:sp>
      <p:pic>
        <p:nvPicPr>
          <p:cNvPr id="9" name="图形 10">
            <a:extLst>
              <a:ext uri="{FF2B5EF4-FFF2-40B4-BE49-F238E27FC236}">
                <a16:creationId xmlns:a16="http://schemas.microsoft.com/office/drawing/2014/main" id="{719B259C-A53C-44BE-9971-EC5529AF93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76117" y="642775"/>
            <a:ext cx="2142929" cy="287642"/>
          </a:xfrm>
          <a:prstGeom prst="rect">
            <a:avLst/>
          </a:prstGeom>
        </p:spPr>
      </p:pic>
      <p:sp>
        <p:nvSpPr>
          <p:cNvPr id="10" name="Google Shape;206;p15">
            <a:extLst>
              <a:ext uri="{FF2B5EF4-FFF2-40B4-BE49-F238E27FC236}">
                <a16:creationId xmlns:a16="http://schemas.microsoft.com/office/drawing/2014/main" id="{C2A3EA60-D39D-4369-81A6-EE118D635DF0}"/>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UK Ticket Volume</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2" name="TextBox 1">
            <a:extLst>
              <a:ext uri="{FF2B5EF4-FFF2-40B4-BE49-F238E27FC236}">
                <a16:creationId xmlns:a16="http://schemas.microsoft.com/office/drawing/2014/main" id="{3C073EB3-A55C-54F4-D37F-232D653C51C2}"/>
              </a:ext>
            </a:extLst>
          </p:cNvPr>
          <p:cNvSpPr txBox="1"/>
          <p:nvPr/>
        </p:nvSpPr>
        <p:spPr>
          <a:xfrm>
            <a:off x="82193" y="6581001"/>
            <a:ext cx="6719299"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 Train data of </a:t>
            </a:r>
            <a:r>
              <a:rPr lang="en-US" sz="1200" dirty="0" err="1">
                <a:solidFill>
                  <a:schemeClr val="bg1"/>
                </a:solidFill>
                <a:latin typeface="Arial" panose="020B0604020202020204" pitchFamily="34" charset="0"/>
                <a:cs typeface="Arial" panose="020B0604020202020204" pitchFamily="34" charset="0"/>
              </a:rPr>
              <a:t>Trip.com</a:t>
            </a:r>
            <a:r>
              <a:rPr lang="en-US" sz="1200" dirty="0">
                <a:solidFill>
                  <a:schemeClr val="bg1"/>
                </a:solidFill>
                <a:latin typeface="Arial" panose="020B0604020202020204" pitchFamily="34" charset="0"/>
                <a:cs typeface="Arial" panose="020B0604020202020204" pitchFamily="34" charset="0"/>
              </a:rPr>
              <a:t> Group  </a:t>
            </a:r>
          </a:p>
        </p:txBody>
      </p:sp>
    </p:spTree>
    <p:extLst>
      <p:ext uri="{BB962C8B-B14F-4D97-AF65-F5344CB8AC3E}">
        <p14:creationId xmlns:p14="http://schemas.microsoft.com/office/powerpoint/2010/main" val="2595883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ED1C-AF0A-4660-AFC1-8AAEA90463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C5BF4C-A1A0-4C4D-8244-EC66F72A6D0C}"/>
              </a:ext>
            </a:extLst>
          </p:cNvPr>
          <p:cNvSpPr>
            <a:spLocks noGrp="1"/>
          </p:cNvSpPr>
          <p:nvPr>
            <p:ph idx="1"/>
          </p:nvPr>
        </p:nvSpPr>
        <p:spPr/>
        <p:txBody>
          <a:bodyPr/>
          <a:lstStyle/>
          <a:p>
            <a:endParaRPr lang="en-US"/>
          </a:p>
        </p:txBody>
      </p:sp>
      <p:pic>
        <p:nvPicPr>
          <p:cNvPr id="4" name="230908 train speech BG 5.psd" descr="230908 train speech BG 5.psd">
            <a:extLst>
              <a:ext uri="{FF2B5EF4-FFF2-40B4-BE49-F238E27FC236}">
                <a16:creationId xmlns:a16="http://schemas.microsoft.com/office/drawing/2014/main" id="{DCDBEAF9-097D-4674-9218-E9DDDD3875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207"/>
          <a:stretch/>
        </p:blipFill>
        <p:spPr>
          <a:xfrm>
            <a:off x="0" y="0"/>
            <a:ext cx="12192000" cy="6945330"/>
          </a:xfrm>
          <a:prstGeom prst="rect">
            <a:avLst/>
          </a:prstGeom>
          <a:ln w="12700">
            <a:miter lim="400000"/>
            <a:headEnd/>
            <a:tailEnd/>
          </a:ln>
        </p:spPr>
      </p:pic>
      <p:graphicFrame>
        <p:nvGraphicFramePr>
          <p:cNvPr id="6" name="Chart 5">
            <a:extLst>
              <a:ext uri="{FF2B5EF4-FFF2-40B4-BE49-F238E27FC236}">
                <a16:creationId xmlns:a16="http://schemas.microsoft.com/office/drawing/2014/main" id="{E8E33D7C-71B8-4C57-9877-12D78BCB195A}"/>
              </a:ext>
            </a:extLst>
          </p:cNvPr>
          <p:cNvGraphicFramePr/>
          <p:nvPr>
            <p:extLst>
              <p:ext uri="{D42A27DB-BD31-4B8C-83A1-F6EECF244321}">
                <p14:modId xmlns:p14="http://schemas.microsoft.com/office/powerpoint/2010/main" val="948867290"/>
              </p:ext>
            </p:extLst>
          </p:nvPr>
        </p:nvGraphicFramePr>
        <p:xfrm>
          <a:off x="177321" y="1573192"/>
          <a:ext cx="8173577" cy="4249148"/>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07573C82-ECB8-4C9F-ADD7-2CF1593869D7}"/>
              </a:ext>
            </a:extLst>
          </p:cNvPr>
          <p:cNvSpPr txBox="1"/>
          <p:nvPr/>
        </p:nvSpPr>
        <p:spPr>
          <a:xfrm>
            <a:off x="9094127" y="2485345"/>
            <a:ext cx="2920552" cy="2246769"/>
          </a:xfrm>
          <a:prstGeom prst="rect">
            <a:avLst/>
          </a:prstGeom>
          <a:noFill/>
        </p:spPr>
        <p:txBody>
          <a:bodyPr wrap="square" rtlCol="0">
            <a:spAutoFit/>
          </a:bodyPr>
          <a:lstStyle/>
          <a:p>
            <a:r>
              <a:rPr lang="en-US" sz="2800" dirty="0">
                <a:solidFill>
                  <a:schemeClr val="bg1"/>
                </a:solidFill>
                <a:latin typeface="Arial Black" panose="020B0A04020102020204" pitchFamily="34" charset="0"/>
              </a:rPr>
              <a:t>2023 vs 2022</a:t>
            </a:r>
          </a:p>
          <a:p>
            <a:pPr algn="ctr"/>
            <a:r>
              <a:rPr lang="en-US" sz="2800" b="1" dirty="0">
                <a:solidFill>
                  <a:srgbClr val="FFC000"/>
                </a:solidFill>
                <a:latin typeface="Arial" panose="020B0604020202020204" pitchFamily="34" charset="0"/>
                <a:cs typeface="Arial" panose="020B0604020202020204" pitchFamily="34" charset="0"/>
              </a:rPr>
              <a:t>+ 909 %</a:t>
            </a:r>
            <a:endParaRPr lang="en-US" sz="2800" dirty="0"/>
          </a:p>
          <a:p>
            <a:endParaRPr lang="en-US" sz="2800" dirty="0"/>
          </a:p>
          <a:p>
            <a:r>
              <a:rPr lang="en-US" sz="2800" dirty="0">
                <a:solidFill>
                  <a:schemeClr val="bg1"/>
                </a:solidFill>
                <a:latin typeface="Arial Black" panose="020B0A04020102020204" pitchFamily="34" charset="0"/>
              </a:rPr>
              <a:t>2023 vs 2019</a:t>
            </a:r>
          </a:p>
          <a:p>
            <a:pPr algn="ctr"/>
            <a:r>
              <a:rPr lang="en-US" sz="2800" b="1" dirty="0">
                <a:solidFill>
                  <a:srgbClr val="FFC000"/>
                </a:solidFill>
                <a:latin typeface="Arial" panose="020B0604020202020204" pitchFamily="34" charset="0"/>
                <a:cs typeface="Arial" panose="020B0604020202020204" pitchFamily="34" charset="0"/>
              </a:rPr>
              <a:t>+335%</a:t>
            </a:r>
          </a:p>
        </p:txBody>
      </p:sp>
      <p:pic>
        <p:nvPicPr>
          <p:cNvPr id="8" name="图形 10">
            <a:extLst>
              <a:ext uri="{FF2B5EF4-FFF2-40B4-BE49-F238E27FC236}">
                <a16:creationId xmlns:a16="http://schemas.microsoft.com/office/drawing/2014/main" id="{B3C5A50C-B6AC-4585-9CBE-8818A275AE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76117" y="642775"/>
            <a:ext cx="2142929" cy="287642"/>
          </a:xfrm>
          <a:prstGeom prst="rect">
            <a:avLst/>
          </a:prstGeom>
        </p:spPr>
      </p:pic>
      <p:sp>
        <p:nvSpPr>
          <p:cNvPr id="9" name="Google Shape;206;p15">
            <a:extLst>
              <a:ext uri="{FF2B5EF4-FFF2-40B4-BE49-F238E27FC236}">
                <a16:creationId xmlns:a16="http://schemas.microsoft.com/office/drawing/2014/main" id="{34D2C056-34FF-4CB7-906D-D23810FEB60D}"/>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Europe Ticket Volume (excluding UK)</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5" name="TextBox 4">
            <a:extLst>
              <a:ext uri="{FF2B5EF4-FFF2-40B4-BE49-F238E27FC236}">
                <a16:creationId xmlns:a16="http://schemas.microsoft.com/office/drawing/2014/main" id="{32AD959F-EB0E-6575-8F10-A17964C7898A}"/>
              </a:ext>
            </a:extLst>
          </p:cNvPr>
          <p:cNvSpPr txBox="1"/>
          <p:nvPr/>
        </p:nvSpPr>
        <p:spPr>
          <a:xfrm>
            <a:off x="82193" y="6581001"/>
            <a:ext cx="6719299"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 Train data of </a:t>
            </a:r>
            <a:r>
              <a:rPr lang="en-US" sz="1200" dirty="0" err="1">
                <a:solidFill>
                  <a:schemeClr val="bg1"/>
                </a:solidFill>
                <a:latin typeface="Arial" panose="020B0604020202020204" pitchFamily="34" charset="0"/>
                <a:cs typeface="Arial" panose="020B0604020202020204" pitchFamily="34" charset="0"/>
              </a:rPr>
              <a:t>Trip.com</a:t>
            </a:r>
            <a:r>
              <a:rPr lang="en-US" sz="1200" dirty="0">
                <a:solidFill>
                  <a:schemeClr val="bg1"/>
                </a:solidFill>
                <a:latin typeface="Arial" panose="020B0604020202020204" pitchFamily="34" charset="0"/>
                <a:cs typeface="Arial" panose="020B0604020202020204" pitchFamily="34" charset="0"/>
              </a:rPr>
              <a:t> Group  </a:t>
            </a:r>
          </a:p>
        </p:txBody>
      </p:sp>
    </p:spTree>
    <p:extLst>
      <p:ext uri="{BB962C8B-B14F-4D97-AF65-F5344CB8AC3E}">
        <p14:creationId xmlns:p14="http://schemas.microsoft.com/office/powerpoint/2010/main" val="1840540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230908 train speech BG 3.psd" descr="230908 train speech BG 3.psd"/>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9535" y="242316"/>
            <a:ext cx="12192001" cy="6858001"/>
          </a:xfrm>
          <a:prstGeom prst="rect">
            <a:avLst/>
          </a:prstGeom>
          <a:ln w="12700">
            <a:miter lim="400000"/>
            <a:headEnd/>
            <a:tailEnd/>
          </a:ln>
        </p:spPr>
      </p:pic>
      <p:sp>
        <p:nvSpPr>
          <p:cNvPr id="102" name="Rectangle 101"/>
          <p:cNvSpPr/>
          <p:nvPr/>
        </p:nvSpPr>
        <p:spPr>
          <a:xfrm>
            <a:off x="3422817" y="5777645"/>
            <a:ext cx="1132473" cy="596578"/>
          </a:xfrm>
          <a:prstGeom prst="rect">
            <a:avLst/>
          </a:prstGeom>
          <a:solidFill>
            <a:schemeClr val="accent2">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3942" y="1355943"/>
            <a:ext cx="3908508" cy="3990301"/>
          </a:xfrm>
          <a:prstGeom prst="rect">
            <a:avLst/>
          </a:prstGeom>
          <a:effectLst>
            <a:softEdge rad="63500"/>
          </a:effectLst>
        </p:spPr>
      </p:pic>
      <p:sp>
        <p:nvSpPr>
          <p:cNvPr id="30" name="Rectangle 29"/>
          <p:cNvSpPr/>
          <p:nvPr/>
        </p:nvSpPr>
        <p:spPr>
          <a:xfrm>
            <a:off x="1838548" y="5683234"/>
            <a:ext cx="1132474" cy="587379"/>
          </a:xfrm>
          <a:prstGeom prst="rect">
            <a:avLst/>
          </a:prstGeom>
          <a:solidFill>
            <a:schemeClr val="accent2">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10177" y="5883050"/>
            <a:ext cx="312832" cy="208555"/>
          </a:xfrm>
          <a:prstGeom prst="rect">
            <a:avLst/>
          </a:prstGeom>
        </p:spPr>
      </p:pic>
      <p:sp>
        <p:nvSpPr>
          <p:cNvPr id="25" name="Title 1"/>
          <p:cNvSpPr txBox="1"/>
          <p:nvPr/>
        </p:nvSpPr>
        <p:spPr>
          <a:xfrm>
            <a:off x="2255303" y="5664578"/>
            <a:ext cx="1132473" cy="6454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000" b="1" dirty="0">
                <a:solidFill>
                  <a:schemeClr val="tx2"/>
                </a:solidFill>
                <a:latin typeface="Arial" panose="020B0604020202020204" pitchFamily="34" charset="0"/>
                <a:cs typeface="Arial" panose="020B0604020202020204" pitchFamily="34" charset="0"/>
              </a:rPr>
              <a:t>Portugal</a:t>
            </a:r>
            <a:endParaRPr lang="en-US" sz="1400" b="1" dirty="0">
              <a:solidFill>
                <a:schemeClr val="tx2"/>
              </a:solidFill>
              <a:latin typeface="Arial" panose="020B0604020202020204" pitchFamily="34" charset="0"/>
              <a:cs typeface="Arial" panose="020B0604020202020204" pitchFamily="34" charset="0"/>
            </a:endParaRPr>
          </a:p>
        </p:txBody>
      </p:sp>
      <p:cxnSp>
        <p:nvCxnSpPr>
          <p:cNvPr id="59" name="Connector: Elbow 58"/>
          <p:cNvCxnSpPr>
            <a:cxnSpLocks/>
          </p:cNvCxnSpPr>
          <p:nvPr/>
        </p:nvCxnSpPr>
        <p:spPr>
          <a:xfrm rot="5400000" flipH="1" flipV="1">
            <a:off x="2960984" y="4153525"/>
            <a:ext cx="995952" cy="2040960"/>
          </a:xfrm>
          <a:prstGeom prst="bentConnector2">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grpSp>
        <p:nvGrpSpPr>
          <p:cNvPr id="70" name="Group 69"/>
          <p:cNvGrpSpPr/>
          <p:nvPr/>
        </p:nvGrpSpPr>
        <p:grpSpPr>
          <a:xfrm>
            <a:off x="1777687" y="849087"/>
            <a:ext cx="1562158" cy="660645"/>
            <a:chOff x="438912" y="4809744"/>
            <a:chExt cx="2438134" cy="1502551"/>
          </a:xfrm>
        </p:grpSpPr>
        <p:sp>
          <p:nvSpPr>
            <p:cNvPr id="71" name="Rectangle 70"/>
            <p:cNvSpPr/>
            <p:nvPr/>
          </p:nvSpPr>
          <p:spPr>
            <a:xfrm>
              <a:off x="438912" y="4809744"/>
              <a:ext cx="1767505" cy="1502551"/>
            </a:xfrm>
            <a:prstGeom prst="rect">
              <a:avLst/>
            </a:prstGeom>
            <a:solidFill>
              <a:schemeClr val="accent1">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itle 1"/>
            <p:cNvSpPr txBox="1"/>
            <p:nvPr/>
          </p:nvSpPr>
          <p:spPr>
            <a:xfrm>
              <a:off x="1109542" y="5030750"/>
              <a:ext cx="1767504" cy="10074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Norway</a:t>
              </a:r>
              <a:endParaRPr lang="en-US" sz="1400" b="1" dirty="0">
                <a:solidFill>
                  <a:schemeClr val="tx2"/>
                </a:solidFill>
                <a:latin typeface="Arial" panose="020B0604020202020204" pitchFamily="34" charset="0"/>
                <a:cs typeface="Arial" panose="020B0604020202020204" pitchFamily="34" charset="0"/>
              </a:endParaRPr>
            </a:p>
          </p:txBody>
        </p:sp>
      </p:grpSp>
      <p:grpSp>
        <p:nvGrpSpPr>
          <p:cNvPr id="73" name="Group 72"/>
          <p:cNvGrpSpPr/>
          <p:nvPr/>
        </p:nvGrpSpPr>
        <p:grpSpPr>
          <a:xfrm>
            <a:off x="1777687" y="1971811"/>
            <a:ext cx="1564586" cy="642638"/>
            <a:chOff x="-1690392" y="5154958"/>
            <a:chExt cx="2441923" cy="3204061"/>
          </a:xfrm>
        </p:grpSpPr>
        <p:sp>
          <p:nvSpPr>
            <p:cNvPr id="74" name="Rectangle 73"/>
            <p:cNvSpPr/>
            <p:nvPr/>
          </p:nvSpPr>
          <p:spPr>
            <a:xfrm>
              <a:off x="-1690392" y="5154958"/>
              <a:ext cx="1767505" cy="3204061"/>
            </a:xfrm>
            <a:prstGeom prst="rect">
              <a:avLst/>
            </a:prstGeom>
            <a:solidFill>
              <a:schemeClr val="accent1">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itle 1"/>
            <p:cNvSpPr txBox="1"/>
            <p:nvPr/>
          </p:nvSpPr>
          <p:spPr>
            <a:xfrm>
              <a:off x="-1015973" y="6215382"/>
              <a:ext cx="1767504" cy="100746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Sweden</a:t>
              </a:r>
              <a:endParaRPr lang="en-US" sz="1400" b="1" dirty="0">
                <a:solidFill>
                  <a:schemeClr val="tx2"/>
                </a:solidFill>
                <a:latin typeface="Arial" panose="020B0604020202020204" pitchFamily="34" charset="0"/>
                <a:cs typeface="Arial" panose="020B0604020202020204" pitchFamily="34" charset="0"/>
              </a:endParaRPr>
            </a:p>
          </p:txBody>
        </p:sp>
      </p:gr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0814" y="2184500"/>
            <a:ext cx="312832" cy="195520"/>
          </a:xfrm>
          <a:prstGeom prst="rect">
            <a:avLst/>
          </a:prstGeom>
        </p:spPr>
      </p:pic>
      <p:cxnSp>
        <p:nvCxnSpPr>
          <p:cNvPr id="87" name="Connector: Elbow 86"/>
          <p:cNvCxnSpPr>
            <a:stCxn id="74" idx="3"/>
          </p:cNvCxnSpPr>
          <p:nvPr/>
        </p:nvCxnSpPr>
        <p:spPr>
          <a:xfrm>
            <a:off x="2910160" y="2293130"/>
            <a:ext cx="3343779" cy="361161"/>
          </a:xfrm>
          <a:prstGeom prst="bentConnector3">
            <a:avLst>
              <a:gd name="adj1" fmla="val 50000"/>
            </a:avLst>
          </a:prstGeom>
          <a:ln w="19050">
            <a:solidFill>
              <a:schemeClr val="accent1"/>
            </a:solidFill>
            <a:prstDash val="sysDot"/>
          </a:ln>
        </p:spPr>
        <p:style>
          <a:lnRef idx="1">
            <a:schemeClr val="dk1"/>
          </a:lnRef>
          <a:fillRef idx="0">
            <a:schemeClr val="dk1"/>
          </a:fillRef>
          <a:effectRef idx="0">
            <a:schemeClr val="dk1"/>
          </a:effectRef>
          <a:fontRef idx="minor">
            <a:schemeClr val="tx1"/>
          </a:fontRef>
        </p:style>
      </p:cxnSp>
      <p:cxnSp>
        <p:nvCxnSpPr>
          <p:cNvPr id="90" name="Connector: Elbow 89"/>
          <p:cNvCxnSpPr/>
          <p:nvPr/>
        </p:nvCxnSpPr>
        <p:spPr>
          <a:xfrm>
            <a:off x="2910160" y="1340210"/>
            <a:ext cx="2985815" cy="1229492"/>
          </a:xfrm>
          <a:prstGeom prst="bentConnector3">
            <a:avLst>
              <a:gd name="adj1" fmla="val 70417"/>
            </a:avLst>
          </a:prstGeom>
          <a:ln w="19050">
            <a:solidFill>
              <a:schemeClr val="accent1"/>
            </a:solidFill>
            <a:prstDash val="sysDot"/>
          </a:ln>
        </p:spPr>
        <p:style>
          <a:lnRef idx="1">
            <a:schemeClr val="dk1"/>
          </a:lnRef>
          <a:fillRef idx="0">
            <a:schemeClr val="dk1"/>
          </a:fillRef>
          <a:effectRef idx="0">
            <a:schemeClr val="dk1"/>
          </a:effectRef>
          <a:fontRef idx="minor">
            <a:schemeClr val="tx1"/>
          </a:fontRef>
        </p:style>
      </p:cxnSp>
      <p:grpSp>
        <p:nvGrpSpPr>
          <p:cNvPr id="94" name="Group 93"/>
          <p:cNvGrpSpPr/>
          <p:nvPr/>
        </p:nvGrpSpPr>
        <p:grpSpPr>
          <a:xfrm>
            <a:off x="8719766" y="3189115"/>
            <a:ext cx="2346207" cy="645498"/>
            <a:chOff x="-1690392" y="5154958"/>
            <a:chExt cx="2266211" cy="3204061"/>
          </a:xfrm>
        </p:grpSpPr>
        <p:sp>
          <p:nvSpPr>
            <p:cNvPr id="95" name="Rectangle 94"/>
            <p:cNvSpPr/>
            <p:nvPr/>
          </p:nvSpPr>
          <p:spPr>
            <a:xfrm>
              <a:off x="-1690392" y="5154958"/>
              <a:ext cx="1767505" cy="3204061"/>
            </a:xfrm>
            <a:prstGeom prst="rect">
              <a:avLst/>
            </a:prstGeom>
            <a:solidFill>
              <a:schemeClr val="accent6">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itle 1"/>
            <p:cNvSpPr txBox="1"/>
            <p:nvPr/>
          </p:nvSpPr>
          <p:spPr>
            <a:xfrm>
              <a:off x="-1191685" y="6116581"/>
              <a:ext cx="1767504" cy="100745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Czech Republic</a:t>
              </a:r>
              <a:endParaRPr lang="en-US" sz="1400" b="1" dirty="0">
                <a:solidFill>
                  <a:schemeClr val="tx2"/>
                </a:solidFill>
                <a:latin typeface="Arial" panose="020B0604020202020204" pitchFamily="34" charset="0"/>
                <a:cs typeface="Arial" panose="020B0604020202020204" pitchFamily="34" charset="0"/>
              </a:endParaRPr>
            </a:p>
          </p:txBody>
        </p:sp>
      </p:grpSp>
      <p:grpSp>
        <p:nvGrpSpPr>
          <p:cNvPr id="98" name="Group 97"/>
          <p:cNvGrpSpPr/>
          <p:nvPr/>
        </p:nvGrpSpPr>
        <p:grpSpPr>
          <a:xfrm>
            <a:off x="8719766" y="5437641"/>
            <a:ext cx="1566482" cy="731485"/>
            <a:chOff x="438912" y="4809744"/>
            <a:chExt cx="2444882" cy="1502551"/>
          </a:xfrm>
        </p:grpSpPr>
        <p:sp>
          <p:nvSpPr>
            <p:cNvPr id="99" name="Rectangle 98"/>
            <p:cNvSpPr/>
            <p:nvPr/>
          </p:nvSpPr>
          <p:spPr>
            <a:xfrm>
              <a:off x="438912" y="4809744"/>
              <a:ext cx="1767505" cy="1502551"/>
            </a:xfrm>
            <a:prstGeom prst="rect">
              <a:avLst/>
            </a:prstGeom>
            <a:solidFill>
              <a:schemeClr val="accent6">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Title 1"/>
            <p:cNvSpPr txBox="1"/>
            <p:nvPr/>
          </p:nvSpPr>
          <p:spPr>
            <a:xfrm>
              <a:off x="1116290" y="4931403"/>
              <a:ext cx="1767504" cy="10074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Hungary</a:t>
              </a:r>
              <a:endParaRPr lang="en-US" sz="1400" b="1" dirty="0">
                <a:solidFill>
                  <a:schemeClr val="tx2"/>
                </a:solidFill>
                <a:latin typeface="Arial" panose="020B0604020202020204" pitchFamily="34" charset="0"/>
                <a:cs typeface="Arial" panose="020B0604020202020204" pitchFamily="34" charset="0"/>
              </a:endParaRPr>
            </a:p>
          </p:txBody>
        </p:sp>
      </p:grpSp>
      <p:sp>
        <p:nvSpPr>
          <p:cNvPr id="108" name="Rectangle 107"/>
          <p:cNvSpPr/>
          <p:nvPr/>
        </p:nvSpPr>
        <p:spPr>
          <a:xfrm>
            <a:off x="8702544" y="1941233"/>
            <a:ext cx="1132474" cy="505821"/>
          </a:xfrm>
          <a:prstGeom prst="rect">
            <a:avLst/>
          </a:prstGeom>
          <a:solidFill>
            <a:schemeClr val="accent6">
              <a:lumMod val="40000"/>
              <a:lumOff val="6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Title 1"/>
          <p:cNvSpPr txBox="1"/>
          <p:nvPr/>
        </p:nvSpPr>
        <p:spPr>
          <a:xfrm>
            <a:off x="9136770" y="1861751"/>
            <a:ext cx="1132473" cy="6454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Poland</a:t>
            </a:r>
            <a:endParaRPr lang="en-US" sz="1400" b="1" dirty="0">
              <a:solidFill>
                <a:schemeClr val="tx2"/>
              </a:solidFill>
              <a:latin typeface="Arial" panose="020B0604020202020204" pitchFamily="34" charset="0"/>
              <a:cs typeface="Arial" panose="020B0604020202020204" pitchFamily="34" charset="0"/>
            </a:endParaRPr>
          </a:p>
        </p:txBody>
      </p:sp>
      <p:cxnSp>
        <p:nvCxnSpPr>
          <p:cNvPr id="110" name="Connector: Elbow 109"/>
          <p:cNvCxnSpPr>
            <a:cxnSpLocks/>
            <a:endCxn id="108" idx="1"/>
          </p:cNvCxnSpPr>
          <p:nvPr/>
        </p:nvCxnSpPr>
        <p:spPr>
          <a:xfrm flipV="1">
            <a:off x="6468053" y="2194144"/>
            <a:ext cx="2234491" cy="1309853"/>
          </a:xfrm>
          <a:prstGeom prst="bentConnector3">
            <a:avLst>
              <a:gd name="adj1" fmla="val 37770"/>
            </a:avLst>
          </a:prstGeom>
          <a:ln w="19050">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113" name="Connector: Elbow 112"/>
          <p:cNvCxnSpPr>
            <a:endCxn id="95" idx="1"/>
          </p:cNvCxnSpPr>
          <p:nvPr/>
        </p:nvCxnSpPr>
        <p:spPr>
          <a:xfrm flipV="1">
            <a:off x="6505575" y="3511864"/>
            <a:ext cx="2214191" cy="318907"/>
          </a:xfrm>
          <a:prstGeom prst="bentConnector3">
            <a:avLst>
              <a:gd name="adj1" fmla="val 50000"/>
            </a:avLst>
          </a:prstGeom>
          <a:ln w="19050">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116" name="Connector: Elbow 115"/>
          <p:cNvCxnSpPr>
            <a:cxnSpLocks/>
            <a:endCxn id="99" idx="1"/>
          </p:cNvCxnSpPr>
          <p:nvPr/>
        </p:nvCxnSpPr>
        <p:spPr>
          <a:xfrm>
            <a:off x="6596335" y="4120403"/>
            <a:ext cx="2123431" cy="1682980"/>
          </a:xfrm>
          <a:prstGeom prst="bentConnector3">
            <a:avLst>
              <a:gd name="adj1" fmla="val 50000"/>
            </a:avLst>
          </a:prstGeom>
          <a:ln w="19050">
            <a:solidFill>
              <a:schemeClr val="accent6"/>
            </a:solidFill>
            <a:prstDash val="sysDot"/>
          </a:ln>
        </p:spPr>
        <p:style>
          <a:lnRef idx="1">
            <a:schemeClr val="dk1"/>
          </a:lnRef>
          <a:fillRef idx="0">
            <a:schemeClr val="dk1"/>
          </a:fillRef>
          <a:effectRef idx="0">
            <a:schemeClr val="dk1"/>
          </a:effectRef>
          <a:fontRef idx="minor">
            <a:schemeClr val="tx1"/>
          </a:fontRef>
        </p:style>
      </p:cxnSp>
      <p:pic>
        <p:nvPicPr>
          <p:cNvPr id="127" name="Picture 12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46158" y="5616407"/>
            <a:ext cx="307617" cy="204705"/>
          </a:xfrm>
          <a:prstGeom prst="rect">
            <a:avLst/>
          </a:prstGeom>
        </p:spPr>
      </p:pic>
      <p:pic>
        <p:nvPicPr>
          <p:cNvPr id="128" name="Picture 12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54884" y="2072204"/>
            <a:ext cx="311203" cy="194502"/>
          </a:xfrm>
          <a:prstGeom prst="rect">
            <a:avLst/>
          </a:prstGeom>
        </p:spPr>
      </p:pic>
      <p:pic>
        <p:nvPicPr>
          <p:cNvPr id="129" name="Picture 12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54884" y="3378342"/>
            <a:ext cx="311204" cy="207469"/>
          </a:xfrm>
          <a:prstGeom prst="rect">
            <a:avLst/>
          </a:prstGeom>
        </p:spPr>
      </p:pic>
      <p:pic>
        <p:nvPicPr>
          <p:cNvPr id="145" name="Picture 14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07519" y="1021119"/>
            <a:ext cx="312832" cy="228379"/>
          </a:xfrm>
          <a:prstGeom prst="rect">
            <a:avLst/>
          </a:prstGeom>
        </p:spPr>
      </p:pic>
      <p:sp>
        <p:nvSpPr>
          <p:cNvPr id="80" name="Title 1"/>
          <p:cNvSpPr txBox="1"/>
          <p:nvPr/>
        </p:nvSpPr>
        <p:spPr>
          <a:xfrm>
            <a:off x="3856831" y="5866019"/>
            <a:ext cx="696016" cy="365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 b="1" dirty="0">
                <a:solidFill>
                  <a:schemeClr val="tx2"/>
                </a:solidFill>
                <a:latin typeface="Arial" panose="020B0604020202020204" pitchFamily="34" charset="0"/>
                <a:cs typeface="Arial" panose="020B0604020202020204" pitchFamily="34" charset="0"/>
              </a:rPr>
              <a:t>Belgium</a:t>
            </a:r>
            <a:endParaRPr lang="en-US" sz="1400" b="1" dirty="0">
              <a:solidFill>
                <a:schemeClr val="tx2"/>
              </a:solidFill>
              <a:latin typeface="Arial" panose="020B0604020202020204" pitchFamily="34" charset="0"/>
              <a:cs typeface="Arial" panose="020B0604020202020204" pitchFamily="34" charset="0"/>
            </a:endParaRPr>
          </a:p>
        </p:txBody>
      </p:sp>
      <p:pic>
        <p:nvPicPr>
          <p:cNvPr id="88" name="Picture 8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34967" y="5923688"/>
            <a:ext cx="245366" cy="212650"/>
          </a:xfrm>
          <a:prstGeom prst="rect">
            <a:avLst/>
          </a:prstGeom>
        </p:spPr>
      </p:pic>
      <p:cxnSp>
        <p:nvCxnSpPr>
          <p:cNvPr id="104" name="Connector: Elbow 103"/>
          <p:cNvCxnSpPr>
            <a:cxnSpLocks/>
            <a:stCxn id="102" idx="0"/>
          </p:cNvCxnSpPr>
          <p:nvPr/>
        </p:nvCxnSpPr>
        <p:spPr>
          <a:xfrm rot="5400000" flipH="1" flipV="1">
            <a:off x="3847314" y="3932215"/>
            <a:ext cx="1987170" cy="1703690"/>
          </a:xfrm>
          <a:prstGeom prst="bentConnector3">
            <a:avLst>
              <a:gd name="adj1" fmla="val 50000"/>
            </a:avLst>
          </a:prstGeom>
          <a:ln w="19050">
            <a:solidFill>
              <a:schemeClr val="accent2"/>
            </a:solidFill>
            <a:prstDash val="sysDot"/>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2AE6DE-5D66-40DD-83C4-94B2DDE461DC}"/>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a:extLst>
              <a:ext uri="{FF2B5EF4-FFF2-40B4-BE49-F238E27FC236}">
                <a16:creationId xmlns:a16="http://schemas.microsoft.com/office/drawing/2014/main" id="{3906DFD4-2681-4795-BC2F-539B9258BC34}"/>
              </a:ext>
            </a:extLst>
          </p:cNvPr>
          <p:cNvSpPr>
            <a:spLocks noChangeArrowheads="1"/>
          </p:cNvSpPr>
          <p:nvPr/>
        </p:nvSpPr>
        <p:spPr bwMode="auto">
          <a:xfrm>
            <a:off x="-21772" y="1"/>
            <a:ext cx="12235543" cy="6857999"/>
          </a:xfrm>
          <a:prstGeom prst="rect">
            <a:avLst/>
          </a:prstGeom>
          <a:solidFill>
            <a:schemeClr val="tx1">
              <a:alpha val="70000"/>
            </a:schemeClr>
          </a:solidFill>
          <a:ln>
            <a:noFill/>
          </a:ln>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600" dirty="0">
              <a:solidFill>
                <a:srgbClr val="FFFFFF"/>
              </a:solidFill>
            </a:endParaRPr>
          </a:p>
        </p:txBody>
      </p:sp>
      <p:pic>
        <p:nvPicPr>
          <p:cNvPr id="9" name="图形 10">
            <a:extLst>
              <a:ext uri="{FF2B5EF4-FFF2-40B4-BE49-F238E27FC236}">
                <a16:creationId xmlns:a16="http://schemas.microsoft.com/office/drawing/2014/main" id="{1E8ABD41-87E7-489C-BFFF-E06EE4EF72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6117" y="642775"/>
            <a:ext cx="2142929" cy="287642"/>
          </a:xfrm>
          <a:prstGeom prst="rect">
            <a:avLst/>
          </a:prstGeom>
        </p:spPr>
      </p:pic>
      <p:sp>
        <p:nvSpPr>
          <p:cNvPr id="10" name="Google Shape;206;p15">
            <a:extLst>
              <a:ext uri="{FF2B5EF4-FFF2-40B4-BE49-F238E27FC236}">
                <a16:creationId xmlns:a16="http://schemas.microsoft.com/office/drawing/2014/main" id="{A9B3329D-F25C-44A0-BB39-EAFBBA8B0F55}"/>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Industry Challenges</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11" name="TextBox 10">
            <a:extLst>
              <a:ext uri="{FF2B5EF4-FFF2-40B4-BE49-F238E27FC236}">
                <a16:creationId xmlns:a16="http://schemas.microsoft.com/office/drawing/2014/main" id="{98114958-E3E1-4674-96B4-B4B6CBCA2887}"/>
              </a:ext>
            </a:extLst>
          </p:cNvPr>
          <p:cNvSpPr txBox="1"/>
          <p:nvPr/>
        </p:nvSpPr>
        <p:spPr>
          <a:xfrm>
            <a:off x="457198" y="1797050"/>
            <a:ext cx="10399988" cy="4196020"/>
          </a:xfrm>
          <a:prstGeom prst="rect">
            <a:avLst/>
          </a:prstGeom>
          <a:noFill/>
        </p:spPr>
        <p:txBody>
          <a:bodyPr wrap="square" rtlCol="0">
            <a:spAutoFit/>
          </a:bodyPr>
          <a:lstStyle/>
          <a:p>
            <a:pPr>
              <a:lnSpc>
                <a:spcPct val="150000"/>
              </a:lnSpc>
            </a:pPr>
            <a:r>
              <a:rPr lang="en-US" b="1" dirty="0">
                <a:solidFill>
                  <a:schemeClr val="bg1"/>
                </a:solidFill>
                <a:latin typeface="Arial" panose="020B0604020202020204" pitchFamily="34" charset="0"/>
                <a:cs typeface="Arial" panose="020B0604020202020204" pitchFamily="34" charset="0"/>
              </a:rPr>
              <a:t>Access to data is necessary in each step of the process and stands at the base of creating a good customer experience, and therefore achieving an overall growth at an industry level.</a:t>
            </a:r>
          </a:p>
          <a:p>
            <a:pPr>
              <a:lnSpc>
                <a:spcPct val="150000"/>
              </a:lnSpc>
            </a:pPr>
            <a:endParaRPr lang="en-US" b="1" dirty="0">
              <a:solidFill>
                <a:schemeClr val="bg1"/>
              </a:solidFill>
              <a:latin typeface="Arial" panose="020B0604020202020204" pitchFamily="34" charset="0"/>
              <a:cs typeface="Arial" panose="020B0604020202020204" pitchFamily="34" charset="0"/>
            </a:endParaRPr>
          </a:p>
          <a:p>
            <a:pPr>
              <a:lnSpc>
                <a:spcPct val="150000"/>
              </a:lnSpc>
            </a:pPr>
            <a:r>
              <a:rPr lang="en-US" b="1" dirty="0">
                <a:solidFill>
                  <a:schemeClr val="bg1"/>
                </a:solidFill>
                <a:latin typeface="Arial" panose="020B0604020202020204" pitchFamily="34" charset="0"/>
                <a:cs typeface="Arial" panose="020B0604020202020204" pitchFamily="34" charset="0"/>
              </a:rPr>
              <a:t>Important points in where collaboration and data exchange is necessary:</a:t>
            </a:r>
          </a:p>
          <a:p>
            <a:pPr>
              <a:lnSpc>
                <a:spcPct val="150000"/>
              </a:lnSpc>
            </a:pPr>
            <a:r>
              <a:rPr lang="en-US" b="1" dirty="0">
                <a:solidFill>
                  <a:schemeClr val="bg1"/>
                </a:solidFill>
                <a:latin typeface="Arial" panose="020B0604020202020204" pitchFamily="34" charset="0"/>
                <a:cs typeface="Arial" panose="020B0604020202020204" pitchFamily="34" charset="0"/>
              </a:rPr>
              <a:t>	- Trip planning</a:t>
            </a:r>
            <a:endParaRPr lang="en-DE" b="1" dirty="0">
              <a:solidFill>
                <a:schemeClr val="bg1"/>
              </a:solidFill>
              <a:latin typeface="Arial" panose="020B0604020202020204" pitchFamily="34" charset="0"/>
              <a:cs typeface="Arial" panose="020B0604020202020204" pitchFamily="34" charset="0"/>
            </a:endParaRPr>
          </a:p>
          <a:p>
            <a:pPr>
              <a:lnSpc>
                <a:spcPct val="150000"/>
              </a:lnSpc>
            </a:pPr>
            <a:r>
              <a:rPr lang="en-DE" b="1" dirty="0">
                <a:solidFill>
                  <a:schemeClr val="bg1"/>
                </a:solidFill>
                <a:latin typeface="Arial" panose="020B0604020202020204" pitchFamily="34" charset="0"/>
                <a:cs typeface="Arial" panose="020B0604020202020204" pitchFamily="34" charset="0"/>
              </a:rPr>
              <a:t>	- Booking</a:t>
            </a:r>
          </a:p>
          <a:p>
            <a:pPr>
              <a:lnSpc>
                <a:spcPct val="150000"/>
              </a:lnSpc>
            </a:pPr>
            <a:r>
              <a:rPr lang="en-DE" b="1" dirty="0">
                <a:solidFill>
                  <a:schemeClr val="bg1"/>
                </a:solidFill>
                <a:latin typeface="Arial" panose="020B0604020202020204" pitchFamily="34" charset="0"/>
                <a:cs typeface="Arial" panose="020B0604020202020204" pitchFamily="34" charset="0"/>
              </a:rPr>
              <a:t>	- Payment</a:t>
            </a:r>
          </a:p>
          <a:p>
            <a:pPr>
              <a:lnSpc>
                <a:spcPct val="150000"/>
              </a:lnSpc>
            </a:pPr>
            <a:r>
              <a:rPr lang="en-DE" b="1" dirty="0">
                <a:solidFill>
                  <a:schemeClr val="bg1"/>
                </a:solidFill>
                <a:latin typeface="Arial" panose="020B0604020202020204" pitchFamily="34" charset="0"/>
                <a:cs typeface="Arial" panose="020B0604020202020204" pitchFamily="34" charset="0"/>
              </a:rPr>
              <a:t>	- Pre-departure</a:t>
            </a:r>
          </a:p>
          <a:p>
            <a:pPr>
              <a:lnSpc>
                <a:spcPct val="150000"/>
              </a:lnSpc>
            </a:pPr>
            <a:r>
              <a:rPr lang="en-DE" b="1" dirty="0">
                <a:solidFill>
                  <a:schemeClr val="bg1"/>
                </a:solidFill>
                <a:latin typeface="Arial" panose="020B0604020202020204" pitchFamily="34" charset="0"/>
                <a:cs typeface="Arial" panose="020B0604020202020204" pitchFamily="34" charset="0"/>
              </a:rPr>
              <a:t>	- On-train information</a:t>
            </a:r>
          </a:p>
          <a:p>
            <a:pPr>
              <a:lnSpc>
                <a:spcPct val="150000"/>
              </a:lnSpc>
            </a:pPr>
            <a:r>
              <a:rPr lang="en-DE" b="1" dirty="0">
                <a:solidFill>
                  <a:schemeClr val="bg1"/>
                </a:solidFill>
                <a:latin typeface="Arial" panose="020B0604020202020204" pitchFamily="34" charset="0"/>
                <a:cs typeface="Arial" panose="020B0604020202020204" pitchFamily="34" charset="0"/>
              </a:rPr>
              <a:t>	- Aftersales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9332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230908 train speech BG 4.psd" descr="230908 train speech BG 4.psd">
            <a:extLst>
              <a:ext uri="{FF2B5EF4-FFF2-40B4-BE49-F238E27FC236}">
                <a16:creationId xmlns:a16="http://schemas.microsoft.com/office/drawing/2014/main" id="{1D7E4385-9DEC-4A31-BE6E-D4B9A9D537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a:ln w="12700">
            <a:miter lim="400000"/>
            <a:headEnd/>
            <a:tailEnd/>
          </a:ln>
        </p:spPr>
      </p:pic>
      <p:sp>
        <p:nvSpPr>
          <p:cNvPr id="10" name="Rectangle">
            <a:extLst>
              <a:ext uri="{FF2B5EF4-FFF2-40B4-BE49-F238E27FC236}">
                <a16:creationId xmlns:a16="http://schemas.microsoft.com/office/drawing/2014/main" id="{C1E62353-37B9-438B-9D13-70EFEDE31216}"/>
              </a:ext>
            </a:extLst>
          </p:cNvPr>
          <p:cNvSpPr>
            <a:spLocks noChangeArrowheads="1"/>
          </p:cNvSpPr>
          <p:nvPr/>
        </p:nvSpPr>
        <p:spPr bwMode="auto">
          <a:xfrm>
            <a:off x="1" y="525596"/>
            <a:ext cx="12192000" cy="6332405"/>
          </a:xfrm>
          <a:prstGeom prst="rect">
            <a:avLst/>
          </a:prstGeom>
          <a:solidFill>
            <a:schemeClr val="tx1">
              <a:alpha val="19000"/>
            </a:schemeClr>
          </a:solidFill>
          <a:ln>
            <a:noFill/>
          </a:ln>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zh-CN" altLang="zh-CN" sz="1600" dirty="0">
              <a:solidFill>
                <a:srgbClr val="FFFFFF"/>
              </a:solidFill>
            </a:endParaRPr>
          </a:p>
        </p:txBody>
      </p:sp>
      <p:pic>
        <p:nvPicPr>
          <p:cNvPr id="7" name="图形 10">
            <a:extLst>
              <a:ext uri="{FF2B5EF4-FFF2-40B4-BE49-F238E27FC236}">
                <a16:creationId xmlns:a16="http://schemas.microsoft.com/office/drawing/2014/main" id="{1E8408EB-A8DB-49A7-A6F3-D272C372DE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76117" y="642775"/>
            <a:ext cx="2142929" cy="287642"/>
          </a:xfrm>
          <a:prstGeom prst="rect">
            <a:avLst/>
          </a:prstGeom>
        </p:spPr>
      </p:pic>
      <p:sp>
        <p:nvSpPr>
          <p:cNvPr id="8" name="Google Shape;206;p15">
            <a:extLst>
              <a:ext uri="{FF2B5EF4-FFF2-40B4-BE49-F238E27FC236}">
                <a16:creationId xmlns:a16="http://schemas.microsoft.com/office/drawing/2014/main" id="{97E5545D-7E14-40B1-9584-9BCE67628907}"/>
              </a:ext>
            </a:extLst>
          </p:cNvPr>
          <p:cNvSpPr/>
          <p:nvPr/>
        </p:nvSpPr>
        <p:spPr>
          <a:xfrm>
            <a:off x="208234" y="525596"/>
            <a:ext cx="7063834" cy="522000"/>
          </a:xfrm>
          <a:prstGeom prst="rect">
            <a:avLst/>
          </a:prstGeom>
          <a:noFill/>
          <a:ln>
            <a:noFill/>
          </a:ln>
        </p:spPr>
        <p:txBody>
          <a:bodyPr spcFirstLastPara="1" wrap="square" lIns="91425" tIns="45700" rIns="91425" bIns="45700" anchor="t" anchorCtr="0">
            <a:noAutofit/>
          </a:bodyPr>
          <a:lstStyle/>
          <a:p>
            <a:pPr marL="63500" indent="-63500"/>
            <a:r>
              <a:rPr lang="en-GB" sz="2800" b="1" dirty="0">
                <a:solidFill>
                  <a:schemeClr val="bg1"/>
                </a:solidFill>
                <a:latin typeface="Arial" panose="020B0604020202020204" pitchFamily="34" charset="0"/>
                <a:cs typeface="Arial" panose="020B0604020202020204" pitchFamily="34" charset="0"/>
              </a:rPr>
              <a:t>Conclusion and future outlook</a:t>
            </a:r>
            <a:endParaRPr sz="2500" b="1" dirty="0">
              <a:solidFill>
                <a:schemeClr val="bg1"/>
              </a:solidFill>
              <a:latin typeface="Arial" panose="020B0604020202020204" pitchFamily="34" charset="0"/>
              <a:ea typeface="Arial"/>
              <a:cs typeface="Arial" panose="020B0604020202020204" pitchFamily="34" charset="0"/>
              <a:sym typeface="Arial"/>
            </a:endParaRPr>
          </a:p>
        </p:txBody>
      </p:sp>
      <p:sp>
        <p:nvSpPr>
          <p:cNvPr id="2" name="TextBox 1">
            <a:extLst>
              <a:ext uri="{FF2B5EF4-FFF2-40B4-BE49-F238E27FC236}">
                <a16:creationId xmlns:a16="http://schemas.microsoft.com/office/drawing/2014/main" id="{6949EA8D-9196-6A2A-483B-680B0CA1ED08}"/>
              </a:ext>
            </a:extLst>
          </p:cNvPr>
          <p:cNvSpPr txBox="1"/>
          <p:nvPr/>
        </p:nvSpPr>
        <p:spPr>
          <a:xfrm>
            <a:off x="446687" y="1962910"/>
            <a:ext cx="10399988" cy="194540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b="1" dirty="0">
                <a:solidFill>
                  <a:schemeClr val="bg1"/>
                </a:solidFill>
                <a:latin typeface="Arial" panose="020B0604020202020204" pitchFamily="34" charset="0"/>
                <a:cs typeface="Arial" panose="020B0604020202020204" pitchFamily="34" charset="0"/>
              </a:rPr>
              <a:t>Partnership-driven growth: </a:t>
            </a:r>
            <a:r>
              <a:rPr lang="en-US" b="1" dirty="0" err="1">
                <a:solidFill>
                  <a:schemeClr val="bg1"/>
                </a:solidFill>
                <a:latin typeface="Arial" panose="020B0604020202020204" pitchFamily="34" charset="0"/>
                <a:cs typeface="Arial" panose="020B0604020202020204" pitchFamily="34" charset="0"/>
              </a:rPr>
              <a:t>Trip.com’s</a:t>
            </a:r>
            <a:r>
              <a:rPr lang="en-US" b="1" dirty="0">
                <a:solidFill>
                  <a:schemeClr val="bg1"/>
                </a:solidFill>
                <a:latin typeface="Arial" panose="020B0604020202020204" pitchFamily="34" charset="0"/>
                <a:cs typeface="Arial" panose="020B0604020202020204" pitchFamily="34" charset="0"/>
              </a:rPr>
              <a:t> expansion is fueled by strategic alliances.</a:t>
            </a:r>
          </a:p>
          <a:p>
            <a:pPr marL="285750" indent="-285750">
              <a:lnSpc>
                <a:spcPct val="150000"/>
              </a:lnSpc>
              <a:buFont typeface="Arial" panose="020B0604020202020204" pitchFamily="34" charset="0"/>
              <a:buChar char="•"/>
            </a:pPr>
            <a:r>
              <a:rPr lang="en-US" b="1" dirty="0">
                <a:solidFill>
                  <a:schemeClr val="bg1"/>
                </a:solidFill>
                <a:latin typeface="Arial" panose="020B0604020202020204" pitchFamily="34" charset="0"/>
                <a:cs typeface="Arial" panose="020B0604020202020204" pitchFamily="34" charset="0"/>
              </a:rPr>
              <a:t>Industry-wide benefits: Collaborations and market openness enhance the entire train ticketing sector.</a:t>
            </a:r>
          </a:p>
          <a:p>
            <a:pPr marL="285750" indent="-285750">
              <a:lnSpc>
                <a:spcPct val="200000"/>
              </a:lnSpc>
              <a:buFont typeface="Arial" panose="020B0604020202020204" pitchFamily="34" charset="0"/>
              <a:buChar char="•"/>
            </a:pPr>
            <a:r>
              <a:rPr lang="en-US" b="1" dirty="0">
                <a:solidFill>
                  <a:schemeClr val="bg1"/>
                </a:solidFill>
                <a:latin typeface="Arial" panose="020B0604020202020204" pitchFamily="34" charset="0"/>
                <a:cs typeface="Arial" panose="020B0604020202020204" pitchFamily="34" charset="0"/>
              </a:rPr>
              <a:t>Forward together: Unity and cooperation are key to advancing travel technology.</a:t>
            </a:r>
          </a:p>
        </p:txBody>
      </p:sp>
    </p:spTree>
    <p:extLst>
      <p:ext uri="{BB962C8B-B14F-4D97-AF65-F5344CB8AC3E}">
        <p14:creationId xmlns:p14="http://schemas.microsoft.com/office/powerpoint/2010/main" val="1025317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230908 train speech BG 5.psd" descr="230908 train speech BG 5.psd">
            <a:extLst>
              <a:ext uri="{FF2B5EF4-FFF2-40B4-BE49-F238E27FC236}">
                <a16:creationId xmlns:a16="http://schemas.microsoft.com/office/drawing/2014/main" id="{6B728CE5-625C-4DB3-8D9E-F4AE7FB41D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 y="0"/>
            <a:ext cx="12192001" cy="6858001"/>
          </a:xfrm>
          <a:prstGeom prst="rect">
            <a:avLst/>
          </a:prstGeom>
          <a:ln w="12700">
            <a:miter lim="400000"/>
            <a:headEnd/>
            <a:tailEnd/>
          </a:ln>
        </p:spPr>
      </p:pic>
      <p:sp>
        <p:nvSpPr>
          <p:cNvPr id="11" name="Rectangle 10">
            <a:extLst>
              <a:ext uri="{FF2B5EF4-FFF2-40B4-BE49-F238E27FC236}">
                <a16:creationId xmlns:a16="http://schemas.microsoft.com/office/drawing/2014/main" id="{BF3CD5D1-E04C-4FCB-BD2E-28DC9873D86E}"/>
              </a:ext>
            </a:extLst>
          </p:cNvPr>
          <p:cNvSpPr/>
          <p:nvPr/>
        </p:nvSpPr>
        <p:spPr>
          <a:xfrm>
            <a:off x="0" y="2313237"/>
            <a:ext cx="6122584" cy="19419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p>
        </p:txBody>
      </p:sp>
      <p:pic>
        <p:nvPicPr>
          <p:cNvPr id="13" name="Picture 12">
            <a:extLst>
              <a:ext uri="{FF2B5EF4-FFF2-40B4-BE49-F238E27FC236}">
                <a16:creationId xmlns:a16="http://schemas.microsoft.com/office/drawing/2014/main" id="{F3D84E55-C2DB-4B64-8D69-C59BA25931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4191" y="614389"/>
            <a:ext cx="4915723" cy="671086"/>
          </a:xfrm>
          <a:prstGeom prst="rect">
            <a:avLst/>
          </a:prstGeom>
        </p:spPr>
      </p:pic>
      <p:sp>
        <p:nvSpPr>
          <p:cNvPr id="17" name="Rectangle 5">
            <a:extLst>
              <a:ext uri="{FF2B5EF4-FFF2-40B4-BE49-F238E27FC236}">
                <a16:creationId xmlns:a16="http://schemas.microsoft.com/office/drawing/2014/main" id="{1B2F9572-0468-4BFC-8128-1180263B3274}"/>
              </a:ext>
            </a:extLst>
          </p:cNvPr>
          <p:cNvSpPr/>
          <p:nvPr/>
        </p:nvSpPr>
        <p:spPr>
          <a:xfrm>
            <a:off x="354191" y="1316564"/>
            <a:ext cx="4915722" cy="323165"/>
          </a:xfrm>
          <a:prstGeom prst="rect">
            <a:avLst/>
          </a:prstGeom>
        </p:spPr>
        <p:txBody>
          <a:bodyPr wrap="square">
            <a:spAutoFit/>
          </a:bodyPr>
          <a:lstStyle/>
          <a:p>
            <a:pPr marL="63481" indent="-63481" latinLnBrk="1"/>
            <a:r>
              <a:rPr lang="en-US" sz="1500" b="1" dirty="0">
                <a:ln>
                  <a:solidFill>
                    <a:sysClr val="window" lastClr="FFFFFF">
                      <a:alpha val="0"/>
                    </a:sysClr>
                  </a:solidFill>
                </a:ln>
                <a:solidFill>
                  <a:schemeClr val="bg1"/>
                </a:solidFill>
                <a:latin typeface="Arial" panose="020B0604020202020204" pitchFamily="34" charset="0"/>
                <a:ea typeface="Arial" panose="020B0604020202020204" pitchFamily="34" charset="0"/>
                <a:cs typeface="Arial" panose="020B0604020202020204" pitchFamily="34" charset="0"/>
              </a:rPr>
              <a:t>Train Ticketing Business Group</a:t>
            </a:r>
            <a:endParaRPr lang="en-GB" sz="1500" b="1" dirty="0">
              <a:ln>
                <a:solidFill>
                  <a:sysClr val="window" lastClr="FFFFFF">
                    <a:alpha val="0"/>
                  </a:sysClr>
                </a:solidFill>
              </a:ln>
              <a:solidFill>
                <a:schemeClr val="bg1"/>
              </a:solidFill>
              <a:latin typeface="Arial" panose="020B0604020202020204" pitchFamily="34" charset="0"/>
              <a:ea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102A172B-AB47-476C-A7BD-2056229596B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3480" b="-3372"/>
          <a:stretch/>
        </p:blipFill>
        <p:spPr>
          <a:xfrm>
            <a:off x="4692105" y="-57150"/>
            <a:ext cx="10579545" cy="7156679"/>
          </a:xfrm>
          <a:prstGeom prst="flowChartInputOutput">
            <a:avLst/>
          </a:prstGeom>
        </p:spPr>
      </p:pic>
      <p:sp>
        <p:nvSpPr>
          <p:cNvPr id="20" name="Title 1">
            <a:extLst>
              <a:ext uri="{FF2B5EF4-FFF2-40B4-BE49-F238E27FC236}">
                <a16:creationId xmlns:a16="http://schemas.microsoft.com/office/drawing/2014/main" id="{3532192E-350A-487C-922C-8449FC860E2B}"/>
              </a:ext>
            </a:extLst>
          </p:cNvPr>
          <p:cNvSpPr txBox="1">
            <a:spLocks/>
          </p:cNvSpPr>
          <p:nvPr/>
        </p:nvSpPr>
        <p:spPr>
          <a:xfrm>
            <a:off x="354191" y="3020320"/>
            <a:ext cx="5952350" cy="8173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b="1" dirty="0">
                <a:solidFill>
                  <a:schemeClr val="tx2"/>
                </a:solidFill>
                <a:highlight>
                  <a:srgbClr val="FFFFFF"/>
                </a:highlight>
                <a:latin typeface="Arial Black" panose="020B0A04020102020204" pitchFamily="34" charset="0"/>
                <a:cs typeface="Arial" panose="020B0604020202020204" pitchFamily="34" charset="0"/>
              </a:rPr>
              <a:t>Thank you!</a:t>
            </a:r>
            <a:endParaRPr lang="en-DE" sz="5400" b="1" dirty="0">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A8F99D3-2F6F-591E-A28C-164BCEEA8642}"/>
              </a:ext>
            </a:extLst>
          </p:cNvPr>
          <p:cNvSpPr txBox="1"/>
          <p:nvPr/>
        </p:nvSpPr>
        <p:spPr>
          <a:xfrm>
            <a:off x="284979" y="5334758"/>
            <a:ext cx="4070664" cy="1077218"/>
          </a:xfrm>
          <a:prstGeom prst="rect">
            <a:avLst/>
          </a:prstGeom>
          <a:noFill/>
        </p:spPr>
        <p:txBody>
          <a:bodyPr wrap="square" rtlCol="0">
            <a:spAutoFit/>
          </a:bodyPr>
          <a:lstStyle/>
          <a:p>
            <a:pPr>
              <a:lnSpc>
                <a:spcPct val="200000"/>
              </a:lnSpc>
            </a:pPr>
            <a:r>
              <a:rPr lang="en-DE" sz="1600" dirty="0">
                <a:solidFill>
                  <a:schemeClr val="bg1"/>
                </a:solidFill>
                <a:latin typeface="Arial" panose="020B0604020202020204" pitchFamily="34" charset="0"/>
                <a:cs typeface="Arial" panose="020B0604020202020204" pitchFamily="34" charset="0"/>
              </a:rPr>
              <a:t>Alvaro Ungurean</a:t>
            </a:r>
          </a:p>
          <a:p>
            <a:r>
              <a:rPr lang="en-DE" sz="1600" dirty="0">
                <a:solidFill>
                  <a:schemeClr val="bg1"/>
                </a:solidFill>
                <a:latin typeface="Arial" panose="020B0604020202020204" pitchFamily="34" charset="0"/>
                <a:cs typeface="Arial" panose="020B0604020202020204" pitchFamily="34" charset="0"/>
              </a:rPr>
              <a:t>Commercial Director Europe</a:t>
            </a:r>
          </a:p>
          <a:p>
            <a:r>
              <a:rPr lang="en-DE" sz="1600" dirty="0">
                <a:solidFill>
                  <a:schemeClr val="bg1"/>
                </a:solidFill>
                <a:latin typeface="Arial" panose="020B0604020202020204" pitchFamily="34" charset="0"/>
                <a:cs typeface="Arial" panose="020B0604020202020204" pitchFamily="34" charset="0"/>
              </a:rPr>
              <a:t>International Train</a:t>
            </a:r>
          </a:p>
        </p:txBody>
      </p:sp>
    </p:spTree>
    <p:extLst>
      <p:ext uri="{BB962C8B-B14F-4D97-AF65-F5344CB8AC3E}">
        <p14:creationId xmlns:p14="http://schemas.microsoft.com/office/powerpoint/2010/main" val="4219468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F5BC23ECDAF04581D6B55435E77F38" ma:contentTypeVersion="15" ma:contentTypeDescription="Create a new document." ma:contentTypeScope="" ma:versionID="9627d2ce710b7a7e4af87077f237521b">
  <xsd:schema xmlns:xsd="http://www.w3.org/2001/XMLSchema" xmlns:xs="http://www.w3.org/2001/XMLSchema" xmlns:p="http://schemas.microsoft.com/office/2006/metadata/properties" xmlns:ns2="0911e217-7302-422d-b8fa-b9055e9edf14" xmlns:ns3="2bbdb01b-547a-4319-97f2-364da9cbcee9" targetNamespace="http://schemas.microsoft.com/office/2006/metadata/properties" ma:root="true" ma:fieldsID="217dc1e25ab2daefdf306d4ae5e85ada" ns2:_="" ns3:_="">
    <xsd:import namespace="0911e217-7302-422d-b8fa-b9055e9edf14"/>
    <xsd:import namespace="2bbdb01b-547a-4319-97f2-364da9cbcee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11e217-7302-422d-b8fa-b9055e9edf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bdb01b-547a-4319-97f2-364da9cbcee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6842c800-cf3b-4fa3-91af-d99656852d75}" ma:internalName="TaxCatchAll" ma:showField="CatchAllData" ma:web="2bbdb01b-547a-4319-97f2-364da9cbcee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7BD2DB-DB58-4646-B87E-BB2F14520663}"/>
</file>

<file path=customXml/itemProps2.xml><?xml version="1.0" encoding="utf-8"?>
<ds:datastoreItem xmlns:ds="http://schemas.openxmlformats.org/officeDocument/2006/customXml" ds:itemID="{25E272AD-F6D0-491E-A25B-5308ABC2A299}"/>
</file>

<file path=docProps/app.xml><?xml version="1.0" encoding="utf-8"?>
<Properties xmlns="http://schemas.openxmlformats.org/officeDocument/2006/extended-properties" xmlns:vt="http://schemas.openxmlformats.org/officeDocument/2006/docPropsVTypes">
  <TotalTime>4079</TotalTime>
  <Words>790</Words>
  <Application>Microsoft Macintosh PowerPoint</Application>
  <PresentationFormat>Widescreen</PresentationFormat>
  <Paragraphs>196</Paragraphs>
  <Slides>17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Arial Black</vt:lpstr>
      <vt:lpstr>Avenir Next</vt:lpstr>
      <vt:lpstr>Avenir Next Medium</vt:lpstr>
      <vt:lpstr>Office Theme</vt:lpstr>
      <vt:lpstr>PowerPoint Presentation</vt:lpstr>
      <vt:lpstr>PowerPoint Presentation</vt:lpstr>
      <vt:lpstr>A Leading travel service provider</vt:lpstr>
      <vt:lpstr>PowerPoint Presentation</vt:lpstr>
      <vt:lpstr>Our Platforms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Alvaro Ungurean</dc:creator>
  <cp:lastModifiedBy>Alvaro Ungurean</cp:lastModifiedBy>
  <cp:revision>7</cp:revision>
  <dcterms:created xsi:type="dcterms:W3CDTF">2024-06-17T16:29:48Z</dcterms:created>
  <dcterms:modified xsi:type="dcterms:W3CDTF">2024-06-21T11:51:23Z</dcterms:modified>
</cp:coreProperties>
</file>