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Figtree"/>
      <p:regular r:id="rId17"/>
      <p:bold r:id="rId18"/>
      <p:italic r:id="rId19"/>
      <p:boldItalic r:id="rId20"/>
    </p:embeddedFont>
    <p:embeddedFont>
      <p:font typeface="Raleway SemiBold"/>
      <p:regular r:id="rId21"/>
      <p:bold r:id="rId22"/>
      <p:italic r:id="rId23"/>
      <p:boldItalic r:id="rId24"/>
    </p:embeddedFont>
    <p:embeddedFont>
      <p:font typeface="Raleway"/>
      <p:regular r:id="rId25"/>
      <p:bold r:id="rId26"/>
      <p:italic r:id="rId27"/>
      <p:boldItalic r:id="rId28"/>
    </p:embeddedFont>
    <p:embeddedFont>
      <p:font typeface="Inter"/>
      <p:regular r:id="rId29"/>
      <p:bold r:id="rId30"/>
    </p:embeddedFont>
    <p:embeddedFont>
      <p:font typeface="Raleway Light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Raleway-bold.fntdata"/><Relationship Id="rId13" Type="http://schemas.openxmlformats.org/officeDocument/2006/relationships/slide" Target="slides/slide8.xml"/><Relationship Id="rId18" Type="http://schemas.openxmlformats.org/officeDocument/2006/relationships/font" Target="fonts/Figtree-bold.fntdata"/><Relationship Id="rId39" Type="http://schemas.openxmlformats.org/officeDocument/2006/relationships/customXml" Target="../customXml/item1.xml"/><Relationship Id="rId21" Type="http://schemas.openxmlformats.org/officeDocument/2006/relationships/font" Target="fonts/RalewaySemiBold-regular.fntdata"/><Relationship Id="rId34" Type="http://schemas.openxmlformats.org/officeDocument/2006/relationships/font" Target="fonts/RalewayLight-boldItalic.fntdata"/><Relationship Id="rId25" Type="http://schemas.openxmlformats.org/officeDocument/2006/relationships/font" Target="fonts/Raleway-regular.fntdata"/><Relationship Id="rId7" Type="http://schemas.openxmlformats.org/officeDocument/2006/relationships/slide" Target="slides/slide2.xml"/><Relationship Id="rId33" Type="http://schemas.openxmlformats.org/officeDocument/2006/relationships/font" Target="fonts/RalewayLight-italic.fntdata"/><Relationship Id="rId12" Type="http://schemas.openxmlformats.org/officeDocument/2006/relationships/slide" Target="slides/slide7.xml"/><Relationship Id="rId17" Type="http://schemas.openxmlformats.org/officeDocument/2006/relationships/font" Target="fonts/Figtree-regular.fntdata"/><Relationship Id="rId38" Type="http://schemas.openxmlformats.org/officeDocument/2006/relationships/font" Target="fonts/HelveticaNeue-boldItalic.fntdata"/><Relationship Id="rId20" Type="http://schemas.openxmlformats.org/officeDocument/2006/relationships/font" Target="fonts/Figtree-boldItalic.fntdata"/><Relationship Id="rId2" Type="http://schemas.openxmlformats.org/officeDocument/2006/relationships/viewProps" Target="viewProps.xml"/><Relationship Id="rId29" Type="http://schemas.openxmlformats.org/officeDocument/2006/relationships/font" Target="fonts/Inter-regular.fntdata"/><Relationship Id="rId16" Type="http://schemas.openxmlformats.org/officeDocument/2006/relationships/slide" Target="slides/slide11.xml"/><Relationship Id="rId24" Type="http://schemas.openxmlformats.org/officeDocument/2006/relationships/font" Target="fonts/RalewaySemiBold-boldItalic.fntdata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font" Target="fonts/RalewayLight-bold.fntdata"/><Relationship Id="rId37" Type="http://schemas.openxmlformats.org/officeDocument/2006/relationships/font" Target="fonts/HelveticaNeue-italic.fntdata"/><Relationship Id="rId40" Type="http://schemas.openxmlformats.org/officeDocument/2006/relationships/customXml" Target="../customXml/item2.xml"/><Relationship Id="rId23" Type="http://schemas.openxmlformats.org/officeDocument/2006/relationships/font" Target="fonts/RalewaySemiBold-italic.fntdata"/><Relationship Id="rId28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36" Type="http://schemas.openxmlformats.org/officeDocument/2006/relationships/font" Target="fonts/HelveticaNeue-bold.fntdata"/><Relationship Id="rId31" Type="http://schemas.openxmlformats.org/officeDocument/2006/relationships/font" Target="fonts/RalewayLight-regular.fntdata"/><Relationship Id="rId10" Type="http://schemas.openxmlformats.org/officeDocument/2006/relationships/slide" Target="slides/slide5.xml"/><Relationship Id="rId19" Type="http://schemas.openxmlformats.org/officeDocument/2006/relationships/font" Target="fonts/Figtree-italic.fntdata"/><Relationship Id="rId22" Type="http://schemas.openxmlformats.org/officeDocument/2006/relationships/font" Target="fonts/RalewaySemiBold-bold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font" Target="fonts/Raleway-italic.fntdata"/><Relationship Id="rId30" Type="http://schemas.openxmlformats.org/officeDocument/2006/relationships/font" Target="fonts/Inter-bold.fntdata"/><Relationship Id="rId35" Type="http://schemas.openxmlformats.org/officeDocument/2006/relationships/font" Target="fonts/HelveticaNeue-regular.fntdata"/><Relationship Id="rId14" Type="http://schemas.openxmlformats.org/officeDocument/2006/relationships/slide" Target="slides/slide9.xml"/><Relationship Id="rId8" Type="http://schemas.openxmlformats.org/officeDocument/2006/relationships/slide" Target="slides/slide3.xml"/><Relationship Id="rId3" Type="http://schemas.openxmlformats.org/officeDocument/2006/relationships/presProps" Target="presProps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e0f7ad73b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g2e0f7ad73b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e0b298a9cf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e0b298a9cf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e75041aa2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e75041aa2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Anthony?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e1785d2a3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e1785d2a3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e1785d2a3b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e1785d2a3b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e1785d2a3b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e1785d2a3b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e1785d2a3b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e1785d2a3b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e1785d2a3b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e1785d2a3b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e1785d2a3b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e1785d2a3b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e1785d2a3b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e1785d2a3b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e1785d2a3b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e1785d2a3b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1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 Slide Green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83000" y="2126800"/>
            <a:ext cx="4178000" cy="88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 Slide White">
  <p:cSld name="TITLE_3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47900" y="2161925"/>
            <a:ext cx="3848200" cy="81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50" y="4191000"/>
            <a:ext cx="91440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"/>
          <p:cNvSpPr txBox="1"/>
          <p:nvPr>
            <p:ph type="ctrTitle"/>
          </p:nvPr>
        </p:nvSpPr>
        <p:spPr>
          <a:xfrm>
            <a:off x="311700" y="1136225"/>
            <a:ext cx="8520600" cy="82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aleway"/>
              <a:buNone/>
              <a:defRPr b="1" sz="5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311700" y="1843525"/>
            <a:ext cx="8520600" cy="6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aleway"/>
              <a:buNone/>
              <a:defRPr sz="2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 SemiBold"/>
              <a:buNone/>
              <a:defRPr sz="28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pic>
        <p:nvPicPr>
          <p:cNvPr id="18" name="Google Shape;1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3250" y="4527775"/>
            <a:ext cx="1817500" cy="38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ctrTitle"/>
          </p:nvPr>
        </p:nvSpPr>
        <p:spPr>
          <a:xfrm>
            <a:off x="311708" y="1506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Raleway"/>
              <a:buNone/>
              <a:defRPr b="1" sz="5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2" name="Google Shape;22;p5"/>
          <p:cNvSpPr txBox="1"/>
          <p:nvPr>
            <p:ph idx="1" type="subTitle"/>
          </p:nvPr>
        </p:nvSpPr>
        <p:spPr>
          <a:xfrm>
            <a:off x="311700" y="2757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aleway"/>
              <a:buNone/>
              <a:defRPr sz="2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23" name="Google Shape;2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3250" y="4527775"/>
            <a:ext cx="1817500" cy="387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descr="Image"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solidFill>
          <a:schemeClr val="accent3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30" name="Google Shape;3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" name="Google Shape;32;p7"/>
          <p:cNvSpPr txBox="1"/>
          <p:nvPr>
            <p:ph type="title"/>
          </p:nvPr>
        </p:nvSpPr>
        <p:spPr>
          <a:xfrm>
            <a:off x="425304" y="1778803"/>
            <a:ext cx="85206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b="1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2" type="title"/>
          </p:nvPr>
        </p:nvSpPr>
        <p:spPr>
          <a:xfrm>
            <a:off x="425304" y="2525881"/>
            <a:ext cx="85206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Raleway"/>
              <a:buNone/>
              <a:defRPr sz="26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aleway"/>
              <a:buNone/>
              <a:defRPr sz="2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SECTION_HEADER_1_1">
    <p:bg>
      <p:bgPr>
        <a:solidFill>
          <a:schemeClr val="accent3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35" name="Google Shape;3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8"/>
          <p:cNvSpPr txBox="1"/>
          <p:nvPr/>
        </p:nvSpPr>
        <p:spPr>
          <a:xfrm>
            <a:off x="436500" y="317700"/>
            <a:ext cx="53805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Today’s agenda</a:t>
            </a:r>
            <a:endParaRPr sz="2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3054900" y="1304875"/>
            <a:ext cx="50004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lnSpc>
                <a:spcPct val="100000"/>
              </a:lnSpc>
              <a:spcBef>
                <a:spcPts val="1900"/>
              </a:spcBef>
              <a:spcAft>
                <a:spcPts val="190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descr="Image" id="43" name="Google Shape;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descr="Image" id="49" name="Google Shape;4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" name="Google Shape;51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54" name="Google Shape;5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4799550" y="1240850"/>
            <a:ext cx="3672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12"/>
          <p:cNvSpPr/>
          <p:nvPr/>
        </p:nvSpPr>
        <p:spPr>
          <a:xfrm>
            <a:off x="1205400" y="1347200"/>
            <a:ext cx="3203700" cy="3203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descr="Image" id="67" name="Google Shape;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311700" y="445025"/>
            <a:ext cx="310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None/>
              <a:defRPr b="1" sz="22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descr="Image" id="73" name="Google Shape;7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Font typeface="Raleway"/>
              <a:buNone/>
              <a:defRPr b="1" sz="36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9" name="Google Shape;79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 SemiBold"/>
              <a:buNone/>
              <a:defRPr sz="21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aleway"/>
              <a:buNone/>
              <a:defRPr sz="21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descr="Image" id="81" name="Google Shape;8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descr="Image" id="87" name="Google Shape;8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0" name="Google Shape;9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(old)">
  <p:cSld name="BLANK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3" name="Google Shape;9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Teal w icon">
  <p:cSld name="BLANK_1_1">
    <p:bg>
      <p:bgPr>
        <a:solidFill>
          <a:srgbClr val="E2F3E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6" name="Google Shape;9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k Green Gradient w icon">
  <p:cSld name="TITLE_AND_TWO_COLUMNS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9" name="Google Shape;9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k Green Gradient no icon">
  <p:cSld name="TITLE_AND_TWO_COLUMNS_1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/>
          <p:nvPr/>
        </p:nvSpPr>
        <p:spPr>
          <a:xfrm>
            <a:off x="126275" y="4702000"/>
            <a:ext cx="326700" cy="32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k Green no icon">
  <p:cSld name="TITLE_AND_TWO_COLUMNS_1_2_1_1_1"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/>
          <p:nvPr/>
        </p:nvSpPr>
        <p:spPr>
          <a:xfrm>
            <a:off x="126275" y="4702000"/>
            <a:ext cx="326700" cy="32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" id="106" name="Google Shape;10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k Green no icon">
  <p:cSld name="TITLE_AND_TWO_COLUMNS_1_2_1_1_1_1">
    <p:bg>
      <p:bgPr>
        <a:solidFill>
          <a:schemeClr val="dk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/>
          <p:nvPr/>
        </p:nvSpPr>
        <p:spPr>
          <a:xfrm>
            <a:off x="126275" y="4702000"/>
            <a:ext cx="326700" cy="32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t Gradient w icon">
  <p:cSld name="BLANK_2_3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" id="114" name="Google Shape;11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t Gradient no icon">
  <p:cSld name="BLANK_2_3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 1 1 1">
  <p:cSld name="BLANK_2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19" name="Google Shape;11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306" y="4749306"/>
            <a:ext cx="216887" cy="21688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 1 1 1 1">
  <p:cSld name="BLANK_2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1">
  <p:cSld name="BLANK_2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1125" y="1813336"/>
            <a:ext cx="4245977" cy="5698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6094" y="4535275"/>
            <a:ext cx="1531825" cy="326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28"/>
          <p:cNvGrpSpPr/>
          <p:nvPr/>
        </p:nvGrpSpPr>
        <p:grpSpPr>
          <a:xfrm>
            <a:off x="2734350" y="2035775"/>
            <a:ext cx="3825899" cy="1165200"/>
            <a:chOff x="4791750" y="2111975"/>
            <a:chExt cx="3825899" cy="1165200"/>
          </a:xfrm>
        </p:grpSpPr>
        <p:sp>
          <p:nvSpPr>
            <p:cNvPr id="127" name="Google Shape;127;p28"/>
            <p:cNvSpPr txBox="1"/>
            <p:nvPr/>
          </p:nvSpPr>
          <p:spPr>
            <a:xfrm>
              <a:off x="4861649" y="2111975"/>
              <a:ext cx="37560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rPr>
                <a:t>YOUR JOURNEY</a:t>
              </a:r>
              <a:endParaRPr sz="3400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  <p:sp>
          <p:nvSpPr>
            <p:cNvPr id="128" name="Google Shape;128;p28"/>
            <p:cNvSpPr txBox="1"/>
            <p:nvPr/>
          </p:nvSpPr>
          <p:spPr>
            <a:xfrm>
              <a:off x="4791750" y="2569175"/>
              <a:ext cx="25479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4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YOUR WAY</a:t>
              </a:r>
              <a:endParaRPr b="1" sz="3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9" name="Google Shape;129;p28"/>
            <p:cNvSpPr txBox="1"/>
            <p:nvPr/>
          </p:nvSpPr>
          <p:spPr>
            <a:xfrm>
              <a:off x="7297346" y="2652974"/>
              <a:ext cx="996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Join the </a:t>
              </a:r>
              <a:r>
                <a:rPr lang="en" sz="800">
                  <a:solidFill>
                    <a:srgbClr val="B2E0D4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travel revolution </a:t>
              </a:r>
              <a:br>
                <a:rPr lang="en" sz="800">
                  <a:solidFill>
                    <a:srgbClr val="B2E0D4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</a:br>
              <a:r>
                <a:rPr lang="en"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with Snowfall</a:t>
              </a:r>
              <a:endParaRPr sz="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30" name="Google Shape;13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3250" y="1917775"/>
            <a:ext cx="446625" cy="59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0200" y="1702025"/>
            <a:ext cx="1369325" cy="18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237527" y="-1184725"/>
            <a:ext cx="3075500" cy="412485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nction GO">
  <p:cSld name="BLANK_2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nction ONE">
  <p:cSld name="BLANK_2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nction PAY">
  <p:cSld name="BLANK_2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nction PLUS">
  <p:cSld name="BLANK_2_1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Grey Icon w icon">
  <p:cSld name="TITLE_AND_BODY_1">
    <p:bg>
      <p:bgPr>
        <a:solidFill>
          <a:srgbClr val="F5F5F7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43" name="Google Shape;143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7306" y="4749306"/>
            <a:ext cx="216887" cy="21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unction Logo - Grey - Background-LQ.png" id="144" name="Google Shape;144;p33"/>
          <p:cNvPicPr preferRelativeResize="0"/>
          <p:nvPr/>
        </p:nvPicPr>
        <p:blipFill rotWithShape="1">
          <a:blip r:embed="rId3">
            <a:alphaModFix amt="70000"/>
          </a:blip>
          <a:srcRect b="0" l="9" r="9" t="0"/>
          <a:stretch/>
        </p:blipFill>
        <p:spPr>
          <a:xfrm>
            <a:off x="0" y="0"/>
            <a:ext cx="1712163" cy="159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buNone/>
              <a:defRPr>
                <a:solidFill>
                  <a:srgbClr val="9CD7C9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 1 2">
  <p:cSld name="BLANK_2_1_2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5F5F7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SemiBold"/>
              <a:buNone/>
              <a:defRPr sz="28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Figtree"/>
              <a:buChar char="●"/>
              <a:defRPr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○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■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●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○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■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●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○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Figtree"/>
              <a:buChar char="■"/>
              <a:defRPr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jpg"/><Relationship Id="rId4" Type="http://schemas.openxmlformats.org/officeDocument/2006/relationships/image" Target="../media/image16.png"/><Relationship Id="rId5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Relationship Id="rId7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31.png"/><Relationship Id="rId9" Type="http://schemas.openxmlformats.org/officeDocument/2006/relationships/image" Target="../media/image27.png"/><Relationship Id="rId5" Type="http://schemas.openxmlformats.org/officeDocument/2006/relationships/image" Target="../media/image33.png"/><Relationship Id="rId6" Type="http://schemas.openxmlformats.org/officeDocument/2006/relationships/image" Target="../media/image30.png"/><Relationship Id="rId7" Type="http://schemas.openxmlformats.org/officeDocument/2006/relationships/image" Target="../media/image29.png"/><Relationship Id="rId8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5.png" id="154" name="Google Shape;15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2900" y="467975"/>
            <a:ext cx="1718200" cy="28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150" y="2135175"/>
            <a:ext cx="8232274" cy="246827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5"/>
          <p:cNvSpPr txBox="1"/>
          <p:nvPr/>
        </p:nvSpPr>
        <p:spPr>
          <a:xfrm>
            <a:off x="552375" y="986750"/>
            <a:ext cx="80391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On the Right Track</a:t>
            </a:r>
            <a:endParaRPr b="1" sz="3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Winning Corporate Travelers in the Rail Industry</a:t>
            </a: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7" name="Google Shape;157;p35"/>
          <p:cNvSpPr/>
          <p:nvPr/>
        </p:nvSpPr>
        <p:spPr>
          <a:xfrm>
            <a:off x="3633550" y="4449875"/>
            <a:ext cx="2010000" cy="358500"/>
          </a:xfrm>
          <a:prstGeom prst="roundRect">
            <a:avLst>
              <a:gd fmla="val 50000" name="adj"/>
            </a:avLst>
          </a:prstGeom>
          <a:solidFill>
            <a:srgbClr val="4BB6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Helvetica Neue Light"/>
              <a:buNone/>
            </a:pPr>
            <a:r>
              <a:rPr b="1"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World Passenger Festival</a:t>
            </a:r>
            <a:endParaRPr b="1"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6"/>
          <p:cNvPicPr preferRelativeResize="0"/>
          <p:nvPr/>
        </p:nvPicPr>
        <p:blipFill rotWithShape="1">
          <a:blip r:embed="rId3">
            <a:alphaModFix amt="15000"/>
          </a:blip>
          <a:srcRect b="0" l="18140" r="0" t="0"/>
          <a:stretch/>
        </p:blipFill>
        <p:spPr>
          <a:xfrm>
            <a:off x="0" y="-99500"/>
            <a:ext cx="4421150" cy="54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6"/>
          <p:cNvSpPr/>
          <p:nvPr/>
        </p:nvSpPr>
        <p:spPr>
          <a:xfrm>
            <a:off x="-2" y="50"/>
            <a:ext cx="6277800" cy="5143500"/>
          </a:xfrm>
          <a:prstGeom prst="rect">
            <a:avLst/>
          </a:prstGeom>
          <a:gradFill>
            <a:gsLst>
              <a:gs pos="0">
                <a:srgbClr val="C0E5DC"/>
              </a:gs>
              <a:gs pos="7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64" name="Google Shape;164;p36"/>
          <p:cNvSpPr txBox="1"/>
          <p:nvPr/>
        </p:nvSpPr>
        <p:spPr>
          <a:xfrm>
            <a:off x="2444738" y="719775"/>
            <a:ext cx="5150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Today’s agenda</a:t>
            </a:r>
            <a:endParaRPr b="1" sz="3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5" name="Google Shape;165;p36"/>
          <p:cNvSpPr txBox="1"/>
          <p:nvPr/>
        </p:nvSpPr>
        <p:spPr>
          <a:xfrm>
            <a:off x="2444738" y="1529104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Who we are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6" name="Google Shape;166;p36"/>
          <p:cNvSpPr txBox="1"/>
          <p:nvPr/>
        </p:nvSpPr>
        <p:spPr>
          <a:xfrm>
            <a:off x="2444738" y="1997969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The corporate traveller opportunity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7" name="Google Shape;167;p36"/>
          <p:cNvSpPr txBox="1"/>
          <p:nvPr/>
        </p:nvSpPr>
        <p:spPr>
          <a:xfrm>
            <a:off x="2444761" y="2466825"/>
            <a:ext cx="649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What rail operators can do to attract more corporate travellers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8" name="Google Shape;168;p36"/>
          <p:cNvSpPr txBox="1"/>
          <p:nvPr/>
        </p:nvSpPr>
        <p:spPr>
          <a:xfrm>
            <a:off x="2444760" y="2935700"/>
            <a:ext cx="627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The biggest driver of growth in the rail industry in the next 5 years 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9" name="Google Shape;169;p36"/>
          <p:cNvSpPr txBox="1"/>
          <p:nvPr/>
        </p:nvSpPr>
        <p:spPr>
          <a:xfrm>
            <a:off x="2444738" y="3404562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Snowfall solutions</a:t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70" name="Google Shape;170;p36"/>
          <p:cNvSpPr txBox="1"/>
          <p:nvPr/>
        </p:nvSpPr>
        <p:spPr>
          <a:xfrm>
            <a:off x="2444738" y="3873426"/>
            <a:ext cx="345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71" name="Google Shape;171;p36"/>
          <p:cNvSpPr txBox="1"/>
          <p:nvPr/>
        </p:nvSpPr>
        <p:spPr>
          <a:xfrm>
            <a:off x="5605842" y="1997964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2" name="Google Shape;172;p36"/>
          <p:cNvSpPr txBox="1"/>
          <p:nvPr/>
        </p:nvSpPr>
        <p:spPr>
          <a:xfrm>
            <a:off x="5605842" y="2466829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3" name="Google Shape;173;p36"/>
          <p:cNvSpPr txBox="1"/>
          <p:nvPr/>
        </p:nvSpPr>
        <p:spPr>
          <a:xfrm>
            <a:off x="5605842" y="2935693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4" name="Google Shape;174;p36"/>
          <p:cNvSpPr txBox="1"/>
          <p:nvPr/>
        </p:nvSpPr>
        <p:spPr>
          <a:xfrm>
            <a:off x="5605842" y="3404557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5" name="Google Shape;175;p36"/>
          <p:cNvSpPr txBox="1"/>
          <p:nvPr/>
        </p:nvSpPr>
        <p:spPr>
          <a:xfrm>
            <a:off x="5605842" y="3873421"/>
            <a:ext cx="7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6" name="Google Shape;17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177" name="Google Shape;177;p36"/>
          <p:cNvGrpSpPr/>
          <p:nvPr/>
        </p:nvGrpSpPr>
        <p:grpSpPr>
          <a:xfrm>
            <a:off x="2539497" y="1978100"/>
            <a:ext cx="6604492" cy="1875450"/>
            <a:chOff x="1853663" y="1444700"/>
            <a:chExt cx="5531400" cy="1875450"/>
          </a:xfrm>
        </p:grpSpPr>
        <p:cxnSp>
          <p:nvCxnSpPr>
            <p:cNvPr id="178" name="Google Shape;178;p36"/>
            <p:cNvCxnSpPr/>
            <p:nvPr/>
          </p:nvCxnSpPr>
          <p:spPr>
            <a:xfrm>
              <a:off x="1853663" y="1444700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9" name="Google Shape;179;p36"/>
            <p:cNvCxnSpPr/>
            <p:nvPr/>
          </p:nvCxnSpPr>
          <p:spPr>
            <a:xfrm>
              <a:off x="1853663" y="1913563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0" name="Google Shape;180;p36"/>
            <p:cNvCxnSpPr/>
            <p:nvPr/>
          </p:nvCxnSpPr>
          <p:spPr>
            <a:xfrm>
              <a:off x="1853663" y="2382425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1" name="Google Shape;181;p36"/>
            <p:cNvCxnSpPr/>
            <p:nvPr/>
          </p:nvCxnSpPr>
          <p:spPr>
            <a:xfrm>
              <a:off x="1853663" y="2851288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2" name="Google Shape;182;p36"/>
            <p:cNvCxnSpPr/>
            <p:nvPr/>
          </p:nvCxnSpPr>
          <p:spPr>
            <a:xfrm>
              <a:off x="1853663" y="3320150"/>
              <a:ext cx="5531400" cy="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7"/>
          <p:cNvPicPr preferRelativeResize="0"/>
          <p:nvPr/>
        </p:nvPicPr>
        <p:blipFill rotWithShape="1">
          <a:blip r:embed="rId3">
            <a:alphaModFix/>
          </a:blip>
          <a:srcRect b="15401" l="0" r="0" t="11605"/>
          <a:stretch/>
        </p:blipFill>
        <p:spPr>
          <a:xfrm>
            <a:off x="417500" y="1307029"/>
            <a:ext cx="8284901" cy="340177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37"/>
          <p:cNvSpPr txBox="1"/>
          <p:nvPr>
            <p:ph idx="4294967295" type="title"/>
          </p:nvPr>
        </p:nvSpPr>
        <p:spPr>
          <a:xfrm>
            <a:off x="335025" y="320750"/>
            <a:ext cx="8815800" cy="817200"/>
          </a:xfrm>
          <a:prstGeom prst="rect">
            <a:avLst/>
          </a:prstGeom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We are Snowfall: 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Next Generation Tools and Technologies </a:t>
            </a:r>
            <a:br>
              <a:rPr b="1" lang="en" sz="2200">
                <a:latin typeface="Raleway"/>
                <a:ea typeface="Raleway"/>
                <a:cs typeface="Raleway"/>
                <a:sym typeface="Raleway"/>
              </a:rPr>
            </a:b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that </a:t>
            </a:r>
            <a:r>
              <a:rPr b="1" lang="en" sz="2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simplify</a:t>
            </a:r>
            <a:r>
              <a:rPr b="1" lang="en" sz="2200">
                <a:latin typeface="Raleway"/>
                <a:ea typeface="Raleway"/>
                <a:cs typeface="Raleway"/>
                <a:sym typeface="Raleway"/>
              </a:rPr>
              <a:t> the world of travel</a:t>
            </a:r>
            <a:endParaRPr b="1" sz="22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38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195" name="Google Shape;195;p38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96" name="Google Shape;196;p38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197" name="Google Shape;197;p38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98" name="Google Shape;198;p38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199" name="Google Shape;199;p38"/>
          <p:cNvSpPr txBox="1"/>
          <p:nvPr/>
        </p:nvSpPr>
        <p:spPr>
          <a:xfrm>
            <a:off x="383700" y="313650"/>
            <a:ext cx="487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The Corporate traveller </a:t>
            </a:r>
            <a:r>
              <a:rPr b="1" lang="en" sz="20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opportunity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0" name="Google Shape;200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sp>
        <p:nvSpPr>
          <p:cNvPr id="201" name="Google Shape;201;p38"/>
          <p:cNvSpPr txBox="1"/>
          <p:nvPr/>
        </p:nvSpPr>
        <p:spPr>
          <a:xfrm>
            <a:off x="324490" y="676575"/>
            <a:ext cx="28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E7262"/>
                </a:solidFill>
                <a:latin typeface="Figtree"/>
                <a:ea typeface="Figtree"/>
                <a:cs typeface="Figtree"/>
                <a:sym typeface="Figtree"/>
              </a:rPr>
              <a:t>Source: GBTA Global Business Travel Industry Forecast</a:t>
            </a:r>
            <a:endParaRPr sz="800">
              <a:solidFill>
                <a:srgbClr val="2E726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202" name="Google Shape;202;p38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300" y="1357870"/>
            <a:ext cx="3513675" cy="256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8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8375" y="1358000"/>
            <a:ext cx="4112571" cy="27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39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210" name="Google Shape;210;p39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11" name="Google Shape;211;p39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12" name="Google Shape;212;p39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13" name="Google Shape;213;p39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214" name="Google Shape;214;p39"/>
          <p:cNvSpPr txBox="1"/>
          <p:nvPr/>
        </p:nvSpPr>
        <p:spPr>
          <a:xfrm>
            <a:off x="383700" y="313650"/>
            <a:ext cx="487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The survey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5" name="Google Shape;215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sp>
        <p:nvSpPr>
          <p:cNvPr id="216" name="Google Shape;216;p39"/>
          <p:cNvSpPr txBox="1"/>
          <p:nvPr/>
        </p:nvSpPr>
        <p:spPr>
          <a:xfrm>
            <a:off x="3191750" y="989175"/>
            <a:ext cx="37227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What rail operators can do to attract more corporate travellers?</a:t>
            </a:r>
            <a:endParaRPr/>
          </a:p>
        </p:txBody>
      </p:sp>
      <p:sp>
        <p:nvSpPr>
          <p:cNvPr id="217" name="Google Shape;217;p39"/>
          <p:cNvSpPr txBox="1"/>
          <p:nvPr/>
        </p:nvSpPr>
        <p:spPr>
          <a:xfrm>
            <a:off x="3191750" y="1972825"/>
            <a:ext cx="3221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What Travel Management Platforms can do to bring more customers toward rails?</a:t>
            </a:r>
            <a:endParaRPr sz="1800">
              <a:solidFill>
                <a:schemeClr val="accent5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18" name="Google Shape;218;p39"/>
          <p:cNvSpPr txBox="1"/>
          <p:nvPr/>
        </p:nvSpPr>
        <p:spPr>
          <a:xfrm>
            <a:off x="3191750" y="3192025"/>
            <a:ext cx="3313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5"/>
                </a:solidFill>
                <a:latin typeface="Figtree"/>
                <a:ea typeface="Figtree"/>
                <a:cs typeface="Figtree"/>
                <a:sym typeface="Figtree"/>
              </a:rPr>
              <a:t>What will be the biggest driver of growth in the rail industry in the next 5 years?</a:t>
            </a:r>
            <a:endParaRPr sz="1800">
              <a:solidFill>
                <a:schemeClr val="accent5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219" name="Google Shape;219;p39"/>
          <p:cNvGrpSpPr/>
          <p:nvPr/>
        </p:nvGrpSpPr>
        <p:grpSpPr>
          <a:xfrm>
            <a:off x="2755900" y="1128010"/>
            <a:ext cx="339300" cy="339300"/>
            <a:chOff x="1667125" y="4385660"/>
            <a:chExt cx="339300" cy="339300"/>
          </a:xfrm>
        </p:grpSpPr>
        <p:sp>
          <p:nvSpPr>
            <p:cNvPr id="220" name="Google Shape;220;p39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221" name="Google Shape;221;p39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222" name="Google Shape;222;p39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223" name="Google Shape;223;p39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grpSp>
        <p:nvGrpSpPr>
          <p:cNvPr id="224" name="Google Shape;224;p39"/>
          <p:cNvGrpSpPr/>
          <p:nvPr/>
        </p:nvGrpSpPr>
        <p:grpSpPr>
          <a:xfrm>
            <a:off x="2755900" y="2118610"/>
            <a:ext cx="339300" cy="339300"/>
            <a:chOff x="1667125" y="4385660"/>
            <a:chExt cx="339300" cy="339300"/>
          </a:xfrm>
        </p:grpSpPr>
        <p:sp>
          <p:nvSpPr>
            <p:cNvPr id="225" name="Google Shape;225;p39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226" name="Google Shape;226;p39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227" name="Google Shape;227;p39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228" name="Google Shape;228;p39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grpSp>
        <p:nvGrpSpPr>
          <p:cNvPr id="229" name="Google Shape;229;p39"/>
          <p:cNvGrpSpPr/>
          <p:nvPr/>
        </p:nvGrpSpPr>
        <p:grpSpPr>
          <a:xfrm>
            <a:off x="2755900" y="3337810"/>
            <a:ext cx="339300" cy="339300"/>
            <a:chOff x="1667125" y="4385660"/>
            <a:chExt cx="339300" cy="339300"/>
          </a:xfrm>
        </p:grpSpPr>
        <p:sp>
          <p:nvSpPr>
            <p:cNvPr id="230" name="Google Shape;230;p39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231" name="Google Shape;231;p39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232" name="Google Shape;232;p39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233" name="Google Shape;233;p39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pic>
        <p:nvPicPr>
          <p:cNvPr id="234" name="Google Shape;23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0"/>
          <p:cNvSpPr/>
          <p:nvPr/>
        </p:nvSpPr>
        <p:spPr>
          <a:xfrm flipH="1" rot="10800000">
            <a:off x="-12" y="-12"/>
            <a:ext cx="9144000" cy="70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240" name="Google Shape;240;p40"/>
          <p:cNvPicPr preferRelativeResize="0"/>
          <p:nvPr/>
        </p:nvPicPr>
        <p:blipFill rotWithShape="1">
          <a:blip r:embed="rId3">
            <a:alphaModFix/>
          </a:blip>
          <a:srcRect b="34180" l="1863" r="1592" t="2628"/>
          <a:stretch/>
        </p:blipFill>
        <p:spPr>
          <a:xfrm>
            <a:off x="3347474" y="1824275"/>
            <a:ext cx="5352900" cy="1980900"/>
          </a:xfrm>
          <a:prstGeom prst="roundRect">
            <a:avLst>
              <a:gd fmla="val 3417" name="adj"/>
            </a:avLst>
          </a:prstGeom>
          <a:noFill/>
          <a:ln>
            <a:noFill/>
          </a:ln>
        </p:spPr>
      </p:pic>
      <p:sp>
        <p:nvSpPr>
          <p:cNvPr id="241" name="Google Shape;241;p40"/>
          <p:cNvSpPr txBox="1"/>
          <p:nvPr/>
        </p:nvSpPr>
        <p:spPr>
          <a:xfrm>
            <a:off x="383700" y="313650"/>
            <a:ext cx="5858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Do you want to see the overall research?       </a:t>
            </a:r>
            <a:r>
              <a:rPr b="1" lang="en" sz="20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We will publish it on LinkedIn</a:t>
            </a:r>
            <a:endParaRPr b="1" sz="20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2" name="Google Shape;24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243" name="Google Shape;24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40"/>
          <p:cNvGrpSpPr/>
          <p:nvPr/>
        </p:nvGrpSpPr>
        <p:grpSpPr>
          <a:xfrm>
            <a:off x="6848286" y="3361952"/>
            <a:ext cx="1729071" cy="386914"/>
            <a:chOff x="3876675" y="3612125"/>
            <a:chExt cx="2223600" cy="519000"/>
          </a:xfrm>
        </p:grpSpPr>
        <p:sp>
          <p:nvSpPr>
            <p:cNvPr id="245" name="Google Shape;245;p40"/>
            <p:cNvSpPr/>
            <p:nvPr/>
          </p:nvSpPr>
          <p:spPr>
            <a:xfrm>
              <a:off x="3876675" y="3612125"/>
              <a:ext cx="2223600" cy="519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rgbClr val="0274B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00025" rotWithShape="0" algn="bl" dir="5400000" dist="19050">
                <a:schemeClr val="accen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pic>
          <p:nvPicPr>
            <p:cNvPr id="246" name="Google Shape;246;p40"/>
            <p:cNvPicPr preferRelativeResize="0"/>
            <p:nvPr/>
          </p:nvPicPr>
          <p:blipFill rotWithShape="1">
            <a:blip r:embed="rId5">
              <a:alphaModFix/>
            </a:blip>
            <a:srcRect b="13670" l="16502" r="16334" t="28304"/>
            <a:stretch/>
          </p:blipFill>
          <p:spPr>
            <a:xfrm>
              <a:off x="4182438" y="3661600"/>
              <a:ext cx="1612075" cy="420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7" name="Google Shape;247;p40"/>
          <p:cNvPicPr preferRelativeResize="0"/>
          <p:nvPr/>
        </p:nvPicPr>
        <p:blipFill rotWithShape="1">
          <a:blip r:embed="rId6">
            <a:alphaModFix/>
          </a:blip>
          <a:srcRect b="0" l="0" r="2704" t="0"/>
          <a:stretch/>
        </p:blipFill>
        <p:spPr>
          <a:xfrm>
            <a:off x="2688756" y="1447626"/>
            <a:ext cx="827400" cy="800400"/>
          </a:xfrm>
          <a:prstGeom prst="roundRect">
            <a:avLst>
              <a:gd fmla="val 16378" name="adj"/>
            </a:avLst>
          </a:prstGeom>
          <a:noFill/>
          <a:ln>
            <a:noFill/>
          </a:ln>
        </p:spPr>
      </p:pic>
      <p:pic>
        <p:nvPicPr>
          <p:cNvPr id="248" name="Google Shape;248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2800" y="1902375"/>
            <a:ext cx="2060175" cy="205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41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254" name="Google Shape;254;p41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55" name="Google Shape;255;p41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56" name="Google Shape;256;p41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57" name="Google Shape;257;p41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258" name="Google Shape;258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259" name="Google Shape;25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1" title="Points scored"/>
          <p:cNvPicPr preferRelativeResize="0"/>
          <p:nvPr/>
        </p:nvPicPr>
        <p:blipFill rotWithShape="1">
          <a:blip r:embed="rId4">
            <a:alphaModFix/>
          </a:blip>
          <a:srcRect b="0" l="22462" r="0" t="0"/>
          <a:stretch/>
        </p:blipFill>
        <p:spPr>
          <a:xfrm>
            <a:off x="3740800" y="1247985"/>
            <a:ext cx="4747344" cy="339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1"/>
          <p:cNvSpPr txBox="1"/>
          <p:nvPr/>
        </p:nvSpPr>
        <p:spPr>
          <a:xfrm>
            <a:off x="414065" y="981375"/>
            <a:ext cx="28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E7262"/>
                </a:solidFill>
                <a:latin typeface="Figtree"/>
                <a:ea typeface="Figtree"/>
                <a:cs typeface="Figtree"/>
                <a:sym typeface="Figtree"/>
              </a:rPr>
              <a:t>Source: Snowfall survey to rail operators, May 2024</a:t>
            </a:r>
            <a:endParaRPr sz="800">
              <a:solidFill>
                <a:srgbClr val="2E726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62" name="Google Shape;262;p41"/>
          <p:cNvSpPr txBox="1"/>
          <p:nvPr/>
        </p:nvSpPr>
        <p:spPr>
          <a:xfrm>
            <a:off x="383700" y="313650"/>
            <a:ext cx="48732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What rail operators can do to attract </a:t>
            </a:r>
            <a:r>
              <a:rPr b="1" lang="en" sz="192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more corporate travel customers</a:t>
            </a:r>
            <a:r>
              <a:rPr b="1" lang="en" sz="19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b="1"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3" name="Google Shape;263;p41"/>
          <p:cNvSpPr txBox="1"/>
          <p:nvPr/>
        </p:nvSpPr>
        <p:spPr>
          <a:xfrm>
            <a:off x="1112725" y="1456469"/>
            <a:ext cx="2954700" cy="28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</a:rPr>
              <a:t>Integration with corporate travel platforms</a:t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</a:rPr>
              <a:t>Reliable Wi-Fi and workspaces</a:t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</a:rPr>
              <a:t>Direct routes to key business hubs</a:t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</a:rPr>
              <a:t>Emphasise environmental benefits</a:t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</a:rPr>
              <a:t>Flexibility</a:t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</a:rPr>
              <a:t>Loyalty programs</a:t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</a:rPr>
              <a:t>Exclusive corporate rates</a:t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</a:rPr>
              <a:t>Enhance business class offerings</a:t>
            </a:r>
            <a:endParaRPr sz="10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6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chemeClr val="accent5"/>
                </a:solidFill>
              </a:rPr>
              <a:t>Dedicated corporate travel portals</a:t>
            </a:r>
            <a:endParaRPr sz="1800">
              <a:solidFill>
                <a:schemeClr val="accent5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cxnSp>
        <p:nvCxnSpPr>
          <p:cNvPr id="264" name="Google Shape;264;p41"/>
          <p:cNvCxnSpPr/>
          <p:nvPr/>
        </p:nvCxnSpPr>
        <p:spPr>
          <a:xfrm>
            <a:off x="1211220" y="1790543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41"/>
          <p:cNvCxnSpPr/>
          <p:nvPr/>
        </p:nvCxnSpPr>
        <p:spPr>
          <a:xfrm>
            <a:off x="1211220" y="1478755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41"/>
          <p:cNvCxnSpPr/>
          <p:nvPr/>
        </p:nvCxnSpPr>
        <p:spPr>
          <a:xfrm>
            <a:off x="1211220" y="2414118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41"/>
          <p:cNvCxnSpPr/>
          <p:nvPr/>
        </p:nvCxnSpPr>
        <p:spPr>
          <a:xfrm>
            <a:off x="1211220" y="2102331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41"/>
          <p:cNvCxnSpPr/>
          <p:nvPr/>
        </p:nvCxnSpPr>
        <p:spPr>
          <a:xfrm>
            <a:off x="1211220" y="3037694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41"/>
          <p:cNvCxnSpPr/>
          <p:nvPr/>
        </p:nvCxnSpPr>
        <p:spPr>
          <a:xfrm>
            <a:off x="1211220" y="2725906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0" name="Google Shape;270;p41"/>
          <p:cNvCxnSpPr/>
          <p:nvPr/>
        </p:nvCxnSpPr>
        <p:spPr>
          <a:xfrm>
            <a:off x="1211220" y="3661269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41"/>
          <p:cNvCxnSpPr/>
          <p:nvPr/>
        </p:nvCxnSpPr>
        <p:spPr>
          <a:xfrm>
            <a:off x="1211220" y="3349482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41"/>
          <p:cNvCxnSpPr/>
          <p:nvPr/>
        </p:nvCxnSpPr>
        <p:spPr>
          <a:xfrm>
            <a:off x="1211220" y="4284845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41"/>
          <p:cNvCxnSpPr/>
          <p:nvPr/>
        </p:nvCxnSpPr>
        <p:spPr>
          <a:xfrm>
            <a:off x="1211220" y="3973057"/>
            <a:ext cx="7114200" cy="0"/>
          </a:xfrm>
          <a:prstGeom prst="straightConnector1">
            <a:avLst/>
          </a:prstGeom>
          <a:noFill/>
          <a:ln cap="flat" cmpd="sng" w="9525">
            <a:solidFill>
              <a:srgbClr val="4BB69C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42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279" name="Google Shape;279;p42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0" name="Google Shape;280;p42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81" name="Google Shape;281;p42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2" name="Google Shape;282;p42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283" name="Google Shape;283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284" name="Google Shape;28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2"/>
          <p:cNvSpPr txBox="1"/>
          <p:nvPr/>
        </p:nvSpPr>
        <p:spPr>
          <a:xfrm>
            <a:off x="383700" y="313650"/>
            <a:ext cx="51135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How well do you currently </a:t>
            </a:r>
            <a:r>
              <a:rPr b="1" lang="en" sz="192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integrate</a:t>
            </a:r>
            <a:r>
              <a:rPr b="1" lang="en" sz="19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with Travel Management platforms? </a:t>
            </a:r>
            <a:endParaRPr b="1" sz="192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86" name="Google Shape;286;p42"/>
          <p:cNvGrpSpPr/>
          <p:nvPr/>
        </p:nvGrpSpPr>
        <p:grpSpPr>
          <a:xfrm>
            <a:off x="938425" y="1916650"/>
            <a:ext cx="7240500" cy="1797900"/>
            <a:chOff x="938425" y="1916650"/>
            <a:chExt cx="7240500" cy="1797900"/>
          </a:xfrm>
        </p:grpSpPr>
        <p:sp>
          <p:nvSpPr>
            <p:cNvPr id="287" name="Google Shape;287;p42"/>
            <p:cNvSpPr/>
            <p:nvPr/>
          </p:nvSpPr>
          <p:spPr>
            <a:xfrm>
              <a:off x="938425" y="1916650"/>
              <a:ext cx="7240500" cy="1797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88" name="Google Shape;288;p42"/>
            <p:cNvSpPr/>
            <p:nvPr/>
          </p:nvSpPr>
          <p:spPr>
            <a:xfrm>
              <a:off x="1681418" y="2362467"/>
              <a:ext cx="879600" cy="8361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1143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89" name="Google Shape;289;p42"/>
            <p:cNvSpPr/>
            <p:nvPr/>
          </p:nvSpPr>
          <p:spPr>
            <a:xfrm>
              <a:off x="2892151" y="2362467"/>
              <a:ext cx="879600" cy="8361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1143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90" name="Google Shape;290;p42"/>
            <p:cNvSpPr/>
            <p:nvPr/>
          </p:nvSpPr>
          <p:spPr>
            <a:xfrm>
              <a:off x="4102883" y="2362467"/>
              <a:ext cx="879600" cy="8361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1143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91" name="Google Shape;291;p42"/>
            <p:cNvSpPr/>
            <p:nvPr/>
          </p:nvSpPr>
          <p:spPr>
            <a:xfrm>
              <a:off x="5313615" y="2362467"/>
              <a:ext cx="879600" cy="8361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3"/>
            </a:solidFill>
            <a:ln cap="flat" cmpd="sng" w="1143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292" name="Google Shape;292;p42"/>
            <p:cNvSpPr/>
            <p:nvPr/>
          </p:nvSpPr>
          <p:spPr>
            <a:xfrm>
              <a:off x="6524348" y="2362467"/>
              <a:ext cx="879600" cy="8361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3"/>
            </a:solidFill>
            <a:ln cap="flat" cmpd="sng" w="1143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293" name="Google Shape;293;p42"/>
          <p:cNvSpPr txBox="1"/>
          <p:nvPr/>
        </p:nvSpPr>
        <p:spPr>
          <a:xfrm>
            <a:off x="432675" y="1009100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E7262"/>
                </a:solidFill>
                <a:latin typeface="Figtree"/>
                <a:ea typeface="Figtree"/>
                <a:cs typeface="Figtree"/>
                <a:sym typeface="Figtree"/>
              </a:rPr>
              <a:t>Source: Snowfall survey to rail operators, May 2024</a:t>
            </a:r>
            <a:endParaRPr sz="800">
              <a:solidFill>
                <a:srgbClr val="2E726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43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299" name="Google Shape;299;p43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00" name="Google Shape;300;p43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301" name="Google Shape;301;p43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02" name="Google Shape;302;p43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303" name="Google Shape;303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304" name="Google Shape;30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3"/>
          <p:cNvSpPr txBox="1"/>
          <p:nvPr/>
        </p:nvSpPr>
        <p:spPr>
          <a:xfrm>
            <a:off x="383700" y="313650"/>
            <a:ext cx="53262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What Travel Management Platforms can do to bring </a:t>
            </a:r>
            <a:r>
              <a:rPr b="1" lang="en" sz="192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more customers</a:t>
            </a:r>
            <a:r>
              <a:rPr b="1" lang="en" sz="19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toward rails?</a:t>
            </a:r>
            <a:endParaRPr b="1" sz="192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43"/>
          <p:cNvSpPr txBox="1"/>
          <p:nvPr>
            <p:ph idx="4294967295" type="body"/>
          </p:nvPr>
        </p:nvSpPr>
        <p:spPr>
          <a:xfrm>
            <a:off x="1875150" y="2304000"/>
            <a:ext cx="5393700" cy="8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4200">
                <a:solidFill>
                  <a:schemeClr val="dk1"/>
                </a:solidFill>
              </a:rPr>
              <a:t>Better Integrations</a:t>
            </a:r>
            <a:endParaRPr b="1" sz="4200">
              <a:solidFill>
                <a:schemeClr val="dk1"/>
              </a:solidFill>
            </a:endParaRPr>
          </a:p>
        </p:txBody>
      </p:sp>
      <p:sp>
        <p:nvSpPr>
          <p:cNvPr id="307" name="Google Shape;307;p43"/>
          <p:cNvSpPr txBox="1"/>
          <p:nvPr>
            <p:ph idx="4294967295" type="body"/>
          </p:nvPr>
        </p:nvSpPr>
        <p:spPr>
          <a:xfrm>
            <a:off x="4693725" y="3047325"/>
            <a:ext cx="33093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9CD7C9"/>
                </a:solidFill>
              </a:rPr>
              <a:t>Travel packages</a:t>
            </a:r>
            <a:endParaRPr sz="1900">
              <a:solidFill>
                <a:srgbClr val="9CD7C9"/>
              </a:solidFill>
            </a:endParaRPr>
          </a:p>
        </p:txBody>
      </p:sp>
      <p:sp>
        <p:nvSpPr>
          <p:cNvPr id="308" name="Google Shape;308;p43"/>
          <p:cNvSpPr txBox="1"/>
          <p:nvPr>
            <p:ph idx="4294967295" type="body"/>
          </p:nvPr>
        </p:nvSpPr>
        <p:spPr>
          <a:xfrm>
            <a:off x="2594350" y="1814550"/>
            <a:ext cx="33093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accent1"/>
                </a:solidFill>
              </a:rPr>
              <a:t>Booking experience</a:t>
            </a:r>
            <a:endParaRPr sz="2400">
              <a:solidFill>
                <a:schemeClr val="accent1"/>
              </a:solidFill>
            </a:endParaRPr>
          </a:p>
        </p:txBody>
      </p:sp>
      <p:sp>
        <p:nvSpPr>
          <p:cNvPr id="309" name="Google Shape;309;p43"/>
          <p:cNvSpPr txBox="1"/>
          <p:nvPr>
            <p:ph idx="4294967295" type="body"/>
          </p:nvPr>
        </p:nvSpPr>
        <p:spPr>
          <a:xfrm>
            <a:off x="1187250" y="3047325"/>
            <a:ext cx="33093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</a:rPr>
              <a:t>Rail into air platforms</a:t>
            </a:r>
            <a:endParaRPr sz="2400">
              <a:solidFill>
                <a:schemeClr val="accent1"/>
              </a:solidFill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>
              <a:solidFill>
                <a:schemeClr val="accent1"/>
              </a:solidFill>
            </a:endParaRPr>
          </a:p>
        </p:txBody>
      </p:sp>
      <p:sp>
        <p:nvSpPr>
          <p:cNvPr id="310" name="Google Shape;310;p43"/>
          <p:cNvSpPr txBox="1"/>
          <p:nvPr>
            <p:ph idx="4294967295" type="body"/>
          </p:nvPr>
        </p:nvSpPr>
        <p:spPr>
          <a:xfrm>
            <a:off x="4548975" y="1390875"/>
            <a:ext cx="33093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CD7C9"/>
                </a:solidFill>
              </a:rPr>
              <a:t>Environmental benefit</a:t>
            </a:r>
            <a:endParaRPr sz="1700">
              <a:solidFill>
                <a:srgbClr val="9CD7C9"/>
              </a:solidFill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solidFill>
                <a:srgbClr val="9CD7C9"/>
              </a:solidFill>
            </a:endParaRPr>
          </a:p>
        </p:txBody>
      </p:sp>
      <p:sp>
        <p:nvSpPr>
          <p:cNvPr id="311" name="Google Shape;311;p43"/>
          <p:cNvSpPr txBox="1"/>
          <p:nvPr>
            <p:ph idx="4294967295" type="body"/>
          </p:nvPr>
        </p:nvSpPr>
        <p:spPr>
          <a:xfrm>
            <a:off x="2594350" y="3652425"/>
            <a:ext cx="33093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2E7262"/>
                </a:solidFill>
              </a:rPr>
              <a:t>Promotion and awareness</a:t>
            </a:r>
            <a:endParaRPr sz="2400">
              <a:solidFill>
                <a:srgbClr val="2E7262"/>
              </a:solidFill>
            </a:endParaRPr>
          </a:p>
        </p:txBody>
      </p:sp>
      <p:sp>
        <p:nvSpPr>
          <p:cNvPr id="312" name="Google Shape;312;p43"/>
          <p:cNvSpPr txBox="1"/>
          <p:nvPr>
            <p:ph idx="4294967295" type="body"/>
          </p:nvPr>
        </p:nvSpPr>
        <p:spPr>
          <a:xfrm>
            <a:off x="1187250" y="1467075"/>
            <a:ext cx="33093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2E7262"/>
                </a:solidFill>
              </a:rPr>
              <a:t>Corporate rates</a:t>
            </a:r>
            <a:endParaRPr sz="2400">
              <a:solidFill>
                <a:srgbClr val="2E7262"/>
              </a:solidFill>
            </a:endParaRPr>
          </a:p>
        </p:txBody>
      </p:sp>
      <p:sp>
        <p:nvSpPr>
          <p:cNvPr id="313" name="Google Shape;313;p43"/>
          <p:cNvSpPr txBox="1"/>
          <p:nvPr>
            <p:ph idx="4294967295" type="body"/>
          </p:nvPr>
        </p:nvSpPr>
        <p:spPr>
          <a:xfrm>
            <a:off x="5903650" y="3499500"/>
            <a:ext cx="22755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2E7262"/>
                </a:solidFill>
              </a:rPr>
              <a:t>OSDM standards</a:t>
            </a:r>
            <a:endParaRPr sz="2400">
              <a:solidFill>
                <a:srgbClr val="2E7262"/>
              </a:solidFill>
            </a:endParaRPr>
          </a:p>
        </p:txBody>
      </p:sp>
      <p:sp>
        <p:nvSpPr>
          <p:cNvPr id="314" name="Google Shape;314;p43"/>
          <p:cNvSpPr txBox="1"/>
          <p:nvPr>
            <p:ph idx="4294967295" type="body"/>
          </p:nvPr>
        </p:nvSpPr>
        <p:spPr>
          <a:xfrm>
            <a:off x="5706275" y="2022605"/>
            <a:ext cx="1893600" cy="4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E7262"/>
                </a:solidFill>
              </a:rPr>
              <a:t>Digital support</a:t>
            </a:r>
            <a:endParaRPr sz="1700">
              <a:solidFill>
                <a:srgbClr val="2E7262"/>
              </a:solidFill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>
              <a:solidFill>
                <a:srgbClr val="2E7262"/>
              </a:solidFill>
            </a:endParaRPr>
          </a:p>
        </p:txBody>
      </p:sp>
      <p:sp>
        <p:nvSpPr>
          <p:cNvPr id="315" name="Google Shape;315;p43"/>
          <p:cNvSpPr txBox="1"/>
          <p:nvPr/>
        </p:nvSpPr>
        <p:spPr>
          <a:xfrm>
            <a:off x="460475" y="979700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E7262"/>
                </a:solidFill>
                <a:latin typeface="Figtree"/>
                <a:ea typeface="Figtree"/>
                <a:cs typeface="Figtree"/>
                <a:sym typeface="Figtree"/>
              </a:rPr>
              <a:t>Source: Snowfall survey to rail operators, May 2024</a:t>
            </a:r>
            <a:endParaRPr sz="800">
              <a:solidFill>
                <a:srgbClr val="2E726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44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321" name="Google Shape;321;p44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22" name="Google Shape;322;p44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323" name="Google Shape;323;p44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24" name="Google Shape;324;p44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325" name="Google Shape;325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326" name="Google Shape;32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4"/>
          <p:cNvSpPr txBox="1"/>
          <p:nvPr/>
        </p:nvSpPr>
        <p:spPr>
          <a:xfrm>
            <a:off x="383700" y="313650"/>
            <a:ext cx="56121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What will be the biggest </a:t>
            </a:r>
            <a:r>
              <a:rPr b="1" lang="en" sz="192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drivers of growth</a:t>
            </a:r>
            <a:r>
              <a:rPr b="1" lang="en" sz="19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the rail industry in the next 5 years?</a:t>
            </a:r>
            <a:endParaRPr b="1" sz="192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8" name="Google Shape;328;p44"/>
          <p:cNvSpPr txBox="1"/>
          <p:nvPr>
            <p:ph idx="4294967295" type="body"/>
          </p:nvPr>
        </p:nvSpPr>
        <p:spPr>
          <a:xfrm>
            <a:off x="962810" y="2120995"/>
            <a:ext cx="1925400" cy="9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Sustainability and Co2 policies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29" name="Google Shape;329;p44"/>
          <p:cNvSpPr txBox="1"/>
          <p:nvPr>
            <p:ph idx="4294967295" type="body"/>
          </p:nvPr>
        </p:nvSpPr>
        <p:spPr>
          <a:xfrm>
            <a:off x="3700700" y="2120982"/>
            <a:ext cx="1779900" cy="9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Booking process improvements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30" name="Google Shape;330;p44"/>
          <p:cNvSpPr txBox="1"/>
          <p:nvPr>
            <p:ph idx="4294967295" type="body"/>
          </p:nvPr>
        </p:nvSpPr>
        <p:spPr>
          <a:xfrm>
            <a:off x="6203000" y="2120982"/>
            <a:ext cx="2092200" cy="9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Content distribution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31" name="Google Shape;331;p44"/>
          <p:cNvSpPr txBox="1"/>
          <p:nvPr>
            <p:ph idx="4294967295" type="body"/>
          </p:nvPr>
        </p:nvSpPr>
        <p:spPr>
          <a:xfrm>
            <a:off x="670040" y="3709250"/>
            <a:ext cx="2511000" cy="9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Offer expansions, fastest connections and new routes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32" name="Google Shape;332;p44"/>
          <p:cNvSpPr txBox="1"/>
          <p:nvPr>
            <p:ph idx="4294967295" type="body"/>
          </p:nvPr>
        </p:nvSpPr>
        <p:spPr>
          <a:xfrm>
            <a:off x="3544550" y="3709245"/>
            <a:ext cx="2092200" cy="9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Multimodality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33" name="Google Shape;333;p44"/>
          <p:cNvSpPr txBox="1"/>
          <p:nvPr>
            <p:ph idx="4294967295" type="body"/>
          </p:nvPr>
        </p:nvSpPr>
        <p:spPr>
          <a:xfrm>
            <a:off x="6203000" y="3709245"/>
            <a:ext cx="2092200" cy="9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Price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34" name="Google Shape;334;p44"/>
          <p:cNvSpPr/>
          <p:nvPr/>
        </p:nvSpPr>
        <p:spPr>
          <a:xfrm>
            <a:off x="4217290" y="2974125"/>
            <a:ext cx="728100" cy="728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35" name="Google Shape;335;p44"/>
          <p:cNvSpPr/>
          <p:nvPr/>
        </p:nvSpPr>
        <p:spPr>
          <a:xfrm>
            <a:off x="6884290" y="2974125"/>
            <a:ext cx="728100" cy="728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336" name="Google Shape;33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9110" y="3028760"/>
            <a:ext cx="603550" cy="60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8195" y="3070300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4"/>
          <p:cNvSpPr/>
          <p:nvPr/>
        </p:nvSpPr>
        <p:spPr>
          <a:xfrm>
            <a:off x="1550290" y="2974125"/>
            <a:ext cx="728100" cy="728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39" name="Google Shape;339;p44"/>
          <p:cNvSpPr/>
          <p:nvPr/>
        </p:nvSpPr>
        <p:spPr>
          <a:xfrm>
            <a:off x="4217290" y="1373925"/>
            <a:ext cx="728100" cy="728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40" name="Google Shape;340;p44"/>
          <p:cNvSpPr/>
          <p:nvPr/>
        </p:nvSpPr>
        <p:spPr>
          <a:xfrm>
            <a:off x="6884290" y="1373925"/>
            <a:ext cx="728100" cy="728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41" name="Google Shape;341;p44"/>
          <p:cNvSpPr/>
          <p:nvPr/>
        </p:nvSpPr>
        <p:spPr>
          <a:xfrm>
            <a:off x="1550290" y="1373925"/>
            <a:ext cx="728100" cy="728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342" name="Google Shape;342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9470" y="3060670"/>
            <a:ext cx="502250" cy="59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33050" y="1472775"/>
            <a:ext cx="458725" cy="5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30225" y="1486850"/>
            <a:ext cx="502250" cy="50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54045" y="1446145"/>
            <a:ext cx="329575" cy="59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4"/>
          <p:cNvSpPr txBox="1"/>
          <p:nvPr/>
        </p:nvSpPr>
        <p:spPr>
          <a:xfrm>
            <a:off x="425550" y="960100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E7262"/>
                </a:solidFill>
                <a:latin typeface="Figtree"/>
                <a:ea typeface="Figtree"/>
                <a:cs typeface="Figtree"/>
                <a:sym typeface="Figtree"/>
              </a:rPr>
              <a:t>Source: Snowfall survey to rail operators, May 2024</a:t>
            </a:r>
            <a:endParaRPr sz="800">
              <a:solidFill>
                <a:srgbClr val="2E726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5"/>
          <p:cNvSpPr/>
          <p:nvPr/>
        </p:nvSpPr>
        <p:spPr>
          <a:xfrm>
            <a:off x="6046085" y="2691295"/>
            <a:ext cx="3660300" cy="595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352" name="Google Shape;352;p45"/>
          <p:cNvGrpSpPr/>
          <p:nvPr/>
        </p:nvGrpSpPr>
        <p:grpSpPr>
          <a:xfrm>
            <a:off x="6251400" y="2821740"/>
            <a:ext cx="339300" cy="339300"/>
            <a:chOff x="1667125" y="4385660"/>
            <a:chExt cx="339300" cy="339300"/>
          </a:xfrm>
        </p:grpSpPr>
        <p:sp>
          <p:nvSpPr>
            <p:cNvPr id="353" name="Google Shape;353;p45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354" name="Google Shape;354;p45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355" name="Google Shape;355;p45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356" name="Google Shape;356;p45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sp>
        <p:nvSpPr>
          <p:cNvPr id="357" name="Google Shape;357;p45"/>
          <p:cNvSpPr/>
          <p:nvPr/>
        </p:nvSpPr>
        <p:spPr>
          <a:xfrm>
            <a:off x="4369685" y="1942605"/>
            <a:ext cx="3660300" cy="595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358" name="Google Shape;358;p45"/>
          <p:cNvGrpSpPr/>
          <p:nvPr/>
        </p:nvGrpSpPr>
        <p:grpSpPr>
          <a:xfrm>
            <a:off x="4575000" y="2073050"/>
            <a:ext cx="339300" cy="339300"/>
            <a:chOff x="1667125" y="4385660"/>
            <a:chExt cx="339300" cy="339300"/>
          </a:xfrm>
        </p:grpSpPr>
        <p:sp>
          <p:nvSpPr>
            <p:cNvPr id="359" name="Google Shape;359;p45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360" name="Google Shape;360;p45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361" name="Google Shape;361;p45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362" name="Google Shape;362;p45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grpSp>
        <p:nvGrpSpPr>
          <p:cNvPr id="363" name="Google Shape;363;p45"/>
          <p:cNvGrpSpPr/>
          <p:nvPr/>
        </p:nvGrpSpPr>
        <p:grpSpPr>
          <a:xfrm>
            <a:off x="0" y="0"/>
            <a:ext cx="9144100" cy="5137900"/>
            <a:chOff x="0" y="0"/>
            <a:chExt cx="9144100" cy="5137900"/>
          </a:xfrm>
        </p:grpSpPr>
        <p:sp>
          <p:nvSpPr>
            <p:cNvPr id="364" name="Google Shape;364;p45"/>
            <p:cNvSpPr/>
            <p:nvPr/>
          </p:nvSpPr>
          <p:spPr>
            <a:xfrm flipH="1" rot="10800000">
              <a:off x="100" y="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65" name="Google Shape;365;p45"/>
            <p:cNvSpPr/>
            <p:nvPr/>
          </p:nvSpPr>
          <p:spPr>
            <a:xfrm flipH="1" rot="10800000">
              <a:off x="0" y="6222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366" name="Google Shape;366;p45"/>
            <p:cNvSpPr/>
            <p:nvPr/>
          </p:nvSpPr>
          <p:spPr>
            <a:xfrm>
              <a:off x="50" y="4502200"/>
              <a:ext cx="9144000" cy="635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67" name="Google Shape;367;p45"/>
            <p:cNvSpPr/>
            <p:nvPr/>
          </p:nvSpPr>
          <p:spPr>
            <a:xfrm>
              <a:off x="100" y="3807700"/>
              <a:ext cx="9144000" cy="7080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lt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368" name="Google Shape;368;p45"/>
          <p:cNvSpPr/>
          <p:nvPr/>
        </p:nvSpPr>
        <p:spPr>
          <a:xfrm>
            <a:off x="2159885" y="2691295"/>
            <a:ext cx="3660300" cy="595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369" name="Google Shape;369;p45"/>
          <p:cNvGrpSpPr/>
          <p:nvPr/>
        </p:nvGrpSpPr>
        <p:grpSpPr>
          <a:xfrm>
            <a:off x="2365200" y="2821740"/>
            <a:ext cx="339300" cy="339300"/>
            <a:chOff x="1667125" y="4385660"/>
            <a:chExt cx="339300" cy="339300"/>
          </a:xfrm>
        </p:grpSpPr>
        <p:sp>
          <p:nvSpPr>
            <p:cNvPr id="370" name="Google Shape;370;p45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371" name="Google Shape;371;p45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372" name="Google Shape;372;p45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373" name="Google Shape;373;p45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sp>
        <p:nvSpPr>
          <p:cNvPr id="374" name="Google Shape;374;p45"/>
          <p:cNvSpPr/>
          <p:nvPr/>
        </p:nvSpPr>
        <p:spPr>
          <a:xfrm>
            <a:off x="483485" y="1942605"/>
            <a:ext cx="3660300" cy="595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75" name="Google Shape;375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CD7C9"/>
                </a:solidFill>
              </a:rPr>
              <a:t>‹#›</a:t>
            </a:fld>
            <a:endParaRPr>
              <a:solidFill>
                <a:srgbClr val="9CD7C9"/>
              </a:solidFill>
            </a:endParaRPr>
          </a:p>
        </p:txBody>
      </p:sp>
      <p:pic>
        <p:nvPicPr>
          <p:cNvPr id="376" name="Google Shape;37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963" y="4666575"/>
            <a:ext cx="1612075" cy="38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45"/>
          <p:cNvSpPr txBox="1"/>
          <p:nvPr/>
        </p:nvSpPr>
        <p:spPr>
          <a:xfrm>
            <a:off x="383700" y="313650"/>
            <a:ext cx="50802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2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Features we have been asked for to address these </a:t>
            </a:r>
            <a:r>
              <a:rPr b="1" lang="en" sz="192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challenges</a:t>
            </a:r>
            <a:endParaRPr b="1" sz="192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8" name="Google Shape;378;p45"/>
          <p:cNvSpPr txBox="1"/>
          <p:nvPr>
            <p:ph idx="4294967295" type="body"/>
          </p:nvPr>
        </p:nvSpPr>
        <p:spPr>
          <a:xfrm>
            <a:off x="1028100" y="2022600"/>
            <a:ext cx="3026100" cy="5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Buying policy for corporations</a:t>
            </a:r>
            <a:endParaRPr sz="1600"/>
          </a:p>
        </p:txBody>
      </p:sp>
      <p:grpSp>
        <p:nvGrpSpPr>
          <p:cNvPr id="379" name="Google Shape;379;p45"/>
          <p:cNvGrpSpPr/>
          <p:nvPr/>
        </p:nvGrpSpPr>
        <p:grpSpPr>
          <a:xfrm>
            <a:off x="688800" y="2073050"/>
            <a:ext cx="339300" cy="339300"/>
            <a:chOff x="1667125" y="4385660"/>
            <a:chExt cx="339300" cy="339300"/>
          </a:xfrm>
        </p:grpSpPr>
        <p:sp>
          <p:nvSpPr>
            <p:cNvPr id="380" name="Google Shape;380;p45"/>
            <p:cNvSpPr/>
            <p:nvPr/>
          </p:nvSpPr>
          <p:spPr>
            <a:xfrm>
              <a:off x="1667125" y="4385660"/>
              <a:ext cx="339300" cy="339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"/>
                <a:ea typeface="Figtree"/>
                <a:cs typeface="Figtree"/>
                <a:sym typeface="Figtree"/>
              </a:endParaRPr>
            </a:p>
          </p:txBody>
        </p:sp>
        <p:grpSp>
          <p:nvGrpSpPr>
            <p:cNvPr id="381" name="Google Shape;381;p45"/>
            <p:cNvGrpSpPr/>
            <p:nvPr/>
          </p:nvGrpSpPr>
          <p:grpSpPr>
            <a:xfrm>
              <a:off x="1692728" y="4445596"/>
              <a:ext cx="288094" cy="213902"/>
              <a:chOff x="558667" y="3173528"/>
              <a:chExt cx="205679" cy="152700"/>
            </a:xfrm>
          </p:grpSpPr>
          <p:sp>
            <p:nvSpPr>
              <p:cNvPr id="382" name="Google Shape;382;p45"/>
              <p:cNvSpPr/>
              <p:nvPr/>
            </p:nvSpPr>
            <p:spPr>
              <a:xfrm rot="2693622">
                <a:off x="555947" y="3252044"/>
                <a:ext cx="114339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383" name="Google Shape;383;p45"/>
              <p:cNvSpPr/>
              <p:nvPr/>
            </p:nvSpPr>
            <p:spPr>
              <a:xfrm rot="8100000">
                <a:off x="599748" y="3230150"/>
                <a:ext cx="176494" cy="39457"/>
              </a:xfrm>
              <a:prstGeom prst="roundRect">
                <a:avLst>
                  <a:gd fmla="val 50000" name="adj"/>
                </a:avLst>
              </a:prstGeom>
              <a:solidFill>
                <a:srgbClr val="4BB6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  <p:sp>
        <p:nvSpPr>
          <p:cNvPr id="384" name="Google Shape;384;p45"/>
          <p:cNvSpPr txBox="1"/>
          <p:nvPr>
            <p:ph idx="4294967295" type="body"/>
          </p:nvPr>
        </p:nvSpPr>
        <p:spPr>
          <a:xfrm>
            <a:off x="4914300" y="2022600"/>
            <a:ext cx="3026100" cy="5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Approval process</a:t>
            </a:r>
            <a:endParaRPr sz="1600"/>
          </a:p>
        </p:txBody>
      </p:sp>
      <p:sp>
        <p:nvSpPr>
          <p:cNvPr id="385" name="Google Shape;385;p45"/>
          <p:cNvSpPr txBox="1"/>
          <p:nvPr>
            <p:ph idx="4294967295" type="body"/>
          </p:nvPr>
        </p:nvSpPr>
        <p:spPr>
          <a:xfrm>
            <a:off x="2704500" y="2784600"/>
            <a:ext cx="3026100" cy="5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Multimodality search</a:t>
            </a:r>
            <a:endParaRPr sz="1600"/>
          </a:p>
        </p:txBody>
      </p:sp>
      <p:sp>
        <p:nvSpPr>
          <p:cNvPr id="386" name="Google Shape;386;p45"/>
          <p:cNvSpPr txBox="1"/>
          <p:nvPr>
            <p:ph idx="4294967295" type="body"/>
          </p:nvPr>
        </p:nvSpPr>
        <p:spPr>
          <a:xfrm>
            <a:off x="6590700" y="2784600"/>
            <a:ext cx="3026100" cy="5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Co2 decision making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nowfall Theme">
  <a:themeElements>
    <a:clrScheme name="Simple Light">
      <a:dk1>
        <a:srgbClr val="1C3E32"/>
      </a:dk1>
      <a:lt1>
        <a:srgbClr val="FFFFFF"/>
      </a:lt1>
      <a:dk2>
        <a:srgbClr val="78909C"/>
      </a:dk2>
      <a:lt2>
        <a:srgbClr val="F6F6F6"/>
      </a:lt2>
      <a:accent1>
        <a:srgbClr val="4BB69C"/>
      </a:accent1>
      <a:accent2>
        <a:srgbClr val="A4EBDA"/>
      </a:accent2>
      <a:accent3>
        <a:srgbClr val="E6F4F0"/>
      </a:accent3>
      <a:accent4>
        <a:srgbClr val="F6FBFA"/>
      </a:accent4>
      <a:accent5>
        <a:srgbClr val="00251A"/>
      </a:accent5>
      <a:accent6>
        <a:srgbClr val="FFFF00"/>
      </a:accent6>
      <a:hlink>
        <a:srgbClr val="54F0C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F5BC23ECDAF04581D6B55435E77F38" ma:contentTypeVersion="15" ma:contentTypeDescription="Create a new document." ma:contentTypeScope="" ma:versionID="9627d2ce710b7a7e4af87077f237521b">
  <xsd:schema xmlns:xsd="http://www.w3.org/2001/XMLSchema" xmlns:xs="http://www.w3.org/2001/XMLSchema" xmlns:p="http://schemas.microsoft.com/office/2006/metadata/properties" xmlns:ns2="0911e217-7302-422d-b8fa-b9055e9edf14" xmlns:ns3="2bbdb01b-547a-4319-97f2-364da9cbcee9" targetNamespace="http://schemas.microsoft.com/office/2006/metadata/properties" ma:root="true" ma:fieldsID="217dc1e25ab2daefdf306d4ae5e85ada" ns2:_="" ns3:_="">
    <xsd:import namespace="0911e217-7302-422d-b8fa-b9055e9edf14"/>
    <xsd:import namespace="2bbdb01b-547a-4319-97f2-364da9cbce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1e217-7302-422d-b8fa-b9055e9edf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9fc9314-2b6c-47e9-aa5d-27c52579c0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db01b-547a-4319-97f2-364da9cbce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842c800-cf3b-4fa3-91af-d99656852d75}" ma:internalName="TaxCatchAll" ma:showField="CatchAllData" ma:web="2bbdb01b-547a-4319-97f2-364da9cbce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D6D3E3-F981-4ECC-B0A7-3EB8F83FB02D}"/>
</file>

<file path=customXml/itemProps2.xml><?xml version="1.0" encoding="utf-8"?>
<ds:datastoreItem xmlns:ds="http://schemas.openxmlformats.org/officeDocument/2006/customXml" ds:itemID="{AEF6A442-F520-4F72-AB88-7EC2E842719C}"/>
</file>