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8" r:id="rId4"/>
  </p:sldMasterIdLst>
  <p:notesMasterIdLst>
    <p:notesMasterId r:id="rId13"/>
  </p:notesMasterIdLst>
  <p:handoutMasterIdLst>
    <p:handoutMasterId r:id="rId14"/>
  </p:handoutMasterIdLst>
  <p:sldIdLst>
    <p:sldId id="269" r:id="rId5"/>
    <p:sldId id="270" r:id="rId6"/>
    <p:sldId id="275" r:id="rId7"/>
    <p:sldId id="296" r:id="rId8"/>
    <p:sldId id="288" r:id="rId9"/>
    <p:sldId id="297" r:id="rId10"/>
    <p:sldId id="287" r:id="rId11"/>
    <p:sldId id="298" r:id="rId12"/>
  </p:sldIdLst>
  <p:sldSz cx="12192000" cy="6858000"/>
  <p:notesSz cx="6858000" cy="9144000"/>
  <p:embeddedFontLst>
    <p:embeddedFont>
      <p:font typeface="Montserrat" panose="00000500000000000000" pitchFamily="2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680BD"/>
    <a:srgbClr val="FEE674"/>
    <a:srgbClr val="102C46"/>
    <a:srgbClr val="112D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9E9660-1687-4015-6E25-9E3762BB52ED}" v="2" dt="2025-09-03T23:29:01.606"/>
    <p1510:client id="{C5E0336D-2EA6-BFB2-2F75-A4D4598CBFBC}" v="33" dt="2025-09-03T22:31:24.6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ABE161-7F13-3CCF-F063-CDB44A0F0F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D1BB2-17A2-E093-AF8A-A618E6B7F5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8ACB7-0186-473F-BE68-6C26CE97EC75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A150E-D8F6-D20E-4EA4-A3D244404D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6F55A3-0B46-D251-89D4-E2CEB2BE1C7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7A084-2655-49AF-8F17-A62B7098E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334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CF3B1B-7E56-4B00-8E85-FEE295018C29}" type="datetimeFigureOut">
              <a:rPr lang="en-US" smtClean="0"/>
              <a:t>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3E8A9-4674-4912-9C6E-9D6BDFC90B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73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update with most recent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3E8A9-4674-4912-9C6E-9D6BDFC90B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09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6AFF9-018F-97CB-B6B1-75ADD5068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8ED03C-C1D0-86A4-F5AF-EF0F7E320E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85EAA9-335C-2ECE-972E-01C8E7B1E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Added 8/4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027CE-4D5F-922E-0FE7-7EE822904D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3E8A9-4674-4912-9C6E-9D6BDFC90B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73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3E8A9-4674-4912-9C6E-9D6BDFC90B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63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4C6A5-AD3E-94DE-0984-DB23C9306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399971-86BB-68FC-8462-F51E0C5DA9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584B2C-4D69-FAB0-4653-7E5EA41FB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Place new MN slide and two newest state grants Added 8/18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B7BF0-428B-9A79-1A66-C654207732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3E8A9-4674-4912-9C6E-9D6BDFC90B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1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Place new MN slide and two newest state grants Added 8/18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3E8A9-4674-4912-9C6E-9D6BDFC90B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86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3F569-DD50-0488-2D07-3440FB7F4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C94376-E109-E99F-5EE8-DF632AAF1D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046E71-0004-ED88-497E-9DC6D2AA9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Place new MN slide and two newest state grants Added 8/18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B9EC1-1A38-20B4-AF93-53EDF74340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3E8A9-4674-4912-9C6E-9D6BDFC90B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52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53540-8A5D-CFCA-3F3A-BA02FD00F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050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896F39-4E63-C00B-1CCF-B3D6E4BF5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6017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1746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eba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5F30-0C0F-A8AC-59FE-1501390C2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558" y="814192"/>
            <a:ext cx="847424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C51D2-548E-7C1C-976A-91BC6700D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9558" y="2279737"/>
            <a:ext cx="8474242" cy="37640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3F23F9-1147-619F-7D5F-3B8C18AC7880}"/>
              </a:ext>
            </a:extLst>
          </p:cNvPr>
          <p:cNvSpPr/>
          <p:nvPr userDrawn="1"/>
        </p:nvSpPr>
        <p:spPr>
          <a:xfrm>
            <a:off x="0" y="0"/>
            <a:ext cx="2350168" cy="6858000"/>
          </a:xfrm>
          <a:prstGeom prst="rect">
            <a:avLst/>
          </a:prstGeom>
          <a:solidFill>
            <a:srgbClr val="FEE6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EB65D7-E58A-9F55-A67A-730B42DE65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9" r="22303"/>
          <a:stretch/>
        </p:blipFill>
        <p:spPr>
          <a:xfrm>
            <a:off x="1" y="0"/>
            <a:ext cx="2350168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42DC011-FE37-4242-031F-1E720D2C59AE}"/>
              </a:ext>
            </a:extLst>
          </p:cNvPr>
          <p:cNvSpPr/>
          <p:nvPr userDrawn="1"/>
        </p:nvSpPr>
        <p:spPr>
          <a:xfrm>
            <a:off x="2350167" y="0"/>
            <a:ext cx="120317" cy="6858000"/>
          </a:xfrm>
          <a:prstGeom prst="rect">
            <a:avLst/>
          </a:prstGeom>
          <a:solidFill>
            <a:srgbClr val="FEE6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63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eba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5F30-0C0F-A8AC-59FE-1501390C2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558" y="814192"/>
            <a:ext cx="847424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C51D2-548E-7C1C-976A-91BC6700D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9558" y="2279737"/>
            <a:ext cx="8474242" cy="37640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3F23F9-1147-619F-7D5F-3B8C18AC7880}"/>
              </a:ext>
            </a:extLst>
          </p:cNvPr>
          <p:cNvSpPr/>
          <p:nvPr userDrawn="1"/>
        </p:nvSpPr>
        <p:spPr>
          <a:xfrm>
            <a:off x="0" y="0"/>
            <a:ext cx="2350168" cy="6858000"/>
          </a:xfrm>
          <a:prstGeom prst="rect">
            <a:avLst/>
          </a:prstGeom>
          <a:solidFill>
            <a:srgbClr val="FEE6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olar panels in a field&#10;&#10;Description automatically generated">
            <a:extLst>
              <a:ext uri="{FF2B5EF4-FFF2-40B4-BE49-F238E27FC236}">
                <a16:creationId xmlns:a16="http://schemas.microsoft.com/office/drawing/2014/main" id="{A9EB65D7-E58A-9F55-A67A-730B42DE65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33"/>
          <a:stretch/>
        </p:blipFill>
        <p:spPr>
          <a:xfrm>
            <a:off x="1" y="0"/>
            <a:ext cx="235016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3A6072-BA61-EBD3-D30E-8AD4138DD9D0}"/>
              </a:ext>
            </a:extLst>
          </p:cNvPr>
          <p:cNvSpPr/>
          <p:nvPr userDrawn="1"/>
        </p:nvSpPr>
        <p:spPr>
          <a:xfrm>
            <a:off x="2350167" y="0"/>
            <a:ext cx="120317" cy="6858000"/>
          </a:xfrm>
          <a:prstGeom prst="rect">
            <a:avLst/>
          </a:prstGeom>
          <a:solidFill>
            <a:srgbClr val="FEE6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FEE686-93B3-AB35-8CD6-CF2373B7DC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1" r="15731"/>
          <a:stretch/>
        </p:blipFill>
        <p:spPr>
          <a:xfrm>
            <a:off x="0" y="0"/>
            <a:ext cx="2350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71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eba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5F30-0C0F-A8AC-59FE-1501390C2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558" y="814192"/>
            <a:ext cx="847424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C51D2-548E-7C1C-976A-91BC6700D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9558" y="2279737"/>
            <a:ext cx="8474242" cy="37640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3A6072-BA61-EBD3-D30E-8AD4138DD9D0}"/>
              </a:ext>
            </a:extLst>
          </p:cNvPr>
          <p:cNvSpPr/>
          <p:nvPr userDrawn="1"/>
        </p:nvSpPr>
        <p:spPr>
          <a:xfrm>
            <a:off x="2350167" y="0"/>
            <a:ext cx="120317" cy="6858000"/>
          </a:xfrm>
          <a:prstGeom prst="rect">
            <a:avLst/>
          </a:prstGeom>
          <a:solidFill>
            <a:srgbClr val="FEE6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55DBC5-B872-ED6C-C8B1-59A63DA5DE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1" r="15731"/>
          <a:stretch/>
        </p:blipFill>
        <p:spPr>
          <a:xfrm>
            <a:off x="0" y="0"/>
            <a:ext cx="2350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5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eba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5F30-0C0F-A8AC-59FE-1501390C2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558" y="814192"/>
            <a:ext cx="847424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C51D2-548E-7C1C-976A-91BC6700D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9558" y="2279737"/>
            <a:ext cx="8474242" cy="37640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3A6072-BA61-EBD3-D30E-8AD4138DD9D0}"/>
              </a:ext>
            </a:extLst>
          </p:cNvPr>
          <p:cNvSpPr/>
          <p:nvPr userDrawn="1"/>
        </p:nvSpPr>
        <p:spPr>
          <a:xfrm>
            <a:off x="2350167" y="0"/>
            <a:ext cx="120317" cy="6858000"/>
          </a:xfrm>
          <a:prstGeom prst="rect">
            <a:avLst/>
          </a:prstGeom>
          <a:solidFill>
            <a:srgbClr val="FEE6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1965CC-3859-3032-7FBA-3C09D6B72F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1" r="15731"/>
          <a:stretch/>
        </p:blipFill>
        <p:spPr>
          <a:xfrm>
            <a:off x="1" y="0"/>
            <a:ext cx="2350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4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ebar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5F30-0C0F-A8AC-59FE-1501390C2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558" y="814192"/>
            <a:ext cx="8474242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C51D2-548E-7C1C-976A-91BC6700D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9558" y="2279737"/>
            <a:ext cx="8474242" cy="376407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3A6072-BA61-EBD3-D30E-8AD4138DD9D0}"/>
              </a:ext>
            </a:extLst>
          </p:cNvPr>
          <p:cNvSpPr/>
          <p:nvPr userDrawn="1"/>
        </p:nvSpPr>
        <p:spPr>
          <a:xfrm>
            <a:off x="2350167" y="0"/>
            <a:ext cx="120317" cy="6858000"/>
          </a:xfrm>
          <a:prstGeom prst="rect">
            <a:avLst/>
          </a:prstGeom>
          <a:solidFill>
            <a:srgbClr val="FEE6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FB0600-9E07-10BF-0F74-3223C24EDD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1" r="15731"/>
          <a:stretch/>
        </p:blipFill>
        <p:spPr>
          <a:xfrm>
            <a:off x="0" y="0"/>
            <a:ext cx="2350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14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6DFFB-7A25-929A-04A1-41C119D0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783013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55839-C1A3-0EBB-32C1-0313EC4E5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7830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F788892-CCBB-CBEF-3ED8-DAA8B0B181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22900" y="0"/>
            <a:ext cx="3289300" cy="381158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CA164C-4A8C-7C00-FB88-A184D2EA9C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22900" y="4013200"/>
            <a:ext cx="6769100" cy="28448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A35F7C3-810B-F75D-37C0-3C9353532C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02700" y="0"/>
            <a:ext cx="3289300" cy="3811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02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ong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2A1C244-E5D4-B7A8-9E10-91EDBF458D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96" b="12020"/>
          <a:stretch/>
        </p:blipFill>
        <p:spPr>
          <a:xfrm>
            <a:off x="0" y="4610097"/>
            <a:ext cx="12192000" cy="2247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26DFFB-7A25-929A-04A1-41C119D0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93461"/>
            <a:ext cx="10221911" cy="76517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55839-C1A3-0EBB-32C1-0313EC4E5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34836"/>
            <a:ext cx="10221911" cy="22479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FE90DF6-9E50-CDC2-3F23-EC3CF1D016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62" y="6238039"/>
            <a:ext cx="1122253" cy="35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56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o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678292-4351-9CE7-C9C6-592444BC34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3" b="22333"/>
          <a:stretch/>
        </p:blipFill>
        <p:spPr>
          <a:xfrm>
            <a:off x="0" y="4605853"/>
            <a:ext cx="12192000" cy="22479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26DFFB-7A25-929A-04A1-41C119D0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93461"/>
            <a:ext cx="10221911" cy="76517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55839-C1A3-0EBB-32C1-0313EC4E5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34836"/>
            <a:ext cx="10221911" cy="22479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FE90DF6-9E50-CDC2-3F23-EC3CF1D016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62" y="6238039"/>
            <a:ext cx="1122253" cy="35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50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o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654A1D-663B-4927-A099-70101F84E1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9" b="22599"/>
          <a:stretch/>
        </p:blipFill>
        <p:spPr>
          <a:xfrm>
            <a:off x="-127000" y="4605852"/>
            <a:ext cx="12319000" cy="2252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26DFFB-7A25-929A-04A1-41C119D0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93461"/>
            <a:ext cx="10221911" cy="76517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55839-C1A3-0EBB-32C1-0313EC4E5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34836"/>
            <a:ext cx="10221911" cy="22479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FE90DF6-9E50-CDC2-3F23-EC3CF1D016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62" y="6238039"/>
            <a:ext cx="1122253" cy="35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90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lo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654A1D-663B-4927-A099-70101F84E1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6" b="22566"/>
          <a:stretch/>
        </p:blipFill>
        <p:spPr>
          <a:xfrm>
            <a:off x="-127000" y="4605852"/>
            <a:ext cx="12319000" cy="2252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26DFFB-7A25-929A-04A1-41C119D0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93461"/>
            <a:ext cx="10221911" cy="76517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55839-C1A3-0EBB-32C1-0313EC4E5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34836"/>
            <a:ext cx="10221911" cy="22479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FE90DF6-9E50-CDC2-3F23-EC3CF1D016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62" y="6238039"/>
            <a:ext cx="1122253" cy="35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65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53540-8A5D-CFCA-3F3A-BA02FD00F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896F39-4E63-C00B-1CCF-B3D6E4BF5C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899381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 long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654A1D-663B-4927-A099-70101F84E1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6" b="22566"/>
          <a:stretch/>
        </p:blipFill>
        <p:spPr>
          <a:xfrm>
            <a:off x="-127000" y="4605852"/>
            <a:ext cx="12319000" cy="2252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26DFFB-7A25-929A-04A1-41C119D0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93461"/>
            <a:ext cx="10221911" cy="76517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55839-C1A3-0EBB-32C1-0313EC4E5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34836"/>
            <a:ext cx="10221911" cy="22479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FE90DF6-9E50-CDC2-3F23-EC3CF1D016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62" y="6238039"/>
            <a:ext cx="1122253" cy="35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245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ong_uplo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414A1E6-E3F7-E4E7-1ABC-2CF49C23DA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4610100"/>
            <a:ext cx="12192000" cy="22479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6DFFB-7A25-929A-04A1-41C119D0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93461"/>
            <a:ext cx="10221911" cy="76517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55839-C1A3-0EBB-32C1-0313EC4E5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34836"/>
            <a:ext cx="10221911" cy="22479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FE90DF6-9E50-CDC2-3F23-EC3CF1D016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62" y="6238039"/>
            <a:ext cx="1122253" cy="35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76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ong_upload 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414A1E6-E3F7-E4E7-1ABC-2CF49C23DAD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4610100"/>
            <a:ext cx="12192000" cy="22479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6DFFB-7A25-929A-04A1-41C119D0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93461"/>
            <a:ext cx="10221911" cy="765176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55839-C1A3-0EBB-32C1-0313EC4E5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34836"/>
            <a:ext cx="10221911" cy="2247900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5976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599137-3E69-5D02-8885-5176B77161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FE90DF6-9E50-CDC2-3F23-EC3CF1D016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62" y="6238039"/>
            <a:ext cx="1122253" cy="3591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D112B9-6B91-F835-D371-6F0A4A5C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4478971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4D17552-D7FD-46D5-AA77-C6912C6D3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47897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595010-6A18-56D9-EBDB-DC75BF1B0CD6}"/>
              </a:ext>
            </a:extLst>
          </p:cNvPr>
          <p:cNvSpPr/>
          <p:nvPr userDrawn="1"/>
        </p:nvSpPr>
        <p:spPr>
          <a:xfrm>
            <a:off x="6035841" y="0"/>
            <a:ext cx="136359" cy="6858000"/>
          </a:xfrm>
          <a:prstGeom prst="rect">
            <a:avLst/>
          </a:prstGeom>
          <a:solidFill>
            <a:srgbClr val="FEE6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4715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FDF300-249D-2707-7DC2-0065405FBE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FE90DF6-9E50-CDC2-3F23-EC3CF1D016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62" y="6238039"/>
            <a:ext cx="1122253" cy="3591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D112B9-6B91-F835-D371-6F0A4A5C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4478971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4D17552-D7FD-46D5-AA77-C6912C6D3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47897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595010-6A18-56D9-EBDB-DC75BF1B0CD6}"/>
              </a:ext>
            </a:extLst>
          </p:cNvPr>
          <p:cNvSpPr/>
          <p:nvPr userDrawn="1"/>
        </p:nvSpPr>
        <p:spPr>
          <a:xfrm>
            <a:off x="6035841" y="0"/>
            <a:ext cx="136359" cy="6858000"/>
          </a:xfrm>
          <a:prstGeom prst="rect">
            <a:avLst/>
          </a:prstGeom>
          <a:solidFill>
            <a:srgbClr val="FEE6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12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B75AC3-05FF-1FD8-BF15-56E44740DE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FE90DF6-9E50-CDC2-3F23-EC3CF1D016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62" y="6238039"/>
            <a:ext cx="1122253" cy="3591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D112B9-6B91-F835-D371-6F0A4A5C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4478971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4D17552-D7FD-46D5-AA77-C6912C6D3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47897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595010-6A18-56D9-EBDB-DC75BF1B0CD6}"/>
              </a:ext>
            </a:extLst>
          </p:cNvPr>
          <p:cNvSpPr/>
          <p:nvPr userDrawn="1"/>
        </p:nvSpPr>
        <p:spPr>
          <a:xfrm>
            <a:off x="6035841" y="0"/>
            <a:ext cx="136359" cy="6858000"/>
          </a:xfrm>
          <a:prstGeom prst="rect">
            <a:avLst/>
          </a:prstGeom>
          <a:solidFill>
            <a:srgbClr val="FEE6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3311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photo_uplo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750C35D-02E0-77BD-88B5-E59258010B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04020" y="0"/>
            <a:ext cx="608798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add photo</a:t>
            </a:r>
          </a:p>
        </p:txBody>
      </p:sp>
      <p:pic>
        <p:nvPicPr>
          <p:cNvPr id="10" name="Picture 9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FE90DF6-9E50-CDC2-3F23-EC3CF1D016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62" y="6238039"/>
            <a:ext cx="1122253" cy="3591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D112B9-6B91-F835-D371-6F0A4A5CA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4478971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4D17552-D7FD-46D5-AA77-C6912C6D3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47897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595010-6A18-56D9-EBDB-DC75BF1B0CD6}"/>
              </a:ext>
            </a:extLst>
          </p:cNvPr>
          <p:cNvSpPr/>
          <p:nvPr userDrawn="1"/>
        </p:nvSpPr>
        <p:spPr>
          <a:xfrm>
            <a:off x="6035841" y="0"/>
            <a:ext cx="136359" cy="6858000"/>
          </a:xfrm>
          <a:prstGeom prst="rect">
            <a:avLst/>
          </a:prstGeom>
          <a:solidFill>
            <a:srgbClr val="FEE6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955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F611C-024A-23CC-F593-0A1F49A1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4192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9CF2AEFB-810E-CF0B-1AFB-1648ED6ABF9B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838199" y="2270125"/>
            <a:ext cx="10515599" cy="278313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a chart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653790-D549-E88C-7A64-AB60A504DF7B}"/>
              </a:ext>
            </a:extLst>
          </p:cNvPr>
          <p:cNvCxnSpPr>
            <a:cxnSpLocks/>
          </p:cNvCxnSpPr>
          <p:nvPr userDrawn="1"/>
        </p:nvCxnSpPr>
        <p:spPr>
          <a:xfrm>
            <a:off x="878303" y="5422232"/>
            <a:ext cx="10435389" cy="0"/>
          </a:xfrm>
          <a:prstGeom prst="line">
            <a:avLst/>
          </a:prstGeom>
          <a:ln w="25400" cap="rnd">
            <a:solidFill>
              <a:schemeClr val="bg2"/>
            </a:solidFill>
            <a:prstDash val="sysDot"/>
            <a:round/>
            <a:head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CA699-0BC9-E0CA-BE83-903B581A5D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199" y="5590550"/>
            <a:ext cx="10515600" cy="52964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citation or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241838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F611C-024A-23CC-F593-0A1F49A1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4192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9CF2AEFB-810E-CF0B-1AFB-1648ED6ABF9B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838199" y="2270125"/>
            <a:ext cx="10515599" cy="2783138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 chart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653790-D549-E88C-7A64-AB60A504DF7B}"/>
              </a:ext>
            </a:extLst>
          </p:cNvPr>
          <p:cNvCxnSpPr>
            <a:cxnSpLocks/>
          </p:cNvCxnSpPr>
          <p:nvPr userDrawn="1"/>
        </p:nvCxnSpPr>
        <p:spPr>
          <a:xfrm>
            <a:off x="878303" y="5422232"/>
            <a:ext cx="10435389" cy="0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  <a:round/>
            <a:head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CA699-0BC9-E0CA-BE83-903B581A5D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199" y="5590550"/>
            <a:ext cx="10515600" cy="52964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citation or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34295632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F611C-024A-23CC-F593-0A1F49A1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4192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9CF2AEFB-810E-CF0B-1AFB-1648ED6ABF9B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838199" y="2270125"/>
            <a:ext cx="10515599" cy="2783138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insert a chart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6653790-D549-E88C-7A64-AB60A504DF7B}"/>
              </a:ext>
            </a:extLst>
          </p:cNvPr>
          <p:cNvCxnSpPr>
            <a:cxnSpLocks/>
          </p:cNvCxnSpPr>
          <p:nvPr userDrawn="1"/>
        </p:nvCxnSpPr>
        <p:spPr>
          <a:xfrm>
            <a:off x="878303" y="5422232"/>
            <a:ext cx="10435389" cy="0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  <a:round/>
            <a:head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CA699-0BC9-E0CA-BE83-903B581A5D5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199" y="5590550"/>
            <a:ext cx="10515600" cy="529640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citation or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934985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B7E60170-F807-2AA1-DAAE-B20CED1B64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42" y="2394925"/>
            <a:ext cx="4908884" cy="15708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BCA4009-0793-C25C-D267-66EBD2343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6502" y="814192"/>
            <a:ext cx="490888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428E9F-7920-B82D-78A9-CC1DF1D5D6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46504" y="2394925"/>
            <a:ext cx="4908884" cy="36488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7442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6058B-1DEB-6DF5-B5AE-A101B9D5B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122F0-FB2B-0431-6580-23EEFE998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22820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9DD7E-48C9-ADA8-C936-FC550B859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BE847-C698-E818-7123-AA8AB4A79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42159"/>
            <a:ext cx="5181600" cy="38016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CDB68-9B92-89D1-2185-C312DA614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42159"/>
            <a:ext cx="5181600" cy="38016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51500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9DD7E-48C9-ADA8-C936-FC550B859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BE847-C698-E818-7123-AA8AB4A795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42159"/>
            <a:ext cx="5181600" cy="38016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CDB68-9B92-89D1-2185-C312DA614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42159"/>
            <a:ext cx="5181600" cy="38016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7000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F7A7D-FA4F-D8DA-465D-4DF0C915E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1419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F7032-1831-582B-974C-A31C330F2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254684"/>
            <a:ext cx="5157787" cy="5760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BDA64-028E-6A1D-15E5-72E75E144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30753"/>
            <a:ext cx="5157787" cy="3213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122E12-CE30-502B-244E-0E23606CC7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254684"/>
            <a:ext cx="5183188" cy="5760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B74716-4D61-6F3D-2F27-7C371B19EE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30753"/>
            <a:ext cx="5183188" cy="3213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32567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_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F7A7D-FA4F-D8DA-465D-4DF0C915E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14192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F7032-1831-582B-974C-A31C330F2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254684"/>
            <a:ext cx="5157787" cy="57606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BDA64-028E-6A1D-15E5-72E75E144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30753"/>
            <a:ext cx="5157787" cy="32130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122E12-CE30-502B-244E-0E23606CC7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254684"/>
            <a:ext cx="5183188" cy="576067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B74716-4D61-6F3D-2F27-7C371B19EE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830753"/>
            <a:ext cx="5183188" cy="32130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65154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64E5A-50C1-259C-F9CC-C69148BD9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D99365BF-6D95-BE92-EDDD-FD9AC49A22A0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1941099" y="2686050"/>
            <a:ext cx="825500" cy="827088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insert icon</a:t>
            </a:r>
          </a:p>
        </p:txBody>
      </p:sp>
      <p:sp>
        <p:nvSpPr>
          <p:cNvPr id="21" name="Content Placeholder 19">
            <a:extLst>
              <a:ext uri="{FF2B5EF4-FFF2-40B4-BE49-F238E27FC236}">
                <a16:creationId xmlns:a16="http://schemas.microsoft.com/office/drawing/2014/main" id="{3A961A69-3546-91B4-5A51-EEC4CC1D6231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416033" y="2666848"/>
            <a:ext cx="825500" cy="827088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insert icon</a:t>
            </a:r>
          </a:p>
        </p:txBody>
      </p:sp>
      <p:sp>
        <p:nvSpPr>
          <p:cNvPr id="22" name="Content Placeholder 19">
            <a:extLst>
              <a:ext uri="{FF2B5EF4-FFF2-40B4-BE49-F238E27FC236}">
                <a16:creationId xmlns:a16="http://schemas.microsoft.com/office/drawing/2014/main" id="{51BB75AC-802F-1E15-DEE6-3DF0835FE376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890967" y="2660401"/>
            <a:ext cx="825500" cy="827088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insert icon</a:t>
            </a:r>
          </a:p>
        </p:txBody>
      </p:sp>
      <p:sp>
        <p:nvSpPr>
          <p:cNvPr id="23" name="Content Placeholder 19">
            <a:extLst>
              <a:ext uri="{FF2B5EF4-FFF2-40B4-BE49-F238E27FC236}">
                <a16:creationId xmlns:a16="http://schemas.microsoft.com/office/drawing/2014/main" id="{2362C9EC-23F7-2E45-9EB3-5370DC0529B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425401" y="2660401"/>
            <a:ext cx="825500" cy="827088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insert icon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75E9D96-9E14-67AD-9B66-74E4B1858DE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220766" y="4640458"/>
            <a:ext cx="2265362" cy="1403350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F37530E-13F3-F143-DC02-BE1CAD0C855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20766" y="4088530"/>
            <a:ext cx="2265362" cy="379413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3BBD057E-D4C4-189E-E5F3-6566DC759D9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690481" y="4640458"/>
            <a:ext cx="2265362" cy="1403350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8E56EDB3-0F9A-BFB0-FBB7-FBDA384DC88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690481" y="4088530"/>
            <a:ext cx="2265362" cy="379413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E6AE553E-104F-1F70-403F-D26CE79DEF6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172722" y="4640458"/>
            <a:ext cx="2265362" cy="1403350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6DF6FB31-1DBB-E09F-EF33-CA13747F8BA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172722" y="4088530"/>
            <a:ext cx="2265362" cy="379413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4590074F-E0E2-C740-523D-5088F5E5CD3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717593" y="4640458"/>
            <a:ext cx="2265362" cy="1403350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1E2E2518-4302-8013-561E-7329B69E50E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717593" y="4088530"/>
            <a:ext cx="2265362" cy="379413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86413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64E5A-50C1-259C-F9CC-C69148BD9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Content Placeholder 19">
            <a:extLst>
              <a:ext uri="{FF2B5EF4-FFF2-40B4-BE49-F238E27FC236}">
                <a16:creationId xmlns:a16="http://schemas.microsoft.com/office/drawing/2014/main" id="{F0D3E10D-8343-9E5D-0CC5-D19862D71A7B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2275909" y="2642808"/>
            <a:ext cx="825500" cy="827088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insert icon</a:t>
            </a:r>
          </a:p>
        </p:txBody>
      </p:sp>
      <p:sp>
        <p:nvSpPr>
          <p:cNvPr id="22" name="Content Placeholder 19">
            <a:extLst>
              <a:ext uri="{FF2B5EF4-FFF2-40B4-BE49-F238E27FC236}">
                <a16:creationId xmlns:a16="http://schemas.microsoft.com/office/drawing/2014/main" id="{63B2226F-CE4E-19EC-84D7-D6287B6E4A7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691340" y="2648887"/>
            <a:ext cx="825500" cy="827088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insert icon</a:t>
            </a:r>
          </a:p>
        </p:txBody>
      </p:sp>
      <p:sp>
        <p:nvSpPr>
          <p:cNvPr id="23" name="Content Placeholder 19">
            <a:extLst>
              <a:ext uri="{FF2B5EF4-FFF2-40B4-BE49-F238E27FC236}">
                <a16:creationId xmlns:a16="http://schemas.microsoft.com/office/drawing/2014/main" id="{B9A2C94C-6611-B342-0C82-C56AC156876A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9106771" y="2642808"/>
            <a:ext cx="825500" cy="827088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insert icon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2D507B80-BF7A-0A39-CF6E-0DCDB640E66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139347" y="4640458"/>
            <a:ext cx="3090274" cy="1403350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2E51D317-8BFB-1AC4-B18E-5AE58F8D47F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39346" y="4088530"/>
            <a:ext cx="3090275" cy="379413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EBEDF2A8-6893-5DD2-B921-4E2A0412CEE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50863" y="4640458"/>
            <a:ext cx="3090274" cy="1403350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AFC83B9-0AC4-7F1E-1D8F-AF29ADAB977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550862" y="4088530"/>
            <a:ext cx="3090275" cy="379413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C9F34347-50D2-E343-B9C7-A8D38166D31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962378" y="4640458"/>
            <a:ext cx="3090274" cy="1403350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66387539-0A54-5C3F-B9E1-02E014D9B09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962377" y="4088530"/>
            <a:ext cx="3090275" cy="379413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>
              <a:defRPr sz="1600" b="1"/>
            </a:lvl2pPr>
            <a:lvl3pPr>
              <a:defRPr sz="16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87421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blue and white background&#10;&#10;Description automatically generated">
            <a:extLst>
              <a:ext uri="{FF2B5EF4-FFF2-40B4-BE49-F238E27FC236}">
                <a16:creationId xmlns:a16="http://schemas.microsoft.com/office/drawing/2014/main" id="{69F05908-6047-1BCB-8324-5F54A4497F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r="46438"/>
          <a:stretch/>
        </p:blipFill>
        <p:spPr>
          <a:xfrm>
            <a:off x="0" y="0"/>
            <a:ext cx="6172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E1EB13-8CEA-5C1F-10B7-27C4B414C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653D9-1AD0-596F-E687-7745378F9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F86E57A-9B56-6302-4895-5EE7F4961F7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6935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A04BF65-4512-ED70-231F-51B716E0CC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35787" y="987423"/>
            <a:ext cx="3932237" cy="1069975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21212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Description automatically generated">
            <a:extLst>
              <a:ext uri="{FF2B5EF4-FFF2-40B4-BE49-F238E27FC236}">
                <a16:creationId xmlns:a16="http://schemas.microsoft.com/office/drawing/2014/main" id="{5B240090-9145-F4B9-F476-A368A1D9A9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r="46438"/>
          <a:stretch/>
        </p:blipFill>
        <p:spPr>
          <a:xfrm>
            <a:off x="0" y="0"/>
            <a:ext cx="6172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E1EB13-8CEA-5C1F-10B7-27C4B414C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981" y="2893219"/>
            <a:ext cx="3932237" cy="1069975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F86E57A-9B56-6302-4895-5EE7F4961F7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164388" y="926306"/>
            <a:ext cx="4136231" cy="50053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95612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opy_color p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6DFFB-7A25-929A-04A1-41C119D0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87424"/>
            <a:ext cx="3414076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54061-98EF-1EC3-182D-67A899FF7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30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55839-C1A3-0EBB-32C1-0313EC4E5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41407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83E4C5-80CD-B376-32B4-2D69FEA775C6}"/>
              </a:ext>
            </a:extLst>
          </p:cNvPr>
          <p:cNvSpPr/>
          <p:nvPr userDrawn="1"/>
        </p:nvSpPr>
        <p:spPr>
          <a:xfrm>
            <a:off x="4749407" y="0"/>
            <a:ext cx="136359" cy="6858000"/>
          </a:xfrm>
          <a:prstGeom prst="rect">
            <a:avLst/>
          </a:prstGeom>
          <a:solidFill>
            <a:srgbClr val="FEE6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21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64E5A-50C1-259C-F9CC-C69148BD9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28504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opy_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6DFFB-7A25-929A-04A1-41C119D0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987424"/>
            <a:ext cx="3414076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54061-98EF-1EC3-182D-67A899FF7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130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55839-C1A3-0EBB-32C1-0313EC4E5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41407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83E4C5-80CD-B376-32B4-2D69FEA775C6}"/>
              </a:ext>
            </a:extLst>
          </p:cNvPr>
          <p:cNvSpPr/>
          <p:nvPr userDrawn="1"/>
        </p:nvSpPr>
        <p:spPr>
          <a:xfrm>
            <a:off x="4749407" y="0"/>
            <a:ext cx="136359" cy="6858000"/>
          </a:xfrm>
          <a:prstGeom prst="rect">
            <a:avLst/>
          </a:prstGeom>
          <a:solidFill>
            <a:srgbClr val="FEE6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ey background with waves&#10;&#10;Description automatically generated">
            <a:extLst>
              <a:ext uri="{FF2B5EF4-FFF2-40B4-BE49-F238E27FC236}">
                <a16:creationId xmlns:a16="http://schemas.microsoft.com/office/drawing/2014/main" id="{661FC83F-625A-58BA-920E-4C12EBBFCF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45"/>
          <a:stretch/>
        </p:blipFill>
        <p:spPr>
          <a:xfrm>
            <a:off x="0" y="0"/>
            <a:ext cx="4749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953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6DFFB-7A25-929A-04A1-41C119D0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D54061-98EF-1EC3-182D-67A899FF7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55839-C1A3-0EBB-32C1-0313EC4E5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5362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1EB13-8CEA-5C1F-10B7-27C4B414C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290CA0-7DBD-E875-F37C-005A01842C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653D9-1AD0-596F-E687-7745378F9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94227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8D3D9-D275-89B7-5838-634C342CD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B4C27-F3CD-D756-B5DA-A1BC93DA5E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6665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5F30-0C0F-A8AC-59FE-1501390C2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C51D2-548E-7C1C-976A-91BC6700D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3474"/>
            <a:ext cx="10515600" cy="37703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211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ex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5F30-0C0F-A8AC-59FE-1501390C2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C51D2-548E-7C1C-976A-91BC6700D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3474"/>
            <a:ext cx="10515600" cy="37703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2481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dar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5F30-0C0F-A8AC-59FE-1501390C2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C51D2-548E-7C1C-976A-91BC6700D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3474"/>
            <a:ext cx="10515600" cy="37703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4394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ebar_color p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5F30-0C0F-A8AC-59FE-1501390C2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558" y="814192"/>
            <a:ext cx="847424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C51D2-548E-7C1C-976A-91BC6700D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9558" y="2279737"/>
            <a:ext cx="8474242" cy="37640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04FC8C-D819-BE22-B346-D736D1EA755B}"/>
              </a:ext>
            </a:extLst>
          </p:cNvPr>
          <p:cNvSpPr/>
          <p:nvPr userDrawn="1"/>
        </p:nvSpPr>
        <p:spPr>
          <a:xfrm>
            <a:off x="0" y="0"/>
            <a:ext cx="2350168" cy="6858000"/>
          </a:xfrm>
          <a:prstGeom prst="rect">
            <a:avLst/>
          </a:prstGeom>
          <a:solidFill>
            <a:srgbClr val="FEE6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72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_uplo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5F30-0C0F-A8AC-59FE-1501390C2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558" y="814192"/>
            <a:ext cx="847424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C51D2-548E-7C1C-976A-91BC6700D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9558" y="2279737"/>
            <a:ext cx="8474242" cy="37640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3A6072-BA61-EBD3-D30E-8AD4138DD9D0}"/>
              </a:ext>
            </a:extLst>
          </p:cNvPr>
          <p:cNvSpPr/>
          <p:nvPr userDrawn="1"/>
        </p:nvSpPr>
        <p:spPr>
          <a:xfrm>
            <a:off x="2350167" y="0"/>
            <a:ext cx="120317" cy="6858000"/>
          </a:xfrm>
          <a:prstGeom prst="rect">
            <a:avLst/>
          </a:prstGeom>
          <a:solidFill>
            <a:srgbClr val="FEE67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5AB8955-28DC-9842-1D34-8487955D994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3495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upload your own image</a:t>
            </a:r>
          </a:p>
        </p:txBody>
      </p:sp>
    </p:spTree>
    <p:extLst>
      <p:ext uri="{BB962C8B-B14F-4D97-AF65-F5344CB8AC3E}">
        <p14:creationId xmlns:p14="http://schemas.microsoft.com/office/powerpoint/2010/main" val="134580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ABBA60-1BBB-4102-A161-5ED779E40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41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5DE51-66DF-5AB0-20C9-1C17FA727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39755"/>
            <a:ext cx="10515600" cy="3904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268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679" r:id="rId2"/>
    <p:sldLayoutId id="2147483702" r:id="rId3"/>
    <p:sldLayoutId id="2147483684" r:id="rId4"/>
    <p:sldLayoutId id="2147483680" r:id="rId5"/>
    <p:sldLayoutId id="2147483691" r:id="rId6"/>
    <p:sldLayoutId id="2147483710" r:id="rId7"/>
    <p:sldLayoutId id="2147483690" r:id="rId8"/>
    <p:sldLayoutId id="2147483708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686" r:id="rId15"/>
    <p:sldLayoutId id="2147483716" r:id="rId16"/>
    <p:sldLayoutId id="2147483720" r:id="rId17"/>
    <p:sldLayoutId id="2147483723" r:id="rId18"/>
    <p:sldLayoutId id="2147483731" r:id="rId19"/>
    <p:sldLayoutId id="2147483732" r:id="rId20"/>
    <p:sldLayoutId id="2147483721" r:id="rId21"/>
    <p:sldLayoutId id="2147483724" r:id="rId22"/>
    <p:sldLayoutId id="2147483717" r:id="rId23"/>
    <p:sldLayoutId id="2147483718" r:id="rId24"/>
    <p:sldLayoutId id="2147483722" r:id="rId25"/>
    <p:sldLayoutId id="2147483719" r:id="rId26"/>
    <p:sldLayoutId id="2147483698" r:id="rId27"/>
    <p:sldLayoutId id="2147483699" r:id="rId28"/>
    <p:sldLayoutId id="2147483726" r:id="rId29"/>
    <p:sldLayoutId id="2147483681" r:id="rId30"/>
    <p:sldLayoutId id="2147483682" r:id="rId31"/>
    <p:sldLayoutId id="2147483701" r:id="rId32"/>
    <p:sldLayoutId id="2147483683" r:id="rId33"/>
    <p:sldLayoutId id="2147483700" r:id="rId34"/>
    <p:sldLayoutId id="2147483692" r:id="rId35"/>
    <p:sldLayoutId id="2147483694" r:id="rId36"/>
    <p:sldLayoutId id="2147483711" r:id="rId37"/>
    <p:sldLayoutId id="2147483712" r:id="rId38"/>
    <p:sldLayoutId id="2147483713" r:id="rId39"/>
    <p:sldLayoutId id="2147483727" r:id="rId40"/>
    <p:sldLayoutId id="2147483725" r:id="rId41"/>
    <p:sldLayoutId id="2147483687" r:id="rId42"/>
    <p:sldLayoutId id="2147483688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F69B8-E513-0A70-00E4-0F47C5D07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FEEC090-C8A9-03A8-7845-1C1D9EC7A0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  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47E0162-9956-1F5B-953E-FD077AD506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EC0B77A-B328-A223-9F23-90E928B99133}"/>
              </a:ext>
            </a:extLst>
          </p:cNvPr>
          <p:cNvSpPr txBox="1">
            <a:spLocks/>
          </p:cNvSpPr>
          <p:nvPr/>
        </p:nvSpPr>
        <p:spPr>
          <a:xfrm>
            <a:off x="3133454" y="2259425"/>
            <a:ext cx="5941185" cy="84198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Introduction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9BD75F4-E92F-2703-29EC-A23CB1C6DA9B}"/>
              </a:ext>
            </a:extLst>
          </p:cNvPr>
          <p:cNvSpPr txBox="1">
            <a:spLocks/>
          </p:cNvSpPr>
          <p:nvPr/>
        </p:nvSpPr>
        <p:spPr>
          <a:xfrm>
            <a:off x="3456623" y="3265203"/>
            <a:ext cx="5175314" cy="13799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>
                <a:solidFill>
                  <a:schemeClr val="accent2"/>
                </a:solidFill>
              </a:rPr>
              <a:t>Sarah Vilms</a:t>
            </a:r>
          </a:p>
          <a:p>
            <a:pPr marL="0" indent="0" algn="ctr">
              <a:buNone/>
            </a:pPr>
            <a:r>
              <a:rPr lang="en-US" sz="2800" i="1">
                <a:solidFill>
                  <a:srgbClr val="FFFFFF"/>
                </a:solidFill>
              </a:rPr>
              <a:t>Vice President,</a:t>
            </a:r>
            <a:br>
              <a:rPr lang="en-US" sz="2800" i="1">
                <a:solidFill>
                  <a:srgbClr val="FFFFFF"/>
                </a:solidFill>
              </a:rPr>
            </a:br>
            <a:r>
              <a:rPr lang="en-US" sz="2800" i="1">
                <a:solidFill>
                  <a:srgbClr val="FFFFFF"/>
                </a:solidFill>
              </a:rPr>
              <a:t>Strategic Growth Initiatives </a:t>
            </a:r>
          </a:p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88CCE54-2314-F07F-094B-6513A4E6B5BA}"/>
              </a:ext>
            </a:extLst>
          </p:cNvPr>
          <p:cNvSpPr txBox="1">
            <a:spLocks/>
          </p:cNvSpPr>
          <p:nvPr/>
        </p:nvSpPr>
        <p:spPr>
          <a:xfrm>
            <a:off x="3498101" y="4808951"/>
            <a:ext cx="5175314" cy="13799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</a:rPr>
              <a:t>RE+ Industry Trends Theater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September 11</a:t>
            </a:r>
          </a:p>
        </p:txBody>
      </p:sp>
    </p:spTree>
    <p:extLst>
      <p:ext uri="{BB962C8B-B14F-4D97-AF65-F5344CB8AC3E}">
        <p14:creationId xmlns:p14="http://schemas.microsoft.com/office/powerpoint/2010/main" val="314623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olar panels in a field&#10;&#10;AI-generated content may be incorrect.">
            <a:extLst>
              <a:ext uri="{FF2B5EF4-FFF2-40B4-BE49-F238E27FC236}">
                <a16:creationId xmlns:a16="http://schemas.microsoft.com/office/drawing/2014/main" id="{2A0FC811-BC6E-30E9-B449-E944076D4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2634"/>
            <a:ext cx="12863252" cy="85755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29BEB4D-420E-A32C-792D-0CE1DE10EAC2}"/>
              </a:ext>
            </a:extLst>
          </p:cNvPr>
          <p:cNvSpPr/>
          <p:nvPr/>
        </p:nvSpPr>
        <p:spPr>
          <a:xfrm>
            <a:off x="0" y="1"/>
            <a:ext cx="701495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6CD8E8-D122-E291-BA27-DD2EC342B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62AB8E-917C-7E51-4E6E-88BFBEF5F186}"/>
              </a:ext>
            </a:extLst>
          </p:cNvPr>
          <p:cNvSpPr/>
          <p:nvPr/>
        </p:nvSpPr>
        <p:spPr>
          <a:xfrm>
            <a:off x="0" y="0"/>
            <a:ext cx="701495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D50EF2A-515A-BD65-E395-A42A708269B4}"/>
              </a:ext>
            </a:extLst>
          </p:cNvPr>
          <p:cNvSpPr txBox="1">
            <a:spLocks/>
          </p:cNvSpPr>
          <p:nvPr/>
        </p:nvSpPr>
        <p:spPr>
          <a:xfrm>
            <a:off x="0" y="823906"/>
            <a:ext cx="8090432" cy="1081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000" b="1">
              <a:solidFill>
                <a:schemeClr val="bg2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6524758-44B9-08E0-6CAC-63A0C608D6A1}"/>
              </a:ext>
            </a:extLst>
          </p:cNvPr>
          <p:cNvSpPr txBox="1">
            <a:spLocks/>
          </p:cNvSpPr>
          <p:nvPr/>
        </p:nvSpPr>
        <p:spPr>
          <a:xfrm>
            <a:off x="156948" y="975552"/>
            <a:ext cx="8090432" cy="776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ysClr val="windowText" lastClr="000000"/>
                </a:solidFill>
              </a:rPr>
              <a:t>Federal and State Funding Portal</a:t>
            </a:r>
            <a:endParaRPr lang="en-US" sz="3600" b="1" i="1">
              <a:solidFill>
                <a:sysClr val="windowText" lastClr="000000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21925E0-0ABF-54C2-C322-83E182F461FD}"/>
              </a:ext>
            </a:extLst>
          </p:cNvPr>
          <p:cNvSpPr txBox="1">
            <a:spLocks/>
          </p:cNvSpPr>
          <p:nvPr/>
        </p:nvSpPr>
        <p:spPr>
          <a:xfrm>
            <a:off x="1071349" y="2335977"/>
            <a:ext cx="5418162" cy="3819525"/>
          </a:xfrm>
          <a:prstGeom prst="rect">
            <a:avLst/>
          </a:prstGeom>
        </p:spPr>
        <p:txBody>
          <a:bodyPr lIns="91440" tIns="45720" rIns="91440" bIns="45720" anchor="ctr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b="1">
                <a:solidFill>
                  <a:srgbClr val="FFFFFF"/>
                </a:solidFill>
              </a:rPr>
              <a:t>What is the Opportunity?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rgbClr val="FFFFFF"/>
                </a:solidFill>
              </a:rPr>
              <a:t>Availability of Funding  </a:t>
            </a:r>
            <a:br>
              <a:rPr lang="en-US" sz="2000">
                <a:solidFill>
                  <a:srgbClr val="FFFFFF"/>
                </a:solidFill>
              </a:rPr>
            </a:br>
            <a:endParaRPr lang="en-US" sz="2000">
              <a:solidFill>
                <a:srgbClr val="FFFFFF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rgbClr val="FFFFFF"/>
                </a:solidFill>
              </a:rPr>
              <a:t>One-Stop-Shop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200">
                <a:solidFill>
                  <a:srgbClr val="FFFFFF"/>
                </a:solidFill>
              </a:rPr>
              <a:t>Tailored </a:t>
            </a:r>
            <a:endParaRPr lang="en-US" sz="200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100">
                <a:solidFill>
                  <a:srgbClr val="FFFFFF"/>
                </a:solidFill>
              </a:rPr>
              <a:t>You Don’t Have to Hunt and Peck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>
                <a:solidFill>
                  <a:srgbClr val="FFFFFF"/>
                </a:solidFill>
              </a:rPr>
              <a:t>Live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>
                <a:solidFill>
                  <a:srgbClr val="FFFFFF"/>
                </a:solidFill>
              </a:rPr>
              <a:t>Knowledge vs. Applying</a:t>
            </a:r>
            <a:endParaRPr lang="en-US">
              <a:solidFill>
                <a:srgbClr val="FFFFFF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>
                <a:solidFill>
                  <a:srgbClr val="FFFFFF"/>
                </a:solidFill>
              </a:rPr>
              <a:t>Why Should We Care? </a:t>
            </a:r>
            <a:endParaRPr lang="en-US">
              <a:solidFill>
                <a:srgbClr val="FFFFFF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b="1">
                <a:solidFill>
                  <a:srgbClr val="FFFFFF"/>
                </a:solidFill>
              </a:rPr>
              <a:t>Success to Date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>
                <a:solidFill>
                  <a:srgbClr val="FFFFFF"/>
                </a:solidFill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971684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2DF0B-33F1-44BF-1012-281E1D969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/>
              <a:t>Example of Grant Opportunities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71A41-6E03-1CD5-19D8-568B5A6AD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lvl="1"/>
            <a:endParaRPr lang="en-US" dirty="0">
              <a:ea typeface="+mn-lt"/>
              <a:cs typeface="+mn-lt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Fiscal Year 2025 Solar Module and Solar Hardware (SMASH) Incubator</a:t>
            </a:r>
            <a:endParaRPr lang="en-US"/>
          </a:p>
          <a:p>
            <a:pPr lvl="1"/>
            <a:endParaRPr lang="en-US" dirty="0">
              <a:ea typeface="+mn-lt"/>
              <a:cs typeface="+mn-lt"/>
            </a:endParaRPr>
          </a:p>
          <a:p>
            <a:pPr lvl="1"/>
            <a:r>
              <a:rPr lang="en-US">
                <a:ea typeface="+mn-lt"/>
                <a:cs typeface="+mn-lt"/>
              </a:rPr>
              <a:t>Battery Materials Processing and Battery Manufacturing and </a:t>
            </a:r>
            <a:r>
              <a:rPr lang="en-US" dirty="0">
                <a:ea typeface="+mn-lt"/>
                <a:cs typeface="+mn-lt"/>
              </a:rPr>
              <a:t>Recycling Grant Program</a:t>
            </a:r>
            <a:endParaRPr lang="en-US"/>
          </a:p>
          <a:p>
            <a:pPr lvl="1"/>
            <a:endParaRPr lang="en-US" dirty="0">
              <a:ea typeface="+mn-lt"/>
              <a:cs typeface="+mn-lt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State of Kansas – Solar for Community Buildings</a:t>
            </a:r>
            <a:endParaRPr lang="en-US" dirty="0"/>
          </a:p>
          <a:p>
            <a:pPr lvl="1"/>
            <a:endParaRPr lang="en-US" dirty="0">
              <a:ea typeface="+mn-lt"/>
              <a:cs typeface="+mn-lt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State of Minnesota – Solar on Public Buildings Program</a:t>
            </a:r>
            <a:endParaRPr lang="en-US" dirty="0"/>
          </a:p>
          <a:p>
            <a:pPr lvl="1"/>
            <a:endParaRPr lang="en-US" dirty="0">
              <a:ea typeface="+mn-lt"/>
              <a:cs typeface="+mn-lt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State of Maryland - Commercial Energy Storage Grant Program</a:t>
            </a:r>
            <a:endParaRPr lang="en-US" dirty="0"/>
          </a:p>
          <a:p>
            <a:endParaRPr lang="en-US" sz="2000" dirty="0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47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9BF53-F70C-61E1-F910-51F0CBD99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A5C66-14D9-C1DA-4604-4BE87BA60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FB8B3-EC9A-8F07-DB77-156AB9964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345D52-FDE1-CF3B-334C-7B290CF06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716" y="282922"/>
            <a:ext cx="6316568" cy="629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95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D86C9-8934-6225-2373-C220A82E8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72022-8590-AC19-A3FD-79F3D607F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1DA1AA-791E-4B99-D5EC-7AAA0C564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19F33B5D-FB9B-CD03-674D-1FC382788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133" y="187673"/>
            <a:ext cx="6594649" cy="648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77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2668B-5539-C2DC-F128-4A2FB5B5A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022B3-E494-5534-7032-797C76D9D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B6402-0AD7-B74F-E6AD-A8EBBE2F4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03C8037-DB65-52F0-D009-976789297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642" y="175846"/>
            <a:ext cx="7006716" cy="649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888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7CE1E-2C1D-190E-C797-B6184DEB6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94789-223F-E043-A652-47209F5DB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65113-984B-B249-47D5-458E7C060C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4" name="Picture 3" descr="A screenshot of a program&#10;&#10;AI-generated content may be incorrect.">
            <a:extLst>
              <a:ext uri="{FF2B5EF4-FFF2-40B4-BE49-F238E27FC236}">
                <a16:creationId xmlns:a16="http://schemas.microsoft.com/office/drawing/2014/main" id="{08A5543F-2D43-0AAB-0348-3EBCBB67C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970" y="263769"/>
            <a:ext cx="6512290" cy="63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369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4033F-B357-2173-B884-B7F9A6D4B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EE60B-5F5D-CD41-A7C6-2475B866E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B0EC9-96C8-C66F-4318-942DF9F9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pic>
        <p:nvPicPr>
          <p:cNvPr id="4" name="Picture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84F3DF4C-DA31-E1AE-8273-93246A7B4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7704" y="166077"/>
            <a:ext cx="7396592" cy="6525847"/>
          </a:xfrm>
          <a:prstGeom prst="rect">
            <a:avLst/>
          </a:prstGeom>
        </p:spPr>
      </p:pic>
      <p:pic>
        <p:nvPicPr>
          <p:cNvPr id="5" name="Picture 4" descr="A blue and white website&#10;&#10;AI-generated content may be incorrect.">
            <a:extLst>
              <a:ext uri="{FF2B5EF4-FFF2-40B4-BE49-F238E27FC236}">
                <a16:creationId xmlns:a16="http://schemas.microsoft.com/office/drawing/2014/main" id="{C2C8BD99-36CE-2D83-6503-8C748DC23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9735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SEIA 2025">
      <a:dk1>
        <a:srgbClr val="102D46"/>
      </a:dk1>
      <a:lt1>
        <a:sysClr val="window" lastClr="FFFFFF"/>
      </a:lt1>
      <a:dk2>
        <a:srgbClr val="113C59"/>
      </a:dk2>
      <a:lt2>
        <a:srgbClr val="DEEEF8"/>
      </a:lt2>
      <a:accent1>
        <a:srgbClr val="20699C"/>
      </a:accent1>
      <a:accent2>
        <a:srgbClr val="BDDCF1"/>
      </a:accent2>
      <a:accent3>
        <a:srgbClr val="FEE675"/>
      </a:accent3>
      <a:accent4>
        <a:srgbClr val="EAB83E"/>
      </a:accent4>
      <a:accent5>
        <a:srgbClr val="7F8C6C"/>
      </a:accent5>
      <a:accent6>
        <a:srgbClr val="F9ECD3"/>
      </a:accent6>
      <a:hlink>
        <a:srgbClr val="20699C"/>
      </a:hlink>
      <a:folHlink>
        <a:srgbClr val="764E5C"/>
      </a:folHlink>
    </a:clrScheme>
    <a:fontScheme name="SEIA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39A3FA1C9E0942BBF7F9F35DE90E23" ma:contentTypeVersion="27" ma:contentTypeDescription="Create a new document." ma:contentTypeScope="" ma:versionID="f02538cd3959b407bd81c4da01c8e3b4">
  <xsd:schema xmlns:xsd="http://www.w3.org/2001/XMLSchema" xmlns:xs="http://www.w3.org/2001/XMLSchema" xmlns:p="http://schemas.microsoft.com/office/2006/metadata/properties" xmlns:ns2="366f8ce5-d73f-42ca-b783-18c5a7014e15" xmlns:ns3="9027f227-2485-4a72-9540-1dfbdbd59ef1" targetNamespace="http://schemas.microsoft.com/office/2006/metadata/properties" ma:root="true" ma:fieldsID="da20edde094807d2b0d7b336e81b20fa" ns2:_="" ns3:_="">
    <xsd:import namespace="366f8ce5-d73f-42ca-b783-18c5a7014e15"/>
    <xsd:import namespace="9027f227-2485-4a72-9540-1dfbdbd59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Thumbnail" minOccurs="0"/>
                <xsd:element ref="ns2:thumbnail0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6f8ce5-d73f-42ca-b783-18c5a7014e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aaa5774-00a7-42c1-afed-36bffd058b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humbnail" ma:index="24" nillable="true" ma:displayName="Thumbnail" ma:format="Thumbnail" ma:internalName="Thumbnail">
      <xsd:simpleType>
        <xsd:restriction base="dms:Unknown"/>
      </xsd:simpleType>
    </xsd:element>
    <xsd:element name="thumbnail0" ma:index="25" nillable="true" ma:displayName="thumbnail" ma:format="Thumbnail" ma:internalName="thumbnail0">
      <xsd:simpleType>
        <xsd:restriction base="dms:Unknown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27f227-2485-4a72-9540-1dfbdbd59ef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b98ccdc-b991-4fd3-be30-98e6d0f89d09}" ma:internalName="TaxCatchAll" ma:showField="CatchAllData" ma:web="9027f227-2485-4a72-9540-1dfbdbd59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66f8ce5-d73f-42ca-b783-18c5a7014e15">
      <Terms xmlns="http://schemas.microsoft.com/office/infopath/2007/PartnerControls"/>
    </lcf76f155ced4ddcb4097134ff3c332f>
    <TaxCatchAll xmlns="9027f227-2485-4a72-9540-1dfbdbd59ef1" xsi:nil="true"/>
    <thumbnail0 xmlns="366f8ce5-d73f-42ca-b783-18c5a7014e15" xsi:nil="true"/>
    <Thumbnail xmlns="366f8ce5-d73f-42ca-b783-18c5a7014e15" xsi:nil="true"/>
  </documentManagement>
</p:properties>
</file>

<file path=customXml/itemProps1.xml><?xml version="1.0" encoding="utf-8"?>
<ds:datastoreItem xmlns:ds="http://schemas.openxmlformats.org/officeDocument/2006/customXml" ds:itemID="{B3C04087-BEA6-45E6-89DA-4DC80583A3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29D8FB-A78C-4945-9C10-46B6034F6E9D}"/>
</file>

<file path=customXml/itemProps3.xml><?xml version="1.0" encoding="utf-8"?>
<ds:datastoreItem xmlns:ds="http://schemas.openxmlformats.org/officeDocument/2006/customXml" ds:itemID="{98CF0BC5-F1D1-46A8-9E85-76A4734A6B32}">
  <ds:schemaRefs>
    <ds:schemaRef ds:uri="http://schemas.microsoft.com/office/2006/documentManagement/types"/>
    <ds:schemaRef ds:uri="http://purl.org/dc/dcmitype/"/>
    <ds:schemaRef ds:uri="1822e6cc-998b-47e4-b2a3-e9a7fb6162a5"/>
    <ds:schemaRef ds:uri="http://schemas.microsoft.com/office/2006/metadata/properties"/>
    <ds:schemaRef ds:uri="http://schemas.microsoft.com/sharepoint/v3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22234af5-8891-415d-836b-55637b4a8305"/>
    <ds:schemaRef ds:uri="80ba4c77-0553-4d0f-8797-9d3230f08b16"/>
    <ds:schemaRef ds:uri="4d143d4e-948a-464c-ad85-8ba265094b37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78e8575b-f1d9-47ba-97b4-69188fce1929}" enabled="0" method="" siteId="{78e8575b-f1d9-47ba-97b4-69188fce1929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167</Words>
  <Application>Microsoft Office PowerPoint</Application>
  <PresentationFormat>Widescreen</PresentationFormat>
  <Paragraphs>51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Montserrat</vt:lpstr>
      <vt:lpstr>Aptos</vt:lpstr>
      <vt:lpstr>Arial</vt:lpstr>
      <vt:lpstr>Custom Design</vt:lpstr>
      <vt:lpstr> </vt:lpstr>
      <vt:lpstr> </vt:lpstr>
      <vt:lpstr>Example of Grant Opportunities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Nikko Nipas</dc:creator>
  <cp:lastModifiedBy>Sarah Vilms</cp:lastModifiedBy>
  <cp:revision>58</cp:revision>
  <dcterms:created xsi:type="dcterms:W3CDTF">2024-07-29T12:11:19Z</dcterms:created>
  <dcterms:modified xsi:type="dcterms:W3CDTF">2025-09-04T12:14:16Z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0x0101006639A3FA1C9E0942BBF7F9F35DE90E23</vt:lpwstr>
  </property>
  <property fmtid="{D5CDD505-2E9C-101B-9397-08002B2CF9AE}" pid="3" name="_dlc_DocIdItemGuid">
    <vt:lpwstr>93c7c176-db13-42eb-9f03-949488bb81aa</vt:lpwstr>
  </property>
  <property fmtid="{D5CDD505-2E9C-101B-9397-08002B2CF9AE}" pid="4" name="MediaServiceImageTags">
    <vt:lpwstr/>
  </property>
</Properties>
</file>