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78" r:id="rId6"/>
    <p:sldId id="260" r:id="rId7"/>
    <p:sldId id="274" r:id="rId8"/>
    <p:sldId id="279" r:id="rId9"/>
    <p:sldId id="280" r:id="rId10"/>
    <p:sldId id="281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F99B26-5500-C98E-9759-51B8028D231C}" name="Medley, Lynn" initials="ML" userId="S::lmedley@scotborders.gov.uk::860795e4-3d18-4c8a-9393-a24f8cc3e196" providerId="AD"/>
  <p188:author id="{DFD1D250-D36C-07FC-8AF0-D135FC78591B}" name="Myers, Chris" initials="CM" userId="S::Chris.Myers@scotborders.gov.uk::da61e885-2f87-475e-8348-b09bf1786b7e" providerId="AD"/>
  <p188:author id="{58C2FB64-69CF-9757-3720-B34C5651BF3A}" name="Turner, Lizzie" initials="LT" userId="S::Lizzie.Turner@scotborders.gov.uk::a0b450e2-7b83-4995-aa18-ae56df07fb83" providerId="AD"/>
  <p188:author id="{4179A26E-DCD6-7260-7613-09B19B0915F5}" name="Medley, Lynn" initials="" userId="S::LMedley@scotborders.gov.uk::860795e4-3d18-4c8a-9393-a24f8cc3e1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ECA"/>
    <a:srgbClr val="936EB1"/>
    <a:srgbClr val="72C166"/>
    <a:srgbClr val="F47B20"/>
    <a:srgbClr val="EEF2F5"/>
    <a:srgbClr val="44555F"/>
    <a:srgbClr val="4C565C"/>
    <a:srgbClr val="7B868C"/>
    <a:srgbClr val="C284C2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12" autoAdjust="0"/>
  </p:normalViewPr>
  <p:slideViewPr>
    <p:cSldViewPr snapToGrid="0">
      <p:cViewPr varScale="1">
        <p:scale>
          <a:sx n="103" d="100"/>
          <a:sy n="103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027CB8-3311-486F-B257-D0B4D399383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en-GB"/>
        </a:p>
      </dgm:t>
    </dgm:pt>
    <dgm:pt modelId="{C6BFD7E6-7E11-437E-B8E7-4884F2602F46}">
      <dgm:prSet phldrT="[Text]"/>
      <dgm:spPr>
        <a:solidFill>
          <a:srgbClr val="F47B2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Implement transformation across home care</a:t>
          </a:r>
          <a:endParaRPr lang="en-GB" dirty="0">
            <a:solidFill>
              <a:schemeClr val="bg1"/>
            </a:solidFill>
          </a:endParaRPr>
        </a:p>
      </dgm:t>
    </dgm:pt>
    <dgm:pt modelId="{86916B0A-60FA-491D-B303-A6ECC2925771}" type="parTrans" cxnId="{48C55E67-C17E-44D1-B408-2E403CE081E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7D5C8F5-8CFB-4159-ABB4-C6845E4589A3}" type="sibTrans" cxnId="{48C55E67-C17E-44D1-B408-2E403CE081E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68ACBE0C-6389-4E0D-9F18-CCCC8B41219F}">
      <dgm:prSet/>
      <dgm:spPr>
        <a:solidFill>
          <a:srgbClr val="20BECA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Better support and empower staff</a:t>
          </a:r>
        </a:p>
      </dgm:t>
    </dgm:pt>
    <dgm:pt modelId="{C78A1F31-3257-4093-99EA-31BF30A2F14C}" type="parTrans" cxnId="{9CF49F7D-B71F-4108-98FE-3797D183A3BE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29FC3EE4-1532-4CFE-A72C-F49ED2C1E12F}" type="sibTrans" cxnId="{9CF49F7D-B71F-4108-98FE-3797D183A3BE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6B44554-34B6-456E-87E6-9B3A490B8A0C}">
      <dgm:prSet/>
      <dgm:spPr>
        <a:solidFill>
          <a:schemeClr val="accent2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Improve home care service capacity and continuity</a:t>
          </a:r>
        </a:p>
      </dgm:t>
    </dgm:pt>
    <dgm:pt modelId="{1761DCB7-DC72-48BA-A6A7-A7158CD75470}" type="parTrans" cxnId="{5B11FF24-5886-4A6D-A595-095E7ED3901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A35CB65F-9B44-407C-88EC-054E137E2245}" type="sibTrans" cxnId="{5B11FF24-5886-4A6D-A595-095E7ED3901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2C0180A1-A278-4847-94DC-478906DEF118}">
      <dgm:prSet/>
      <dgm:spPr>
        <a:solidFill>
          <a:srgbClr val="936EB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Better support service users </a:t>
          </a:r>
        </a:p>
      </dgm:t>
    </dgm:pt>
    <dgm:pt modelId="{0544FCC5-761E-48BF-BC0C-2CBDA309D8AC}" type="parTrans" cxnId="{E6086998-99EB-4749-A19F-2D0958399178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63EED26-6EB2-43F9-9DE4-9F87D529C30D}" type="sibTrans" cxnId="{E6086998-99EB-4749-A19F-2D0958399178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C417041-A4B7-42FF-891A-F219345721BF}">
      <dgm:prSet/>
      <dgm:spPr>
        <a:solidFill>
          <a:srgbClr val="20BECA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Improve data quality, business intelligence/ analytics and monitor outcomes</a:t>
          </a:r>
        </a:p>
      </dgm:t>
    </dgm:pt>
    <dgm:pt modelId="{186B0B68-9C3D-4CE2-A558-7E056DCD68E6}" type="parTrans" cxnId="{DC7AD4D5-C566-47FC-AA2D-DA7C4AF11228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05E3C813-3DAA-4B78-A0EE-357433CB9E54}" type="sibTrans" cxnId="{DC7AD4D5-C566-47FC-AA2D-DA7C4AF11228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3290E38-5258-4141-A919-D5524EC555A4}">
      <dgm:prSet/>
      <dgm:spPr>
        <a:solidFill>
          <a:srgbClr val="72C166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Improve communications with service users and across health and social care</a:t>
          </a:r>
        </a:p>
      </dgm:t>
    </dgm:pt>
    <dgm:pt modelId="{03BE8363-6EC1-4706-B30E-788105055255}" type="parTrans" cxnId="{CC834B9B-3146-41F3-BF9D-627F1F5D0F4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077EDE78-EEFA-4315-85DF-1277035C77E4}" type="sibTrans" cxnId="{CC834B9B-3146-41F3-BF9D-627F1F5D0F4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DE68FCE-C867-4408-8593-4CD1F085A6A5}">
      <dgm:prSet/>
      <dgm:spPr>
        <a:solidFill>
          <a:srgbClr val="72C166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Demonstrate value </a:t>
          </a:r>
          <a:endParaRPr lang="en-GB" b="0" dirty="0">
            <a:solidFill>
              <a:schemeClr val="bg1"/>
            </a:solidFill>
            <a:latin typeface="HelveticaNeueLT Std Lt" panose="020B0403020202020204" pitchFamily="34" charset="0"/>
            <a:cs typeface="Arial" panose="020B0604020202020204" pitchFamily="34" charset="0"/>
          </a:endParaRPr>
        </a:p>
      </dgm:t>
    </dgm:pt>
    <dgm:pt modelId="{968D7C1F-890E-48C7-87A9-04E9320385E5}" type="parTrans" cxnId="{28819266-6520-414C-9221-07586929FD74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B685A1C7-0769-4E12-B1D8-44EE6D3A7AAB}" type="sibTrans" cxnId="{28819266-6520-414C-9221-07586929FD74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6679E3A3-57D3-41A9-8026-957344699124}">
      <dgm:prSet/>
      <dgm:spPr>
        <a:solidFill>
          <a:srgbClr val="72C166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Ensure sustainability</a:t>
          </a:r>
          <a:endParaRPr lang="en-GB" b="0" dirty="0">
            <a:solidFill>
              <a:schemeClr val="bg1"/>
            </a:solidFill>
            <a:latin typeface="HelveticaNeueLT Std Lt" panose="020B0403020202020204" pitchFamily="34" charset="0"/>
            <a:cs typeface="Arial" panose="020B0604020202020204" pitchFamily="34" charset="0"/>
          </a:endParaRPr>
        </a:p>
      </dgm:t>
    </dgm:pt>
    <dgm:pt modelId="{1FC68E00-76E1-433D-BF04-ECB205D17D7A}" type="parTrans" cxnId="{292765D9-AB71-4651-995A-B70E13A35DF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9483711-C7DE-4E01-88E8-EB076025602B}" type="sibTrans" cxnId="{292765D9-AB71-4651-995A-B70E13A35DF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A82C255C-6A31-44BD-A6F9-946D4EDF15DE}">
      <dgm:prSet phldrT="[Text]"/>
      <dgm:spPr>
        <a:solidFill>
          <a:srgbClr val="936EB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GB" b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Put </a:t>
          </a:r>
          <a:r>
            <a:rPr lang="en-GB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people at the heart of everything we do</a:t>
          </a:r>
          <a:endParaRPr lang="en-GB" dirty="0">
            <a:solidFill>
              <a:schemeClr val="bg1"/>
            </a:solidFill>
          </a:endParaRPr>
        </a:p>
      </dgm:t>
    </dgm:pt>
    <dgm:pt modelId="{D318445F-75D8-40B0-99D2-A36834F8EF2D}" type="parTrans" cxnId="{F51A0E88-E6D4-4207-89BA-69699307F214}">
      <dgm:prSet/>
      <dgm:spPr/>
      <dgm:t>
        <a:bodyPr/>
        <a:lstStyle/>
        <a:p>
          <a:endParaRPr lang="en-GB"/>
        </a:p>
      </dgm:t>
    </dgm:pt>
    <dgm:pt modelId="{80CA2FA8-A36C-4ED3-8D96-6646D7909D4A}" type="sibTrans" cxnId="{F51A0E88-E6D4-4207-89BA-69699307F214}">
      <dgm:prSet/>
      <dgm:spPr/>
      <dgm:t>
        <a:bodyPr/>
        <a:lstStyle/>
        <a:p>
          <a:endParaRPr lang="en-GB"/>
        </a:p>
      </dgm:t>
    </dgm:pt>
    <dgm:pt modelId="{A7CDD672-CBD4-4335-9834-B297BA83C4CB}" type="pres">
      <dgm:prSet presAssocID="{C2027CB8-3311-486F-B257-D0B4D3993835}" presName="diagram" presStyleCnt="0">
        <dgm:presLayoutVars>
          <dgm:dir/>
          <dgm:resizeHandles val="exact"/>
        </dgm:presLayoutVars>
      </dgm:prSet>
      <dgm:spPr/>
    </dgm:pt>
    <dgm:pt modelId="{EE1C9BC5-83D8-49FB-B2F6-2C63BD0CF8FA}" type="pres">
      <dgm:prSet presAssocID="{C6BFD7E6-7E11-437E-B8E7-4884F2602F46}" presName="node" presStyleLbl="node1" presStyleIdx="0" presStyleCnt="9">
        <dgm:presLayoutVars>
          <dgm:bulletEnabled val="1"/>
        </dgm:presLayoutVars>
      </dgm:prSet>
      <dgm:spPr/>
    </dgm:pt>
    <dgm:pt modelId="{E314B088-9055-4FFB-92F6-93FF6FC1789F}" type="pres">
      <dgm:prSet presAssocID="{47D5C8F5-8CFB-4159-ABB4-C6845E4589A3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01E8A18D-3629-4C7C-A592-842E9FD946D6}" type="pres">
      <dgm:prSet presAssocID="{A82C255C-6A31-44BD-A6F9-946D4EDF15DE}" presName="node" presStyleLbl="node1" presStyleIdx="1" presStyleCnt="9">
        <dgm:presLayoutVars>
          <dgm:bulletEnabled val="1"/>
        </dgm:presLayoutVars>
      </dgm:prSet>
      <dgm:spPr/>
    </dgm:pt>
    <dgm:pt modelId="{C72AE3D8-4177-4471-81A3-A29E35254B45}" type="pres">
      <dgm:prSet presAssocID="{80CA2FA8-A36C-4ED3-8D96-6646D7909D4A}" presName="sibTrans" presStyleCnt="0"/>
      <dgm:spPr/>
    </dgm:pt>
    <dgm:pt modelId="{755EF1A2-598C-4111-B471-076DB01905D8}" type="pres">
      <dgm:prSet presAssocID="{68ACBE0C-6389-4E0D-9F18-CCCC8B41219F}" presName="node" presStyleLbl="node1" presStyleIdx="2" presStyleCnt="9">
        <dgm:presLayoutVars>
          <dgm:bulletEnabled val="1"/>
        </dgm:presLayoutVars>
      </dgm:prSet>
      <dgm:spPr/>
    </dgm:pt>
    <dgm:pt modelId="{0872250F-FE1F-4725-9003-68F7E2B6F655}" type="pres">
      <dgm:prSet presAssocID="{29FC3EE4-1532-4CFE-A72C-F49ED2C1E12F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86A477C8-462C-4FF9-B062-DE7ED76E6FC8}" type="pres">
      <dgm:prSet presAssocID="{76B44554-34B6-456E-87E6-9B3A490B8A0C}" presName="node" presStyleLbl="node1" presStyleIdx="3" presStyleCnt="9">
        <dgm:presLayoutVars>
          <dgm:bulletEnabled val="1"/>
        </dgm:presLayoutVars>
      </dgm:prSet>
      <dgm:spPr/>
    </dgm:pt>
    <dgm:pt modelId="{3018C078-A15E-4B81-8937-BA8B2C3EA99C}" type="pres">
      <dgm:prSet presAssocID="{A35CB65F-9B44-407C-88EC-054E137E2245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1E402C9C-BD24-4C96-8F77-69A6F523B063}" type="pres">
      <dgm:prSet presAssocID="{2C0180A1-A278-4847-94DC-478906DEF118}" presName="node" presStyleLbl="node1" presStyleIdx="4" presStyleCnt="9">
        <dgm:presLayoutVars>
          <dgm:bulletEnabled val="1"/>
        </dgm:presLayoutVars>
      </dgm:prSet>
      <dgm:spPr/>
    </dgm:pt>
    <dgm:pt modelId="{87C24CF9-A711-4152-9D66-DE97E7265F5B}" type="pres">
      <dgm:prSet presAssocID="{763EED26-6EB2-43F9-9DE4-9F87D529C30D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8B4EDDA6-BF5F-473F-B77C-99FB509F046E}" type="pres">
      <dgm:prSet presAssocID="{9C417041-A4B7-42FF-891A-F219345721BF}" presName="node" presStyleLbl="node1" presStyleIdx="5" presStyleCnt="9">
        <dgm:presLayoutVars>
          <dgm:bulletEnabled val="1"/>
        </dgm:presLayoutVars>
      </dgm:prSet>
      <dgm:spPr/>
    </dgm:pt>
    <dgm:pt modelId="{092797C9-3002-4ABE-B565-C0833A839CEB}" type="pres">
      <dgm:prSet presAssocID="{05E3C813-3DAA-4B78-A0EE-357433CB9E54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C7A942D0-1B91-47A2-A2DB-10C1E49B46EB}" type="pres">
      <dgm:prSet presAssocID="{D3290E38-5258-4141-A919-D5524EC555A4}" presName="node" presStyleLbl="node1" presStyleIdx="6" presStyleCnt="9">
        <dgm:presLayoutVars>
          <dgm:bulletEnabled val="1"/>
        </dgm:presLayoutVars>
      </dgm:prSet>
      <dgm:spPr/>
    </dgm:pt>
    <dgm:pt modelId="{D8F70C99-0517-4ABC-93BC-EB7B1113D34F}" type="pres">
      <dgm:prSet presAssocID="{077EDE78-EEFA-4315-85DF-1277035C77E4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5459D16F-B044-4E83-A42E-FE354D294F37}" type="pres">
      <dgm:prSet presAssocID="{8DE68FCE-C867-4408-8593-4CD1F085A6A5}" presName="node" presStyleLbl="node1" presStyleIdx="7" presStyleCnt="9">
        <dgm:presLayoutVars>
          <dgm:bulletEnabled val="1"/>
        </dgm:presLayoutVars>
      </dgm:prSet>
      <dgm:spPr/>
    </dgm:pt>
    <dgm:pt modelId="{4E1C9354-659C-4494-BD58-749858E4ACAF}" type="pres">
      <dgm:prSet presAssocID="{B685A1C7-0769-4E12-B1D8-44EE6D3A7AAB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06036CE3-6C76-410A-A693-36BE54018216}" type="pres">
      <dgm:prSet presAssocID="{6679E3A3-57D3-41A9-8026-957344699124}" presName="node" presStyleLbl="node1" presStyleIdx="8" presStyleCnt="9">
        <dgm:presLayoutVars>
          <dgm:bulletEnabled val="1"/>
        </dgm:presLayoutVars>
      </dgm:prSet>
      <dgm:spPr/>
    </dgm:pt>
  </dgm:ptLst>
  <dgm:cxnLst>
    <dgm:cxn modelId="{CFD5D706-0892-4653-9D14-9D657040CF19}" type="presOf" srcId="{9C417041-A4B7-42FF-891A-F219345721BF}" destId="{8B4EDDA6-BF5F-473F-B77C-99FB509F046E}" srcOrd="0" destOrd="0" presId="urn:microsoft.com/office/officeart/2005/8/layout/default"/>
    <dgm:cxn modelId="{5B11FF24-5886-4A6D-A595-095E7ED3901C}" srcId="{C2027CB8-3311-486F-B257-D0B4D3993835}" destId="{76B44554-34B6-456E-87E6-9B3A490B8A0C}" srcOrd="3" destOrd="0" parTransId="{1761DCB7-DC72-48BA-A6A7-A7158CD75470}" sibTransId="{A35CB65F-9B44-407C-88EC-054E137E2245}"/>
    <dgm:cxn modelId="{6D6A3A62-F972-49EA-94FE-B2ECD55C647A}" type="presOf" srcId="{8DE68FCE-C867-4408-8593-4CD1F085A6A5}" destId="{5459D16F-B044-4E83-A42E-FE354D294F37}" srcOrd="0" destOrd="0" presId="urn:microsoft.com/office/officeart/2005/8/layout/default"/>
    <dgm:cxn modelId="{D9291843-8235-4ECC-B82C-AE30F179FE5F}" type="presOf" srcId="{6679E3A3-57D3-41A9-8026-957344699124}" destId="{06036CE3-6C76-410A-A693-36BE54018216}" srcOrd="0" destOrd="0" presId="urn:microsoft.com/office/officeart/2005/8/layout/default"/>
    <dgm:cxn modelId="{28819266-6520-414C-9221-07586929FD74}" srcId="{C2027CB8-3311-486F-B257-D0B4D3993835}" destId="{8DE68FCE-C867-4408-8593-4CD1F085A6A5}" srcOrd="7" destOrd="0" parTransId="{968D7C1F-890E-48C7-87A9-04E9320385E5}" sibTransId="{B685A1C7-0769-4E12-B1D8-44EE6D3A7AAB}"/>
    <dgm:cxn modelId="{48C55E67-C17E-44D1-B408-2E403CE081EC}" srcId="{C2027CB8-3311-486F-B257-D0B4D3993835}" destId="{C6BFD7E6-7E11-437E-B8E7-4884F2602F46}" srcOrd="0" destOrd="0" parTransId="{86916B0A-60FA-491D-B303-A6ECC2925771}" sibTransId="{47D5C8F5-8CFB-4159-ABB4-C6845E4589A3}"/>
    <dgm:cxn modelId="{FCEA476A-0F78-494B-B597-F2DD5C17A1B4}" type="presOf" srcId="{A82C255C-6A31-44BD-A6F9-946D4EDF15DE}" destId="{01E8A18D-3629-4C7C-A592-842E9FD946D6}" srcOrd="0" destOrd="0" presId="urn:microsoft.com/office/officeart/2005/8/layout/default"/>
    <dgm:cxn modelId="{3F2F3970-EA8A-4CBC-9D87-0B9AD20C058A}" type="presOf" srcId="{2C0180A1-A278-4847-94DC-478906DEF118}" destId="{1E402C9C-BD24-4C96-8F77-69A6F523B063}" srcOrd="0" destOrd="0" presId="urn:microsoft.com/office/officeart/2005/8/layout/default"/>
    <dgm:cxn modelId="{9CF49F7D-B71F-4108-98FE-3797D183A3BE}" srcId="{C2027CB8-3311-486F-B257-D0B4D3993835}" destId="{68ACBE0C-6389-4E0D-9F18-CCCC8B41219F}" srcOrd="2" destOrd="0" parTransId="{C78A1F31-3257-4093-99EA-31BF30A2F14C}" sibTransId="{29FC3EE4-1532-4CFE-A72C-F49ED2C1E12F}"/>
    <dgm:cxn modelId="{F51A0E88-E6D4-4207-89BA-69699307F214}" srcId="{C2027CB8-3311-486F-B257-D0B4D3993835}" destId="{A82C255C-6A31-44BD-A6F9-946D4EDF15DE}" srcOrd="1" destOrd="0" parTransId="{D318445F-75D8-40B0-99D2-A36834F8EF2D}" sibTransId="{80CA2FA8-A36C-4ED3-8D96-6646D7909D4A}"/>
    <dgm:cxn modelId="{2E5B0091-B3D8-495E-A954-B3105923B8E3}" type="presOf" srcId="{D3290E38-5258-4141-A919-D5524EC555A4}" destId="{C7A942D0-1B91-47A2-A2DB-10C1E49B46EB}" srcOrd="0" destOrd="0" presId="urn:microsoft.com/office/officeart/2005/8/layout/default"/>
    <dgm:cxn modelId="{E6086998-99EB-4749-A19F-2D0958399178}" srcId="{C2027CB8-3311-486F-B257-D0B4D3993835}" destId="{2C0180A1-A278-4847-94DC-478906DEF118}" srcOrd="4" destOrd="0" parTransId="{0544FCC5-761E-48BF-BC0C-2CBDA309D8AC}" sibTransId="{763EED26-6EB2-43F9-9DE4-9F87D529C30D}"/>
    <dgm:cxn modelId="{CC834B9B-3146-41F3-BF9D-627F1F5D0F4D}" srcId="{C2027CB8-3311-486F-B257-D0B4D3993835}" destId="{D3290E38-5258-4141-A919-D5524EC555A4}" srcOrd="6" destOrd="0" parTransId="{03BE8363-6EC1-4706-B30E-788105055255}" sibTransId="{077EDE78-EEFA-4315-85DF-1277035C77E4}"/>
    <dgm:cxn modelId="{9E9F0AB3-2057-49BD-8BF9-F41E27D90EF8}" type="presOf" srcId="{68ACBE0C-6389-4E0D-9F18-CCCC8B41219F}" destId="{755EF1A2-598C-4111-B471-076DB01905D8}" srcOrd="0" destOrd="0" presId="urn:microsoft.com/office/officeart/2005/8/layout/default"/>
    <dgm:cxn modelId="{DC7AD4D5-C566-47FC-AA2D-DA7C4AF11228}" srcId="{C2027CB8-3311-486F-B257-D0B4D3993835}" destId="{9C417041-A4B7-42FF-891A-F219345721BF}" srcOrd="5" destOrd="0" parTransId="{186B0B68-9C3D-4CE2-A558-7E056DCD68E6}" sibTransId="{05E3C813-3DAA-4B78-A0EE-357433CB9E54}"/>
    <dgm:cxn modelId="{292765D9-AB71-4651-995A-B70E13A35DFD}" srcId="{C2027CB8-3311-486F-B257-D0B4D3993835}" destId="{6679E3A3-57D3-41A9-8026-957344699124}" srcOrd="8" destOrd="0" parTransId="{1FC68E00-76E1-433D-BF04-ECB205D17D7A}" sibTransId="{49483711-C7DE-4E01-88E8-EB076025602B}"/>
    <dgm:cxn modelId="{4DE22FF0-17DC-457A-BC46-F9C7CBCACE60}" type="presOf" srcId="{76B44554-34B6-456E-87E6-9B3A490B8A0C}" destId="{86A477C8-462C-4FF9-B062-DE7ED76E6FC8}" srcOrd="0" destOrd="0" presId="urn:microsoft.com/office/officeart/2005/8/layout/default"/>
    <dgm:cxn modelId="{57F023F2-F145-444E-9704-07737957F550}" type="presOf" srcId="{C6BFD7E6-7E11-437E-B8E7-4884F2602F46}" destId="{EE1C9BC5-83D8-49FB-B2F6-2C63BD0CF8FA}" srcOrd="0" destOrd="0" presId="urn:microsoft.com/office/officeart/2005/8/layout/default"/>
    <dgm:cxn modelId="{968DF6FA-5393-4C23-9FEC-C5138CB8B325}" type="presOf" srcId="{C2027CB8-3311-486F-B257-D0B4D3993835}" destId="{A7CDD672-CBD4-4335-9834-B297BA83C4CB}" srcOrd="0" destOrd="0" presId="urn:microsoft.com/office/officeart/2005/8/layout/default"/>
    <dgm:cxn modelId="{8BEC653F-32BC-4C44-999A-451FE2A2085B}" type="presParOf" srcId="{A7CDD672-CBD4-4335-9834-B297BA83C4CB}" destId="{EE1C9BC5-83D8-49FB-B2F6-2C63BD0CF8FA}" srcOrd="0" destOrd="0" presId="urn:microsoft.com/office/officeart/2005/8/layout/default"/>
    <dgm:cxn modelId="{A3404EA2-C117-4673-93E6-0F0B3A6A840E}" type="presParOf" srcId="{A7CDD672-CBD4-4335-9834-B297BA83C4CB}" destId="{E314B088-9055-4FFB-92F6-93FF6FC1789F}" srcOrd="1" destOrd="0" presId="urn:microsoft.com/office/officeart/2005/8/layout/default"/>
    <dgm:cxn modelId="{7F1B0065-B72E-46B7-A575-90CD10FA0A1D}" type="presParOf" srcId="{A7CDD672-CBD4-4335-9834-B297BA83C4CB}" destId="{01E8A18D-3629-4C7C-A592-842E9FD946D6}" srcOrd="2" destOrd="0" presId="urn:microsoft.com/office/officeart/2005/8/layout/default"/>
    <dgm:cxn modelId="{FFA13A1F-6493-480D-BAB8-031E43DE4F43}" type="presParOf" srcId="{A7CDD672-CBD4-4335-9834-B297BA83C4CB}" destId="{C72AE3D8-4177-4471-81A3-A29E35254B45}" srcOrd="3" destOrd="0" presId="urn:microsoft.com/office/officeart/2005/8/layout/default"/>
    <dgm:cxn modelId="{F5072499-37DE-49AE-A86A-FCBD510BDC49}" type="presParOf" srcId="{A7CDD672-CBD4-4335-9834-B297BA83C4CB}" destId="{755EF1A2-598C-4111-B471-076DB01905D8}" srcOrd="4" destOrd="0" presId="urn:microsoft.com/office/officeart/2005/8/layout/default"/>
    <dgm:cxn modelId="{9A0E32AC-8FC2-4EE9-8285-2A7E97DB32C0}" type="presParOf" srcId="{A7CDD672-CBD4-4335-9834-B297BA83C4CB}" destId="{0872250F-FE1F-4725-9003-68F7E2B6F655}" srcOrd="5" destOrd="0" presId="urn:microsoft.com/office/officeart/2005/8/layout/default"/>
    <dgm:cxn modelId="{4D7BA6F9-9CEA-4A83-A827-3739CCED94BF}" type="presParOf" srcId="{A7CDD672-CBD4-4335-9834-B297BA83C4CB}" destId="{86A477C8-462C-4FF9-B062-DE7ED76E6FC8}" srcOrd="6" destOrd="0" presId="urn:microsoft.com/office/officeart/2005/8/layout/default"/>
    <dgm:cxn modelId="{D4A72AAA-6D1B-42A8-8A13-3BA59A51DBD3}" type="presParOf" srcId="{A7CDD672-CBD4-4335-9834-B297BA83C4CB}" destId="{3018C078-A15E-4B81-8937-BA8B2C3EA99C}" srcOrd="7" destOrd="0" presId="urn:microsoft.com/office/officeart/2005/8/layout/default"/>
    <dgm:cxn modelId="{F34ACDAE-9ED4-4677-8971-4841E49F77FB}" type="presParOf" srcId="{A7CDD672-CBD4-4335-9834-B297BA83C4CB}" destId="{1E402C9C-BD24-4C96-8F77-69A6F523B063}" srcOrd="8" destOrd="0" presId="urn:microsoft.com/office/officeart/2005/8/layout/default"/>
    <dgm:cxn modelId="{6686FEE7-C540-48A4-86BB-3E8B9595791A}" type="presParOf" srcId="{A7CDD672-CBD4-4335-9834-B297BA83C4CB}" destId="{87C24CF9-A711-4152-9D66-DE97E7265F5B}" srcOrd="9" destOrd="0" presId="urn:microsoft.com/office/officeart/2005/8/layout/default"/>
    <dgm:cxn modelId="{842F09E6-6BF9-466E-8ACA-4465463522C3}" type="presParOf" srcId="{A7CDD672-CBD4-4335-9834-B297BA83C4CB}" destId="{8B4EDDA6-BF5F-473F-B77C-99FB509F046E}" srcOrd="10" destOrd="0" presId="urn:microsoft.com/office/officeart/2005/8/layout/default"/>
    <dgm:cxn modelId="{301783DE-A2E8-4209-A6CC-B58A046423C0}" type="presParOf" srcId="{A7CDD672-CBD4-4335-9834-B297BA83C4CB}" destId="{092797C9-3002-4ABE-B565-C0833A839CEB}" srcOrd="11" destOrd="0" presId="urn:microsoft.com/office/officeart/2005/8/layout/default"/>
    <dgm:cxn modelId="{42661DDE-C996-4786-98F7-A97D5C322094}" type="presParOf" srcId="{A7CDD672-CBD4-4335-9834-B297BA83C4CB}" destId="{C7A942D0-1B91-47A2-A2DB-10C1E49B46EB}" srcOrd="12" destOrd="0" presId="urn:microsoft.com/office/officeart/2005/8/layout/default"/>
    <dgm:cxn modelId="{45B4FF45-05A0-486E-88B9-BC37C1D01AA6}" type="presParOf" srcId="{A7CDD672-CBD4-4335-9834-B297BA83C4CB}" destId="{D8F70C99-0517-4ABC-93BC-EB7B1113D34F}" srcOrd="13" destOrd="0" presId="urn:microsoft.com/office/officeart/2005/8/layout/default"/>
    <dgm:cxn modelId="{D3802B28-6BE5-4BDB-86A8-A661B1767E49}" type="presParOf" srcId="{A7CDD672-CBD4-4335-9834-B297BA83C4CB}" destId="{5459D16F-B044-4E83-A42E-FE354D294F37}" srcOrd="14" destOrd="0" presId="urn:microsoft.com/office/officeart/2005/8/layout/default"/>
    <dgm:cxn modelId="{DD59E2F6-FB9F-4AFD-B4FA-F316D37C366D}" type="presParOf" srcId="{A7CDD672-CBD4-4335-9834-B297BA83C4CB}" destId="{4E1C9354-659C-4494-BD58-749858E4ACAF}" srcOrd="15" destOrd="0" presId="urn:microsoft.com/office/officeart/2005/8/layout/default"/>
    <dgm:cxn modelId="{8CA156B7-B4EB-4537-85FB-5379D8A7F31B}" type="presParOf" srcId="{A7CDD672-CBD4-4335-9834-B297BA83C4CB}" destId="{06036CE3-6C76-410A-A693-36BE54018216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027CB8-3311-486F-B257-D0B4D3993835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D12195C6-F194-47FA-99B3-52FB80D09703}" type="pres">
      <dgm:prSet presAssocID="{C2027CB8-3311-486F-B257-D0B4D3993835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511E6AD1-92D0-4AB6-B709-9189BF858B3E}" type="presOf" srcId="{C2027CB8-3311-486F-B257-D0B4D3993835}" destId="{D12195C6-F194-47FA-99B3-52FB80D09703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78B8FC-D448-4D89-BD3F-3DF916B5A4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9EB038-6116-40FC-A2B3-4431EE63EEF7}">
      <dgm:prSet phldrT="[Text]" custT="1"/>
      <dgm:spPr>
        <a:solidFill>
          <a:srgbClr val="F47B20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Clear vision - Recognised the need for change 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529BC678-D375-405C-B872-DF412454CF6C}" type="parTrans" cxnId="{C394CA83-0226-41A7-BFC1-0FFA95FC056A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B448E29B-C468-4193-A949-2C1DF85556B4}" type="sibTrans" cxnId="{C394CA83-0226-41A7-BFC1-0FFA95FC056A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19A1FDC8-76DA-4F8F-B840-181C4067800F}">
      <dgm:prSet custT="1"/>
      <dgm:spPr>
        <a:solidFill>
          <a:srgbClr val="F47B20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Staff championing the agenda and local competition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FFBE6F14-6F01-4DDC-BB6F-2D9DCBDBB860}" type="parTrans" cxnId="{153FC7C0-CD36-4C9E-8568-AF9DA05B4E61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AA52F27B-10BA-4662-9772-AF365E7CD2AD}" type="sibTrans" cxnId="{153FC7C0-CD36-4C9E-8568-AF9DA05B4E61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660432B5-9C57-45F3-A951-AFC5B758BC08}">
      <dgm:prSet custT="1"/>
      <dgm:spPr>
        <a:solidFill>
          <a:srgbClr val="936EB1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Council’s transformation funding and programme. Digital support from CGI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30AB5912-DD89-4582-B6F0-920B388F0FA6}" type="parTrans" cxnId="{4DDAC08F-B9A2-41CE-A85F-22DA8969D8F2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03B93E12-736A-47BA-B93F-705610DD18EA}" type="sibTrans" cxnId="{4DDAC08F-B9A2-41CE-A85F-22DA8969D8F2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3985280A-8612-4676-9799-8C7E241AB1D9}">
      <dgm:prSet custT="1"/>
      <dgm:spPr>
        <a:solidFill>
          <a:srgbClr val="20BECA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Localism and community stewardship from all with service users at the heart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2F8801F6-98FB-4FAA-8421-05077EF69A40}" type="parTrans" cxnId="{B3462A73-4027-486D-8D9E-9BA6B48B6212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3F88F0F8-7177-4C1D-884B-ACC97FB87A72}" type="sibTrans" cxnId="{B3462A73-4027-486D-8D9E-9BA6B48B6212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1E66D230-957A-4370-9266-2DEBEB44DFD8}">
      <dgm:prSet custT="1"/>
      <dgm:spPr>
        <a:solidFill>
          <a:srgbClr val="20BECA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Clear success criteria and change management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21BE72B8-0EA1-4FFA-B512-A8CF56C89389}" type="parTrans" cxnId="{810BD83D-960C-4EAB-BF82-256823FA2643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172DC65E-96FF-45FF-9076-410138706198}" type="sibTrans" cxnId="{810BD83D-960C-4EAB-BF82-256823FA2643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FB878C78-3755-44B0-9F9E-98D223032E9D}">
      <dgm:prSet custT="1"/>
      <dgm:spPr>
        <a:solidFill>
          <a:srgbClr val="72C166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Tailoring the IT around the service, and taking an agile approach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CCEC0F4A-4250-4387-8D4A-A9FFAAFDEA6D}" type="parTrans" cxnId="{C866D554-2915-44CB-B759-78E8FB2D612D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B64F56FD-950B-43E8-B59E-5AE8E091708C}" type="sibTrans" cxnId="{C866D554-2915-44CB-B759-78E8FB2D612D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9C613785-E5D1-4580-8A18-0392D823AC22}">
      <dgm:prSet custT="1"/>
      <dgm:spPr>
        <a:solidFill>
          <a:srgbClr val="72C166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The package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C728B242-0583-4888-9D33-F8CBF974619A}" type="parTrans" cxnId="{FD3CD797-357F-4C02-957E-5D5A52F991C3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E08FBC70-C785-4AE7-8406-4AB35F0DF347}" type="sibTrans" cxnId="{FD3CD797-357F-4C02-957E-5D5A52F991C3}">
      <dgm:prSet/>
      <dgm:spPr/>
      <dgm:t>
        <a:bodyPr/>
        <a:lstStyle/>
        <a:p>
          <a:endParaRPr lang="en-GB" sz="2000">
            <a:latin typeface="HelveticaNeueLT Std" panose="020B0604020202020204" pitchFamily="34" charset="0"/>
          </a:endParaRPr>
        </a:p>
      </dgm:t>
    </dgm:pt>
    <dgm:pt modelId="{9BBE7DEC-48AB-410C-95A6-098EE755E04B}">
      <dgm:prSet custT="1"/>
      <dgm:spPr>
        <a:solidFill>
          <a:srgbClr val="936EB1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>
              <a:latin typeface="HelveticaNeueLT Std" panose="020B0604020202020204" pitchFamily="34" charset="0"/>
            </a:rPr>
            <a:t>Organisation and staff able to take risks</a:t>
          </a:r>
          <a:endParaRPr lang="en-GB" sz="1600" dirty="0">
            <a:latin typeface="HelveticaNeueLT Std" panose="020B0604020202020204" pitchFamily="34" charset="0"/>
          </a:endParaRPr>
        </a:p>
      </dgm:t>
    </dgm:pt>
    <dgm:pt modelId="{86BFE700-FBB5-4403-8BF2-E258DDB7CDFE}" type="parTrans" cxnId="{AB5C9464-5E90-4914-AC50-D6B7850A14D2}">
      <dgm:prSet/>
      <dgm:spPr/>
      <dgm:t>
        <a:bodyPr/>
        <a:lstStyle/>
        <a:p>
          <a:endParaRPr lang="en-GB"/>
        </a:p>
      </dgm:t>
    </dgm:pt>
    <dgm:pt modelId="{2C0EF1CF-F54F-4667-A0E3-C4BB4DF649A6}" type="sibTrans" cxnId="{AB5C9464-5E90-4914-AC50-D6B7850A14D2}">
      <dgm:prSet/>
      <dgm:spPr/>
      <dgm:t>
        <a:bodyPr/>
        <a:lstStyle/>
        <a:p>
          <a:endParaRPr lang="en-GB"/>
        </a:p>
      </dgm:t>
    </dgm:pt>
    <dgm:pt modelId="{1E664508-FC88-4A7C-A83D-BB1F165588AD}" type="pres">
      <dgm:prSet presAssocID="{5378B8FC-D448-4D89-BD3F-3DF916B5A49E}" presName="linear" presStyleCnt="0">
        <dgm:presLayoutVars>
          <dgm:animLvl val="lvl"/>
          <dgm:resizeHandles val="exact"/>
        </dgm:presLayoutVars>
      </dgm:prSet>
      <dgm:spPr/>
    </dgm:pt>
    <dgm:pt modelId="{1C538223-C772-40F1-B3B1-9B6064F9B1A4}" type="pres">
      <dgm:prSet presAssocID="{979EB038-6116-40FC-A2B3-4431EE63EEF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458B843F-88BA-4469-AB18-7329CA7AF238}" type="pres">
      <dgm:prSet presAssocID="{B448E29B-C468-4193-A949-2C1DF85556B4}" presName="spacer" presStyleCnt="0"/>
      <dgm:spPr/>
    </dgm:pt>
    <dgm:pt modelId="{A1B903A1-82A8-4E36-81F8-FB3F2003536B}" type="pres">
      <dgm:prSet presAssocID="{19A1FDC8-76DA-4F8F-B840-181C4067800F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4A1E6EF5-6859-4C13-9A9E-685B60289BE6}" type="pres">
      <dgm:prSet presAssocID="{AA52F27B-10BA-4662-9772-AF365E7CD2AD}" presName="spacer" presStyleCnt="0"/>
      <dgm:spPr/>
    </dgm:pt>
    <dgm:pt modelId="{587E0D36-CB54-4C60-A4E1-A0A0393C1BE7}" type="pres">
      <dgm:prSet presAssocID="{660432B5-9C57-45F3-A951-AFC5B758BC0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0159D6B-A59F-43B8-8850-C5F087335AAF}" type="pres">
      <dgm:prSet presAssocID="{03B93E12-736A-47BA-B93F-705610DD18EA}" presName="spacer" presStyleCnt="0"/>
      <dgm:spPr/>
    </dgm:pt>
    <dgm:pt modelId="{5654C5F1-E2F8-4086-88E5-3EBA40258D8B}" type="pres">
      <dgm:prSet presAssocID="{9BBE7DEC-48AB-410C-95A6-098EE755E04B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A1FF9D64-6B91-41D4-864F-1E4840678425}" type="pres">
      <dgm:prSet presAssocID="{2C0EF1CF-F54F-4667-A0E3-C4BB4DF649A6}" presName="spacer" presStyleCnt="0"/>
      <dgm:spPr/>
    </dgm:pt>
    <dgm:pt modelId="{A858869C-DCA4-46D7-B7E5-F3670F47AD3E}" type="pres">
      <dgm:prSet presAssocID="{3985280A-8612-4676-9799-8C7E241AB1D9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0E42944-B4F3-4EA7-B1BA-60BBC696BC04}" type="pres">
      <dgm:prSet presAssocID="{3F88F0F8-7177-4C1D-884B-ACC97FB87A72}" presName="spacer" presStyleCnt="0"/>
      <dgm:spPr/>
    </dgm:pt>
    <dgm:pt modelId="{C81835A1-2AD9-47EC-8EE5-7FBBFE71438B}" type="pres">
      <dgm:prSet presAssocID="{1E66D230-957A-4370-9266-2DEBEB44DFD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A2D04F7-FBBF-4059-8531-D23D3EC1B06E}" type="pres">
      <dgm:prSet presAssocID="{172DC65E-96FF-45FF-9076-410138706198}" presName="spacer" presStyleCnt="0"/>
      <dgm:spPr/>
    </dgm:pt>
    <dgm:pt modelId="{766A1F26-51E7-40B7-9E24-AA281E0A6D8D}" type="pres">
      <dgm:prSet presAssocID="{FB878C78-3755-44B0-9F9E-98D223032E9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CBD7A83C-7F9C-4297-BD63-16CB97174B9C}" type="pres">
      <dgm:prSet presAssocID="{B64F56FD-950B-43E8-B59E-5AE8E091708C}" presName="spacer" presStyleCnt="0"/>
      <dgm:spPr/>
    </dgm:pt>
    <dgm:pt modelId="{386510D3-30BF-4206-8F62-074803B83129}" type="pres">
      <dgm:prSet presAssocID="{9C613785-E5D1-4580-8A18-0392D823AC22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ED026207-C6F0-4063-861D-E270A7CF6944}" type="presOf" srcId="{3985280A-8612-4676-9799-8C7E241AB1D9}" destId="{A858869C-DCA4-46D7-B7E5-F3670F47AD3E}" srcOrd="0" destOrd="0" presId="urn:microsoft.com/office/officeart/2005/8/layout/vList2"/>
    <dgm:cxn modelId="{9C92813A-BF81-4331-8398-977693166CCD}" type="presOf" srcId="{FB878C78-3755-44B0-9F9E-98D223032E9D}" destId="{766A1F26-51E7-40B7-9E24-AA281E0A6D8D}" srcOrd="0" destOrd="0" presId="urn:microsoft.com/office/officeart/2005/8/layout/vList2"/>
    <dgm:cxn modelId="{810BD83D-960C-4EAB-BF82-256823FA2643}" srcId="{5378B8FC-D448-4D89-BD3F-3DF916B5A49E}" destId="{1E66D230-957A-4370-9266-2DEBEB44DFD8}" srcOrd="5" destOrd="0" parTransId="{21BE72B8-0EA1-4FFA-B512-A8CF56C89389}" sibTransId="{172DC65E-96FF-45FF-9076-410138706198}"/>
    <dgm:cxn modelId="{D27B6E40-547A-4D49-AB5C-340EA389C451}" type="presOf" srcId="{1E66D230-957A-4370-9266-2DEBEB44DFD8}" destId="{C81835A1-2AD9-47EC-8EE5-7FBBFE71438B}" srcOrd="0" destOrd="0" presId="urn:microsoft.com/office/officeart/2005/8/layout/vList2"/>
    <dgm:cxn modelId="{AB5C9464-5E90-4914-AC50-D6B7850A14D2}" srcId="{5378B8FC-D448-4D89-BD3F-3DF916B5A49E}" destId="{9BBE7DEC-48AB-410C-95A6-098EE755E04B}" srcOrd="3" destOrd="0" parTransId="{86BFE700-FBB5-4403-8BF2-E258DDB7CDFE}" sibTransId="{2C0EF1CF-F54F-4667-A0E3-C4BB4DF649A6}"/>
    <dgm:cxn modelId="{B3462A73-4027-486D-8D9E-9BA6B48B6212}" srcId="{5378B8FC-D448-4D89-BD3F-3DF916B5A49E}" destId="{3985280A-8612-4676-9799-8C7E241AB1D9}" srcOrd="4" destOrd="0" parTransId="{2F8801F6-98FB-4FAA-8421-05077EF69A40}" sibTransId="{3F88F0F8-7177-4C1D-884B-ACC97FB87A72}"/>
    <dgm:cxn modelId="{246C2154-257E-4D39-A1CE-75CA48D6F560}" type="presOf" srcId="{979EB038-6116-40FC-A2B3-4431EE63EEF7}" destId="{1C538223-C772-40F1-B3B1-9B6064F9B1A4}" srcOrd="0" destOrd="0" presId="urn:microsoft.com/office/officeart/2005/8/layout/vList2"/>
    <dgm:cxn modelId="{C866D554-2915-44CB-B759-78E8FB2D612D}" srcId="{5378B8FC-D448-4D89-BD3F-3DF916B5A49E}" destId="{FB878C78-3755-44B0-9F9E-98D223032E9D}" srcOrd="6" destOrd="0" parTransId="{CCEC0F4A-4250-4387-8D4A-A9FFAAFDEA6D}" sibTransId="{B64F56FD-950B-43E8-B59E-5AE8E091708C}"/>
    <dgm:cxn modelId="{AD827057-0927-44DD-8359-89A2E37367EB}" type="presOf" srcId="{9BBE7DEC-48AB-410C-95A6-098EE755E04B}" destId="{5654C5F1-E2F8-4086-88E5-3EBA40258D8B}" srcOrd="0" destOrd="0" presId="urn:microsoft.com/office/officeart/2005/8/layout/vList2"/>
    <dgm:cxn modelId="{8156857C-2093-48C6-AB18-51C1E7A398BB}" type="presOf" srcId="{5378B8FC-D448-4D89-BD3F-3DF916B5A49E}" destId="{1E664508-FC88-4A7C-A83D-BB1F165588AD}" srcOrd="0" destOrd="0" presId="urn:microsoft.com/office/officeart/2005/8/layout/vList2"/>
    <dgm:cxn modelId="{C394CA83-0226-41A7-BFC1-0FFA95FC056A}" srcId="{5378B8FC-D448-4D89-BD3F-3DF916B5A49E}" destId="{979EB038-6116-40FC-A2B3-4431EE63EEF7}" srcOrd="0" destOrd="0" parTransId="{529BC678-D375-405C-B872-DF412454CF6C}" sibTransId="{B448E29B-C468-4193-A949-2C1DF85556B4}"/>
    <dgm:cxn modelId="{4DDAC08F-B9A2-41CE-A85F-22DA8969D8F2}" srcId="{5378B8FC-D448-4D89-BD3F-3DF916B5A49E}" destId="{660432B5-9C57-45F3-A951-AFC5B758BC08}" srcOrd="2" destOrd="0" parTransId="{30AB5912-DD89-4582-B6F0-920B388F0FA6}" sibTransId="{03B93E12-736A-47BA-B93F-705610DD18EA}"/>
    <dgm:cxn modelId="{FD3CD797-357F-4C02-957E-5D5A52F991C3}" srcId="{5378B8FC-D448-4D89-BD3F-3DF916B5A49E}" destId="{9C613785-E5D1-4580-8A18-0392D823AC22}" srcOrd="7" destOrd="0" parTransId="{C728B242-0583-4888-9D33-F8CBF974619A}" sibTransId="{E08FBC70-C785-4AE7-8406-4AB35F0DF347}"/>
    <dgm:cxn modelId="{4835EDB3-F31B-49BB-B127-0EFB9C5BC7BC}" type="presOf" srcId="{19A1FDC8-76DA-4F8F-B840-181C4067800F}" destId="{A1B903A1-82A8-4E36-81F8-FB3F2003536B}" srcOrd="0" destOrd="0" presId="urn:microsoft.com/office/officeart/2005/8/layout/vList2"/>
    <dgm:cxn modelId="{379396BD-CB63-4985-AC75-9001807871C3}" type="presOf" srcId="{660432B5-9C57-45F3-A951-AFC5B758BC08}" destId="{587E0D36-CB54-4C60-A4E1-A0A0393C1BE7}" srcOrd="0" destOrd="0" presId="urn:microsoft.com/office/officeart/2005/8/layout/vList2"/>
    <dgm:cxn modelId="{153FC7C0-CD36-4C9E-8568-AF9DA05B4E61}" srcId="{5378B8FC-D448-4D89-BD3F-3DF916B5A49E}" destId="{19A1FDC8-76DA-4F8F-B840-181C4067800F}" srcOrd="1" destOrd="0" parTransId="{FFBE6F14-6F01-4DDC-BB6F-2D9DCBDBB860}" sibTransId="{AA52F27B-10BA-4662-9772-AF365E7CD2AD}"/>
    <dgm:cxn modelId="{E5506BC9-E705-4AFC-847E-C0324438818E}" type="presOf" srcId="{9C613785-E5D1-4580-8A18-0392D823AC22}" destId="{386510D3-30BF-4206-8F62-074803B83129}" srcOrd="0" destOrd="0" presId="urn:microsoft.com/office/officeart/2005/8/layout/vList2"/>
    <dgm:cxn modelId="{637321C6-F838-41D8-82EE-05D1A304C780}" type="presParOf" srcId="{1E664508-FC88-4A7C-A83D-BB1F165588AD}" destId="{1C538223-C772-40F1-B3B1-9B6064F9B1A4}" srcOrd="0" destOrd="0" presId="urn:microsoft.com/office/officeart/2005/8/layout/vList2"/>
    <dgm:cxn modelId="{4BD825D3-20DB-4A30-89ED-7300FE92B073}" type="presParOf" srcId="{1E664508-FC88-4A7C-A83D-BB1F165588AD}" destId="{458B843F-88BA-4469-AB18-7329CA7AF238}" srcOrd="1" destOrd="0" presId="urn:microsoft.com/office/officeart/2005/8/layout/vList2"/>
    <dgm:cxn modelId="{0C97E3EB-19E9-4EC1-A80E-F0AA60BFFD89}" type="presParOf" srcId="{1E664508-FC88-4A7C-A83D-BB1F165588AD}" destId="{A1B903A1-82A8-4E36-81F8-FB3F2003536B}" srcOrd="2" destOrd="0" presId="urn:microsoft.com/office/officeart/2005/8/layout/vList2"/>
    <dgm:cxn modelId="{B6C2D218-5C0D-4C14-AABA-BCB82BCEBB27}" type="presParOf" srcId="{1E664508-FC88-4A7C-A83D-BB1F165588AD}" destId="{4A1E6EF5-6859-4C13-9A9E-685B60289BE6}" srcOrd="3" destOrd="0" presId="urn:microsoft.com/office/officeart/2005/8/layout/vList2"/>
    <dgm:cxn modelId="{43D50707-F437-41A8-893A-A563948AA06C}" type="presParOf" srcId="{1E664508-FC88-4A7C-A83D-BB1F165588AD}" destId="{587E0D36-CB54-4C60-A4E1-A0A0393C1BE7}" srcOrd="4" destOrd="0" presId="urn:microsoft.com/office/officeart/2005/8/layout/vList2"/>
    <dgm:cxn modelId="{5AFC86DD-57AC-4773-AD31-C7238E027ED2}" type="presParOf" srcId="{1E664508-FC88-4A7C-A83D-BB1F165588AD}" destId="{30159D6B-A59F-43B8-8850-C5F087335AAF}" srcOrd="5" destOrd="0" presId="urn:microsoft.com/office/officeart/2005/8/layout/vList2"/>
    <dgm:cxn modelId="{EC25709E-7124-470C-A26F-B33D4A07A92D}" type="presParOf" srcId="{1E664508-FC88-4A7C-A83D-BB1F165588AD}" destId="{5654C5F1-E2F8-4086-88E5-3EBA40258D8B}" srcOrd="6" destOrd="0" presId="urn:microsoft.com/office/officeart/2005/8/layout/vList2"/>
    <dgm:cxn modelId="{B895B68C-611C-4B68-9046-13396E5235EE}" type="presParOf" srcId="{1E664508-FC88-4A7C-A83D-BB1F165588AD}" destId="{A1FF9D64-6B91-41D4-864F-1E4840678425}" srcOrd="7" destOrd="0" presId="urn:microsoft.com/office/officeart/2005/8/layout/vList2"/>
    <dgm:cxn modelId="{ED13E91B-BBC8-44E8-A49A-115D0436CCA0}" type="presParOf" srcId="{1E664508-FC88-4A7C-A83D-BB1F165588AD}" destId="{A858869C-DCA4-46D7-B7E5-F3670F47AD3E}" srcOrd="8" destOrd="0" presId="urn:microsoft.com/office/officeart/2005/8/layout/vList2"/>
    <dgm:cxn modelId="{62AD36A9-BDB3-42BD-8A4F-C98AEC5530B3}" type="presParOf" srcId="{1E664508-FC88-4A7C-A83D-BB1F165588AD}" destId="{60E42944-B4F3-4EA7-B1BA-60BBC696BC04}" srcOrd="9" destOrd="0" presId="urn:microsoft.com/office/officeart/2005/8/layout/vList2"/>
    <dgm:cxn modelId="{E3A1A33A-9927-415E-AC1F-00C390FD3055}" type="presParOf" srcId="{1E664508-FC88-4A7C-A83D-BB1F165588AD}" destId="{C81835A1-2AD9-47EC-8EE5-7FBBFE71438B}" srcOrd="10" destOrd="0" presId="urn:microsoft.com/office/officeart/2005/8/layout/vList2"/>
    <dgm:cxn modelId="{22D5D387-DC6D-4E39-BAEC-2708AF14D08B}" type="presParOf" srcId="{1E664508-FC88-4A7C-A83D-BB1F165588AD}" destId="{5A2D04F7-FBBF-4059-8531-D23D3EC1B06E}" srcOrd="11" destOrd="0" presId="urn:microsoft.com/office/officeart/2005/8/layout/vList2"/>
    <dgm:cxn modelId="{0546C5F7-CFEC-453F-A39F-F638ED32107F}" type="presParOf" srcId="{1E664508-FC88-4A7C-A83D-BB1F165588AD}" destId="{766A1F26-51E7-40B7-9E24-AA281E0A6D8D}" srcOrd="12" destOrd="0" presId="urn:microsoft.com/office/officeart/2005/8/layout/vList2"/>
    <dgm:cxn modelId="{CCA86303-3E63-42A1-A9E1-B6F5A118537E}" type="presParOf" srcId="{1E664508-FC88-4A7C-A83D-BB1F165588AD}" destId="{CBD7A83C-7F9C-4297-BD63-16CB97174B9C}" srcOrd="13" destOrd="0" presId="urn:microsoft.com/office/officeart/2005/8/layout/vList2"/>
    <dgm:cxn modelId="{04DA9C65-0C19-4C6D-9D01-156B063904E9}" type="presParOf" srcId="{1E664508-FC88-4A7C-A83D-BB1F165588AD}" destId="{386510D3-30BF-4206-8F62-074803B83129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027CB8-3311-486F-B257-D0B4D3993835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D12195C6-F194-47FA-99B3-52FB80D09703}" type="pres">
      <dgm:prSet presAssocID="{C2027CB8-3311-486F-B257-D0B4D3993835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D50D7176-C43D-4468-B7AE-3D9D11EB6EA8}" type="presOf" srcId="{C2027CB8-3311-486F-B257-D0B4D3993835}" destId="{D12195C6-F194-47FA-99B3-52FB80D09703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A3435C-A231-4CD4-9B28-91DFD1AF38C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49E6E69-14B1-4B7B-A50E-D8F8D866C067}">
      <dgm:prSet phldrT="[Text]" custT="1"/>
      <dgm:spPr>
        <a:solidFill>
          <a:srgbClr val="F47B20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703,000 care visits per annum (+19%)​</a:t>
          </a:r>
        </a:p>
      </dgm:t>
    </dgm:pt>
    <dgm:pt modelId="{D073712D-3E99-4BAB-A0CD-0D0319AC6EB8}" type="parTrans" cxnId="{F470E168-8B8E-409D-9A90-B9EE06DD31FB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50BABACE-9F4C-47F7-94C5-7D590DE93FA0}" type="sibTrans" cxnId="{F470E168-8B8E-409D-9A90-B9EE06DD31FB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F71CABF3-6E6E-4466-BEA2-7633964AD0B0}">
      <dgm:prSet custT="1"/>
      <dgm:spPr>
        <a:solidFill>
          <a:srgbClr val="936EB1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Reduced unmet need​</a:t>
          </a:r>
        </a:p>
      </dgm:t>
    </dgm:pt>
    <dgm:pt modelId="{0E902F9F-CC5D-439B-9CBF-C268F8E8E004}" type="parTrans" cxnId="{E2E7F1A2-BB01-4F63-AA7F-F88A1B3AE113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4154415E-6EF6-4376-B8F1-829DFFD1DB4E}" type="sibTrans" cxnId="{E2E7F1A2-BB01-4F63-AA7F-F88A1B3AE113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6062D5F5-2FC1-4B2A-A4E1-EF7E9DEBF05D}">
      <dgm:prSet custT="1"/>
      <dgm:spPr>
        <a:solidFill>
          <a:srgbClr val="20BECA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Improved continuity of care​</a:t>
          </a:r>
        </a:p>
      </dgm:t>
    </dgm:pt>
    <dgm:pt modelId="{AD96D350-C682-4357-B1FC-1B98AFFF3C75}" type="parTrans" cxnId="{6045B218-52A7-445B-BEE8-F1C20D5DEA7C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1633C238-7375-4FF7-B254-D8066F26505B}" type="sibTrans" cxnId="{6045B218-52A7-445B-BEE8-F1C20D5DEA7C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B28535B5-0713-4C66-A7A9-07A2DAAA7659}">
      <dgm:prSet custT="1"/>
      <dgm:spPr>
        <a:solidFill>
          <a:srgbClr val="72C166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95% of care visits scheduled dynamically​</a:t>
          </a:r>
        </a:p>
      </dgm:t>
    </dgm:pt>
    <dgm:pt modelId="{F01CC6CD-D118-49C5-97FA-1DFC6B0B0F3B}" type="parTrans" cxnId="{8EE3DF85-01F0-4882-9E61-EEA7B0E6B860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9AD83F90-61EF-4B86-988A-C17CA84E8F45}" type="sibTrans" cxnId="{8EE3DF85-01F0-4882-9E61-EEA7B0E6B860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067D9C03-1D62-4343-A836-B9441ACF3D1E}">
      <dgm:prSet custT="1"/>
      <dgm:spPr>
        <a:solidFill>
          <a:srgbClr val="F47B20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Reduced admin for staff​</a:t>
          </a:r>
        </a:p>
      </dgm:t>
    </dgm:pt>
    <dgm:pt modelId="{BDE94273-2530-4244-982D-C562683C0120}" type="parTrans" cxnId="{8D729166-D48A-4FCD-A615-BAB27FDBDDA0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78F1CD53-E18F-41F7-B034-C811D25D2965}" type="sibTrans" cxnId="{8D729166-D48A-4FCD-A615-BAB27FDBDDA0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B1B2E38E-B111-408F-8DBC-C7882E2F9B0B}">
      <dgm:prSet custT="1"/>
      <dgm:spPr>
        <a:solidFill>
          <a:srgbClr val="936EB1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More efficient travel​</a:t>
          </a:r>
        </a:p>
      </dgm:t>
    </dgm:pt>
    <dgm:pt modelId="{23AFB2E0-A8AC-46F3-AA27-EBED0C7B969E}" type="parTrans" cxnId="{791D4AA4-9191-4296-9CD1-2EEB2B07BD67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7C2D2A4F-CC0D-433D-B406-A041C407762B}" type="sibTrans" cxnId="{791D4AA4-9191-4296-9CD1-2EEB2B07BD67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9C2A858D-D22E-44A1-A7E0-31AA3477497B}">
      <dgm:prSet custT="1"/>
      <dgm:spPr>
        <a:solidFill>
          <a:srgbClr val="20BECA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Reduction of CO</a:t>
          </a:r>
          <a:r>
            <a:rPr lang="en-GB" sz="1600" baseline="-25000" dirty="0">
              <a:latin typeface="HelveticaNeueLT Std" panose="020B0604020202020204" pitchFamily="34" charset="0"/>
            </a:rPr>
            <a:t>2</a:t>
          </a:r>
          <a:r>
            <a:rPr lang="en-GB" sz="1600" dirty="0">
              <a:latin typeface="HelveticaNeueLT Std" panose="020B0604020202020204" pitchFamily="34" charset="0"/>
            </a:rPr>
            <a:t> by 21-42 tonnes per annum​</a:t>
          </a:r>
        </a:p>
      </dgm:t>
    </dgm:pt>
    <dgm:pt modelId="{379BAF77-511F-4251-B5BE-4307AD141162}" type="parTrans" cxnId="{FDBE7EE3-4D45-4461-91E3-7AE4D63EE229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AA6EB4A4-FCEA-4B2C-BCE9-2EDC4E3E2F2B}" type="sibTrans" cxnId="{FDBE7EE3-4D45-4461-91E3-7AE4D63EE229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60F3CA56-19EF-421C-9231-897A5175BD49}">
      <dgm:prSet custT="1"/>
      <dgm:spPr>
        <a:solidFill>
          <a:srgbClr val="72C166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Support of more seamless care</a:t>
          </a:r>
        </a:p>
      </dgm:t>
    </dgm:pt>
    <dgm:pt modelId="{240E631C-ABCD-44CD-9B4B-7B6109554D13}" type="parTrans" cxnId="{C9F0D992-6C1C-420C-AF9E-FFF0796543AB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EB7B54D2-A553-467F-AEEB-18B4482A084C}" type="sibTrans" cxnId="{C9F0D992-6C1C-420C-AF9E-FFF0796543AB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EA79CC7C-684B-4675-9F55-5546E18FCE15}">
      <dgm:prSet custT="1"/>
      <dgm:spPr>
        <a:solidFill>
          <a:srgbClr val="936EB1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Positive staff feedback​</a:t>
          </a:r>
        </a:p>
      </dgm:t>
    </dgm:pt>
    <dgm:pt modelId="{86E265C3-40B6-4918-8965-886D99804D7A}" type="parTrans" cxnId="{9E9D7891-6438-4F05-AE07-4C8B7E66EC33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0D430840-DF87-4BFA-B447-998722FB2E25}" type="sibTrans" cxnId="{9E9D7891-6438-4F05-AE07-4C8B7E66EC33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A12F7E6D-9D99-4931-8362-EBFC0F6B0539}">
      <dgm:prSet custT="1"/>
      <dgm:spPr>
        <a:solidFill>
          <a:srgbClr val="20BECA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£620k per annum savings​</a:t>
          </a:r>
        </a:p>
      </dgm:t>
    </dgm:pt>
    <dgm:pt modelId="{3EB6C24E-9BC6-4AB9-81B5-BD4F407B381D}" type="parTrans" cxnId="{902D27CC-004D-4B1E-834A-8AA259F5637A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D28F112F-0C40-4F5E-98E8-9E82AC77D83E}" type="sibTrans" cxnId="{902D27CC-004D-4B1E-834A-8AA259F5637A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1C0447C5-2BC1-46E4-B49D-85903C2B1AC4}">
      <dgm:prSet custT="1"/>
      <dgm:spPr>
        <a:solidFill>
          <a:srgbClr val="F47B20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Service users are better informed and know who is visiting them​</a:t>
          </a:r>
        </a:p>
      </dgm:t>
    </dgm:pt>
    <dgm:pt modelId="{A3B9C46C-4861-4D49-998D-D4091871D246}" type="parTrans" cxnId="{C038ABDD-5FF0-42F2-8B51-0139CF9003A9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747E7CBA-88E7-4BCC-8A67-358FF646576A}" type="sibTrans" cxnId="{C038ABDD-5FF0-42F2-8B51-0139CF9003A9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7255A436-AA34-4F2B-AA14-7ED07C92B6D6}">
      <dgm:prSet custT="1"/>
      <dgm:spPr>
        <a:solidFill>
          <a:srgbClr val="72C166"/>
        </a:solidFill>
      </dgm:spPr>
      <dgm:t>
        <a:bodyPr/>
        <a:lstStyle/>
        <a:p>
          <a:pPr>
            <a:buFont typeface="Aptos" panose="020B0004020202020204" pitchFamily="34" charset="0"/>
            <a:buChar char="-"/>
          </a:pPr>
          <a:r>
            <a:rPr lang="en-GB" sz="1600" dirty="0">
              <a:latin typeface="HelveticaNeueLT Std" panose="020B0604020202020204" pitchFamily="34" charset="0"/>
            </a:rPr>
            <a:t>Improved Business Intelligence</a:t>
          </a:r>
        </a:p>
      </dgm:t>
    </dgm:pt>
    <dgm:pt modelId="{9D8A5585-1394-4B12-B96D-FEF4311C2142}" type="parTrans" cxnId="{D10B0216-9776-40CE-B7D7-D1C39B102F6F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D3679C08-99AF-4D44-BF8F-406E64B3A669}" type="sibTrans" cxnId="{D10B0216-9776-40CE-B7D7-D1C39B102F6F}">
      <dgm:prSet/>
      <dgm:spPr/>
      <dgm:t>
        <a:bodyPr/>
        <a:lstStyle/>
        <a:p>
          <a:endParaRPr lang="en-GB" sz="1600">
            <a:latin typeface="HelveticaNeueLT Std" panose="020B0604020202020204" pitchFamily="34" charset="0"/>
          </a:endParaRPr>
        </a:p>
      </dgm:t>
    </dgm:pt>
    <dgm:pt modelId="{185B3F17-15EF-4D90-A13B-C817C74A3BF0}" type="pres">
      <dgm:prSet presAssocID="{7FA3435C-A231-4CD4-9B28-91DFD1AF38CD}" presName="diagram" presStyleCnt="0">
        <dgm:presLayoutVars>
          <dgm:dir/>
          <dgm:resizeHandles val="exact"/>
        </dgm:presLayoutVars>
      </dgm:prSet>
      <dgm:spPr/>
    </dgm:pt>
    <dgm:pt modelId="{8416C7B7-5695-4F6B-9BDE-44C21FC2D3C0}" type="pres">
      <dgm:prSet presAssocID="{949E6E69-14B1-4B7B-A50E-D8F8D866C067}" presName="node" presStyleLbl="node1" presStyleIdx="0" presStyleCnt="12">
        <dgm:presLayoutVars>
          <dgm:bulletEnabled val="1"/>
        </dgm:presLayoutVars>
      </dgm:prSet>
      <dgm:spPr/>
    </dgm:pt>
    <dgm:pt modelId="{82FB878E-ACC8-4989-9873-3430A0A0160A}" type="pres">
      <dgm:prSet presAssocID="{50BABACE-9F4C-47F7-94C5-7D590DE93FA0}" presName="sibTrans" presStyleCnt="0"/>
      <dgm:spPr/>
    </dgm:pt>
    <dgm:pt modelId="{06C82E02-DAE6-44E6-9A14-E8764FCB254E}" type="pres">
      <dgm:prSet presAssocID="{F71CABF3-6E6E-4466-BEA2-7633964AD0B0}" presName="node" presStyleLbl="node1" presStyleIdx="1" presStyleCnt="12">
        <dgm:presLayoutVars>
          <dgm:bulletEnabled val="1"/>
        </dgm:presLayoutVars>
      </dgm:prSet>
      <dgm:spPr/>
    </dgm:pt>
    <dgm:pt modelId="{CB1B87F4-F502-4DDD-8FE4-2223CACB742F}" type="pres">
      <dgm:prSet presAssocID="{4154415E-6EF6-4376-B8F1-829DFFD1DB4E}" presName="sibTrans" presStyleCnt="0"/>
      <dgm:spPr/>
    </dgm:pt>
    <dgm:pt modelId="{19FD7F40-7264-46D6-8F18-AD49C2E27665}" type="pres">
      <dgm:prSet presAssocID="{6062D5F5-2FC1-4B2A-A4E1-EF7E9DEBF05D}" presName="node" presStyleLbl="node1" presStyleIdx="2" presStyleCnt="12">
        <dgm:presLayoutVars>
          <dgm:bulletEnabled val="1"/>
        </dgm:presLayoutVars>
      </dgm:prSet>
      <dgm:spPr/>
    </dgm:pt>
    <dgm:pt modelId="{80A27846-DF44-48DA-8254-EAA31614EDB5}" type="pres">
      <dgm:prSet presAssocID="{1633C238-7375-4FF7-B254-D8066F26505B}" presName="sibTrans" presStyleCnt="0"/>
      <dgm:spPr/>
    </dgm:pt>
    <dgm:pt modelId="{1E797B46-403B-4E39-A0A7-98A392F6E92C}" type="pres">
      <dgm:prSet presAssocID="{B28535B5-0713-4C66-A7A9-07A2DAAA7659}" presName="node" presStyleLbl="node1" presStyleIdx="3" presStyleCnt="12">
        <dgm:presLayoutVars>
          <dgm:bulletEnabled val="1"/>
        </dgm:presLayoutVars>
      </dgm:prSet>
      <dgm:spPr/>
    </dgm:pt>
    <dgm:pt modelId="{EECBBFEE-4F20-475B-8AAE-42A676B93D00}" type="pres">
      <dgm:prSet presAssocID="{9AD83F90-61EF-4B86-988A-C17CA84E8F45}" presName="sibTrans" presStyleCnt="0"/>
      <dgm:spPr/>
    </dgm:pt>
    <dgm:pt modelId="{FDCF3132-8CB7-4979-ACCD-F73F11094168}" type="pres">
      <dgm:prSet presAssocID="{067D9C03-1D62-4343-A836-B9441ACF3D1E}" presName="node" presStyleLbl="node1" presStyleIdx="4" presStyleCnt="12">
        <dgm:presLayoutVars>
          <dgm:bulletEnabled val="1"/>
        </dgm:presLayoutVars>
      </dgm:prSet>
      <dgm:spPr/>
    </dgm:pt>
    <dgm:pt modelId="{D2085612-CC6A-4366-843D-FD700B93B29F}" type="pres">
      <dgm:prSet presAssocID="{78F1CD53-E18F-41F7-B034-C811D25D2965}" presName="sibTrans" presStyleCnt="0"/>
      <dgm:spPr/>
    </dgm:pt>
    <dgm:pt modelId="{1A747B84-E42A-49DC-9247-9644F4B830BA}" type="pres">
      <dgm:prSet presAssocID="{B1B2E38E-B111-408F-8DBC-C7882E2F9B0B}" presName="node" presStyleLbl="node1" presStyleIdx="5" presStyleCnt="12">
        <dgm:presLayoutVars>
          <dgm:bulletEnabled val="1"/>
        </dgm:presLayoutVars>
      </dgm:prSet>
      <dgm:spPr/>
    </dgm:pt>
    <dgm:pt modelId="{F7ECEED2-B453-4195-A5D3-B7E6F7EB07E4}" type="pres">
      <dgm:prSet presAssocID="{7C2D2A4F-CC0D-433D-B406-A041C407762B}" presName="sibTrans" presStyleCnt="0"/>
      <dgm:spPr/>
    </dgm:pt>
    <dgm:pt modelId="{0579EA02-4B0F-4987-ACBD-CFE5568AD67C}" type="pres">
      <dgm:prSet presAssocID="{9C2A858D-D22E-44A1-A7E0-31AA3477497B}" presName="node" presStyleLbl="node1" presStyleIdx="6" presStyleCnt="12">
        <dgm:presLayoutVars>
          <dgm:bulletEnabled val="1"/>
        </dgm:presLayoutVars>
      </dgm:prSet>
      <dgm:spPr/>
    </dgm:pt>
    <dgm:pt modelId="{3ED81143-F732-4782-B61E-7A773D06BAF2}" type="pres">
      <dgm:prSet presAssocID="{AA6EB4A4-FCEA-4B2C-BCE9-2EDC4E3E2F2B}" presName="sibTrans" presStyleCnt="0"/>
      <dgm:spPr/>
    </dgm:pt>
    <dgm:pt modelId="{4E8CB812-F553-408D-B7F3-A13F04053362}" type="pres">
      <dgm:prSet presAssocID="{60F3CA56-19EF-421C-9231-897A5175BD49}" presName="node" presStyleLbl="node1" presStyleIdx="7" presStyleCnt="12">
        <dgm:presLayoutVars>
          <dgm:bulletEnabled val="1"/>
        </dgm:presLayoutVars>
      </dgm:prSet>
      <dgm:spPr/>
    </dgm:pt>
    <dgm:pt modelId="{C70BF280-734D-48BA-94DA-14D4336002BA}" type="pres">
      <dgm:prSet presAssocID="{EB7B54D2-A553-467F-AEEB-18B4482A084C}" presName="sibTrans" presStyleCnt="0"/>
      <dgm:spPr/>
    </dgm:pt>
    <dgm:pt modelId="{B68DF765-7B7E-49CF-BE23-3F01E27D696A}" type="pres">
      <dgm:prSet presAssocID="{1C0447C5-2BC1-46E4-B49D-85903C2B1AC4}" presName="node" presStyleLbl="node1" presStyleIdx="8" presStyleCnt="12">
        <dgm:presLayoutVars>
          <dgm:bulletEnabled val="1"/>
        </dgm:presLayoutVars>
      </dgm:prSet>
      <dgm:spPr/>
    </dgm:pt>
    <dgm:pt modelId="{8F4AD9AD-F374-44AA-93A5-C6506F14919E}" type="pres">
      <dgm:prSet presAssocID="{747E7CBA-88E7-4BCC-8A67-358FF646576A}" presName="sibTrans" presStyleCnt="0"/>
      <dgm:spPr/>
    </dgm:pt>
    <dgm:pt modelId="{5176FF72-EC96-4E2C-9175-00A9D97C6DB3}" type="pres">
      <dgm:prSet presAssocID="{EA79CC7C-684B-4675-9F55-5546E18FCE15}" presName="node" presStyleLbl="node1" presStyleIdx="9" presStyleCnt="12">
        <dgm:presLayoutVars>
          <dgm:bulletEnabled val="1"/>
        </dgm:presLayoutVars>
      </dgm:prSet>
      <dgm:spPr/>
    </dgm:pt>
    <dgm:pt modelId="{0F822069-E273-4373-8FA1-C11C52A37C0D}" type="pres">
      <dgm:prSet presAssocID="{0D430840-DF87-4BFA-B447-998722FB2E25}" presName="sibTrans" presStyleCnt="0"/>
      <dgm:spPr/>
    </dgm:pt>
    <dgm:pt modelId="{7E13387B-F67B-400C-AE98-4B9F53DB65E6}" type="pres">
      <dgm:prSet presAssocID="{A12F7E6D-9D99-4931-8362-EBFC0F6B0539}" presName="node" presStyleLbl="node1" presStyleIdx="10" presStyleCnt="12">
        <dgm:presLayoutVars>
          <dgm:bulletEnabled val="1"/>
        </dgm:presLayoutVars>
      </dgm:prSet>
      <dgm:spPr/>
    </dgm:pt>
    <dgm:pt modelId="{95285F59-CCA7-4EF5-8888-16BCCB8304E4}" type="pres">
      <dgm:prSet presAssocID="{D28F112F-0C40-4F5E-98E8-9E82AC77D83E}" presName="sibTrans" presStyleCnt="0"/>
      <dgm:spPr/>
    </dgm:pt>
    <dgm:pt modelId="{2019BFB4-A2C6-42EC-B943-355985571A64}" type="pres">
      <dgm:prSet presAssocID="{7255A436-AA34-4F2B-AA14-7ED07C92B6D6}" presName="node" presStyleLbl="node1" presStyleIdx="11" presStyleCnt="12">
        <dgm:presLayoutVars>
          <dgm:bulletEnabled val="1"/>
        </dgm:presLayoutVars>
      </dgm:prSet>
      <dgm:spPr/>
    </dgm:pt>
  </dgm:ptLst>
  <dgm:cxnLst>
    <dgm:cxn modelId="{C3101507-D9ED-44C3-956B-297ABD063C7A}" type="presOf" srcId="{F71CABF3-6E6E-4466-BEA2-7633964AD0B0}" destId="{06C82E02-DAE6-44E6-9A14-E8764FCB254E}" srcOrd="0" destOrd="0" presId="urn:microsoft.com/office/officeart/2005/8/layout/default"/>
    <dgm:cxn modelId="{D10B0216-9776-40CE-B7D7-D1C39B102F6F}" srcId="{7FA3435C-A231-4CD4-9B28-91DFD1AF38CD}" destId="{7255A436-AA34-4F2B-AA14-7ED07C92B6D6}" srcOrd="11" destOrd="0" parTransId="{9D8A5585-1394-4B12-B96D-FEF4311C2142}" sibTransId="{D3679C08-99AF-4D44-BF8F-406E64B3A669}"/>
    <dgm:cxn modelId="{6045B218-52A7-445B-BEE8-F1C20D5DEA7C}" srcId="{7FA3435C-A231-4CD4-9B28-91DFD1AF38CD}" destId="{6062D5F5-2FC1-4B2A-A4E1-EF7E9DEBF05D}" srcOrd="2" destOrd="0" parTransId="{AD96D350-C682-4357-B1FC-1B98AFFF3C75}" sibTransId="{1633C238-7375-4FF7-B254-D8066F26505B}"/>
    <dgm:cxn modelId="{113CB52B-C3BA-4864-B0DA-72024404F4D0}" type="presOf" srcId="{EA79CC7C-684B-4675-9F55-5546E18FCE15}" destId="{5176FF72-EC96-4E2C-9175-00A9D97C6DB3}" srcOrd="0" destOrd="0" presId="urn:microsoft.com/office/officeart/2005/8/layout/default"/>
    <dgm:cxn modelId="{75D7E840-19B9-4F99-AB80-30F3399454E7}" type="presOf" srcId="{9C2A858D-D22E-44A1-A7E0-31AA3477497B}" destId="{0579EA02-4B0F-4987-ACBD-CFE5568AD67C}" srcOrd="0" destOrd="0" presId="urn:microsoft.com/office/officeart/2005/8/layout/default"/>
    <dgm:cxn modelId="{BE617466-01E1-40F9-B1C5-E5C8700AA1BE}" type="presOf" srcId="{949E6E69-14B1-4B7B-A50E-D8F8D866C067}" destId="{8416C7B7-5695-4F6B-9BDE-44C21FC2D3C0}" srcOrd="0" destOrd="0" presId="urn:microsoft.com/office/officeart/2005/8/layout/default"/>
    <dgm:cxn modelId="{8D729166-D48A-4FCD-A615-BAB27FDBDDA0}" srcId="{7FA3435C-A231-4CD4-9B28-91DFD1AF38CD}" destId="{067D9C03-1D62-4343-A836-B9441ACF3D1E}" srcOrd="4" destOrd="0" parTransId="{BDE94273-2530-4244-982D-C562683C0120}" sibTransId="{78F1CD53-E18F-41F7-B034-C811D25D2965}"/>
    <dgm:cxn modelId="{F470E168-8B8E-409D-9A90-B9EE06DD31FB}" srcId="{7FA3435C-A231-4CD4-9B28-91DFD1AF38CD}" destId="{949E6E69-14B1-4B7B-A50E-D8F8D866C067}" srcOrd="0" destOrd="0" parTransId="{D073712D-3E99-4BAB-A0CD-0D0319AC6EB8}" sibTransId="{50BABACE-9F4C-47F7-94C5-7D590DE93FA0}"/>
    <dgm:cxn modelId="{B4478173-2BBA-4415-A44C-D65102B0E53F}" type="presOf" srcId="{A12F7E6D-9D99-4931-8362-EBFC0F6B0539}" destId="{7E13387B-F67B-400C-AE98-4B9F53DB65E6}" srcOrd="0" destOrd="0" presId="urn:microsoft.com/office/officeart/2005/8/layout/default"/>
    <dgm:cxn modelId="{9C795B81-6CF5-4B4B-B7E0-932C58C6D2D6}" type="presOf" srcId="{067D9C03-1D62-4343-A836-B9441ACF3D1E}" destId="{FDCF3132-8CB7-4979-ACCD-F73F11094168}" srcOrd="0" destOrd="0" presId="urn:microsoft.com/office/officeart/2005/8/layout/default"/>
    <dgm:cxn modelId="{8EE3DF85-01F0-4882-9E61-EEA7B0E6B860}" srcId="{7FA3435C-A231-4CD4-9B28-91DFD1AF38CD}" destId="{B28535B5-0713-4C66-A7A9-07A2DAAA7659}" srcOrd="3" destOrd="0" parTransId="{F01CC6CD-D118-49C5-97FA-1DFC6B0B0F3B}" sibTransId="{9AD83F90-61EF-4B86-988A-C17CA84E8F45}"/>
    <dgm:cxn modelId="{7BD9F38F-5A84-4EDD-8B93-D6154CF838E9}" type="presOf" srcId="{60F3CA56-19EF-421C-9231-897A5175BD49}" destId="{4E8CB812-F553-408D-B7F3-A13F04053362}" srcOrd="0" destOrd="0" presId="urn:microsoft.com/office/officeart/2005/8/layout/default"/>
    <dgm:cxn modelId="{9E9D7891-6438-4F05-AE07-4C8B7E66EC33}" srcId="{7FA3435C-A231-4CD4-9B28-91DFD1AF38CD}" destId="{EA79CC7C-684B-4675-9F55-5546E18FCE15}" srcOrd="9" destOrd="0" parTransId="{86E265C3-40B6-4918-8965-886D99804D7A}" sibTransId="{0D430840-DF87-4BFA-B447-998722FB2E25}"/>
    <dgm:cxn modelId="{C9F0D992-6C1C-420C-AF9E-FFF0796543AB}" srcId="{7FA3435C-A231-4CD4-9B28-91DFD1AF38CD}" destId="{60F3CA56-19EF-421C-9231-897A5175BD49}" srcOrd="7" destOrd="0" parTransId="{240E631C-ABCD-44CD-9B4B-7B6109554D13}" sibTransId="{EB7B54D2-A553-467F-AEEB-18B4482A084C}"/>
    <dgm:cxn modelId="{E2E7F1A2-BB01-4F63-AA7F-F88A1B3AE113}" srcId="{7FA3435C-A231-4CD4-9B28-91DFD1AF38CD}" destId="{F71CABF3-6E6E-4466-BEA2-7633964AD0B0}" srcOrd="1" destOrd="0" parTransId="{0E902F9F-CC5D-439B-9CBF-C268F8E8E004}" sibTransId="{4154415E-6EF6-4376-B8F1-829DFFD1DB4E}"/>
    <dgm:cxn modelId="{791D4AA4-9191-4296-9CD1-2EEB2B07BD67}" srcId="{7FA3435C-A231-4CD4-9B28-91DFD1AF38CD}" destId="{B1B2E38E-B111-408F-8DBC-C7882E2F9B0B}" srcOrd="5" destOrd="0" parTransId="{23AFB2E0-A8AC-46F3-AA27-EBED0C7B969E}" sibTransId="{7C2D2A4F-CC0D-433D-B406-A041C407762B}"/>
    <dgm:cxn modelId="{476791AD-1086-4F4E-9C82-3FBDDD5195FD}" type="presOf" srcId="{B28535B5-0713-4C66-A7A9-07A2DAAA7659}" destId="{1E797B46-403B-4E39-A0A7-98A392F6E92C}" srcOrd="0" destOrd="0" presId="urn:microsoft.com/office/officeart/2005/8/layout/default"/>
    <dgm:cxn modelId="{BFAC50B5-B241-4758-8A0C-4899BB43F361}" type="presOf" srcId="{B1B2E38E-B111-408F-8DBC-C7882E2F9B0B}" destId="{1A747B84-E42A-49DC-9247-9644F4B830BA}" srcOrd="0" destOrd="0" presId="urn:microsoft.com/office/officeart/2005/8/layout/default"/>
    <dgm:cxn modelId="{FF3BB7CB-5C8B-45E1-AA97-65F80B11374C}" type="presOf" srcId="{1C0447C5-2BC1-46E4-B49D-85903C2B1AC4}" destId="{B68DF765-7B7E-49CF-BE23-3F01E27D696A}" srcOrd="0" destOrd="0" presId="urn:microsoft.com/office/officeart/2005/8/layout/default"/>
    <dgm:cxn modelId="{902D27CC-004D-4B1E-834A-8AA259F5637A}" srcId="{7FA3435C-A231-4CD4-9B28-91DFD1AF38CD}" destId="{A12F7E6D-9D99-4931-8362-EBFC0F6B0539}" srcOrd="10" destOrd="0" parTransId="{3EB6C24E-9BC6-4AB9-81B5-BD4F407B381D}" sibTransId="{D28F112F-0C40-4F5E-98E8-9E82AC77D83E}"/>
    <dgm:cxn modelId="{EB78F0D6-5AAD-45A9-8AEC-2974350F279D}" type="presOf" srcId="{7255A436-AA34-4F2B-AA14-7ED07C92B6D6}" destId="{2019BFB4-A2C6-42EC-B943-355985571A64}" srcOrd="0" destOrd="0" presId="urn:microsoft.com/office/officeart/2005/8/layout/default"/>
    <dgm:cxn modelId="{C038ABDD-5FF0-42F2-8B51-0139CF9003A9}" srcId="{7FA3435C-A231-4CD4-9B28-91DFD1AF38CD}" destId="{1C0447C5-2BC1-46E4-B49D-85903C2B1AC4}" srcOrd="8" destOrd="0" parTransId="{A3B9C46C-4861-4D49-998D-D4091871D246}" sibTransId="{747E7CBA-88E7-4BCC-8A67-358FF646576A}"/>
    <dgm:cxn modelId="{FDBE7EE3-4D45-4461-91E3-7AE4D63EE229}" srcId="{7FA3435C-A231-4CD4-9B28-91DFD1AF38CD}" destId="{9C2A858D-D22E-44A1-A7E0-31AA3477497B}" srcOrd="6" destOrd="0" parTransId="{379BAF77-511F-4251-B5BE-4307AD141162}" sibTransId="{AA6EB4A4-FCEA-4B2C-BCE9-2EDC4E3E2F2B}"/>
    <dgm:cxn modelId="{A12FE9E6-FD5D-4301-A333-51BC5F5B46B4}" type="presOf" srcId="{6062D5F5-2FC1-4B2A-A4E1-EF7E9DEBF05D}" destId="{19FD7F40-7264-46D6-8F18-AD49C2E27665}" srcOrd="0" destOrd="0" presId="urn:microsoft.com/office/officeart/2005/8/layout/default"/>
    <dgm:cxn modelId="{94430FEA-173C-4484-9C3C-3E42B0B32913}" type="presOf" srcId="{7FA3435C-A231-4CD4-9B28-91DFD1AF38CD}" destId="{185B3F17-15EF-4D90-A13B-C817C74A3BF0}" srcOrd="0" destOrd="0" presId="urn:microsoft.com/office/officeart/2005/8/layout/default"/>
    <dgm:cxn modelId="{F1603A0D-92F8-4684-A7AD-09AABF872F32}" type="presParOf" srcId="{185B3F17-15EF-4D90-A13B-C817C74A3BF0}" destId="{8416C7B7-5695-4F6B-9BDE-44C21FC2D3C0}" srcOrd="0" destOrd="0" presId="urn:microsoft.com/office/officeart/2005/8/layout/default"/>
    <dgm:cxn modelId="{0D1ED55A-F0FC-4DFB-9B8E-9C6FA746A9F3}" type="presParOf" srcId="{185B3F17-15EF-4D90-A13B-C817C74A3BF0}" destId="{82FB878E-ACC8-4989-9873-3430A0A0160A}" srcOrd="1" destOrd="0" presId="urn:microsoft.com/office/officeart/2005/8/layout/default"/>
    <dgm:cxn modelId="{3F396731-33B7-415C-9ABC-1DF75BEAC733}" type="presParOf" srcId="{185B3F17-15EF-4D90-A13B-C817C74A3BF0}" destId="{06C82E02-DAE6-44E6-9A14-E8764FCB254E}" srcOrd="2" destOrd="0" presId="urn:microsoft.com/office/officeart/2005/8/layout/default"/>
    <dgm:cxn modelId="{5CC86EE6-D329-4863-835C-22CF76DA6D29}" type="presParOf" srcId="{185B3F17-15EF-4D90-A13B-C817C74A3BF0}" destId="{CB1B87F4-F502-4DDD-8FE4-2223CACB742F}" srcOrd="3" destOrd="0" presId="urn:microsoft.com/office/officeart/2005/8/layout/default"/>
    <dgm:cxn modelId="{E190C837-39D2-41E0-A213-EA5E8DDA64E6}" type="presParOf" srcId="{185B3F17-15EF-4D90-A13B-C817C74A3BF0}" destId="{19FD7F40-7264-46D6-8F18-AD49C2E27665}" srcOrd="4" destOrd="0" presId="urn:microsoft.com/office/officeart/2005/8/layout/default"/>
    <dgm:cxn modelId="{753CB93B-38F0-4210-994F-7F068B46AE4E}" type="presParOf" srcId="{185B3F17-15EF-4D90-A13B-C817C74A3BF0}" destId="{80A27846-DF44-48DA-8254-EAA31614EDB5}" srcOrd="5" destOrd="0" presId="urn:microsoft.com/office/officeart/2005/8/layout/default"/>
    <dgm:cxn modelId="{CB6AE89C-DF6D-467E-8A11-D7B782C63450}" type="presParOf" srcId="{185B3F17-15EF-4D90-A13B-C817C74A3BF0}" destId="{1E797B46-403B-4E39-A0A7-98A392F6E92C}" srcOrd="6" destOrd="0" presId="urn:microsoft.com/office/officeart/2005/8/layout/default"/>
    <dgm:cxn modelId="{726F2C50-B1E2-484E-ADFB-F79DD8C5FA10}" type="presParOf" srcId="{185B3F17-15EF-4D90-A13B-C817C74A3BF0}" destId="{EECBBFEE-4F20-475B-8AAE-42A676B93D00}" srcOrd="7" destOrd="0" presId="urn:microsoft.com/office/officeart/2005/8/layout/default"/>
    <dgm:cxn modelId="{2674B24A-36EA-4361-8D22-FB66CE3DFE15}" type="presParOf" srcId="{185B3F17-15EF-4D90-A13B-C817C74A3BF0}" destId="{FDCF3132-8CB7-4979-ACCD-F73F11094168}" srcOrd="8" destOrd="0" presId="urn:microsoft.com/office/officeart/2005/8/layout/default"/>
    <dgm:cxn modelId="{330C7A8C-C1E5-4004-8CE9-85CD79D7469B}" type="presParOf" srcId="{185B3F17-15EF-4D90-A13B-C817C74A3BF0}" destId="{D2085612-CC6A-4366-843D-FD700B93B29F}" srcOrd="9" destOrd="0" presId="urn:microsoft.com/office/officeart/2005/8/layout/default"/>
    <dgm:cxn modelId="{0CE6D990-0F52-4B23-B2DC-DD49A9BFD2BC}" type="presParOf" srcId="{185B3F17-15EF-4D90-A13B-C817C74A3BF0}" destId="{1A747B84-E42A-49DC-9247-9644F4B830BA}" srcOrd="10" destOrd="0" presId="urn:microsoft.com/office/officeart/2005/8/layout/default"/>
    <dgm:cxn modelId="{8497EA42-693A-4418-A4FB-41EECC10A533}" type="presParOf" srcId="{185B3F17-15EF-4D90-A13B-C817C74A3BF0}" destId="{F7ECEED2-B453-4195-A5D3-B7E6F7EB07E4}" srcOrd="11" destOrd="0" presId="urn:microsoft.com/office/officeart/2005/8/layout/default"/>
    <dgm:cxn modelId="{E854407B-2653-4641-9447-7153848F439C}" type="presParOf" srcId="{185B3F17-15EF-4D90-A13B-C817C74A3BF0}" destId="{0579EA02-4B0F-4987-ACBD-CFE5568AD67C}" srcOrd="12" destOrd="0" presId="urn:microsoft.com/office/officeart/2005/8/layout/default"/>
    <dgm:cxn modelId="{C26272D4-B4A3-4F08-9256-1CD6155CEACB}" type="presParOf" srcId="{185B3F17-15EF-4D90-A13B-C817C74A3BF0}" destId="{3ED81143-F732-4782-B61E-7A773D06BAF2}" srcOrd="13" destOrd="0" presId="urn:microsoft.com/office/officeart/2005/8/layout/default"/>
    <dgm:cxn modelId="{94FE2416-EEB7-4ACB-8460-171B705DE402}" type="presParOf" srcId="{185B3F17-15EF-4D90-A13B-C817C74A3BF0}" destId="{4E8CB812-F553-408D-B7F3-A13F04053362}" srcOrd="14" destOrd="0" presId="urn:microsoft.com/office/officeart/2005/8/layout/default"/>
    <dgm:cxn modelId="{5F9F4E08-29C7-4E13-A175-9CE9398D13E8}" type="presParOf" srcId="{185B3F17-15EF-4D90-A13B-C817C74A3BF0}" destId="{C70BF280-734D-48BA-94DA-14D4336002BA}" srcOrd="15" destOrd="0" presId="urn:microsoft.com/office/officeart/2005/8/layout/default"/>
    <dgm:cxn modelId="{A73E66BC-978D-4F93-9E47-4324B68547EA}" type="presParOf" srcId="{185B3F17-15EF-4D90-A13B-C817C74A3BF0}" destId="{B68DF765-7B7E-49CF-BE23-3F01E27D696A}" srcOrd="16" destOrd="0" presId="urn:microsoft.com/office/officeart/2005/8/layout/default"/>
    <dgm:cxn modelId="{0F4D65E1-4DB2-4AD7-9DD5-DE20FC3F77E1}" type="presParOf" srcId="{185B3F17-15EF-4D90-A13B-C817C74A3BF0}" destId="{8F4AD9AD-F374-44AA-93A5-C6506F14919E}" srcOrd="17" destOrd="0" presId="urn:microsoft.com/office/officeart/2005/8/layout/default"/>
    <dgm:cxn modelId="{C64E85E3-BDCE-4A25-B06E-9A55AA874473}" type="presParOf" srcId="{185B3F17-15EF-4D90-A13B-C817C74A3BF0}" destId="{5176FF72-EC96-4E2C-9175-00A9D97C6DB3}" srcOrd="18" destOrd="0" presId="urn:microsoft.com/office/officeart/2005/8/layout/default"/>
    <dgm:cxn modelId="{259E4679-D8FB-4D91-B2DF-AAACCF09382E}" type="presParOf" srcId="{185B3F17-15EF-4D90-A13B-C817C74A3BF0}" destId="{0F822069-E273-4373-8FA1-C11C52A37C0D}" srcOrd="19" destOrd="0" presId="urn:microsoft.com/office/officeart/2005/8/layout/default"/>
    <dgm:cxn modelId="{391DEF89-7A2F-4D24-9422-6B5BA7B7791E}" type="presParOf" srcId="{185B3F17-15EF-4D90-A13B-C817C74A3BF0}" destId="{7E13387B-F67B-400C-AE98-4B9F53DB65E6}" srcOrd="20" destOrd="0" presId="urn:microsoft.com/office/officeart/2005/8/layout/default"/>
    <dgm:cxn modelId="{E85F704E-D61D-435E-A39F-908C2DC94E09}" type="presParOf" srcId="{185B3F17-15EF-4D90-A13B-C817C74A3BF0}" destId="{95285F59-CCA7-4EF5-8888-16BCCB8304E4}" srcOrd="21" destOrd="0" presId="urn:microsoft.com/office/officeart/2005/8/layout/default"/>
    <dgm:cxn modelId="{D9CC5896-B50E-4E3A-B5BA-B56D012F6858}" type="presParOf" srcId="{185B3F17-15EF-4D90-A13B-C817C74A3BF0}" destId="{2019BFB4-A2C6-42EC-B943-355985571A64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027CB8-3311-486F-B257-D0B4D3993835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D12195C6-F194-47FA-99B3-52FB80D09703}" type="pres">
      <dgm:prSet presAssocID="{C2027CB8-3311-486F-B257-D0B4D3993835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D50D7176-C43D-4468-B7AE-3D9D11EB6EA8}" type="presOf" srcId="{C2027CB8-3311-486F-B257-D0B4D3993835}" destId="{D12195C6-F194-47FA-99B3-52FB80D09703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AB6863-3296-433D-A2FC-17772A79B41A}" type="doc">
      <dgm:prSet loTypeId="urn:microsoft.com/office/officeart/2005/8/layout/pyramid4" loCatId="pyramid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FE93ECB-B0C4-4239-A24E-4605999C25F7}">
      <dgm:prSet phldrT="[Text]" custT="1"/>
      <dgm:spPr>
        <a:solidFill>
          <a:srgbClr val="F47B20"/>
        </a:solidFill>
      </dgm:spPr>
      <dgm:t>
        <a:bodyPr/>
        <a:lstStyle/>
        <a:p>
          <a:r>
            <a:rPr lang="en-GB" sz="1200" b="1"/>
            <a:t>Better outcomes</a:t>
          </a:r>
        </a:p>
      </dgm:t>
    </dgm:pt>
    <dgm:pt modelId="{41D0476B-60F7-432C-8248-A743A497AAA8}" type="parTrans" cxnId="{3C1DB31A-0CBF-47D7-AA33-F332DF6B3C87}">
      <dgm:prSet/>
      <dgm:spPr/>
      <dgm:t>
        <a:bodyPr/>
        <a:lstStyle/>
        <a:p>
          <a:endParaRPr lang="en-GB" sz="1200" b="1"/>
        </a:p>
      </dgm:t>
    </dgm:pt>
    <dgm:pt modelId="{C01E2334-F275-4D3F-950E-14E213500B51}" type="sibTrans" cxnId="{3C1DB31A-0CBF-47D7-AA33-F332DF6B3C87}">
      <dgm:prSet/>
      <dgm:spPr/>
      <dgm:t>
        <a:bodyPr/>
        <a:lstStyle/>
        <a:p>
          <a:endParaRPr lang="en-GB" sz="1200" b="1"/>
        </a:p>
      </dgm:t>
    </dgm:pt>
    <dgm:pt modelId="{2F00C26C-FC76-425A-8DEC-B8E3CB59C6C1}">
      <dgm:prSet phldrT="[Text]" custT="1"/>
      <dgm:spPr>
        <a:solidFill>
          <a:srgbClr val="72C166"/>
        </a:solidFill>
      </dgm:spPr>
      <dgm:t>
        <a:bodyPr/>
        <a:lstStyle/>
        <a:p>
          <a:r>
            <a:rPr lang="en-GB" sz="1200" b="1"/>
            <a:t>Better experience</a:t>
          </a:r>
        </a:p>
      </dgm:t>
    </dgm:pt>
    <dgm:pt modelId="{0977711C-A63C-4B4E-95F1-0727F4CA7894}" type="parTrans" cxnId="{6D38ED41-52AD-4CF3-AA1A-336031B40478}">
      <dgm:prSet/>
      <dgm:spPr/>
      <dgm:t>
        <a:bodyPr/>
        <a:lstStyle/>
        <a:p>
          <a:endParaRPr lang="en-GB" sz="1200" b="1"/>
        </a:p>
      </dgm:t>
    </dgm:pt>
    <dgm:pt modelId="{59324D3F-0473-499B-8CA7-E3F779AD6C5A}" type="sibTrans" cxnId="{6D38ED41-52AD-4CF3-AA1A-336031B40478}">
      <dgm:prSet/>
      <dgm:spPr/>
      <dgm:t>
        <a:bodyPr/>
        <a:lstStyle/>
        <a:p>
          <a:endParaRPr lang="en-GB" sz="1200" b="1"/>
        </a:p>
      </dgm:t>
    </dgm:pt>
    <dgm:pt modelId="{5C15E1F9-DED9-485D-8F4C-9EC9740E3A35}">
      <dgm:prSet phldrT="[Text]" custT="1"/>
      <dgm:spPr>
        <a:solidFill>
          <a:srgbClr val="936EB1"/>
        </a:solidFill>
      </dgm:spPr>
      <dgm:t>
        <a:bodyPr/>
        <a:lstStyle/>
        <a:p>
          <a:endParaRPr lang="en-GB" sz="1200" b="1" dirty="0"/>
        </a:p>
        <a:p>
          <a:r>
            <a:rPr lang="en-GB" sz="1200" b="1" dirty="0"/>
            <a:t>Care closer to home</a:t>
          </a:r>
        </a:p>
      </dgm:t>
    </dgm:pt>
    <dgm:pt modelId="{DCAF0A16-BBA3-4BDD-9FD5-6B77831F78C2}" type="parTrans" cxnId="{25B1C310-71DB-429B-9C16-7F0172E1EC4C}">
      <dgm:prSet/>
      <dgm:spPr/>
      <dgm:t>
        <a:bodyPr/>
        <a:lstStyle/>
        <a:p>
          <a:endParaRPr lang="en-GB" sz="1200" b="1"/>
        </a:p>
      </dgm:t>
    </dgm:pt>
    <dgm:pt modelId="{7954DA4F-BAA0-4521-8FAA-0F78E7012B2A}" type="sibTrans" cxnId="{25B1C310-71DB-429B-9C16-7F0172E1EC4C}">
      <dgm:prSet/>
      <dgm:spPr/>
      <dgm:t>
        <a:bodyPr/>
        <a:lstStyle/>
        <a:p>
          <a:endParaRPr lang="en-GB" sz="1200" b="1"/>
        </a:p>
      </dgm:t>
    </dgm:pt>
    <dgm:pt modelId="{F2880D80-205A-46A8-B5CE-AEED1B6E9144}">
      <dgm:prSet phldrT="[Text]" custT="1"/>
      <dgm:spPr>
        <a:solidFill>
          <a:srgbClr val="20BECA"/>
        </a:solidFill>
      </dgm:spPr>
      <dgm:t>
        <a:bodyPr/>
        <a:lstStyle/>
        <a:p>
          <a:r>
            <a:rPr lang="en-GB" sz="1200" b="1"/>
            <a:t>Better value</a:t>
          </a:r>
        </a:p>
      </dgm:t>
    </dgm:pt>
    <dgm:pt modelId="{44883876-F427-4E2B-9E0E-1CA62B45FD3A}" type="parTrans" cxnId="{B5F148D3-9F02-4617-98B1-EA275DC07AFD}">
      <dgm:prSet/>
      <dgm:spPr/>
      <dgm:t>
        <a:bodyPr/>
        <a:lstStyle/>
        <a:p>
          <a:endParaRPr lang="en-GB" sz="1200" b="1"/>
        </a:p>
      </dgm:t>
    </dgm:pt>
    <dgm:pt modelId="{3B8E3F6D-75CD-47C0-918D-CF90E51BEDB2}" type="sibTrans" cxnId="{B5F148D3-9F02-4617-98B1-EA275DC07AFD}">
      <dgm:prSet/>
      <dgm:spPr/>
      <dgm:t>
        <a:bodyPr/>
        <a:lstStyle/>
        <a:p>
          <a:endParaRPr lang="en-GB" sz="1200" b="1"/>
        </a:p>
      </dgm:t>
    </dgm:pt>
    <dgm:pt modelId="{2A56B063-1125-4A08-9E60-7562C9D82353}" type="pres">
      <dgm:prSet presAssocID="{43AB6863-3296-433D-A2FC-17772A79B41A}" presName="compositeShape" presStyleCnt="0">
        <dgm:presLayoutVars>
          <dgm:chMax val="9"/>
          <dgm:dir/>
          <dgm:resizeHandles val="exact"/>
        </dgm:presLayoutVars>
      </dgm:prSet>
      <dgm:spPr/>
    </dgm:pt>
    <dgm:pt modelId="{9AF4CF71-6C20-45B5-8180-DF5B5D6ADD32}" type="pres">
      <dgm:prSet presAssocID="{43AB6863-3296-433D-A2FC-17772A79B41A}" presName="triangle1" presStyleLbl="node1" presStyleIdx="0" presStyleCnt="4">
        <dgm:presLayoutVars>
          <dgm:bulletEnabled val="1"/>
        </dgm:presLayoutVars>
      </dgm:prSet>
      <dgm:spPr/>
    </dgm:pt>
    <dgm:pt modelId="{C0BD152C-A8AF-45A3-AFCC-5111F97AC08E}" type="pres">
      <dgm:prSet presAssocID="{43AB6863-3296-433D-A2FC-17772A79B41A}" presName="triangle2" presStyleLbl="node1" presStyleIdx="1" presStyleCnt="4">
        <dgm:presLayoutVars>
          <dgm:bulletEnabled val="1"/>
        </dgm:presLayoutVars>
      </dgm:prSet>
      <dgm:spPr/>
    </dgm:pt>
    <dgm:pt modelId="{EBEE8908-5095-4AF7-90DA-84C60C33FBBF}" type="pres">
      <dgm:prSet presAssocID="{43AB6863-3296-433D-A2FC-17772A79B41A}" presName="triangle3" presStyleLbl="node1" presStyleIdx="2" presStyleCnt="4">
        <dgm:presLayoutVars>
          <dgm:bulletEnabled val="1"/>
        </dgm:presLayoutVars>
      </dgm:prSet>
      <dgm:spPr/>
    </dgm:pt>
    <dgm:pt modelId="{0B3EFB30-C924-4E8C-8B9D-352E753CCE9C}" type="pres">
      <dgm:prSet presAssocID="{43AB6863-3296-433D-A2FC-17772A79B41A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25B1C310-71DB-429B-9C16-7F0172E1EC4C}" srcId="{43AB6863-3296-433D-A2FC-17772A79B41A}" destId="{5C15E1F9-DED9-485D-8F4C-9EC9740E3A35}" srcOrd="2" destOrd="0" parTransId="{DCAF0A16-BBA3-4BDD-9FD5-6B77831F78C2}" sibTransId="{7954DA4F-BAA0-4521-8FAA-0F78E7012B2A}"/>
    <dgm:cxn modelId="{42C21611-71D3-42AC-86A5-40A3E493385C}" type="presOf" srcId="{5C15E1F9-DED9-485D-8F4C-9EC9740E3A35}" destId="{EBEE8908-5095-4AF7-90DA-84C60C33FBBF}" srcOrd="0" destOrd="0" presId="urn:microsoft.com/office/officeart/2005/8/layout/pyramid4"/>
    <dgm:cxn modelId="{3C1DB31A-0CBF-47D7-AA33-F332DF6B3C87}" srcId="{43AB6863-3296-433D-A2FC-17772A79B41A}" destId="{2FE93ECB-B0C4-4239-A24E-4605999C25F7}" srcOrd="0" destOrd="0" parTransId="{41D0476B-60F7-432C-8248-A743A497AAA8}" sibTransId="{C01E2334-F275-4D3F-950E-14E213500B51}"/>
    <dgm:cxn modelId="{6D38ED41-52AD-4CF3-AA1A-336031B40478}" srcId="{43AB6863-3296-433D-A2FC-17772A79B41A}" destId="{2F00C26C-FC76-425A-8DEC-B8E3CB59C6C1}" srcOrd="1" destOrd="0" parTransId="{0977711C-A63C-4B4E-95F1-0727F4CA7894}" sibTransId="{59324D3F-0473-499B-8CA7-E3F779AD6C5A}"/>
    <dgm:cxn modelId="{D5B32683-7109-45E0-B926-BB62067D8045}" type="presOf" srcId="{43AB6863-3296-433D-A2FC-17772A79B41A}" destId="{2A56B063-1125-4A08-9E60-7562C9D82353}" srcOrd="0" destOrd="0" presId="urn:microsoft.com/office/officeart/2005/8/layout/pyramid4"/>
    <dgm:cxn modelId="{3B7FC294-DD67-4D74-82D8-2847CE928B4B}" type="presOf" srcId="{F2880D80-205A-46A8-B5CE-AEED1B6E9144}" destId="{0B3EFB30-C924-4E8C-8B9D-352E753CCE9C}" srcOrd="0" destOrd="0" presId="urn:microsoft.com/office/officeart/2005/8/layout/pyramid4"/>
    <dgm:cxn modelId="{D1851BA9-27ED-422B-AD55-505550BF8DD2}" type="presOf" srcId="{2FE93ECB-B0C4-4239-A24E-4605999C25F7}" destId="{9AF4CF71-6C20-45B5-8180-DF5B5D6ADD32}" srcOrd="0" destOrd="0" presId="urn:microsoft.com/office/officeart/2005/8/layout/pyramid4"/>
    <dgm:cxn modelId="{B5F148D3-9F02-4617-98B1-EA275DC07AFD}" srcId="{43AB6863-3296-433D-A2FC-17772A79B41A}" destId="{F2880D80-205A-46A8-B5CE-AEED1B6E9144}" srcOrd="3" destOrd="0" parTransId="{44883876-F427-4E2B-9E0E-1CA62B45FD3A}" sibTransId="{3B8E3F6D-75CD-47C0-918D-CF90E51BEDB2}"/>
    <dgm:cxn modelId="{4EBEFEF4-5EAB-4BCF-8FB5-23FF48762542}" type="presOf" srcId="{2F00C26C-FC76-425A-8DEC-B8E3CB59C6C1}" destId="{C0BD152C-A8AF-45A3-AFCC-5111F97AC08E}" srcOrd="0" destOrd="0" presId="urn:microsoft.com/office/officeart/2005/8/layout/pyramid4"/>
    <dgm:cxn modelId="{4B530714-90BB-456B-A239-5FAA290B7533}" type="presParOf" srcId="{2A56B063-1125-4A08-9E60-7562C9D82353}" destId="{9AF4CF71-6C20-45B5-8180-DF5B5D6ADD32}" srcOrd="0" destOrd="0" presId="urn:microsoft.com/office/officeart/2005/8/layout/pyramid4"/>
    <dgm:cxn modelId="{BC7A323A-9318-4586-A218-A73EA58DE98F}" type="presParOf" srcId="{2A56B063-1125-4A08-9E60-7562C9D82353}" destId="{C0BD152C-A8AF-45A3-AFCC-5111F97AC08E}" srcOrd="1" destOrd="0" presId="urn:microsoft.com/office/officeart/2005/8/layout/pyramid4"/>
    <dgm:cxn modelId="{0252773A-5176-47B2-A396-FDC910C2577B}" type="presParOf" srcId="{2A56B063-1125-4A08-9E60-7562C9D82353}" destId="{EBEE8908-5095-4AF7-90DA-84C60C33FBBF}" srcOrd="2" destOrd="0" presId="urn:microsoft.com/office/officeart/2005/8/layout/pyramid4"/>
    <dgm:cxn modelId="{CCB0200B-214E-402F-AA4B-B1888D7FCB01}" type="presParOf" srcId="{2A56B063-1125-4A08-9E60-7562C9D82353}" destId="{0B3EFB30-C924-4E8C-8B9D-352E753CCE9C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C9BC5-83D8-49FB-B2F6-2C63BD0CF8FA}">
      <dsp:nvSpPr>
        <dsp:cNvPr id="0" name=""/>
        <dsp:cNvSpPr/>
      </dsp:nvSpPr>
      <dsp:spPr>
        <a:xfrm>
          <a:off x="0" y="154372"/>
          <a:ext cx="2315589" cy="1389353"/>
        </a:xfrm>
        <a:prstGeom prst="rect">
          <a:avLst/>
        </a:prstGeom>
        <a:solidFill>
          <a:srgbClr val="F47B20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Implement transformation across home care</a:t>
          </a:r>
          <a:endParaRPr lang="en-GB" sz="1800" kern="1200" dirty="0">
            <a:solidFill>
              <a:schemeClr val="bg1"/>
            </a:solidFill>
          </a:endParaRPr>
        </a:p>
      </dsp:txBody>
      <dsp:txXfrm>
        <a:off x="0" y="154372"/>
        <a:ext cx="2315589" cy="1389353"/>
      </dsp:txXfrm>
    </dsp:sp>
    <dsp:sp modelId="{01E8A18D-3629-4C7C-A592-842E9FD946D6}">
      <dsp:nvSpPr>
        <dsp:cNvPr id="0" name=""/>
        <dsp:cNvSpPr/>
      </dsp:nvSpPr>
      <dsp:spPr>
        <a:xfrm>
          <a:off x="2547148" y="154372"/>
          <a:ext cx="2315589" cy="1389353"/>
        </a:xfrm>
        <a:prstGeom prst="rect">
          <a:avLst/>
        </a:prstGeom>
        <a:solidFill>
          <a:srgbClr val="936EB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Put </a:t>
          </a: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people at the heart of everything we do</a:t>
          </a:r>
          <a:endParaRPr lang="en-GB" sz="1800" kern="1200" dirty="0">
            <a:solidFill>
              <a:schemeClr val="bg1"/>
            </a:solidFill>
          </a:endParaRPr>
        </a:p>
      </dsp:txBody>
      <dsp:txXfrm>
        <a:off x="2547148" y="154372"/>
        <a:ext cx="2315589" cy="1389353"/>
      </dsp:txXfrm>
    </dsp:sp>
    <dsp:sp modelId="{755EF1A2-598C-4111-B471-076DB01905D8}">
      <dsp:nvSpPr>
        <dsp:cNvPr id="0" name=""/>
        <dsp:cNvSpPr/>
      </dsp:nvSpPr>
      <dsp:spPr>
        <a:xfrm>
          <a:off x="5094296" y="154372"/>
          <a:ext cx="2315589" cy="1389353"/>
        </a:xfrm>
        <a:prstGeom prst="rect">
          <a:avLst/>
        </a:prstGeom>
        <a:solidFill>
          <a:srgbClr val="20BECA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Better support and empower staff</a:t>
          </a:r>
        </a:p>
      </dsp:txBody>
      <dsp:txXfrm>
        <a:off x="5094296" y="154372"/>
        <a:ext cx="2315589" cy="1389353"/>
      </dsp:txXfrm>
    </dsp:sp>
    <dsp:sp modelId="{86A477C8-462C-4FF9-B062-DE7ED76E6FC8}">
      <dsp:nvSpPr>
        <dsp:cNvPr id="0" name=""/>
        <dsp:cNvSpPr/>
      </dsp:nvSpPr>
      <dsp:spPr>
        <a:xfrm>
          <a:off x="0" y="1775285"/>
          <a:ext cx="2315589" cy="1389353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Improve home care service capacity and continuity</a:t>
          </a:r>
        </a:p>
      </dsp:txBody>
      <dsp:txXfrm>
        <a:off x="0" y="1775285"/>
        <a:ext cx="2315589" cy="1389353"/>
      </dsp:txXfrm>
    </dsp:sp>
    <dsp:sp modelId="{1E402C9C-BD24-4C96-8F77-69A6F523B063}">
      <dsp:nvSpPr>
        <dsp:cNvPr id="0" name=""/>
        <dsp:cNvSpPr/>
      </dsp:nvSpPr>
      <dsp:spPr>
        <a:xfrm>
          <a:off x="2547148" y="1775285"/>
          <a:ext cx="2315589" cy="1389353"/>
        </a:xfrm>
        <a:prstGeom prst="rect">
          <a:avLst/>
        </a:prstGeom>
        <a:solidFill>
          <a:srgbClr val="936EB1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Better support service users </a:t>
          </a:r>
        </a:p>
      </dsp:txBody>
      <dsp:txXfrm>
        <a:off x="2547148" y="1775285"/>
        <a:ext cx="2315589" cy="1389353"/>
      </dsp:txXfrm>
    </dsp:sp>
    <dsp:sp modelId="{8B4EDDA6-BF5F-473F-B77C-99FB509F046E}">
      <dsp:nvSpPr>
        <dsp:cNvPr id="0" name=""/>
        <dsp:cNvSpPr/>
      </dsp:nvSpPr>
      <dsp:spPr>
        <a:xfrm>
          <a:off x="5094296" y="1775285"/>
          <a:ext cx="2315589" cy="1389353"/>
        </a:xfrm>
        <a:prstGeom prst="rect">
          <a:avLst/>
        </a:prstGeom>
        <a:solidFill>
          <a:srgbClr val="20BECA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Improve data quality, business intelligence/ analytics and monitor outcomes</a:t>
          </a:r>
        </a:p>
      </dsp:txBody>
      <dsp:txXfrm>
        <a:off x="5094296" y="1775285"/>
        <a:ext cx="2315589" cy="1389353"/>
      </dsp:txXfrm>
    </dsp:sp>
    <dsp:sp modelId="{C7A942D0-1B91-47A2-A2DB-10C1E49B46EB}">
      <dsp:nvSpPr>
        <dsp:cNvPr id="0" name=""/>
        <dsp:cNvSpPr/>
      </dsp:nvSpPr>
      <dsp:spPr>
        <a:xfrm>
          <a:off x="0" y="3396197"/>
          <a:ext cx="2315589" cy="1389353"/>
        </a:xfrm>
        <a:prstGeom prst="rect">
          <a:avLst/>
        </a:prstGeom>
        <a:solidFill>
          <a:srgbClr val="72C166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Improve communications with service users and across health and social care</a:t>
          </a:r>
        </a:p>
      </dsp:txBody>
      <dsp:txXfrm>
        <a:off x="0" y="3396197"/>
        <a:ext cx="2315589" cy="1389353"/>
      </dsp:txXfrm>
    </dsp:sp>
    <dsp:sp modelId="{5459D16F-B044-4E83-A42E-FE354D294F37}">
      <dsp:nvSpPr>
        <dsp:cNvPr id="0" name=""/>
        <dsp:cNvSpPr/>
      </dsp:nvSpPr>
      <dsp:spPr>
        <a:xfrm>
          <a:off x="2547148" y="3396197"/>
          <a:ext cx="2315589" cy="1389353"/>
        </a:xfrm>
        <a:prstGeom prst="rect">
          <a:avLst/>
        </a:prstGeom>
        <a:solidFill>
          <a:srgbClr val="72C166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Demonstrate value </a:t>
          </a:r>
          <a:endParaRPr lang="en-GB" sz="1800" b="0" kern="1200" dirty="0">
            <a:solidFill>
              <a:schemeClr val="bg1"/>
            </a:solidFill>
            <a:latin typeface="HelveticaNeueLT Std Lt" panose="020B0403020202020204" pitchFamily="34" charset="0"/>
            <a:cs typeface="Arial" panose="020B0604020202020204" pitchFamily="34" charset="0"/>
          </a:endParaRPr>
        </a:p>
      </dsp:txBody>
      <dsp:txXfrm>
        <a:off x="2547148" y="3396197"/>
        <a:ext cx="2315589" cy="1389353"/>
      </dsp:txXfrm>
    </dsp:sp>
    <dsp:sp modelId="{06036CE3-6C76-410A-A693-36BE54018216}">
      <dsp:nvSpPr>
        <dsp:cNvPr id="0" name=""/>
        <dsp:cNvSpPr/>
      </dsp:nvSpPr>
      <dsp:spPr>
        <a:xfrm>
          <a:off x="5094296" y="3396197"/>
          <a:ext cx="2315589" cy="1389353"/>
        </a:xfrm>
        <a:prstGeom prst="rect">
          <a:avLst/>
        </a:prstGeom>
        <a:solidFill>
          <a:srgbClr val="72C166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rPr>
            <a:t>Ensure sustainability</a:t>
          </a:r>
          <a:endParaRPr lang="en-GB" sz="1800" b="0" kern="1200" dirty="0">
            <a:solidFill>
              <a:schemeClr val="bg1"/>
            </a:solidFill>
            <a:latin typeface="HelveticaNeueLT Std Lt" panose="020B0403020202020204" pitchFamily="34" charset="0"/>
            <a:cs typeface="Arial" panose="020B0604020202020204" pitchFamily="34" charset="0"/>
          </a:endParaRPr>
        </a:p>
      </dsp:txBody>
      <dsp:txXfrm>
        <a:off x="5094296" y="3396197"/>
        <a:ext cx="2315589" cy="13893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38223-C772-40F1-B3B1-9B6064F9B1A4}">
      <dsp:nvSpPr>
        <dsp:cNvPr id="0" name=""/>
        <dsp:cNvSpPr/>
      </dsp:nvSpPr>
      <dsp:spPr>
        <a:xfrm>
          <a:off x="0" y="2016"/>
          <a:ext cx="4108703" cy="589387"/>
        </a:xfrm>
        <a:prstGeom prst="roundRect">
          <a:avLst/>
        </a:prstGeom>
        <a:solidFill>
          <a:srgbClr val="F47B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Clear vision - Recognised the need for change 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30788"/>
        <a:ext cx="4051159" cy="531843"/>
      </dsp:txXfrm>
    </dsp:sp>
    <dsp:sp modelId="{A1B903A1-82A8-4E36-81F8-FB3F2003536B}">
      <dsp:nvSpPr>
        <dsp:cNvPr id="0" name=""/>
        <dsp:cNvSpPr/>
      </dsp:nvSpPr>
      <dsp:spPr>
        <a:xfrm>
          <a:off x="0" y="605354"/>
          <a:ext cx="4108703" cy="589387"/>
        </a:xfrm>
        <a:prstGeom prst="roundRect">
          <a:avLst/>
        </a:prstGeom>
        <a:solidFill>
          <a:srgbClr val="F47B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Staff championing the agenda and local competition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634126"/>
        <a:ext cx="4051159" cy="531843"/>
      </dsp:txXfrm>
    </dsp:sp>
    <dsp:sp modelId="{587E0D36-CB54-4C60-A4E1-A0A0393C1BE7}">
      <dsp:nvSpPr>
        <dsp:cNvPr id="0" name=""/>
        <dsp:cNvSpPr/>
      </dsp:nvSpPr>
      <dsp:spPr>
        <a:xfrm>
          <a:off x="0" y="1208691"/>
          <a:ext cx="4108703" cy="589387"/>
        </a:xfrm>
        <a:prstGeom prst="roundRect">
          <a:avLst/>
        </a:prstGeom>
        <a:solidFill>
          <a:srgbClr val="936E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Council’s transformation funding and programme. Digital support from CGI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1237463"/>
        <a:ext cx="4051159" cy="531843"/>
      </dsp:txXfrm>
    </dsp:sp>
    <dsp:sp modelId="{5654C5F1-E2F8-4086-88E5-3EBA40258D8B}">
      <dsp:nvSpPr>
        <dsp:cNvPr id="0" name=""/>
        <dsp:cNvSpPr/>
      </dsp:nvSpPr>
      <dsp:spPr>
        <a:xfrm>
          <a:off x="0" y="1812029"/>
          <a:ext cx="4108703" cy="589387"/>
        </a:xfrm>
        <a:prstGeom prst="roundRect">
          <a:avLst/>
        </a:prstGeom>
        <a:solidFill>
          <a:srgbClr val="936E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Organisation and staff able to take risks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1840801"/>
        <a:ext cx="4051159" cy="531843"/>
      </dsp:txXfrm>
    </dsp:sp>
    <dsp:sp modelId="{A858869C-DCA4-46D7-B7E5-F3670F47AD3E}">
      <dsp:nvSpPr>
        <dsp:cNvPr id="0" name=""/>
        <dsp:cNvSpPr/>
      </dsp:nvSpPr>
      <dsp:spPr>
        <a:xfrm>
          <a:off x="0" y="2415366"/>
          <a:ext cx="4108703" cy="589387"/>
        </a:xfrm>
        <a:prstGeom prst="roundRect">
          <a:avLst/>
        </a:prstGeom>
        <a:solidFill>
          <a:srgbClr val="20BE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Localism and community stewardship from all with service users at the heart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2444138"/>
        <a:ext cx="4051159" cy="531843"/>
      </dsp:txXfrm>
    </dsp:sp>
    <dsp:sp modelId="{C81835A1-2AD9-47EC-8EE5-7FBBFE71438B}">
      <dsp:nvSpPr>
        <dsp:cNvPr id="0" name=""/>
        <dsp:cNvSpPr/>
      </dsp:nvSpPr>
      <dsp:spPr>
        <a:xfrm>
          <a:off x="0" y="3018703"/>
          <a:ext cx="4108703" cy="589387"/>
        </a:xfrm>
        <a:prstGeom prst="roundRect">
          <a:avLst/>
        </a:prstGeom>
        <a:solidFill>
          <a:srgbClr val="20BE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Clear success criteria and change management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3047475"/>
        <a:ext cx="4051159" cy="531843"/>
      </dsp:txXfrm>
    </dsp:sp>
    <dsp:sp modelId="{766A1F26-51E7-40B7-9E24-AA281E0A6D8D}">
      <dsp:nvSpPr>
        <dsp:cNvPr id="0" name=""/>
        <dsp:cNvSpPr/>
      </dsp:nvSpPr>
      <dsp:spPr>
        <a:xfrm>
          <a:off x="0" y="3622041"/>
          <a:ext cx="4108703" cy="589387"/>
        </a:xfrm>
        <a:prstGeom prst="roundRect">
          <a:avLst/>
        </a:prstGeom>
        <a:solidFill>
          <a:srgbClr val="72C1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Tailoring the IT around the service, and taking an agile approach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3650813"/>
        <a:ext cx="4051159" cy="531843"/>
      </dsp:txXfrm>
    </dsp:sp>
    <dsp:sp modelId="{386510D3-30BF-4206-8F62-074803B83129}">
      <dsp:nvSpPr>
        <dsp:cNvPr id="0" name=""/>
        <dsp:cNvSpPr/>
      </dsp:nvSpPr>
      <dsp:spPr>
        <a:xfrm>
          <a:off x="0" y="4225378"/>
          <a:ext cx="4108703" cy="589387"/>
        </a:xfrm>
        <a:prstGeom prst="roundRect">
          <a:avLst/>
        </a:prstGeom>
        <a:solidFill>
          <a:srgbClr val="72C1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>
              <a:latin typeface="HelveticaNeueLT Std" panose="020B0604020202020204" pitchFamily="34" charset="0"/>
            </a:rPr>
            <a:t>The package</a:t>
          </a:r>
          <a:endParaRPr lang="en-GB" sz="1600" kern="1200" dirty="0">
            <a:latin typeface="HelveticaNeueLT Std" panose="020B0604020202020204" pitchFamily="34" charset="0"/>
          </a:endParaRPr>
        </a:p>
      </dsp:txBody>
      <dsp:txXfrm>
        <a:off x="28772" y="4254150"/>
        <a:ext cx="4051159" cy="5318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6C7B7-5695-4F6B-9BDE-44C21FC2D3C0}">
      <dsp:nvSpPr>
        <dsp:cNvPr id="0" name=""/>
        <dsp:cNvSpPr/>
      </dsp:nvSpPr>
      <dsp:spPr>
        <a:xfrm>
          <a:off x="2381" y="131759"/>
          <a:ext cx="1889124" cy="1133475"/>
        </a:xfrm>
        <a:prstGeom prst="rect">
          <a:avLst/>
        </a:prstGeom>
        <a:solidFill>
          <a:srgbClr val="F47B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703,000 care visits per annum (+19%)​</a:t>
          </a:r>
        </a:p>
      </dsp:txBody>
      <dsp:txXfrm>
        <a:off x="2381" y="131759"/>
        <a:ext cx="1889124" cy="1133475"/>
      </dsp:txXfrm>
    </dsp:sp>
    <dsp:sp modelId="{06C82E02-DAE6-44E6-9A14-E8764FCB254E}">
      <dsp:nvSpPr>
        <dsp:cNvPr id="0" name=""/>
        <dsp:cNvSpPr/>
      </dsp:nvSpPr>
      <dsp:spPr>
        <a:xfrm>
          <a:off x="2080418" y="131759"/>
          <a:ext cx="1889124" cy="1133475"/>
        </a:xfrm>
        <a:prstGeom prst="rect">
          <a:avLst/>
        </a:prstGeom>
        <a:solidFill>
          <a:srgbClr val="936E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Reduced unmet need​</a:t>
          </a:r>
        </a:p>
      </dsp:txBody>
      <dsp:txXfrm>
        <a:off x="2080418" y="131759"/>
        <a:ext cx="1889124" cy="1133475"/>
      </dsp:txXfrm>
    </dsp:sp>
    <dsp:sp modelId="{19FD7F40-7264-46D6-8F18-AD49C2E27665}">
      <dsp:nvSpPr>
        <dsp:cNvPr id="0" name=""/>
        <dsp:cNvSpPr/>
      </dsp:nvSpPr>
      <dsp:spPr>
        <a:xfrm>
          <a:off x="4158456" y="131759"/>
          <a:ext cx="1889124" cy="1133475"/>
        </a:xfrm>
        <a:prstGeom prst="rect">
          <a:avLst/>
        </a:prstGeom>
        <a:solidFill>
          <a:srgbClr val="20BE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Improved continuity of care​</a:t>
          </a:r>
        </a:p>
      </dsp:txBody>
      <dsp:txXfrm>
        <a:off x="4158456" y="131759"/>
        <a:ext cx="1889124" cy="1133475"/>
      </dsp:txXfrm>
    </dsp:sp>
    <dsp:sp modelId="{1E797B46-403B-4E39-A0A7-98A392F6E92C}">
      <dsp:nvSpPr>
        <dsp:cNvPr id="0" name=""/>
        <dsp:cNvSpPr/>
      </dsp:nvSpPr>
      <dsp:spPr>
        <a:xfrm>
          <a:off x="6236493" y="131759"/>
          <a:ext cx="1889124" cy="1133475"/>
        </a:xfrm>
        <a:prstGeom prst="rect">
          <a:avLst/>
        </a:prstGeom>
        <a:solidFill>
          <a:srgbClr val="72C1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95% of care visits scheduled dynamically​</a:t>
          </a:r>
        </a:p>
      </dsp:txBody>
      <dsp:txXfrm>
        <a:off x="6236493" y="131759"/>
        <a:ext cx="1889124" cy="1133475"/>
      </dsp:txXfrm>
    </dsp:sp>
    <dsp:sp modelId="{FDCF3132-8CB7-4979-ACCD-F73F11094168}">
      <dsp:nvSpPr>
        <dsp:cNvPr id="0" name=""/>
        <dsp:cNvSpPr/>
      </dsp:nvSpPr>
      <dsp:spPr>
        <a:xfrm>
          <a:off x="2381" y="1454147"/>
          <a:ext cx="1889124" cy="1133475"/>
        </a:xfrm>
        <a:prstGeom prst="rect">
          <a:avLst/>
        </a:prstGeom>
        <a:solidFill>
          <a:srgbClr val="F47B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Reduced admin for staff​</a:t>
          </a:r>
        </a:p>
      </dsp:txBody>
      <dsp:txXfrm>
        <a:off x="2381" y="1454147"/>
        <a:ext cx="1889124" cy="1133475"/>
      </dsp:txXfrm>
    </dsp:sp>
    <dsp:sp modelId="{1A747B84-E42A-49DC-9247-9644F4B830BA}">
      <dsp:nvSpPr>
        <dsp:cNvPr id="0" name=""/>
        <dsp:cNvSpPr/>
      </dsp:nvSpPr>
      <dsp:spPr>
        <a:xfrm>
          <a:off x="2080418" y="1454147"/>
          <a:ext cx="1889124" cy="1133475"/>
        </a:xfrm>
        <a:prstGeom prst="rect">
          <a:avLst/>
        </a:prstGeom>
        <a:solidFill>
          <a:srgbClr val="936E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More efficient travel​</a:t>
          </a:r>
        </a:p>
      </dsp:txBody>
      <dsp:txXfrm>
        <a:off x="2080418" y="1454147"/>
        <a:ext cx="1889124" cy="1133475"/>
      </dsp:txXfrm>
    </dsp:sp>
    <dsp:sp modelId="{0579EA02-4B0F-4987-ACBD-CFE5568AD67C}">
      <dsp:nvSpPr>
        <dsp:cNvPr id="0" name=""/>
        <dsp:cNvSpPr/>
      </dsp:nvSpPr>
      <dsp:spPr>
        <a:xfrm>
          <a:off x="4158456" y="1454147"/>
          <a:ext cx="1889124" cy="1133475"/>
        </a:xfrm>
        <a:prstGeom prst="rect">
          <a:avLst/>
        </a:prstGeom>
        <a:solidFill>
          <a:srgbClr val="20BE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Reduction of CO</a:t>
          </a:r>
          <a:r>
            <a:rPr lang="en-GB" sz="1600" kern="1200" baseline="-25000" dirty="0">
              <a:latin typeface="HelveticaNeueLT Std" panose="020B0604020202020204" pitchFamily="34" charset="0"/>
            </a:rPr>
            <a:t>2</a:t>
          </a:r>
          <a:r>
            <a:rPr lang="en-GB" sz="1600" kern="1200" dirty="0">
              <a:latin typeface="HelveticaNeueLT Std" panose="020B0604020202020204" pitchFamily="34" charset="0"/>
            </a:rPr>
            <a:t> by 21-42 tonnes per annum​</a:t>
          </a:r>
        </a:p>
      </dsp:txBody>
      <dsp:txXfrm>
        <a:off x="4158456" y="1454147"/>
        <a:ext cx="1889124" cy="1133475"/>
      </dsp:txXfrm>
    </dsp:sp>
    <dsp:sp modelId="{4E8CB812-F553-408D-B7F3-A13F04053362}">
      <dsp:nvSpPr>
        <dsp:cNvPr id="0" name=""/>
        <dsp:cNvSpPr/>
      </dsp:nvSpPr>
      <dsp:spPr>
        <a:xfrm>
          <a:off x="6236493" y="1454147"/>
          <a:ext cx="1889124" cy="1133475"/>
        </a:xfrm>
        <a:prstGeom prst="rect">
          <a:avLst/>
        </a:prstGeom>
        <a:solidFill>
          <a:srgbClr val="72C1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Support of more seamless care</a:t>
          </a:r>
        </a:p>
      </dsp:txBody>
      <dsp:txXfrm>
        <a:off x="6236493" y="1454147"/>
        <a:ext cx="1889124" cy="1133475"/>
      </dsp:txXfrm>
    </dsp:sp>
    <dsp:sp modelId="{B68DF765-7B7E-49CF-BE23-3F01E27D696A}">
      <dsp:nvSpPr>
        <dsp:cNvPr id="0" name=""/>
        <dsp:cNvSpPr/>
      </dsp:nvSpPr>
      <dsp:spPr>
        <a:xfrm>
          <a:off x="2381" y="2776534"/>
          <a:ext cx="1889124" cy="1133475"/>
        </a:xfrm>
        <a:prstGeom prst="rect">
          <a:avLst/>
        </a:prstGeom>
        <a:solidFill>
          <a:srgbClr val="F47B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Service users are better informed and know who is visiting them​</a:t>
          </a:r>
        </a:p>
      </dsp:txBody>
      <dsp:txXfrm>
        <a:off x="2381" y="2776534"/>
        <a:ext cx="1889124" cy="1133475"/>
      </dsp:txXfrm>
    </dsp:sp>
    <dsp:sp modelId="{5176FF72-EC96-4E2C-9175-00A9D97C6DB3}">
      <dsp:nvSpPr>
        <dsp:cNvPr id="0" name=""/>
        <dsp:cNvSpPr/>
      </dsp:nvSpPr>
      <dsp:spPr>
        <a:xfrm>
          <a:off x="2080418" y="2776534"/>
          <a:ext cx="1889124" cy="1133475"/>
        </a:xfrm>
        <a:prstGeom prst="rect">
          <a:avLst/>
        </a:prstGeom>
        <a:solidFill>
          <a:srgbClr val="936E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Positive staff feedback​</a:t>
          </a:r>
        </a:p>
      </dsp:txBody>
      <dsp:txXfrm>
        <a:off x="2080418" y="2776534"/>
        <a:ext cx="1889124" cy="1133475"/>
      </dsp:txXfrm>
    </dsp:sp>
    <dsp:sp modelId="{7E13387B-F67B-400C-AE98-4B9F53DB65E6}">
      <dsp:nvSpPr>
        <dsp:cNvPr id="0" name=""/>
        <dsp:cNvSpPr/>
      </dsp:nvSpPr>
      <dsp:spPr>
        <a:xfrm>
          <a:off x="4158456" y="2776534"/>
          <a:ext cx="1889124" cy="1133475"/>
        </a:xfrm>
        <a:prstGeom prst="rect">
          <a:avLst/>
        </a:prstGeom>
        <a:solidFill>
          <a:srgbClr val="20BE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£620k per annum savings​</a:t>
          </a:r>
        </a:p>
      </dsp:txBody>
      <dsp:txXfrm>
        <a:off x="4158456" y="2776534"/>
        <a:ext cx="1889124" cy="1133475"/>
      </dsp:txXfrm>
    </dsp:sp>
    <dsp:sp modelId="{2019BFB4-A2C6-42EC-B943-355985571A64}">
      <dsp:nvSpPr>
        <dsp:cNvPr id="0" name=""/>
        <dsp:cNvSpPr/>
      </dsp:nvSpPr>
      <dsp:spPr>
        <a:xfrm>
          <a:off x="6236493" y="2776534"/>
          <a:ext cx="1889124" cy="1133475"/>
        </a:xfrm>
        <a:prstGeom prst="rect">
          <a:avLst/>
        </a:prstGeom>
        <a:solidFill>
          <a:srgbClr val="72C1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ptos" panose="020B0004020202020204" pitchFamily="34" charset="0"/>
            <a:buNone/>
          </a:pPr>
          <a:r>
            <a:rPr lang="en-GB" sz="1600" kern="1200" dirty="0">
              <a:latin typeface="HelveticaNeueLT Std" panose="020B0604020202020204" pitchFamily="34" charset="0"/>
            </a:rPr>
            <a:t>Improved Business Intelligence</a:t>
          </a:r>
        </a:p>
      </dsp:txBody>
      <dsp:txXfrm>
        <a:off x="6236493" y="2776534"/>
        <a:ext cx="1889124" cy="11334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4CF71-6C20-45B5-8180-DF5B5D6ADD32}">
      <dsp:nvSpPr>
        <dsp:cNvPr id="0" name=""/>
        <dsp:cNvSpPr/>
      </dsp:nvSpPr>
      <dsp:spPr>
        <a:xfrm>
          <a:off x="860092" y="0"/>
          <a:ext cx="1585049" cy="1585049"/>
        </a:xfrm>
        <a:prstGeom prst="triangle">
          <a:avLst/>
        </a:prstGeom>
        <a:solidFill>
          <a:srgbClr val="F47B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Better outcomes</a:t>
          </a:r>
        </a:p>
      </dsp:txBody>
      <dsp:txXfrm>
        <a:off x="1256354" y="792525"/>
        <a:ext cx="792525" cy="792524"/>
      </dsp:txXfrm>
    </dsp:sp>
    <dsp:sp modelId="{C0BD152C-A8AF-45A3-AFCC-5111F97AC08E}">
      <dsp:nvSpPr>
        <dsp:cNvPr id="0" name=""/>
        <dsp:cNvSpPr/>
      </dsp:nvSpPr>
      <dsp:spPr>
        <a:xfrm>
          <a:off x="67568" y="1585049"/>
          <a:ext cx="1585049" cy="1585049"/>
        </a:xfrm>
        <a:prstGeom prst="triangle">
          <a:avLst/>
        </a:prstGeom>
        <a:solidFill>
          <a:srgbClr val="72C1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Better experience</a:t>
          </a:r>
        </a:p>
      </dsp:txBody>
      <dsp:txXfrm>
        <a:off x="463830" y="2377574"/>
        <a:ext cx="792525" cy="792524"/>
      </dsp:txXfrm>
    </dsp:sp>
    <dsp:sp modelId="{EBEE8908-5095-4AF7-90DA-84C60C33FBBF}">
      <dsp:nvSpPr>
        <dsp:cNvPr id="0" name=""/>
        <dsp:cNvSpPr/>
      </dsp:nvSpPr>
      <dsp:spPr>
        <a:xfrm rot="10800000">
          <a:off x="860092" y="1585049"/>
          <a:ext cx="1585049" cy="1585049"/>
        </a:xfrm>
        <a:prstGeom prst="triangle">
          <a:avLst/>
        </a:prstGeom>
        <a:solidFill>
          <a:srgbClr val="936EB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Care closer to home</a:t>
          </a:r>
        </a:p>
      </dsp:txBody>
      <dsp:txXfrm rot="10800000">
        <a:off x="1256354" y="1585049"/>
        <a:ext cx="792525" cy="792524"/>
      </dsp:txXfrm>
    </dsp:sp>
    <dsp:sp modelId="{0B3EFB30-C924-4E8C-8B9D-352E753CCE9C}">
      <dsp:nvSpPr>
        <dsp:cNvPr id="0" name=""/>
        <dsp:cNvSpPr/>
      </dsp:nvSpPr>
      <dsp:spPr>
        <a:xfrm>
          <a:off x="1652617" y="1585049"/>
          <a:ext cx="1585049" cy="1585049"/>
        </a:xfrm>
        <a:prstGeom prst="triangle">
          <a:avLst/>
        </a:prstGeom>
        <a:solidFill>
          <a:srgbClr val="20BE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Better value</a:t>
          </a:r>
        </a:p>
      </dsp:txBody>
      <dsp:txXfrm>
        <a:off x="2048879" y="2377574"/>
        <a:ext cx="792525" cy="792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28F55-9799-4420-A1A9-F4761D327867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E55C5-1680-4436-A61A-C045AE0ECF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07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Deployment of iPhones, TM, Protect App to front line staff, App for service users and families to keep them up to date, work arounds for rural network coverage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55C5-1680-4436-A61A-C045AE0ECF6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2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3F3A7-D862-3345-BD72-1ECC96D9C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A81D0-4CFB-F54D-9D92-487BF5B6B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1213A-6410-F143-9743-920A40ED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6EBF0-29EE-6F41-8AD4-22676BC88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55F50-559F-7C4F-B645-55CC92C9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9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D8A9F-7C62-0944-B760-E90EBCF8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6F3FA-1987-7B48-B5E4-BA4C73AA8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B38AD-4FD1-6B44-9650-69293CC46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85AF8-664F-1348-975E-FA2728FC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12DD1-2D2B-4C43-B2BF-236103C7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9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5F42-4135-F64E-9FF8-AB237587B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55B3D-D28C-784A-A272-39008D69B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074B1-EAA1-3941-A6E4-ED63EE506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EEA61-9C3C-5648-9B9D-6CB140BB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FF246-8F53-964F-8C6F-66853BCD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8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93A7-105A-D545-95DA-F5F2D864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51A17-7DB1-2147-8C3A-D17D2E3CC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11D31D-ACB7-A349-A6F3-ABECC583F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451FF-29BA-EC4A-8437-AEE12DD92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648E8-4BC1-5A49-A2B5-FC7AABDCF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15790-B5AF-2C40-81A0-4DCEE634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11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1378-B222-7E40-9C6C-7FE6F8608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D816B-076E-0247-A164-EA31CE412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15835-0CEB-F54D-8B90-ADD17B66C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F2A15-F54F-904E-8DE5-8FC6F559C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61B77-8277-DF4F-B6AC-84B4EEF631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F99E77-C582-724F-A58F-8761AE02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6F619D-5887-4944-AAE3-867AD8FE8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8AC224-B713-5E4F-9DC0-DBDA1D04F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3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C334-2901-6641-AA7B-35C2856E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08AE2-78D9-3943-B79D-D894DDE6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6571A-3357-0348-A2D9-F31A2E83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ABD14-EA9A-CA42-92CF-D0326E9D3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1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18486C-02D7-274F-A1D6-5DB57B1B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60CFC8-6979-2349-BF6B-A3B7E124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41A61-E0FD-F949-944C-E7EFC3A4E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08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AF80-B8A9-274F-B1E8-BFFE5982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E0F19-1876-B241-85AB-968E582D3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A7624-53BE-8A4A-A407-9015E08A1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3DFE6-AD52-FF48-80AD-97CACBF0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EDE94-17CE-FC49-A293-4AF4680E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949E0-A216-D548-806D-E70C4114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2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75C37-0736-D742-995D-3963F1B84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949237-B3D7-E847-8149-7EDABB563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ED9B2-B5E5-C541-8655-B46865A86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A8903-04ED-4C49-8B62-6B17655F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445F6-0A04-834F-8A2E-1E2AF935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53AAA-5614-B94F-890A-AFF5EC8C2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9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A25B2-12A4-1949-BA0D-F2F034F37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640442-C8CC-9247-AAEA-D057B1E6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432F2-694D-9B49-B385-3B947E2D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3B138-36B5-D148-8C83-3EEC975A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85BC3-2327-AF46-BB99-46281C83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0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E88409-0364-EB49-97F3-D7CCFCCD9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B563C-53C7-DD48-AE81-C659CD4DC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73A7F-2181-5141-AB7F-70795ACD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655CB-D7F3-F14E-8F08-9093D11EF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8DAF8-0D0A-D74B-BC70-421CA99D3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9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67687-C012-E342-9288-63998C3E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61717-7F6F-534F-B6EB-1FC4AF85A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51ECA-6C5D-874D-864B-42F032D0D7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EA9E2-469D-7745-B751-DFEC8B7BDC76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3AE0E-4259-A64D-AB5D-47A926A5D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B3125-5848-1445-8D86-CA6822F4D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4D093-299B-004D-8BEF-BD6602375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6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13.jpg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diagramColors" Target="../diagrams/colors2.xml"/><Relationship Id="rId5" Type="http://schemas.openxmlformats.org/officeDocument/2006/relationships/image" Target="../media/image11.jpg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10.jpeg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1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206F4F-DB69-9847-82AC-E54D43C29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BB8004A9-F3D8-7643-89B7-F06C854A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908" y="1200535"/>
            <a:ext cx="10192279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r>
              <a:rPr lang="en-GB" altLang="en-US" sz="2600" b="0" dirty="0">
                <a:solidFill>
                  <a:schemeClr val="bg1"/>
                </a:solidFill>
                <a:latin typeface="HelveticaNeueLT Std Lt" panose="020B0403020202020204" pitchFamily="34" charset="0"/>
                <a:cs typeface="Arial" panose="020B0604020202020204" pitchFamily="34" charset="0"/>
              </a:rPr>
              <a:t>SCOTTISH BORDERS COUNCIL</a:t>
            </a:r>
          </a:p>
          <a:p>
            <a:endParaRPr lang="en-GB" altLang="en-US" sz="2600" b="0" dirty="0">
              <a:solidFill>
                <a:schemeClr val="bg1"/>
              </a:solidFill>
              <a:latin typeface="HelveticaNeueLT Std Lt" panose="020B0403020202020204" pitchFamily="34" charset="0"/>
              <a:cs typeface="Arial" panose="020B0604020202020204" pitchFamily="34" charset="0"/>
            </a:endParaRPr>
          </a:p>
          <a:p>
            <a:r>
              <a:rPr lang="en-GB" altLang="en-US" sz="4000" b="0" dirty="0">
                <a:solidFill>
                  <a:schemeClr val="bg1"/>
                </a:solidFill>
                <a:latin typeface="HelveticaNeueLT Std" panose="020B0604020202020204" pitchFamily="34" charset="0"/>
                <a:cs typeface="Arial" panose="020B0604020202020204" pitchFamily="34" charset="0"/>
              </a:rPr>
              <a:t>Delivering care, closer to home through digital transformation in home care</a:t>
            </a:r>
          </a:p>
          <a:p>
            <a:endParaRPr lang="en-GB" altLang="en-US" sz="4000" b="0" dirty="0">
              <a:solidFill>
                <a:schemeClr val="bg1"/>
              </a:solidFill>
              <a:latin typeface="HelveticaNeueLT Std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800" b="0" dirty="0">
                <a:solidFill>
                  <a:schemeClr val="bg1"/>
                </a:solidFill>
                <a:latin typeface="HelveticaNeueLT Std" panose="020B0604020202020204" pitchFamily="34" charset="0"/>
                <a:cs typeface="Arial" panose="020B0604020202020204" pitchFamily="34" charset="0"/>
              </a:rPr>
              <a:t>Chris Myers, Director of Adult Social Work and Care</a:t>
            </a:r>
            <a:endParaRPr lang="en-GB" altLang="en-US" sz="1050" dirty="0">
              <a:latin typeface="HelveticaNeueLT Std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FCA750-DD23-213A-DA0F-5EA1F270A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183049"/>
            <a:ext cx="1947862" cy="54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56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5F72F4-F75E-5D4F-4313-7E1797923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0A4E0E-0BE9-DBB3-AD9D-73728BB88A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570"/>
          <a:stretch/>
        </p:blipFill>
        <p:spPr>
          <a:xfrm>
            <a:off x="7433" y="0"/>
            <a:ext cx="4701728" cy="6858000"/>
          </a:xfrm>
          <a:prstGeom prst="rect">
            <a:avLst/>
          </a:prstGeom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3473E4CF-0251-9CBC-5032-9AE97F30A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65" y="580762"/>
            <a:ext cx="3200400" cy="14958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000" b="0" kern="1200" dirty="0">
                <a:solidFill>
                  <a:schemeClr val="tx1"/>
                </a:solidFill>
                <a:latin typeface="HelveticaNeueLT Std" panose="020B0604020202020204" pitchFamily="34" charset="0"/>
                <a:ea typeface="+mj-ea"/>
                <a:cs typeface="+mj-cs"/>
              </a:rPr>
              <a:t>Scottish Borders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212AFA-8428-7E3F-0273-DCC49FF4A588}"/>
              </a:ext>
            </a:extLst>
          </p:cNvPr>
          <p:cNvSpPr txBox="1"/>
          <p:nvPr/>
        </p:nvSpPr>
        <p:spPr>
          <a:xfrm>
            <a:off x="697193" y="2168646"/>
            <a:ext cx="3504102" cy="4108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4,732 km</a:t>
            </a:r>
            <a:r>
              <a:rPr lang="en-GB" kern="1200" baseline="30000" dirty="0">
                <a:solidFill>
                  <a:schemeClr val="tx1"/>
                </a:solidFill>
                <a:latin typeface="HelveticaNeueLT Std" panose="020B0604020202020204" pitchFamily="34" charset="0"/>
              </a:rPr>
              <a:t>2</a:t>
            </a: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​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3,058 km of roads​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116,900 people​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Growth of 30% in 75+ age group between 2018-2028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dirty="0">
                <a:latin typeface="HelveticaNeueLT Std" panose="020B0604020202020204" pitchFamily="34" charset="0"/>
              </a:rPr>
              <a:t>21</a:t>
            </a: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.5% &gt; 70yrs​ compared to 13.5% UK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dirty="0">
                <a:latin typeface="HelveticaNeueLT Std" panose="020B0604020202020204" pitchFamily="34" charset="0"/>
              </a:rPr>
              <a:t>55% of the population live in rural areas compared to 17% UK</a:t>
            </a:r>
            <a:endParaRPr lang="en-GB" kern="1200" dirty="0">
              <a:solidFill>
                <a:schemeClr val="tx1"/>
              </a:solidFill>
              <a:latin typeface="HelveticaNeueLT Std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Dependency ratio of 0.71 compared to 0.58 UK ​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300 Home Care Staff​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kern="1200" dirty="0">
                <a:solidFill>
                  <a:schemeClr val="tx1"/>
                </a:solidFill>
                <a:latin typeface="HelveticaNeueLT Std" panose="020B0604020202020204" pitchFamily="34" charset="0"/>
              </a:rPr>
              <a:t>700,000 Home care visits a year</a:t>
            </a:r>
            <a:endParaRPr lang="en-US" kern="1200" dirty="0">
              <a:solidFill>
                <a:schemeClr val="tx1"/>
              </a:solidFill>
              <a:latin typeface="HelveticaNeueLT Std" panose="020B0604020202020204" pitchFamily="34" charset="0"/>
            </a:endParaRPr>
          </a:p>
        </p:txBody>
      </p:sp>
      <p:pic>
        <p:nvPicPr>
          <p:cNvPr id="1026" name="Picture 2" descr="A road going through a valley">
            <a:extLst>
              <a:ext uri="{FF2B5EF4-FFF2-40B4-BE49-F238E27FC236}">
                <a16:creationId xmlns:a16="http://schemas.microsoft.com/office/drawing/2014/main" id="{1BCBA1B8-19E1-D642-4ED2-72187A0CA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9" r="15903" b="2"/>
          <a:stretch>
            <a:fillRect/>
          </a:stretch>
        </p:blipFill>
        <p:spPr bwMode="auto">
          <a:xfrm>
            <a:off x="4653627" y="-1"/>
            <a:ext cx="4614002" cy="451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 group of people riding bikes on a hill">
            <a:extLst>
              <a:ext uri="{FF2B5EF4-FFF2-40B4-BE49-F238E27FC236}">
                <a16:creationId xmlns:a16="http://schemas.microsoft.com/office/drawing/2014/main" id="{E544F83D-1EA3-811A-8417-368665D6D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5" r="-1" b="-1"/>
          <a:stretch>
            <a:fillRect/>
          </a:stretch>
        </p:blipFill>
        <p:spPr bwMode="auto">
          <a:xfrm>
            <a:off x="9355353" y="-1"/>
            <a:ext cx="2829214" cy="218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landscape with trees and mountains&#10;&#10;AI-generated content may be incorrect.">
            <a:extLst>
              <a:ext uri="{FF2B5EF4-FFF2-40B4-BE49-F238E27FC236}">
                <a16:creationId xmlns:a16="http://schemas.microsoft.com/office/drawing/2014/main" id="{378448CA-EA00-C3C6-627B-B39DFC71A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r="15395" b="-1"/>
          <a:stretch>
            <a:fillRect/>
          </a:stretch>
        </p:blipFill>
        <p:spPr bwMode="auto">
          <a:xfrm>
            <a:off x="9355353" y="2274491"/>
            <a:ext cx="2825496" cy="224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A7CC12-648F-12D1-8F47-40E061082383}"/>
              </a:ext>
            </a:extLst>
          </p:cNvPr>
          <p:cNvSpPr/>
          <p:nvPr/>
        </p:nvSpPr>
        <p:spPr>
          <a:xfrm>
            <a:off x="7432" y="6277238"/>
            <a:ext cx="4970968" cy="580762"/>
          </a:xfrm>
          <a:prstGeom prst="rect">
            <a:avLst/>
          </a:prstGeom>
          <a:solidFill>
            <a:srgbClr val="44555F"/>
          </a:solidFill>
          <a:ln>
            <a:solidFill>
              <a:srgbClr val="4455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2" name="Picture 8" descr="A long shot of a bridge&#10;&#10;Description automatically generated">
            <a:extLst>
              <a:ext uri="{FF2B5EF4-FFF2-40B4-BE49-F238E27FC236}">
                <a16:creationId xmlns:a16="http://schemas.microsoft.com/office/drawing/2014/main" id="{AC84DFA8-DBB3-4ECD-8F05-17A9E2A7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5" r="15585" b="-1"/>
          <a:stretch>
            <a:fillRect/>
          </a:stretch>
        </p:blipFill>
        <p:spPr bwMode="auto">
          <a:xfrm>
            <a:off x="4653627" y="4616536"/>
            <a:ext cx="2829212" cy="224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river with rocks in the water&#10;&#10;Description automatically generated">
            <a:extLst>
              <a:ext uri="{FF2B5EF4-FFF2-40B4-BE49-F238E27FC236}">
                <a16:creationId xmlns:a16="http://schemas.microsoft.com/office/drawing/2014/main" id="{1E747589-7828-551A-EE25-82E059519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4"/>
          <a:stretch>
            <a:fillRect/>
          </a:stretch>
        </p:blipFill>
        <p:spPr bwMode="auto">
          <a:xfrm>
            <a:off x="7570565" y="4607393"/>
            <a:ext cx="4614002" cy="225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490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36AB1-91B2-65A9-6799-AA1A5C379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580ED5-B219-CDE1-E3F6-37DEF12AD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01" y="0"/>
            <a:ext cx="12179300" cy="6858000"/>
          </a:xfrm>
          <a:prstGeom prst="rect">
            <a:avLst/>
          </a:prstGeom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D7E0D5D4-E7FC-6EC7-0B68-55EE1D844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709844"/>
            <a:ext cx="1121032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defRPr/>
            </a:pPr>
            <a:r>
              <a:rPr lang="en-GB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  <a:cs typeface="Arial" panose="020B0604020202020204" pitchFamily="34" charset="0"/>
              </a:rPr>
              <a:t>The problem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26F360-0C53-6A8F-0718-831F52A452AF}"/>
              </a:ext>
            </a:extLst>
          </p:cNvPr>
          <p:cNvSpPr txBox="1"/>
          <p:nvPr/>
        </p:nvSpPr>
        <p:spPr>
          <a:xfrm>
            <a:off x="444843" y="1482811"/>
            <a:ext cx="849758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High unmet need for home care services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Impacts on experience and outcomes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Impacts on health and social care system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Increase in demand across health and social care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High ‘dependency ratio’ with vacancies across providers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High travel times across a large rural area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High administrative burden for staff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Isolated working for staff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Variability in provision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Challenges providing seamless communication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</a:rPr>
              <a:t>Poor data infrastructure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AFAA63-DE35-17F1-F571-4661E3132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183049"/>
            <a:ext cx="1947862" cy="544306"/>
          </a:xfrm>
          <a:prstGeom prst="rect">
            <a:avLst/>
          </a:prstGeom>
        </p:spPr>
      </p:pic>
      <p:pic>
        <p:nvPicPr>
          <p:cNvPr id="4" name="Picture 3" descr="risk and opportunity two sides of the same coin">
            <a:extLst>
              <a:ext uri="{FF2B5EF4-FFF2-40B4-BE49-F238E27FC236}">
                <a16:creationId xmlns:a16="http://schemas.microsoft.com/office/drawing/2014/main" id="{1E88D4BC-1140-8049-AC88-DAC579FA3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808" y="1593653"/>
            <a:ext cx="3062379" cy="309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00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69E6D-5818-8D1A-0C59-1670F766B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2EE01F-F7E5-5306-6682-B153B3611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" y="0"/>
            <a:ext cx="12179300" cy="6858000"/>
          </a:xfrm>
          <a:prstGeom prst="rect">
            <a:avLst/>
          </a:prstGeom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C6B27367-A632-FDCF-8145-3DFF91ED9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697144"/>
            <a:ext cx="1121032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defRPr/>
            </a:pPr>
            <a:r>
              <a:rPr lang="en-GB" sz="3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anose="020B0604020202020204" pitchFamily="34" charset="0"/>
                <a:cs typeface="Arial" panose="020B0604020202020204" pitchFamily="34" charset="0"/>
              </a:rPr>
              <a:t>What we aimed to do</a:t>
            </a:r>
            <a:endParaRPr lang="en-GB" sz="1600" b="0" dirty="0">
              <a:solidFill>
                <a:schemeClr val="tx1">
                  <a:lumMod val="65000"/>
                  <a:lumOff val="35000"/>
                </a:schemeClr>
              </a:solidFill>
              <a:latin typeface="HelveticaNeueLT Std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1616EC3-D14C-A9DC-75EC-A33C502BB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297293"/>
              </p:ext>
            </p:extLst>
          </p:nvPr>
        </p:nvGraphicFramePr>
        <p:xfrm>
          <a:off x="1761068" y="1250703"/>
          <a:ext cx="7409886" cy="4939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F066DC3-D9D0-9EAF-5FBD-4D8653F6E2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6183049"/>
            <a:ext cx="1947862" cy="54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28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3945D5-503B-8F67-547D-887CA989B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318F72-06F2-D2E2-65CE-C260D8529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C490C7-29C1-01D6-4349-DF3D582854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24" t="898" r="11111" b="-794"/>
          <a:stretch/>
        </p:blipFill>
        <p:spPr>
          <a:xfrm rot="5400000">
            <a:off x="5088963" y="342900"/>
            <a:ext cx="2907137" cy="3099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C46624-ACD1-DDE2-8F07-063B1A5DE9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48" r="25174"/>
          <a:stretch/>
        </p:blipFill>
        <p:spPr>
          <a:xfrm>
            <a:off x="8247888" y="422065"/>
            <a:ext cx="3785616" cy="2127628"/>
          </a:xfrm>
          <a:prstGeom prst="rect">
            <a:avLst/>
          </a:prstGeom>
        </p:spPr>
      </p:pic>
      <p:pic>
        <p:nvPicPr>
          <p:cNvPr id="11" name="Picture 10" descr="A person standing in front of a green wall with balloons&#10;&#10;AI-generated content may be incorrect.">
            <a:extLst>
              <a:ext uri="{FF2B5EF4-FFF2-40B4-BE49-F238E27FC236}">
                <a16:creationId xmlns:a16="http://schemas.microsoft.com/office/drawing/2014/main" id="{E7514678-E804-7C2F-8BCF-5690655E2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624" y="3743213"/>
            <a:ext cx="3099816" cy="2324862"/>
          </a:xfrm>
          <a:prstGeom prst="rect">
            <a:avLst/>
          </a:prstGeom>
        </p:spPr>
      </p:pic>
      <p:pic>
        <p:nvPicPr>
          <p:cNvPr id="13" name="Picture 12" descr="Two women standing in a room&#10;&#10;AI-generated content may be incorrect.">
            <a:extLst>
              <a:ext uri="{FF2B5EF4-FFF2-40B4-BE49-F238E27FC236}">
                <a16:creationId xmlns:a16="http://schemas.microsoft.com/office/drawing/2014/main" id="{2DC4D98B-BEE1-6ABB-3ADB-5FC92F02D4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7888" y="2972556"/>
            <a:ext cx="3785616" cy="2839212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CBC6836-BD19-CFDD-2161-CB97834DA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0902945"/>
              </p:ext>
            </p:extLst>
          </p:nvPr>
        </p:nvGraphicFramePr>
        <p:xfrm>
          <a:off x="630936" y="2807167"/>
          <a:ext cx="3895522" cy="33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xt Box 6">
            <a:extLst>
              <a:ext uri="{FF2B5EF4-FFF2-40B4-BE49-F238E27FC236}">
                <a16:creationId xmlns:a16="http://schemas.microsoft.com/office/drawing/2014/main" id="{E1E48530-95A5-7923-645D-F3727D76F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94" y="685466"/>
            <a:ext cx="3895359" cy="7757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b="0" dirty="0">
                <a:solidFill>
                  <a:schemeClr val="bg1"/>
                </a:solidFill>
                <a:latin typeface="HelveticaNeueLT Std" panose="020B0604020202020204" pitchFamily="34" charset="0"/>
                <a:ea typeface="+mj-ea"/>
                <a:cs typeface="+mj-cs"/>
              </a:rPr>
              <a:t>What made the change a success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A914B0-D36B-F780-09F6-C46EBBC5CCCF}"/>
              </a:ext>
            </a:extLst>
          </p:cNvPr>
          <p:cNvSpPr/>
          <p:nvPr/>
        </p:nvSpPr>
        <p:spPr>
          <a:xfrm>
            <a:off x="640080" y="3626450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FC3D46-4D95-64AF-94CA-E36A4A1C4A68}"/>
              </a:ext>
            </a:extLst>
          </p:cNvPr>
          <p:cNvSpPr/>
          <p:nvPr/>
        </p:nvSpPr>
        <p:spPr>
          <a:xfrm>
            <a:off x="640080" y="4593757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A6EA63-C62B-0C18-B4AD-83603CA99778}"/>
              </a:ext>
            </a:extLst>
          </p:cNvPr>
          <p:cNvSpPr/>
          <p:nvPr/>
        </p:nvSpPr>
        <p:spPr>
          <a:xfrm>
            <a:off x="640080" y="5561063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aphicFrame>
        <p:nvGraphicFramePr>
          <p:cNvPr id="39" name="Diagram 38">
            <a:extLst>
              <a:ext uri="{FF2B5EF4-FFF2-40B4-BE49-F238E27FC236}">
                <a16:creationId xmlns:a16="http://schemas.microsoft.com/office/drawing/2014/main" id="{FD4F61C3-CB13-C895-AB7A-C90461341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900908"/>
              </p:ext>
            </p:extLst>
          </p:nvPr>
        </p:nvGraphicFramePr>
        <p:xfrm>
          <a:off x="226230" y="1571179"/>
          <a:ext cx="4108703" cy="4816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41" name="Picture 40">
            <a:extLst>
              <a:ext uri="{FF2B5EF4-FFF2-40B4-BE49-F238E27FC236}">
                <a16:creationId xmlns:a16="http://schemas.microsoft.com/office/drawing/2014/main" id="{0C59CC17-63BA-6F6B-0DD4-4EF9B73DBD7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10600" y="6183049"/>
            <a:ext cx="1947862" cy="54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6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77DCD4-E619-A462-A837-3037AB14D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3C3E18-0A50-D80A-3C86-CF14E8C82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5694EDED-1E9C-1C31-7DC9-1CBCF2B2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277DFDC-C01A-9032-31EA-79E45A9AB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B737EB1-D87F-F8EB-47F9-4FCFE89E7233}"/>
              </a:ext>
            </a:extLst>
          </p:cNvPr>
          <p:cNvGraphicFramePr/>
          <p:nvPr/>
        </p:nvGraphicFramePr>
        <p:xfrm>
          <a:off x="630936" y="2807167"/>
          <a:ext cx="3895522" cy="33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Box 6">
            <a:extLst>
              <a:ext uri="{FF2B5EF4-FFF2-40B4-BE49-F238E27FC236}">
                <a16:creationId xmlns:a16="http://schemas.microsoft.com/office/drawing/2014/main" id="{7020F77A-5CAA-2C04-8CBA-2CE55AA5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38" y="664434"/>
            <a:ext cx="3895359" cy="7987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0" dirty="0">
                <a:solidFill>
                  <a:schemeClr val="bg1"/>
                </a:solidFill>
                <a:latin typeface="HelveticaNeueLT Std" panose="020B0604020202020204" pitchFamily="34" charset="0"/>
                <a:ea typeface="+mj-ea"/>
                <a:cs typeface="+mj-cs"/>
              </a:rPr>
              <a:t>Outcomes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734D47-AA0A-F8DB-D7FB-B2DA755926AB}"/>
              </a:ext>
            </a:extLst>
          </p:cNvPr>
          <p:cNvSpPr/>
          <p:nvPr/>
        </p:nvSpPr>
        <p:spPr>
          <a:xfrm>
            <a:off x="640080" y="4110103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775A1EB-1E25-4884-6993-D6E75C322C71}"/>
              </a:ext>
            </a:extLst>
          </p:cNvPr>
          <p:cNvSpPr/>
          <p:nvPr/>
        </p:nvSpPr>
        <p:spPr>
          <a:xfrm>
            <a:off x="640080" y="4593757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9C1405-C00A-3758-4591-B8A90FB61D8F}"/>
              </a:ext>
            </a:extLst>
          </p:cNvPr>
          <p:cNvSpPr/>
          <p:nvPr/>
        </p:nvSpPr>
        <p:spPr>
          <a:xfrm>
            <a:off x="640080" y="5561063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ECE0258-AF4D-C4EE-BB4F-CD0C740EA3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17686"/>
              </p:ext>
            </p:extLst>
          </p:nvPr>
        </p:nvGraphicFramePr>
        <p:xfrm>
          <a:off x="359448" y="2476967"/>
          <a:ext cx="8128000" cy="4041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AA1EEC6-118A-DBFE-9D16-994AC45AFE56}"/>
              </a:ext>
            </a:extLst>
          </p:cNvPr>
          <p:cNvSpPr txBox="1"/>
          <p:nvPr/>
        </p:nvSpPr>
        <p:spPr>
          <a:xfrm>
            <a:off x="3263900" y="913864"/>
            <a:ext cx="8684262" cy="1482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GB" sz="1600" kern="100" dirty="0">
                <a:solidFill>
                  <a:schemeClr val="bg1"/>
                </a:solidFill>
                <a:effectLst/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“People who had previously been anxious as to who would be arriving could now be more confident and settled knowing who would be visiting” Care Inspectorate (2024)</a:t>
            </a:r>
          </a:p>
          <a:p>
            <a:pPr lvl="0">
              <a:lnSpc>
                <a:spcPct val="115000"/>
              </a:lnSpc>
            </a:pPr>
            <a:endParaRPr lang="en-GB" sz="1600" kern="100" dirty="0">
              <a:solidFill>
                <a:schemeClr val="bg1"/>
              </a:solidFill>
              <a:effectLst/>
              <a:latin typeface="HelveticaNeueLT Std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en-GB" sz="1600" kern="100" dirty="0">
                <a:solidFill>
                  <a:schemeClr val="bg1"/>
                </a:solidFill>
                <a:effectLst/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“…improvements to the scheduling system, which had resulted in visiting times being more punctual and more familiar staff visiting people” Care Inspectorate (2024)</a:t>
            </a:r>
            <a:endParaRPr lang="en-GB" sz="1600" kern="100" dirty="0">
              <a:solidFill>
                <a:schemeClr val="bg1"/>
              </a:solidFill>
              <a:effectLst/>
              <a:latin typeface="HelveticaNeueLT Std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C4FC01-F07C-CDA2-E505-DFACFFD907F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/>
          </a:blip>
          <a:srcRect l="1245" t="7929" r="2072" b="7103"/>
          <a:stretch/>
        </p:blipFill>
        <p:spPr>
          <a:xfrm>
            <a:off x="8682736" y="3074410"/>
            <a:ext cx="3379330" cy="1900873"/>
          </a:xfrm>
          <a:prstGeom prst="rect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92189B-147C-5C2C-09B5-2E90AAD019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10600" y="6183049"/>
            <a:ext cx="1947862" cy="54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8E86E-ED3B-543D-D37A-F067F652F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18C3D42-3B9E-0AC6-51C7-8B33ACF2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4F6CEF07-82C6-D233-9446-46B294F30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20B4BB-A03B-16D4-50FC-20DA69AF1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E6C1B30-B441-A6FA-774A-4E337778B2C2}"/>
              </a:ext>
            </a:extLst>
          </p:cNvPr>
          <p:cNvGraphicFramePr/>
          <p:nvPr/>
        </p:nvGraphicFramePr>
        <p:xfrm>
          <a:off x="630936" y="2807167"/>
          <a:ext cx="3895522" cy="33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Box 6">
            <a:extLst>
              <a:ext uri="{FF2B5EF4-FFF2-40B4-BE49-F238E27FC236}">
                <a16:creationId xmlns:a16="http://schemas.microsoft.com/office/drawing/2014/main" id="{3DCA8DCD-46C7-099D-04D7-53C81AE2B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38" y="545903"/>
            <a:ext cx="4683762" cy="7987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0" dirty="0">
                <a:solidFill>
                  <a:schemeClr val="bg1"/>
                </a:solidFill>
                <a:latin typeface="HelveticaNeueLT Std" panose="020B0604020202020204" pitchFamily="34" charset="0"/>
                <a:ea typeface="+mj-ea"/>
                <a:cs typeface="+mj-cs"/>
              </a:rPr>
              <a:t>Take aways and prompts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69C7E7-F933-E013-2FE4-E03711D490C9}"/>
              </a:ext>
            </a:extLst>
          </p:cNvPr>
          <p:cNvSpPr/>
          <p:nvPr/>
        </p:nvSpPr>
        <p:spPr>
          <a:xfrm>
            <a:off x="640080" y="4110103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433B7C-DCD1-BC15-17EA-D7F3FB518FDC}"/>
              </a:ext>
            </a:extLst>
          </p:cNvPr>
          <p:cNvSpPr/>
          <p:nvPr/>
        </p:nvSpPr>
        <p:spPr>
          <a:xfrm>
            <a:off x="640080" y="4593757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815F70-F293-7E13-5C2D-461D1484391D}"/>
              </a:ext>
            </a:extLst>
          </p:cNvPr>
          <p:cNvSpPr/>
          <p:nvPr/>
        </p:nvSpPr>
        <p:spPr>
          <a:xfrm>
            <a:off x="640080" y="5561063"/>
            <a:ext cx="3895522" cy="48365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BE83E-8232-DD0D-5CEE-52BDDBF247E7}"/>
              </a:ext>
            </a:extLst>
          </p:cNvPr>
          <p:cNvSpPr txBox="1"/>
          <p:nvPr/>
        </p:nvSpPr>
        <p:spPr>
          <a:xfrm>
            <a:off x="243838" y="1389720"/>
            <a:ext cx="8363460" cy="4661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GB" sz="2000" kern="100" dirty="0">
                <a:solidFill>
                  <a:schemeClr val="bg1"/>
                </a:solidFill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1. Change is possible! (and necessary)</a:t>
            </a:r>
          </a:p>
          <a:p>
            <a:pPr lvl="0">
              <a:lnSpc>
                <a:spcPct val="115000"/>
              </a:lnSpc>
            </a:pPr>
            <a:endParaRPr lang="en-GB" sz="2000" kern="100" dirty="0">
              <a:solidFill>
                <a:schemeClr val="bg1"/>
              </a:solidFill>
              <a:latin typeface="HelveticaNeueLT Std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000" kern="100" dirty="0">
                <a:solidFill>
                  <a:schemeClr val="bg1"/>
                </a:solidFill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 Delivering care closer to home has significant benefits for population health and wellbeing in line with the ‘triple aim’ of health and social care</a:t>
            </a:r>
          </a:p>
          <a:p>
            <a:pPr lvl="0">
              <a:lnSpc>
                <a:spcPct val="115000"/>
              </a:lnSpc>
            </a:pPr>
            <a:endParaRPr lang="en-GB" sz="2000" kern="100" dirty="0">
              <a:solidFill>
                <a:schemeClr val="bg1"/>
              </a:solidFill>
              <a:latin typeface="HelveticaNeueLT Std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000" kern="100" dirty="0">
                <a:solidFill>
                  <a:schemeClr val="bg1"/>
                </a:solidFill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Similar productivity benefits are likely across scheduled Community Health services where staff travel is involved</a:t>
            </a:r>
          </a:p>
          <a:p>
            <a:pPr lvl="0">
              <a:lnSpc>
                <a:spcPct val="115000"/>
              </a:lnSpc>
            </a:pPr>
            <a:endParaRPr lang="en-GB" sz="2000" kern="100" dirty="0">
              <a:solidFill>
                <a:schemeClr val="bg1"/>
              </a:solidFill>
              <a:latin typeface="HelveticaNeueLT Std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2000" kern="100" dirty="0">
                <a:solidFill>
                  <a:schemeClr val="bg1"/>
                </a:solidFill>
                <a:effectLst/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Q. Does your organisation and team hav</a:t>
            </a:r>
            <a:r>
              <a:rPr lang="en-GB" sz="2000" kern="100" dirty="0">
                <a:solidFill>
                  <a:schemeClr val="bg1"/>
                </a:solidFill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 the culture and conditions to support transformation to deliver more care closer to home?</a:t>
            </a:r>
          </a:p>
          <a:p>
            <a:pPr>
              <a:lnSpc>
                <a:spcPct val="115000"/>
              </a:lnSpc>
            </a:pPr>
            <a:endParaRPr lang="en-GB" sz="2000" kern="100" dirty="0">
              <a:solidFill>
                <a:schemeClr val="bg1"/>
              </a:solidFill>
              <a:latin typeface="HelveticaNeueLT Std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2000" kern="100" dirty="0">
                <a:solidFill>
                  <a:schemeClr val="bg1"/>
                </a:solidFill>
                <a:latin typeface="HelveticaNeueLT Std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Q. How can you play your part in driving transformation locally to support the delivery of care closer to home?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E8FDB0-8D47-949B-BA7D-E07DB194B0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6183049"/>
            <a:ext cx="1947862" cy="544306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F26F798-80FA-7EE8-99AA-0FABFD2A62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161368"/>
              </p:ext>
            </p:extLst>
          </p:nvPr>
        </p:nvGraphicFramePr>
        <p:xfrm>
          <a:off x="8642927" y="1506475"/>
          <a:ext cx="3305235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06423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318331C0-7818-9B38-A8B6-EDDEAF5FC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48AC977-E781-BE5B-24B1-B8400503676D}"/>
              </a:ext>
            </a:extLst>
          </p:cNvPr>
          <p:cNvGrpSpPr/>
          <p:nvPr/>
        </p:nvGrpSpPr>
        <p:grpSpPr>
          <a:xfrm>
            <a:off x="12700" y="0"/>
            <a:ext cx="12179300" cy="6858000"/>
            <a:chOff x="6350" y="0"/>
            <a:chExt cx="12179300" cy="68580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3F55603-2497-FA23-E28E-15A36F75A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0" y="0"/>
              <a:ext cx="12179300" cy="6858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D03F5C6-4BB7-22CD-0724-FC6BD4C26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10600" y="6183049"/>
              <a:ext cx="1947862" cy="544306"/>
            </a:xfrm>
            <a:prstGeom prst="rect">
              <a:avLst/>
            </a:prstGeom>
          </p:spPr>
        </p:pic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1F9A82A8-214A-1332-34C4-83373A77EE64}"/>
              </a:ext>
            </a:extLst>
          </p:cNvPr>
          <p:cNvSpPr txBox="1">
            <a:spLocks/>
          </p:cNvSpPr>
          <p:nvPr/>
        </p:nvSpPr>
        <p:spPr>
          <a:xfrm>
            <a:off x="798257" y="637523"/>
            <a:ext cx="3608896" cy="16909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rgbClr val="FFFFFF"/>
                </a:solidFill>
                <a:latin typeface="HelveticaNeueLT Std" panose="020B0604020202020204" pitchFamily="34" charset="0"/>
              </a:rPr>
              <a:t>Thank you</a:t>
            </a:r>
          </a:p>
        </p:txBody>
      </p:sp>
      <p:pic>
        <p:nvPicPr>
          <p:cNvPr id="30" name="Picture 29" descr="A building with a clock tower and red flowers&#10;&#10;AI-generated content may be incorrect.">
            <a:extLst>
              <a:ext uri="{FF2B5EF4-FFF2-40B4-BE49-F238E27FC236}">
                <a16:creationId xmlns:a16="http://schemas.microsoft.com/office/drawing/2014/main" id="{D89AED0E-555E-7800-4063-2095ADFEB5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77" r="16442" b="-6"/>
          <a:stretch>
            <a:fillRect/>
          </a:stretch>
        </p:blipFill>
        <p:spPr>
          <a:xfrm>
            <a:off x="5341528" y="896634"/>
            <a:ext cx="2760614" cy="2457712"/>
          </a:xfrm>
          <a:prstGeom prst="rect">
            <a:avLst/>
          </a:prstGeom>
        </p:spPr>
      </p:pic>
      <p:pic>
        <p:nvPicPr>
          <p:cNvPr id="32" name="Picture 31" descr="A foggy landscape with trees and mountains&#10;&#10;AI-generated content may be incorrect.">
            <a:extLst>
              <a:ext uri="{FF2B5EF4-FFF2-40B4-BE49-F238E27FC236}">
                <a16:creationId xmlns:a16="http://schemas.microsoft.com/office/drawing/2014/main" id="{73FB60AA-F3CE-43F8-2ED1-E98E75191A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8" b="3"/>
          <a:stretch>
            <a:fillRect/>
          </a:stretch>
        </p:blipFill>
        <p:spPr>
          <a:xfrm>
            <a:off x="8248219" y="896634"/>
            <a:ext cx="3664383" cy="2457712"/>
          </a:xfrm>
          <a:prstGeom prst="rect">
            <a:avLst/>
          </a:prstGeom>
        </p:spPr>
      </p:pic>
      <p:pic>
        <p:nvPicPr>
          <p:cNvPr id="33" name="Content Placeholder 6" descr="A row of trees next to a body of water&#10;&#10;AI-generated content may be incorrect.">
            <a:extLst>
              <a:ext uri="{FF2B5EF4-FFF2-40B4-BE49-F238E27FC236}">
                <a16:creationId xmlns:a16="http://schemas.microsoft.com/office/drawing/2014/main" id="{FAF6D5A9-F4D0-729E-2176-65EDC12119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5298" b="-4"/>
          <a:stretch>
            <a:fillRect/>
          </a:stretch>
        </p:blipFill>
        <p:spPr>
          <a:xfrm>
            <a:off x="5341528" y="3503655"/>
            <a:ext cx="2760614" cy="2457619"/>
          </a:xfrm>
          <a:prstGeom prst="rect">
            <a:avLst/>
          </a:prstGeom>
        </p:spPr>
      </p:pic>
      <p:pic>
        <p:nvPicPr>
          <p:cNvPr id="34" name="Picture 33" descr="A field of wheat with mountains in the background&#10;&#10;AI-generated content may be incorrect.">
            <a:extLst>
              <a:ext uri="{FF2B5EF4-FFF2-40B4-BE49-F238E27FC236}">
                <a16:creationId xmlns:a16="http://schemas.microsoft.com/office/drawing/2014/main" id="{CED5BDE3-2564-A587-EF7F-0A83B9AFE4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81" b="-2"/>
          <a:stretch>
            <a:fillRect/>
          </a:stretch>
        </p:blipFill>
        <p:spPr>
          <a:xfrm>
            <a:off x="8233724" y="3451899"/>
            <a:ext cx="3678878" cy="2457712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3CD566F1-62E6-C20D-6DB3-81EF2A4B5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64130" y="4213226"/>
            <a:ext cx="2116667" cy="131497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D9BBE3E-AD4D-C9B6-EF80-A37F57A2FE68}"/>
              </a:ext>
            </a:extLst>
          </p:cNvPr>
          <p:cNvSpPr txBox="1"/>
          <p:nvPr/>
        </p:nvSpPr>
        <p:spPr>
          <a:xfrm>
            <a:off x="2786040" y="5555670"/>
            <a:ext cx="2407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HelveticaNeueLT Std" panose="020B0604020202020204" pitchFamily="34" charset="0"/>
              </a:rPr>
              <a:t>scotlandstartshere.com</a:t>
            </a:r>
          </a:p>
        </p:txBody>
      </p:sp>
    </p:spTree>
    <p:extLst>
      <p:ext uri="{BB962C8B-B14F-4D97-AF65-F5344CB8AC3E}">
        <p14:creationId xmlns:p14="http://schemas.microsoft.com/office/powerpoint/2010/main" val="566823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BE37B333F17A42BCC9EDDA6F2B8480" ma:contentTypeVersion="13" ma:contentTypeDescription="Create a new document." ma:contentTypeScope="" ma:versionID="349ae5fe79beb6ae7ca840bb01e8dbd4">
  <xsd:schema xmlns:xsd="http://www.w3.org/2001/XMLSchema" xmlns:xs="http://www.w3.org/2001/XMLSchema" xmlns:p="http://schemas.microsoft.com/office/2006/metadata/properties" xmlns:ns3="38cc6794-8ccf-4dab-b05a-a12bc980573a" xmlns:ns4="570ed058-b7f2-495f-a137-28414e75d1f5" targetNamespace="http://schemas.microsoft.com/office/2006/metadata/properties" ma:root="true" ma:fieldsID="be8b63e3c6543ddbce9c029664b5bd72" ns3:_="" ns4:_="">
    <xsd:import namespace="38cc6794-8ccf-4dab-b05a-a12bc980573a"/>
    <xsd:import namespace="570ed058-b7f2-495f-a137-28414e75d1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cc6794-8ccf-4dab-b05a-a12bc98057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0ed058-b7f2-495f-a137-28414e75d1f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8cc6794-8ccf-4dab-b05a-a12bc980573a" xsi:nil="true"/>
  </documentManagement>
</p:properties>
</file>

<file path=customXml/itemProps1.xml><?xml version="1.0" encoding="utf-8"?>
<ds:datastoreItem xmlns:ds="http://schemas.openxmlformats.org/officeDocument/2006/customXml" ds:itemID="{7F417721-64DD-4D55-930C-4F4A967908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1626D8-EE09-4CE9-8DB6-E4B8629431AA}">
  <ds:schemaRefs>
    <ds:schemaRef ds:uri="38cc6794-8ccf-4dab-b05a-a12bc980573a"/>
    <ds:schemaRef ds:uri="570ed058-b7f2-495f-a137-28414e75d1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EF5E8F0-2262-4359-B3C6-A5A69F1801C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570ed058-b7f2-495f-a137-28414e75d1f5"/>
    <ds:schemaRef ds:uri="http://schemas.microsoft.com/office/infopath/2007/PartnerControls"/>
    <ds:schemaRef ds:uri="38cc6794-8ccf-4dab-b05a-a12bc980573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575</Words>
  <Application>Microsoft Office PowerPoint</Application>
  <PresentationFormat>Widescreen</PresentationFormat>
  <Paragraphs>81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HelveticaNeueLT Std</vt:lpstr>
      <vt:lpstr>HelveticaNeueLT Std Lt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SBC branded Power Point template</dc:title>
  <dc:creator>Galbraith, Karen</dc:creator>
  <cp:lastModifiedBy>Amy Mcloughlin</cp:lastModifiedBy>
  <cp:revision>28</cp:revision>
  <dcterms:created xsi:type="dcterms:W3CDTF">2020-04-28T14:08:54Z</dcterms:created>
  <dcterms:modified xsi:type="dcterms:W3CDTF">2025-07-01T10:32:02Z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0x01010028BE37B333F17A42BCC9EDDA6F2B8480</vt:lpwstr>
  </property>
  <property fmtid="{D5CDD505-2E9C-101B-9397-08002B2CF9AE}" pid="3" name="_dlc_DocIdItemGuid">
    <vt:lpwstr>e6e18508-7cb2-4a2e-8e5a-55230c35a0eb</vt:lpwstr>
  </property>
  <property fmtid="{D5CDD505-2E9C-101B-9397-08002B2CF9AE}" pid="4" name="Document Type">
    <vt:lpwstr>137;#Communications, marketing, design and print|b3fd9fa2-394d-4ec3-be83-dc766f7fbb12</vt:lpwstr>
  </property>
  <property fmtid="{D5CDD505-2E9C-101B-9397-08002B2CF9AE}" pid="5" name="Departments">
    <vt:lpwstr>41;#Comms and Marketing|a11befa5-3a5e-489f-9a66-66ec905784ca</vt:lpwstr>
  </property>
  <property fmtid="{D5CDD505-2E9C-101B-9397-08002B2CF9AE}" pid="6" name="Order">
    <vt:r8>633500</vt:r8>
  </property>
  <property fmtid="{D5CDD505-2E9C-101B-9397-08002B2CF9AE}" pid="7" name="MSIP_Label_9fedad31-c0c2-44e8-b26c-75143ee7ed65_Enabled">
    <vt:lpwstr>true</vt:lpwstr>
  </property>
  <property fmtid="{D5CDD505-2E9C-101B-9397-08002B2CF9AE}" pid="8" name="MSIP_Label_9fedad31-c0c2-44e8-b26c-75143ee7ed65_SetDate">
    <vt:lpwstr>2023-01-18T09:24:06Z</vt:lpwstr>
  </property>
  <property fmtid="{D5CDD505-2E9C-101B-9397-08002B2CF9AE}" pid="9" name="MSIP_Label_9fedad31-c0c2-44e8-b26c-75143ee7ed65_Method">
    <vt:lpwstr>Standard</vt:lpwstr>
  </property>
  <property fmtid="{D5CDD505-2E9C-101B-9397-08002B2CF9AE}" pid="10" name="MSIP_Label_9fedad31-c0c2-44e8-b26c-75143ee7ed65_Name">
    <vt:lpwstr>OFFICIAL</vt:lpwstr>
  </property>
  <property fmtid="{D5CDD505-2E9C-101B-9397-08002B2CF9AE}" pid="11" name="MSIP_Label_9fedad31-c0c2-44e8-b26c-75143ee7ed65_SiteId">
    <vt:lpwstr>89ed32a2-9b6b-41db-bb6f-376ec8fcd11d</vt:lpwstr>
  </property>
  <property fmtid="{D5CDD505-2E9C-101B-9397-08002B2CF9AE}" pid="12" name="MSIP_Label_9fedad31-c0c2-44e8-b26c-75143ee7ed65_ActionId">
    <vt:lpwstr>6daf3a2a-b24e-4a78-b0e7-103e4f0abbac</vt:lpwstr>
  </property>
  <property fmtid="{D5CDD505-2E9C-101B-9397-08002B2CF9AE}" pid="13" name="MSIP_Label_9fedad31-c0c2-44e8-b26c-75143ee7ed65_ContentBits">
    <vt:lpwstr>0</vt:lpwstr>
  </property>
  <property fmtid="{D5CDD505-2E9C-101B-9397-08002B2CF9AE}" pid="14" name="MediaServiceImageTags">
    <vt:lpwstr/>
  </property>
</Properties>
</file>