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tableStyles.xml" ContentType="application/vnd.openxmlformats-officedocument.presentationml.tableStyles+xml"/>
  <Override PartName="/docProps/custom.xml" ContentType="application/vnd.openxmlformats-officedocument.custom-propertie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6858000" cx="12192000"/>
  <p:notesSz cx="6858000" cy="9144000"/>
  <p:embeddedFontLst>
    <p:embeddedFont>
      <p:font typeface="Open Sans"/>
      <p:regular r:id="rId14"/>
      <p:bold r:id="rId15"/>
      <p:italic r:id="rId16"/>
      <p:boldItalic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8" roundtripDataSignature="AMtx7mg+tHSaqCs7G2VCpgQotRIlrMAc2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B190669-0250-4050-AE6B-29B806FB1568}">
  <a:tblStyle styleId="{2B190669-0250-4050-AE6B-29B806FB1568}"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customschemas.google.com/relationships/presentationmetadata" Target="metadata"/><Relationship Id="rId8" Type="http://schemas.openxmlformats.org/officeDocument/2006/relationships/slide" Target="slides/slide3.xml"/><Relationship Id="rId3" Type="http://schemas.openxmlformats.org/officeDocument/2006/relationships/tableStyles" Target="tableStyles.xml"/><Relationship Id="rId21"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font" Target="fonts/OpenSans-boldItalic.fntdata"/><Relationship Id="rId7" Type="http://schemas.openxmlformats.org/officeDocument/2006/relationships/slide" Target="slides/slide2.xml"/><Relationship Id="rId2" Type="http://schemas.openxmlformats.org/officeDocument/2006/relationships/presProps" Target="presProps.xml"/><Relationship Id="rId16" Type="http://schemas.openxmlformats.org/officeDocument/2006/relationships/font" Target="fonts/OpenSans-italic.fntdata"/><Relationship Id="rId20" Type="http://schemas.openxmlformats.org/officeDocument/2006/relationships/customXml" Target="../customXml/item2.xml"/><Relationship Id="rId11" Type="http://schemas.openxmlformats.org/officeDocument/2006/relationships/slide" Target="slides/slide6.xml"/><Relationship Id="rId1" Type="http://schemas.openxmlformats.org/officeDocument/2006/relationships/theme" Target="theme/theme1.xml"/><Relationship Id="rId6" Type="http://schemas.openxmlformats.org/officeDocument/2006/relationships/slide" Target="slides/slide1.xml"/><Relationship Id="rId15" Type="http://schemas.openxmlformats.org/officeDocument/2006/relationships/font" Target="fonts/OpenSans-bold.fntdata"/><Relationship Id="rId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customXml" Target="../customXml/item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font" Target="fonts/OpenSans-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 name="Shape 38"/>
        <p:cNvGrpSpPr/>
        <p:nvPr/>
      </p:nvGrpSpPr>
      <p:grpSpPr>
        <a:xfrm>
          <a:off x="0" y="0"/>
          <a:ext cx="0" cy="0"/>
          <a:chOff x="0" y="0"/>
          <a:chExt cx="0" cy="0"/>
        </a:xfrm>
      </p:grpSpPr>
      <p:sp>
        <p:nvSpPr>
          <p:cNvPr id="39" name="Google Shape;39;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 name="Google Shape;4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 name="Shape 44"/>
        <p:cNvGrpSpPr/>
        <p:nvPr/>
      </p:nvGrpSpPr>
      <p:grpSpPr>
        <a:xfrm>
          <a:off x="0" y="0"/>
          <a:ext cx="0" cy="0"/>
          <a:chOff x="0" y="0"/>
          <a:chExt cx="0" cy="0"/>
        </a:xfrm>
      </p:grpSpPr>
      <p:sp>
        <p:nvSpPr>
          <p:cNvPr id="45" name="Google Shape;4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400"/>
              <a:buFont typeface="Arial"/>
              <a:buNone/>
            </a:pPr>
            <a:r>
              <a:rPr b="1" lang="en-US">
                <a:latin typeface="Open Sans"/>
                <a:ea typeface="Open Sans"/>
                <a:cs typeface="Open Sans"/>
                <a:sym typeface="Open Sans"/>
              </a:rPr>
              <a:t>Growing Variable Renewable Energy Generation: </a:t>
            </a:r>
            <a:endParaRPr>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a:latin typeface="Open Sans"/>
                <a:ea typeface="Open Sans"/>
                <a:cs typeface="Open Sans"/>
                <a:sym typeface="Open Sans"/>
              </a:rPr>
              <a:t>The shift toward renewable energy, driven by improved economics and state and utility decarbonization goals, introduces variability into the grid and uncertainty into grid planning and operations. Solar and wind power are intermittent and require more sophisticated management strategies to ensure grid stability</a:t>
            </a:r>
            <a:r>
              <a:rPr baseline="30000" lang="en-US">
                <a:latin typeface="Open Sans"/>
                <a:ea typeface="Open Sans"/>
                <a:cs typeface="Open Sans"/>
                <a:sym typeface="Open Sans"/>
              </a:rPr>
              <a:t>.</a:t>
            </a:r>
            <a:endParaRPr baseline="30000">
              <a:latin typeface="Open Sans"/>
              <a:ea typeface="Open Sans"/>
              <a:cs typeface="Open Sans"/>
              <a:sym typeface="Open Sans"/>
            </a:endParaRPr>
          </a:p>
          <a:p>
            <a:pPr indent="0" lvl="0" marL="0" rtl="0" algn="l">
              <a:lnSpc>
                <a:spcPct val="100000"/>
              </a:lnSpc>
              <a:spcBef>
                <a:spcPts val="1000"/>
              </a:spcBef>
              <a:spcAft>
                <a:spcPts val="0"/>
              </a:spcAft>
              <a:buClr>
                <a:schemeClr val="dk1"/>
              </a:buClr>
              <a:buSzPts val="1400"/>
              <a:buFont typeface="Arial"/>
              <a:buNone/>
            </a:pPr>
            <a:r>
              <a:rPr b="1" lang="en-US">
                <a:latin typeface="Open Sans"/>
                <a:ea typeface="Open Sans"/>
                <a:cs typeface="Open Sans"/>
                <a:sym typeface="Open Sans"/>
              </a:rPr>
              <a:t>Increasing Electricity Demand: </a:t>
            </a:r>
            <a:endParaRPr>
              <a:latin typeface="Calibri"/>
              <a:ea typeface="Calibri"/>
              <a:cs typeface="Calibri"/>
              <a:sym typeface="Calibri"/>
            </a:endParaRPr>
          </a:p>
          <a:p>
            <a:pPr indent="0" lvl="0" marL="0" rtl="0" algn="l">
              <a:lnSpc>
                <a:spcPct val="100000"/>
              </a:lnSpc>
              <a:spcBef>
                <a:spcPts val="0"/>
              </a:spcBef>
              <a:spcAft>
                <a:spcPts val="0"/>
              </a:spcAft>
              <a:buClr>
                <a:schemeClr val="dk1"/>
              </a:buClr>
              <a:buSzPts val="1400"/>
              <a:buFont typeface="Arial"/>
              <a:buNone/>
            </a:pPr>
            <a:r>
              <a:rPr lang="en-US">
                <a:latin typeface="Open Sans"/>
                <a:ea typeface="Open Sans"/>
                <a:cs typeface="Open Sans"/>
                <a:sym typeface="Open Sans"/>
              </a:rPr>
              <a:t>Electricity demand is growing due to increasing data center load, industrialization, and the electrification of buildings and transportation. This increased demand places additional stress on the distribution grid, necessitating advanced management and optimization techniques.</a:t>
            </a:r>
            <a:endParaRPr>
              <a:latin typeface="Calibri"/>
              <a:ea typeface="Calibri"/>
              <a:cs typeface="Calibri"/>
              <a:sym typeface="Calibri"/>
            </a:endParaRPr>
          </a:p>
          <a:p>
            <a:pPr indent="0" lvl="0" marL="0" rtl="0" algn="l">
              <a:lnSpc>
                <a:spcPct val="100000"/>
              </a:lnSpc>
              <a:spcBef>
                <a:spcPts val="1000"/>
              </a:spcBef>
              <a:spcAft>
                <a:spcPts val="0"/>
              </a:spcAft>
              <a:buClr>
                <a:schemeClr val="dk1"/>
              </a:buClr>
              <a:buSzPts val="1400"/>
              <a:buFont typeface="Arial"/>
              <a:buNone/>
            </a:pPr>
            <a:r>
              <a:rPr b="1" lang="en-US">
                <a:latin typeface="Open Sans"/>
                <a:ea typeface="Open Sans"/>
                <a:cs typeface="Open Sans"/>
                <a:sym typeface="Open Sans"/>
              </a:rPr>
              <a:t>DER Adoption: </a:t>
            </a:r>
            <a:endParaRPr>
              <a:latin typeface="Calibri"/>
              <a:ea typeface="Calibri"/>
              <a:cs typeface="Calibri"/>
              <a:sym typeface="Calibri"/>
            </a:endParaRPr>
          </a:p>
          <a:p>
            <a:pPr indent="0" lvl="0" marL="0" rtl="0" algn="l">
              <a:lnSpc>
                <a:spcPct val="100000"/>
              </a:lnSpc>
              <a:spcBef>
                <a:spcPts val="0"/>
              </a:spcBef>
              <a:spcAft>
                <a:spcPts val="0"/>
              </a:spcAft>
              <a:buClr>
                <a:schemeClr val="dk1"/>
              </a:buClr>
              <a:buSzPts val="1400"/>
              <a:buFont typeface="Arial"/>
              <a:buNone/>
            </a:pPr>
            <a:r>
              <a:rPr lang="en-US">
                <a:latin typeface="Open Sans"/>
                <a:ea typeface="Open Sans"/>
                <a:cs typeface="Open Sans"/>
                <a:sym typeface="Open Sans"/>
              </a:rPr>
              <a:t>The adoption of DERs, including rooftop solar panels, batteries, electric vehicles (EVs), and smart home devices, is transforming the traditional grid. Customers are no longer just consumers of electricity; they also use the grid more intensively and in ways not contemplated in the past by producing, storing, and dispatching energy.</a:t>
            </a:r>
            <a:endParaRPr>
              <a:latin typeface="Calibri"/>
              <a:ea typeface="Calibri"/>
              <a:cs typeface="Calibri"/>
              <a:sym typeface="Calibri"/>
            </a:endParaRPr>
          </a:p>
          <a:p>
            <a:pPr indent="0" lvl="0" marL="0" rtl="0" algn="l">
              <a:lnSpc>
                <a:spcPct val="100000"/>
              </a:lnSpc>
              <a:spcBef>
                <a:spcPts val="1000"/>
              </a:spcBef>
              <a:spcAft>
                <a:spcPts val="0"/>
              </a:spcAft>
              <a:buClr>
                <a:schemeClr val="dk1"/>
              </a:buClr>
              <a:buSzPts val="1400"/>
              <a:buFont typeface="Arial"/>
              <a:buNone/>
            </a:pPr>
            <a:r>
              <a:rPr b="1" lang="en-US">
                <a:latin typeface="Open Sans"/>
                <a:ea typeface="Open Sans"/>
                <a:cs typeface="Open Sans"/>
                <a:sym typeface="Open Sans"/>
              </a:rPr>
              <a:t>Grid Resilience: </a:t>
            </a:r>
            <a:endParaRPr>
              <a:latin typeface="Calibri"/>
              <a:ea typeface="Calibri"/>
              <a:cs typeface="Calibri"/>
              <a:sym typeface="Calibri"/>
            </a:endParaRPr>
          </a:p>
          <a:p>
            <a:pPr indent="0" lvl="0" marL="0" rtl="0" algn="l">
              <a:lnSpc>
                <a:spcPct val="100000"/>
              </a:lnSpc>
              <a:spcBef>
                <a:spcPts val="0"/>
              </a:spcBef>
              <a:spcAft>
                <a:spcPts val="0"/>
              </a:spcAft>
              <a:buSzPts val="1400"/>
              <a:buNone/>
            </a:pPr>
            <a:r>
              <a:rPr lang="en-US">
                <a:latin typeface="Open Sans"/>
                <a:ea typeface="Open Sans"/>
                <a:cs typeface="Open Sans"/>
                <a:sym typeface="Open Sans"/>
              </a:rPr>
              <a:t>Increasingly extreme and costly weather events can threaten the reliability and stability of the electric power system. Utilities are turning to grid-scale and customer-sited distributed generation and storage, in addition to traditional resilience solutions, such as grid hardening, undergrounding lines, and vegetation management to provide options for grid resilience.</a:t>
            </a:r>
            <a:endParaRPr>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a:latin typeface="Open Sans"/>
              <a:ea typeface="Open Sans"/>
              <a:cs typeface="Open Sans"/>
              <a:sym typeface="Open Sans"/>
            </a:endParaRPr>
          </a:p>
          <a:p>
            <a:pPr indent="0" lvl="0" marL="0" rtl="0" algn="l">
              <a:lnSpc>
                <a:spcPct val="100000"/>
              </a:lnSpc>
              <a:spcBef>
                <a:spcPts val="0"/>
              </a:spcBef>
              <a:spcAft>
                <a:spcPts val="0"/>
              </a:spcAft>
              <a:buSzPts val="1400"/>
              <a:buNone/>
            </a:pPr>
            <a:r>
              <a:rPr lang="en-US">
                <a:latin typeface="Open Sans"/>
                <a:ea typeface="Open Sans"/>
                <a:cs typeface="Open Sans"/>
                <a:sym typeface="Open Sans"/>
              </a:rPr>
              <a:t>According to a Brattle Group study, </a:t>
            </a:r>
            <a:r>
              <a:rPr b="1" lang="en-US">
                <a:latin typeface="Open Sans"/>
                <a:ea typeface="Open Sans"/>
                <a:cs typeface="Open Sans"/>
                <a:sym typeface="Open Sans"/>
              </a:rPr>
              <a:t>the net cost to a utility of providing resource adequacy from a VPP is roughly 40–60% of the cost of conventional options like natural gas peaker plants or utility-scale batteries</a:t>
            </a:r>
            <a:r>
              <a:rPr lang="en-US">
                <a:latin typeface="Open Sans"/>
                <a:ea typeface="Open Sans"/>
                <a:cs typeface="Open Sans"/>
                <a:sym typeface="Open Sans"/>
              </a:rPr>
              <a:t>.</a:t>
            </a:r>
            <a:endParaRPr>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400"/>
              <a:buFont typeface="Arial"/>
              <a:buNone/>
            </a:pPr>
            <a:r>
              <a:rPr lang="en-US">
                <a:latin typeface="Open Sans"/>
                <a:ea typeface="Open Sans"/>
                <a:cs typeface="Open Sans"/>
                <a:sym typeface="Open Sans"/>
              </a:rPr>
              <a:t>Beyond cost savings,</a:t>
            </a:r>
            <a:r>
              <a:rPr b="1" lang="en-US">
                <a:latin typeface="Open Sans"/>
                <a:ea typeface="Open Sans"/>
                <a:cs typeface="Open Sans"/>
                <a:sym typeface="Open Sans"/>
              </a:rPr>
              <a:t> VPPs can also help meet resource adequacy needs faster than traditional alternatives</a:t>
            </a:r>
            <a:r>
              <a:rPr lang="en-US">
                <a:latin typeface="Open Sans"/>
                <a:ea typeface="Open Sans"/>
                <a:cs typeface="Open Sans"/>
                <a:sym typeface="Open Sans"/>
              </a:rPr>
              <a:t>; whereas traditional generation can take years to build and even longer to interconnect, </a:t>
            </a:r>
            <a:r>
              <a:rPr b="1" lang="en-US">
                <a:latin typeface="Open Sans"/>
                <a:ea typeface="Open Sans"/>
                <a:cs typeface="Open Sans"/>
                <a:sym typeface="Open Sans"/>
              </a:rPr>
              <a:t>VPPs can be launched and scaled in a matter of months</a:t>
            </a:r>
            <a:r>
              <a:rPr lang="en-US">
                <a:latin typeface="Open Sans"/>
                <a:ea typeface="Open Sans"/>
                <a:cs typeface="Open Sans"/>
                <a:sym typeface="Open Sans"/>
              </a:rPr>
              <a:t>.</a:t>
            </a:r>
            <a:endParaRPr>
              <a:latin typeface="Open Sans"/>
              <a:ea typeface="Open Sans"/>
              <a:cs typeface="Open Sans"/>
              <a:sym typeface="Open Sans"/>
            </a:endParaRPr>
          </a:p>
        </p:txBody>
      </p:sp>
      <p:sp>
        <p:nvSpPr>
          <p:cNvPr id="46" name="Google Shape;4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7ba86dc2e7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 name="Google Shape;52;g37ba86dc2e7_0_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latin typeface="Open Sans"/>
                <a:ea typeface="Open Sans"/>
                <a:cs typeface="Open Sans"/>
                <a:sym typeface="Open Sans"/>
              </a:rPr>
              <a:t>VPPs are also gaining regulatory momentum. In 2024, 105 state and investor-owned utility (IOU) regulatory actions supporting VPPs and distributed energy resources (DERs) were implemented across 37 states and Washington, D.C. These regulatory developments will accelerate deployment of flexible technologies, especially as nearly three-quarters (72%) of utility leaders report that regulatory compliance and mandates are the primary driver of innovation within their organizations.</a:t>
            </a:r>
            <a:endParaRPr>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a:latin typeface="Open Sans"/>
              <a:ea typeface="Open Sans"/>
              <a:cs typeface="Open Sans"/>
              <a:sym typeface="Open Sans"/>
            </a:endParaRPr>
          </a:p>
          <a:p>
            <a:pPr indent="0" lvl="0" marL="0" rtl="0" algn="l">
              <a:lnSpc>
                <a:spcPct val="100000"/>
              </a:lnSpc>
              <a:spcBef>
                <a:spcPts val="0"/>
              </a:spcBef>
              <a:spcAft>
                <a:spcPts val="0"/>
              </a:spcAft>
              <a:buSzPts val="1400"/>
              <a:buNone/>
            </a:pPr>
            <a:r>
              <a:rPr lang="en-US">
                <a:latin typeface="Open Sans"/>
                <a:ea typeface="Open Sans"/>
                <a:cs typeface="Open Sans"/>
                <a:sym typeface="Open Sans"/>
              </a:rPr>
              <a:t>Policy and regulatory momentum has continued apace in 2025, as the figure shows. Most notably, many of the states with the largest demand growth from data centers and industrialization, like Virginia, Georgia, and Louisiana have seen legislation, regulatory action, or new program filings.</a:t>
            </a:r>
            <a:endParaRPr>
              <a:latin typeface="Open Sans"/>
              <a:ea typeface="Open Sans"/>
              <a:cs typeface="Open Sans"/>
              <a:sym typeface="Open Sans"/>
            </a:endParaRPr>
          </a:p>
        </p:txBody>
      </p:sp>
      <p:sp>
        <p:nvSpPr>
          <p:cNvPr id="53" name="Google Shape;53;g37ba86dc2e7_0_2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37bab4b6f0e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 name="Google Shape;59;g37bab4b6f0e_0_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latin typeface="Open Sans"/>
                <a:ea typeface="Open Sans"/>
                <a:cs typeface="Open Sans"/>
                <a:sym typeface="Open Sans"/>
              </a:rPr>
              <a:t>VPPs are also gaining regulatory momentum. In 2024, 105 state and investor-owned utility (IOU) regulatory actions supporting VPPs and distributed energy resources (DERs) were implemented across 37 states and Washington, D.C. These regulatory developments will accelerate deployment of flexible technologies, especially as nearly three-quarters (72%) of utility leaders report that regulatory compliance and mandates are the primary driver of innovation within their organizations.</a:t>
            </a:r>
            <a:endParaRPr>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a:latin typeface="Open Sans"/>
              <a:ea typeface="Open Sans"/>
              <a:cs typeface="Open Sans"/>
              <a:sym typeface="Open Sans"/>
            </a:endParaRPr>
          </a:p>
          <a:p>
            <a:pPr indent="0" lvl="0" marL="0" rtl="0" algn="l">
              <a:lnSpc>
                <a:spcPct val="100000"/>
              </a:lnSpc>
              <a:spcBef>
                <a:spcPts val="0"/>
              </a:spcBef>
              <a:spcAft>
                <a:spcPts val="0"/>
              </a:spcAft>
              <a:buSzPts val="1400"/>
              <a:buNone/>
            </a:pPr>
            <a:r>
              <a:rPr lang="en-US">
                <a:latin typeface="Open Sans"/>
                <a:ea typeface="Open Sans"/>
                <a:cs typeface="Open Sans"/>
                <a:sym typeface="Open Sans"/>
              </a:rPr>
              <a:t>Policy and regulatory momentum has continued apace in 2025, as the figure shows. Most notably, many of the states with the largest demand growth from data centers and industrialization, like Virginia, Georgia, and Louisiana have seen legislation, regulatory action, or new program filings.</a:t>
            </a:r>
            <a:endParaRPr>
              <a:latin typeface="Open Sans"/>
              <a:ea typeface="Open Sans"/>
              <a:cs typeface="Open Sans"/>
              <a:sym typeface="Open Sans"/>
            </a:endParaRPr>
          </a:p>
        </p:txBody>
      </p:sp>
      <p:sp>
        <p:nvSpPr>
          <p:cNvPr id="60" name="Google Shape;60;g37bab4b6f0e_0_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37bab4b6f0e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 name="Google Shape;66;g37bab4b6f0e_0_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latin typeface="Open Sans"/>
                <a:ea typeface="Open Sans"/>
                <a:cs typeface="Open Sans"/>
                <a:sym typeface="Open Sans"/>
              </a:rPr>
              <a:t>VPPs are also gaining regulatory momentum. In 2024, 105 state and investor-owned utility (IOU) regulatory actions supporting VPPs and distributed energy resources (DERs) were implemented across 37 states and Washington, D.C. These regulatory developments will accelerate deployment of flexible technologies, especially as nearly three-quarters (72%) of utility leaders report that regulatory compliance and mandates are the primary driver of innovation within their organizations.</a:t>
            </a:r>
            <a:endParaRPr>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a:latin typeface="Open Sans"/>
              <a:ea typeface="Open Sans"/>
              <a:cs typeface="Open Sans"/>
              <a:sym typeface="Open Sans"/>
            </a:endParaRPr>
          </a:p>
          <a:p>
            <a:pPr indent="0" lvl="0" marL="0" rtl="0" algn="l">
              <a:lnSpc>
                <a:spcPct val="100000"/>
              </a:lnSpc>
              <a:spcBef>
                <a:spcPts val="0"/>
              </a:spcBef>
              <a:spcAft>
                <a:spcPts val="0"/>
              </a:spcAft>
              <a:buSzPts val="1400"/>
              <a:buNone/>
            </a:pPr>
            <a:r>
              <a:rPr lang="en-US">
                <a:latin typeface="Open Sans"/>
                <a:ea typeface="Open Sans"/>
                <a:cs typeface="Open Sans"/>
                <a:sym typeface="Open Sans"/>
              </a:rPr>
              <a:t>Policy and regulatory momentum has continued apace in 2025, as the figure shows. Most notably, many of the states with the largest demand growth from data centers and industrialization, like Virginia, Georgia, and Louisiana have seen legislation, regulatory action, or new program filings.</a:t>
            </a:r>
            <a:endParaRPr>
              <a:latin typeface="Open Sans"/>
              <a:ea typeface="Open Sans"/>
              <a:cs typeface="Open Sans"/>
              <a:sym typeface="Open Sans"/>
            </a:endParaRPr>
          </a:p>
        </p:txBody>
      </p:sp>
      <p:sp>
        <p:nvSpPr>
          <p:cNvPr id="67" name="Google Shape;67;g37bab4b6f0e_0_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37bab4b6f0e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 name="Google Shape;73;g37bab4b6f0e_0_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latin typeface="Open Sans"/>
                <a:ea typeface="Open Sans"/>
                <a:cs typeface="Open Sans"/>
                <a:sym typeface="Open Sans"/>
              </a:rPr>
              <a:t>VPPs are also gaining regulatory momentum. In 2024, 105 state and investor-owned utility (IOU) regulatory actions supporting VPPs and distributed energy resources (DERs) were implemented across 37 states and Washington, D.C. These regulatory developments will accelerate deployment of flexible technologies, especially as nearly three-quarters (72%) of utility leaders report that regulatory compliance and mandates are the primary driver of innovation within their organizations.</a:t>
            </a:r>
            <a:endParaRPr>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a:latin typeface="Open Sans"/>
              <a:ea typeface="Open Sans"/>
              <a:cs typeface="Open Sans"/>
              <a:sym typeface="Open Sans"/>
            </a:endParaRPr>
          </a:p>
          <a:p>
            <a:pPr indent="0" lvl="0" marL="0" rtl="0" algn="l">
              <a:lnSpc>
                <a:spcPct val="100000"/>
              </a:lnSpc>
              <a:spcBef>
                <a:spcPts val="0"/>
              </a:spcBef>
              <a:spcAft>
                <a:spcPts val="0"/>
              </a:spcAft>
              <a:buSzPts val="1400"/>
              <a:buNone/>
            </a:pPr>
            <a:r>
              <a:rPr lang="en-US">
                <a:latin typeface="Open Sans"/>
                <a:ea typeface="Open Sans"/>
                <a:cs typeface="Open Sans"/>
                <a:sym typeface="Open Sans"/>
              </a:rPr>
              <a:t>Policy and regulatory momentum has continued apace in 2025, as the figure shows. Most notably, many of the states with the largest demand growth from data centers and industrialization, like Virginia, Georgia, and Louisiana have seen legislation, regulatory action, or new program filings.</a:t>
            </a:r>
            <a:endParaRPr>
              <a:latin typeface="Open Sans"/>
              <a:ea typeface="Open Sans"/>
              <a:cs typeface="Open Sans"/>
              <a:sym typeface="Open Sans"/>
            </a:endParaRPr>
          </a:p>
        </p:txBody>
      </p:sp>
      <p:sp>
        <p:nvSpPr>
          <p:cNvPr id="74" name="Google Shape;74;g37bab4b6f0e_0_2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37bab4b6f0e_0_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0" name="Google Shape;80;g37bab4b6f0e_0_2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 name="Google Shape;81;g37bab4b6f0e_0_2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37ba86dc2e7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 name="Google Shape;87;g37ba86dc2e7_0_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latin typeface="Open Sans"/>
                <a:ea typeface="Open Sans"/>
                <a:cs typeface="Open Sans"/>
                <a:sym typeface="Open Sans"/>
              </a:rPr>
              <a:t>Many utilities are planning for More VPP Capacity. In its Distribution System Plan, Portland General Electric, a vertically integrated IOU, signaled its intent to offset 25% of peak demand using its VPP by 2030. </a:t>
            </a:r>
            <a:endParaRPr>
              <a:latin typeface="Open Sans"/>
              <a:ea typeface="Open Sans"/>
              <a:cs typeface="Open Sans"/>
              <a:sym typeface="Open Sans"/>
            </a:endParaRPr>
          </a:p>
        </p:txBody>
      </p:sp>
      <p:sp>
        <p:nvSpPr>
          <p:cNvPr id="88" name="Google Shape;88;g37ba86dc2e7_0_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p4"/>
          <p:cNvSpPr txBox="1"/>
          <p:nvPr>
            <p:ph type="ctrTitle"/>
          </p:nvPr>
        </p:nvSpPr>
        <p:spPr>
          <a:xfrm>
            <a:off x="1524000" y="1541956"/>
            <a:ext cx="9144000" cy="2387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4"/>
          <p:cNvSpPr txBox="1"/>
          <p:nvPr>
            <p:ph idx="1" type="subTitle"/>
          </p:nvPr>
        </p:nvSpPr>
        <p:spPr>
          <a:xfrm>
            <a:off x="1524000" y="4021631"/>
            <a:ext cx="9144000" cy="1655762"/>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descr="A red and pink background with white text&#10;&#10;Description automatically generated" id="16" name="Google Shape;16;p4"/>
          <p:cNvPicPr preferRelativeResize="0"/>
          <p:nvPr/>
        </p:nvPicPr>
        <p:blipFill rotWithShape="1">
          <a:blip r:embed="rId2">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524E99"/>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0" name="Shape 20"/>
        <p:cNvGrpSpPr/>
        <p:nvPr/>
      </p:nvGrpSpPr>
      <p:grpSpPr>
        <a:xfrm>
          <a:off x="0" y="0"/>
          <a:ext cx="0" cy="0"/>
          <a:chOff x="0" y="0"/>
          <a:chExt cx="0" cy="0"/>
        </a:xfrm>
      </p:grpSpPr>
      <p:sp>
        <p:nvSpPr>
          <p:cNvPr id="21" name="Google Shape;21;p6"/>
          <p:cNvSpPr txBox="1"/>
          <p:nvPr>
            <p:ph type="title"/>
          </p:nvPr>
        </p:nvSpPr>
        <p:spPr>
          <a:xfrm>
            <a:off x="831850" y="576263"/>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524E99"/>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6"/>
          <p:cNvSpPr txBox="1"/>
          <p:nvPr>
            <p:ph idx="1" type="body"/>
          </p:nvPr>
        </p:nvSpPr>
        <p:spPr>
          <a:xfrm>
            <a:off x="831850" y="3455988"/>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3" name="Shape 23"/>
        <p:cNvGrpSpPr/>
        <p:nvPr/>
      </p:nvGrpSpPr>
      <p:grpSpPr>
        <a:xfrm>
          <a:off x="0" y="0"/>
          <a:ext cx="0" cy="0"/>
          <a:chOff x="0" y="0"/>
          <a:chExt cx="0" cy="0"/>
        </a:xfrm>
      </p:grpSpPr>
      <p:sp>
        <p:nvSpPr>
          <p:cNvPr id="24" name="Google Shape;24;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524E99"/>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524E99"/>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9" name="Shape 29"/>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0" name="Shape 30"/>
        <p:cNvGrpSpPr/>
        <p:nvPr/>
      </p:nvGrpSpPr>
      <p:grpSpPr>
        <a:xfrm>
          <a:off x="0" y="0"/>
          <a:ext cx="0" cy="0"/>
          <a:chOff x="0" y="0"/>
          <a:chExt cx="0" cy="0"/>
        </a:xfrm>
      </p:grpSpPr>
      <p:sp>
        <p:nvSpPr>
          <p:cNvPr id="31" name="Google Shape;31;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524E99"/>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33" name="Google Shape;33;p1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4" name="Shape 34"/>
        <p:cNvGrpSpPr/>
        <p:nvPr/>
      </p:nvGrpSpPr>
      <p:grpSpPr>
        <a:xfrm>
          <a:off x="0" y="0"/>
          <a:ext cx="0" cy="0"/>
          <a:chOff x="0" y="0"/>
          <a:chExt cx="0" cy="0"/>
        </a:xfrm>
      </p:grpSpPr>
      <p:sp>
        <p:nvSpPr>
          <p:cNvPr id="35" name="Google Shape;35;p1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524E99"/>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1"/>
          <p:cNvSpPr/>
          <p:nvPr>
            <p:ph idx="2" type="pic"/>
          </p:nvPr>
        </p:nvSpPr>
        <p:spPr>
          <a:xfrm>
            <a:off x="5183188" y="987425"/>
            <a:ext cx="6172200" cy="4873625"/>
          </a:xfrm>
          <a:prstGeom prst="rect">
            <a:avLst/>
          </a:prstGeom>
          <a:noFill/>
          <a:ln>
            <a:noFill/>
          </a:ln>
        </p:spPr>
      </p:sp>
      <p:sp>
        <p:nvSpPr>
          <p:cNvPr id="37" name="Google Shape;37;p1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5.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0" Type="http://schemas.openxmlformats.org/officeDocument/2006/relationships/theme" Target="../theme/theme1.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524E99"/>
              </a:buClr>
              <a:buSzPts val="4000"/>
              <a:buFont typeface="Arial"/>
              <a:buNone/>
              <a:defRPr b="1" i="0" sz="4000" u="none" cap="none" strike="noStrike">
                <a:solidFill>
                  <a:srgbClr val="524E99"/>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A colorful gradient on a white background&#10;&#10;Description automatically generated" id="12" name="Google Shape;12;p3"/>
          <p:cNvPicPr preferRelativeResize="0"/>
          <p:nvPr/>
        </p:nvPicPr>
        <p:blipFill rotWithShape="1">
          <a:blip r:embed="rId1">
            <a:alphaModFix/>
          </a:blip>
          <a:srcRect b="0" l="0" r="0" t="0"/>
          <a:stretch/>
        </p:blipFill>
        <p:spPr>
          <a:xfrm>
            <a:off x="0" y="0"/>
            <a:ext cx="12192000" cy="6858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 name="Shape 41"/>
        <p:cNvGrpSpPr/>
        <p:nvPr/>
      </p:nvGrpSpPr>
      <p:grpSpPr>
        <a:xfrm>
          <a:off x="0" y="0"/>
          <a:ext cx="0" cy="0"/>
          <a:chOff x="0" y="0"/>
          <a:chExt cx="0" cy="0"/>
        </a:xfrm>
      </p:grpSpPr>
      <p:sp>
        <p:nvSpPr>
          <p:cNvPr id="42" name="Google Shape;42;p1"/>
          <p:cNvSpPr txBox="1"/>
          <p:nvPr>
            <p:ph type="ctrTitle"/>
          </p:nvPr>
        </p:nvSpPr>
        <p:spPr>
          <a:xfrm>
            <a:off x="1524000" y="1541956"/>
            <a:ext cx="9144000" cy="23876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6000"/>
              <a:buFont typeface="Arial"/>
              <a:buNone/>
            </a:pPr>
            <a:r>
              <a:rPr lang="en-US"/>
              <a:t>Distributed Capacity Procurement</a:t>
            </a:r>
            <a:endParaRPr/>
          </a:p>
        </p:txBody>
      </p:sp>
      <p:sp>
        <p:nvSpPr>
          <p:cNvPr id="43" name="Google Shape;43;p1"/>
          <p:cNvSpPr txBox="1"/>
          <p:nvPr>
            <p:ph idx="1" type="subTitle"/>
          </p:nvPr>
        </p:nvSpPr>
        <p:spPr>
          <a:xfrm>
            <a:off x="1524000" y="4021631"/>
            <a:ext cx="9144000" cy="165576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400"/>
              <a:buNone/>
            </a:pPr>
            <a:r>
              <a:rPr lang="en-US"/>
              <a:t>Scaling DERs into Reliable Grid Resources</a:t>
            </a:r>
            <a:endParaRPr/>
          </a:p>
          <a:p>
            <a:pPr indent="0" lvl="0" marL="0" rtl="0" algn="l">
              <a:lnSpc>
                <a:spcPct val="90000"/>
              </a:lnSpc>
              <a:spcBef>
                <a:spcPts val="0"/>
              </a:spcBef>
              <a:spcAft>
                <a:spcPts val="0"/>
              </a:spcAft>
              <a:buClr>
                <a:schemeClr val="lt1"/>
              </a:buClr>
              <a:buSzPts val="24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 name="Shape 47"/>
        <p:cNvGrpSpPr/>
        <p:nvPr/>
      </p:nvGrpSpPr>
      <p:grpSpPr>
        <a:xfrm>
          <a:off x="0" y="0"/>
          <a:ext cx="0" cy="0"/>
          <a:chOff x="0" y="0"/>
          <a:chExt cx="0" cy="0"/>
        </a:xfrm>
      </p:grpSpPr>
      <p:sp>
        <p:nvSpPr>
          <p:cNvPr id="48" name="Google Shape;48;p2"/>
          <p:cNvSpPr txBox="1"/>
          <p:nvPr>
            <p:ph type="title"/>
          </p:nvPr>
        </p:nvSpPr>
        <p:spPr>
          <a:xfrm>
            <a:off x="838200" y="365125"/>
            <a:ext cx="10515600" cy="646500"/>
          </a:xfrm>
          <a:prstGeom prst="rect">
            <a:avLst/>
          </a:prstGeom>
          <a:noFill/>
          <a:ln>
            <a:noFill/>
          </a:ln>
        </p:spPr>
        <p:txBody>
          <a:bodyPr anchorCtr="0" anchor="ctr" bIns="45700" lIns="91425" spcFirstLastPara="1" rIns="91425" wrap="square" tIns="45700">
            <a:spAutoFit/>
          </a:bodyPr>
          <a:lstStyle/>
          <a:p>
            <a:pPr indent="0" lvl="0" marL="0" rtl="0" algn="l">
              <a:lnSpc>
                <a:spcPct val="90000"/>
              </a:lnSpc>
              <a:spcBef>
                <a:spcPts val="0"/>
              </a:spcBef>
              <a:spcAft>
                <a:spcPts val="0"/>
              </a:spcAft>
              <a:buClr>
                <a:srgbClr val="524E99"/>
              </a:buClr>
              <a:buSzPts val="4000"/>
              <a:buFont typeface="Arial"/>
              <a:buNone/>
            </a:pPr>
            <a:r>
              <a:rPr lang="en-US"/>
              <a:t>Distributed Capacity Procurement</a:t>
            </a:r>
            <a:endParaRPr/>
          </a:p>
        </p:txBody>
      </p:sp>
      <p:graphicFrame>
        <p:nvGraphicFramePr>
          <p:cNvPr id="49" name="Google Shape;49;p2"/>
          <p:cNvGraphicFramePr/>
          <p:nvPr/>
        </p:nvGraphicFramePr>
        <p:xfrm>
          <a:off x="838200" y="1200050"/>
          <a:ext cx="3000000" cy="3000000"/>
        </p:xfrm>
        <a:graphic>
          <a:graphicData uri="http://schemas.openxmlformats.org/drawingml/2006/table">
            <a:tbl>
              <a:tblPr>
                <a:noFill/>
                <a:tableStyleId>{2B190669-0250-4050-AE6B-29B806FB1568}</a:tableStyleId>
              </a:tblPr>
              <a:tblGrid>
                <a:gridCol w="10515600"/>
              </a:tblGrid>
              <a:tr h="656200">
                <a:tc>
                  <a:txBody>
                    <a:bodyPr/>
                    <a:lstStyle/>
                    <a:p>
                      <a:pPr indent="0" lvl="0" marL="0" rtl="0" algn="ctr">
                        <a:lnSpc>
                          <a:spcPct val="115000"/>
                        </a:lnSpc>
                        <a:spcBef>
                          <a:spcPts val="0"/>
                        </a:spcBef>
                        <a:spcAft>
                          <a:spcPts val="0"/>
                        </a:spcAft>
                        <a:buNone/>
                      </a:pPr>
                      <a:r>
                        <a:rPr b="1" lang="en-US" sz="2400">
                          <a:solidFill>
                            <a:srgbClr val="FFFFFF"/>
                          </a:solidFill>
                          <a:latin typeface="Open Sans"/>
                          <a:ea typeface="Open Sans"/>
                          <a:cs typeface="Open Sans"/>
                          <a:sym typeface="Open Sans"/>
                        </a:rPr>
                        <a:t>Aims of the DCP White Paper</a:t>
                      </a:r>
                      <a:endParaRPr b="1" sz="2400">
                        <a:solidFill>
                          <a:srgbClr val="FFFFFF"/>
                        </a:solidFill>
                        <a:latin typeface="Open Sans"/>
                        <a:ea typeface="Open Sans"/>
                        <a:cs typeface="Open Sans"/>
                        <a:sym typeface="Open Sans"/>
                      </a:endParaRPr>
                    </a:p>
                  </a:txBody>
                  <a:tcPr marT="19050" marB="19050"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rgbClr val="20124D"/>
                    </a:solidFill>
                  </a:tcPr>
                </a:tc>
              </a:tr>
              <a:tr h="3837150">
                <a:tc>
                  <a:txBody>
                    <a:bodyPr/>
                    <a:lstStyle/>
                    <a:p>
                      <a:pPr indent="-355600" lvl="0" marL="457200" rtl="0" algn="l">
                        <a:lnSpc>
                          <a:spcPct val="150000"/>
                        </a:lnSpc>
                        <a:spcBef>
                          <a:spcPts val="0"/>
                        </a:spcBef>
                        <a:spcAft>
                          <a:spcPts val="0"/>
                        </a:spcAft>
                        <a:buSzPts val="2000"/>
                        <a:buFont typeface="Open Sans"/>
                        <a:buChar char="●"/>
                      </a:pPr>
                      <a:r>
                        <a:rPr lang="en-US" sz="2000">
                          <a:latin typeface="Open Sans"/>
                          <a:ea typeface="Open Sans"/>
                          <a:cs typeface="Open Sans"/>
                          <a:sym typeface="Open Sans"/>
                        </a:rPr>
                        <a:t>Introduce and define the Distributed Capacity Procurement Model.</a:t>
                      </a:r>
                      <a:endParaRPr sz="2000">
                        <a:latin typeface="Open Sans"/>
                        <a:ea typeface="Open Sans"/>
                        <a:cs typeface="Open Sans"/>
                        <a:sym typeface="Open Sans"/>
                      </a:endParaRPr>
                    </a:p>
                    <a:p>
                      <a:pPr indent="-355600" lvl="0" marL="457200" rtl="0" algn="l">
                        <a:lnSpc>
                          <a:spcPct val="150000"/>
                        </a:lnSpc>
                        <a:spcBef>
                          <a:spcPts val="0"/>
                        </a:spcBef>
                        <a:spcAft>
                          <a:spcPts val="0"/>
                        </a:spcAft>
                        <a:buSzPts val="2000"/>
                        <a:buFont typeface="Open Sans"/>
                        <a:buChar char="●"/>
                      </a:pPr>
                      <a:r>
                        <a:rPr lang="en-US" sz="2000">
                          <a:solidFill>
                            <a:schemeClr val="dk1"/>
                          </a:solidFill>
                          <a:latin typeface="Open Sans"/>
                          <a:ea typeface="Open Sans"/>
                          <a:cs typeface="Open Sans"/>
                          <a:sym typeface="Open Sans"/>
                        </a:rPr>
                        <a:t>Clarify how DCP compares to and differs from traditional virtual power plants, demand response, and demand-side management programs.</a:t>
                      </a:r>
                      <a:endParaRPr sz="2000">
                        <a:solidFill>
                          <a:schemeClr val="dk1"/>
                        </a:solidFill>
                        <a:latin typeface="Open Sans"/>
                        <a:ea typeface="Open Sans"/>
                        <a:cs typeface="Open Sans"/>
                        <a:sym typeface="Open Sans"/>
                      </a:endParaRPr>
                    </a:p>
                    <a:p>
                      <a:pPr indent="-355600" lvl="0" marL="457200" rtl="0" algn="l">
                        <a:lnSpc>
                          <a:spcPct val="150000"/>
                        </a:lnSpc>
                        <a:spcBef>
                          <a:spcPts val="0"/>
                        </a:spcBef>
                        <a:spcAft>
                          <a:spcPts val="0"/>
                        </a:spcAft>
                        <a:buClr>
                          <a:schemeClr val="dk1"/>
                        </a:buClr>
                        <a:buSzPts val="2000"/>
                        <a:buFont typeface="Open Sans"/>
                        <a:buChar char="●"/>
                      </a:pPr>
                      <a:r>
                        <a:rPr lang="en-US" sz="2000">
                          <a:solidFill>
                            <a:schemeClr val="dk1"/>
                          </a:solidFill>
                          <a:latin typeface="Open Sans"/>
                          <a:ea typeface="Open Sans"/>
                          <a:cs typeface="Open Sans"/>
                          <a:sym typeface="Open Sans"/>
                        </a:rPr>
                        <a:t>Describe how utility-led DERs can serve as gridscale</a:t>
                      </a:r>
                      <a:endParaRPr sz="2000">
                        <a:solidFill>
                          <a:schemeClr val="dk1"/>
                        </a:solidFill>
                        <a:latin typeface="Open Sans"/>
                        <a:ea typeface="Open Sans"/>
                        <a:cs typeface="Open Sans"/>
                        <a:sym typeface="Open Sans"/>
                      </a:endParaRPr>
                    </a:p>
                    <a:p>
                      <a:pPr indent="0" lvl="0" marL="457200" rtl="0" algn="l">
                        <a:lnSpc>
                          <a:spcPct val="150000"/>
                        </a:lnSpc>
                        <a:spcBef>
                          <a:spcPts val="0"/>
                        </a:spcBef>
                        <a:spcAft>
                          <a:spcPts val="0"/>
                        </a:spcAft>
                        <a:buNone/>
                      </a:pPr>
                      <a:r>
                        <a:rPr lang="en-US" sz="2000">
                          <a:solidFill>
                            <a:schemeClr val="dk1"/>
                          </a:solidFill>
                          <a:latin typeface="Open Sans"/>
                          <a:ea typeface="Open Sans"/>
                          <a:cs typeface="Open Sans"/>
                          <a:sym typeface="Open Sans"/>
                        </a:rPr>
                        <a:t>planning, infrastructure, and capacity resources.</a:t>
                      </a:r>
                      <a:endParaRPr sz="2000">
                        <a:solidFill>
                          <a:schemeClr val="dk1"/>
                        </a:solidFill>
                        <a:latin typeface="Open Sans"/>
                        <a:ea typeface="Open Sans"/>
                        <a:cs typeface="Open Sans"/>
                        <a:sym typeface="Open Sans"/>
                      </a:endParaRPr>
                    </a:p>
                    <a:p>
                      <a:pPr indent="-355600" lvl="0" marL="457200" rtl="0" algn="l">
                        <a:lnSpc>
                          <a:spcPct val="150000"/>
                        </a:lnSpc>
                        <a:spcBef>
                          <a:spcPts val="0"/>
                        </a:spcBef>
                        <a:spcAft>
                          <a:spcPts val="0"/>
                        </a:spcAft>
                        <a:buClr>
                          <a:schemeClr val="dk1"/>
                        </a:buClr>
                        <a:buSzPts val="2000"/>
                        <a:buFont typeface="Open Sans"/>
                        <a:buChar char="●"/>
                      </a:pPr>
                      <a:r>
                        <a:rPr lang="en-US" sz="2000">
                          <a:solidFill>
                            <a:schemeClr val="dk1"/>
                          </a:solidFill>
                          <a:latin typeface="Open Sans"/>
                          <a:ea typeface="Open Sans"/>
                          <a:cs typeface="Open Sans"/>
                          <a:sym typeface="Open Sans"/>
                        </a:rPr>
                        <a:t>Outline the economic case for DCP.</a:t>
                      </a:r>
                      <a:endParaRPr sz="2000">
                        <a:solidFill>
                          <a:schemeClr val="dk1"/>
                        </a:solidFill>
                        <a:latin typeface="Open Sans"/>
                        <a:ea typeface="Open Sans"/>
                        <a:cs typeface="Open Sans"/>
                        <a:sym typeface="Open Sans"/>
                      </a:endParaRPr>
                    </a:p>
                    <a:p>
                      <a:pPr indent="-355600" lvl="0" marL="457200" rtl="0" algn="l">
                        <a:lnSpc>
                          <a:spcPct val="150000"/>
                        </a:lnSpc>
                        <a:spcBef>
                          <a:spcPts val="0"/>
                        </a:spcBef>
                        <a:spcAft>
                          <a:spcPts val="0"/>
                        </a:spcAft>
                        <a:buClr>
                          <a:schemeClr val="dk1"/>
                        </a:buClr>
                        <a:buSzPts val="2000"/>
                        <a:buFont typeface="Open Sans"/>
                        <a:buChar char="●"/>
                      </a:pPr>
                      <a:r>
                        <a:rPr lang="en-US" sz="2000">
                          <a:solidFill>
                            <a:schemeClr val="dk1"/>
                          </a:solidFill>
                          <a:latin typeface="Open Sans"/>
                          <a:ea typeface="Open Sans"/>
                          <a:cs typeface="Open Sans"/>
                          <a:sym typeface="Open Sans"/>
                        </a:rPr>
                        <a:t>Provide a roadmap for utilities and regulators to implement DCP.</a:t>
                      </a:r>
                      <a:endParaRPr sz="2000">
                        <a:solidFill>
                          <a:schemeClr val="dk1"/>
                        </a:solidFill>
                        <a:latin typeface="Open Sans"/>
                        <a:ea typeface="Open Sans"/>
                        <a:cs typeface="Open Sans"/>
                        <a:sym typeface="Open Sans"/>
                      </a:endParaRPr>
                    </a:p>
                  </a:txBody>
                  <a:tcPr marT="19050" marB="19050"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rgbClr val="D9D9D9"/>
                    </a:solidFill>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 name="Shape 54"/>
        <p:cNvGrpSpPr/>
        <p:nvPr/>
      </p:nvGrpSpPr>
      <p:grpSpPr>
        <a:xfrm>
          <a:off x="0" y="0"/>
          <a:ext cx="0" cy="0"/>
          <a:chOff x="0" y="0"/>
          <a:chExt cx="0" cy="0"/>
        </a:xfrm>
      </p:grpSpPr>
      <p:sp>
        <p:nvSpPr>
          <p:cNvPr id="55" name="Google Shape;55;g37ba86dc2e7_0_21"/>
          <p:cNvSpPr txBox="1"/>
          <p:nvPr>
            <p:ph type="title"/>
          </p:nvPr>
        </p:nvSpPr>
        <p:spPr>
          <a:xfrm>
            <a:off x="838200" y="365125"/>
            <a:ext cx="10515600" cy="646500"/>
          </a:xfrm>
          <a:prstGeom prst="rect">
            <a:avLst/>
          </a:prstGeom>
          <a:noFill/>
          <a:ln>
            <a:noFill/>
          </a:ln>
        </p:spPr>
        <p:txBody>
          <a:bodyPr anchorCtr="0" anchor="ctr" bIns="45700" lIns="91425" spcFirstLastPara="1" rIns="91425" wrap="square" tIns="45700">
            <a:spAutoFit/>
          </a:bodyPr>
          <a:lstStyle/>
          <a:p>
            <a:pPr indent="0" lvl="0" marL="0" rtl="0" algn="l">
              <a:lnSpc>
                <a:spcPct val="90000"/>
              </a:lnSpc>
              <a:spcBef>
                <a:spcPts val="0"/>
              </a:spcBef>
              <a:spcAft>
                <a:spcPts val="0"/>
              </a:spcAft>
              <a:buSzPts val="1800"/>
              <a:buNone/>
            </a:pPr>
            <a:r>
              <a:rPr lang="en-US"/>
              <a:t>Plan, Deploy, Dispatch Framework</a:t>
            </a:r>
            <a:endParaRPr/>
          </a:p>
        </p:txBody>
      </p:sp>
      <p:pic>
        <p:nvPicPr>
          <p:cNvPr id="56" name="Google Shape;56;g37ba86dc2e7_0_21" title="SEPA305 Distributed Capacity Procurement_Figure 2.jpg"/>
          <p:cNvPicPr preferRelativeResize="0"/>
          <p:nvPr/>
        </p:nvPicPr>
        <p:blipFill>
          <a:blip r:embed="rId3">
            <a:alphaModFix/>
          </a:blip>
          <a:stretch>
            <a:fillRect/>
          </a:stretch>
        </p:blipFill>
        <p:spPr>
          <a:xfrm>
            <a:off x="152400" y="1011625"/>
            <a:ext cx="11887201" cy="51309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g37bab4b6f0e_0_8"/>
          <p:cNvSpPr txBox="1"/>
          <p:nvPr>
            <p:ph type="title"/>
          </p:nvPr>
        </p:nvSpPr>
        <p:spPr>
          <a:xfrm>
            <a:off x="838200" y="365125"/>
            <a:ext cx="10515600" cy="646500"/>
          </a:xfrm>
          <a:prstGeom prst="rect">
            <a:avLst/>
          </a:prstGeom>
          <a:noFill/>
          <a:ln>
            <a:noFill/>
          </a:ln>
        </p:spPr>
        <p:txBody>
          <a:bodyPr anchorCtr="0" anchor="ctr" bIns="45700" lIns="91425" spcFirstLastPara="1" rIns="91425" wrap="square" tIns="45700">
            <a:spAutoFit/>
          </a:bodyPr>
          <a:lstStyle/>
          <a:p>
            <a:pPr indent="0" lvl="0" marL="0" rtl="0" algn="l">
              <a:lnSpc>
                <a:spcPct val="90000"/>
              </a:lnSpc>
              <a:spcBef>
                <a:spcPts val="0"/>
              </a:spcBef>
              <a:spcAft>
                <a:spcPts val="0"/>
              </a:spcAft>
              <a:buSzPts val="1800"/>
              <a:buNone/>
            </a:pPr>
            <a:r>
              <a:rPr lang="en-US"/>
              <a:t>What DCP is Not</a:t>
            </a:r>
            <a:endParaRPr/>
          </a:p>
        </p:txBody>
      </p:sp>
      <p:graphicFrame>
        <p:nvGraphicFramePr>
          <p:cNvPr id="63" name="Google Shape;63;g37bab4b6f0e_0_8"/>
          <p:cNvGraphicFramePr/>
          <p:nvPr/>
        </p:nvGraphicFramePr>
        <p:xfrm>
          <a:off x="838200" y="1470325"/>
          <a:ext cx="3000000" cy="3000000"/>
        </p:xfrm>
        <a:graphic>
          <a:graphicData uri="http://schemas.openxmlformats.org/drawingml/2006/table">
            <a:tbl>
              <a:tblPr>
                <a:noFill/>
                <a:tableStyleId>{2B190669-0250-4050-AE6B-29B806FB1568}</a:tableStyleId>
              </a:tblPr>
              <a:tblGrid>
                <a:gridCol w="10515600"/>
              </a:tblGrid>
              <a:tr h="3837150">
                <a:tc>
                  <a:txBody>
                    <a:bodyPr/>
                    <a:lstStyle/>
                    <a:p>
                      <a:pPr indent="-355600" lvl="0" marL="457200" rtl="0" algn="l">
                        <a:lnSpc>
                          <a:spcPct val="150000"/>
                        </a:lnSpc>
                        <a:spcBef>
                          <a:spcPts val="0"/>
                        </a:spcBef>
                        <a:spcAft>
                          <a:spcPts val="0"/>
                        </a:spcAft>
                        <a:buSzPts val="2000"/>
                        <a:buFont typeface="Open Sans"/>
                        <a:buChar char="●"/>
                      </a:pPr>
                      <a:r>
                        <a:rPr lang="en-US" sz="2000">
                          <a:latin typeface="Open Sans"/>
                          <a:ea typeface="Open Sans"/>
                          <a:cs typeface="Open Sans"/>
                          <a:sym typeface="Open Sans"/>
                        </a:rPr>
                        <a:t>DCP is not a traditional utility construction model where utilities build DERs using their own in-house engineering and construction resources.</a:t>
                      </a:r>
                      <a:endParaRPr sz="2000">
                        <a:latin typeface="Open Sans"/>
                        <a:ea typeface="Open Sans"/>
                        <a:cs typeface="Open Sans"/>
                        <a:sym typeface="Open Sans"/>
                      </a:endParaRPr>
                    </a:p>
                    <a:p>
                      <a:pPr indent="-355600" lvl="0" marL="457200" rtl="0" algn="l">
                        <a:lnSpc>
                          <a:spcPct val="150000"/>
                        </a:lnSpc>
                        <a:spcBef>
                          <a:spcPts val="0"/>
                        </a:spcBef>
                        <a:spcAft>
                          <a:spcPts val="0"/>
                        </a:spcAft>
                        <a:buSzPts val="2000"/>
                        <a:buFont typeface="Open Sans"/>
                        <a:buChar char="●"/>
                      </a:pPr>
                      <a:r>
                        <a:rPr lang="en-US" sz="2000">
                          <a:solidFill>
                            <a:schemeClr val="dk1"/>
                          </a:solidFill>
                          <a:latin typeface="Open Sans"/>
                          <a:ea typeface="Open Sans"/>
                          <a:cs typeface="Open Sans"/>
                          <a:sym typeface="Open Sans"/>
                        </a:rPr>
                        <a:t>DCP relies on competitive bidding from local DER companies.</a:t>
                      </a:r>
                      <a:endParaRPr sz="2000">
                        <a:solidFill>
                          <a:schemeClr val="dk1"/>
                        </a:solidFill>
                        <a:latin typeface="Open Sans"/>
                        <a:ea typeface="Open Sans"/>
                        <a:cs typeface="Open Sans"/>
                        <a:sym typeface="Open Sans"/>
                      </a:endParaRPr>
                    </a:p>
                    <a:p>
                      <a:pPr indent="-355600" lvl="0" marL="457200" rtl="0" algn="l">
                        <a:lnSpc>
                          <a:spcPct val="150000"/>
                        </a:lnSpc>
                        <a:spcBef>
                          <a:spcPts val="0"/>
                        </a:spcBef>
                        <a:spcAft>
                          <a:spcPts val="0"/>
                        </a:spcAft>
                        <a:buClr>
                          <a:schemeClr val="dk1"/>
                        </a:buClr>
                        <a:buSzPts val="2000"/>
                        <a:buFont typeface="Open Sans"/>
                        <a:buChar char="●"/>
                      </a:pPr>
                      <a:r>
                        <a:rPr lang="en-US" sz="2000">
                          <a:solidFill>
                            <a:schemeClr val="dk1"/>
                          </a:solidFill>
                          <a:latin typeface="Open Sans"/>
                          <a:ea typeface="Open Sans"/>
                          <a:cs typeface="Open Sans"/>
                          <a:sym typeface="Open Sans"/>
                        </a:rPr>
                        <a:t>DCP does not eliminate or preclude private ownership of DERs, as both utility- and customer-owned distributed resources can coexist within the same energy ecosystem.</a:t>
                      </a:r>
                      <a:endParaRPr sz="2000">
                        <a:solidFill>
                          <a:schemeClr val="dk1"/>
                        </a:solidFill>
                        <a:latin typeface="Open Sans"/>
                        <a:ea typeface="Open Sans"/>
                        <a:cs typeface="Open Sans"/>
                        <a:sym typeface="Open Sans"/>
                      </a:endParaRPr>
                    </a:p>
                    <a:p>
                      <a:pPr indent="-355600" lvl="0" marL="457200" rtl="0" algn="l">
                        <a:lnSpc>
                          <a:spcPct val="150000"/>
                        </a:lnSpc>
                        <a:spcBef>
                          <a:spcPts val="0"/>
                        </a:spcBef>
                        <a:spcAft>
                          <a:spcPts val="0"/>
                        </a:spcAft>
                        <a:buClr>
                          <a:schemeClr val="dk1"/>
                        </a:buClr>
                        <a:buSzPts val="2000"/>
                        <a:buFont typeface="Open Sans"/>
                        <a:buChar char="●"/>
                      </a:pPr>
                      <a:r>
                        <a:rPr lang="en-US" sz="2000">
                          <a:solidFill>
                            <a:schemeClr val="dk1"/>
                          </a:solidFill>
                          <a:latin typeface="Open Sans"/>
                          <a:ea typeface="Open Sans"/>
                          <a:cs typeface="Open Sans"/>
                          <a:sym typeface="Open Sans"/>
                        </a:rPr>
                        <a:t>DCP is not a broad, demand-side management customer program open to all ratepayers; instead, it is strategically and geographically targeted to address specific infrastructure needs of the grid.</a:t>
                      </a:r>
                      <a:endParaRPr sz="2000">
                        <a:solidFill>
                          <a:schemeClr val="dk1"/>
                        </a:solidFill>
                        <a:latin typeface="Open Sans"/>
                        <a:ea typeface="Open Sans"/>
                        <a:cs typeface="Open Sans"/>
                        <a:sym typeface="Open Sans"/>
                      </a:endParaRPr>
                    </a:p>
                  </a:txBody>
                  <a:tcPr marT="19050" marB="19050" marR="28575" marL="28575" anchor="ctr">
                    <a:lnL cap="flat" cmpd="sng" w="10575">
                      <a:solidFill>
                        <a:srgbClr val="CCCCCC"/>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rgbClr val="D9D9D9"/>
                    </a:solid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g37bab4b6f0e_0_15"/>
          <p:cNvSpPr txBox="1"/>
          <p:nvPr>
            <p:ph type="title"/>
          </p:nvPr>
        </p:nvSpPr>
        <p:spPr>
          <a:xfrm>
            <a:off x="838200" y="365125"/>
            <a:ext cx="10515600" cy="646500"/>
          </a:xfrm>
          <a:prstGeom prst="rect">
            <a:avLst/>
          </a:prstGeom>
          <a:noFill/>
          <a:ln>
            <a:noFill/>
          </a:ln>
        </p:spPr>
        <p:txBody>
          <a:bodyPr anchorCtr="0" anchor="ctr" bIns="45700" lIns="91425" spcFirstLastPara="1" rIns="91425" wrap="square" tIns="45700">
            <a:spAutoFit/>
          </a:bodyPr>
          <a:lstStyle/>
          <a:p>
            <a:pPr indent="0" lvl="0" marL="0" rtl="0" algn="l">
              <a:lnSpc>
                <a:spcPct val="90000"/>
              </a:lnSpc>
              <a:spcBef>
                <a:spcPts val="0"/>
              </a:spcBef>
              <a:spcAft>
                <a:spcPts val="0"/>
              </a:spcAft>
              <a:buSzPts val="1800"/>
              <a:buNone/>
            </a:pPr>
            <a:r>
              <a:rPr lang="en-US"/>
              <a:t>Critical Advantages of DCP</a:t>
            </a:r>
            <a:endParaRPr/>
          </a:p>
        </p:txBody>
      </p:sp>
      <p:pic>
        <p:nvPicPr>
          <p:cNvPr id="70" name="Google Shape;70;g37bab4b6f0e_0_15" title="SEPA305 Distributed Capacity Procurement_Figure 3.jpg"/>
          <p:cNvPicPr preferRelativeResize="0"/>
          <p:nvPr/>
        </p:nvPicPr>
        <p:blipFill>
          <a:blip r:embed="rId3">
            <a:alphaModFix/>
          </a:blip>
          <a:stretch>
            <a:fillRect/>
          </a:stretch>
        </p:blipFill>
        <p:spPr>
          <a:xfrm>
            <a:off x="152391" y="1716732"/>
            <a:ext cx="11887201" cy="342453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g37bab4b6f0e_0_22"/>
          <p:cNvSpPr txBox="1"/>
          <p:nvPr>
            <p:ph type="title"/>
          </p:nvPr>
        </p:nvSpPr>
        <p:spPr>
          <a:xfrm>
            <a:off x="838200" y="365125"/>
            <a:ext cx="10515600" cy="646500"/>
          </a:xfrm>
          <a:prstGeom prst="rect">
            <a:avLst/>
          </a:prstGeom>
          <a:noFill/>
          <a:ln>
            <a:noFill/>
          </a:ln>
        </p:spPr>
        <p:txBody>
          <a:bodyPr anchorCtr="0" anchor="ctr" bIns="45700" lIns="91425" spcFirstLastPara="1" rIns="91425" wrap="square" tIns="45700">
            <a:spAutoFit/>
          </a:bodyPr>
          <a:lstStyle/>
          <a:p>
            <a:pPr indent="0" lvl="0" marL="0" rtl="0" algn="l">
              <a:lnSpc>
                <a:spcPct val="90000"/>
              </a:lnSpc>
              <a:spcBef>
                <a:spcPts val="0"/>
              </a:spcBef>
              <a:spcAft>
                <a:spcPts val="0"/>
              </a:spcAft>
              <a:buSzPts val="1800"/>
              <a:buNone/>
            </a:pPr>
            <a:r>
              <a:rPr lang="en-US"/>
              <a:t>Regulatory  Roadmap for DCP</a:t>
            </a:r>
            <a:endParaRPr/>
          </a:p>
        </p:txBody>
      </p:sp>
      <p:pic>
        <p:nvPicPr>
          <p:cNvPr id="77" name="Google Shape;77;g37bab4b6f0e_0_22" title="SEPA305 Distributed Capacity Procurement_Figure 4.jpg"/>
          <p:cNvPicPr preferRelativeResize="0"/>
          <p:nvPr/>
        </p:nvPicPr>
        <p:blipFill>
          <a:blip r:embed="rId3">
            <a:alphaModFix/>
          </a:blip>
          <a:stretch>
            <a:fillRect/>
          </a:stretch>
        </p:blipFill>
        <p:spPr>
          <a:xfrm>
            <a:off x="152400" y="1164025"/>
            <a:ext cx="11887201" cy="480595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g37bab4b6f0e_0_29"/>
          <p:cNvSpPr txBox="1"/>
          <p:nvPr>
            <p:ph type="title"/>
          </p:nvPr>
        </p:nvSpPr>
        <p:spPr>
          <a:xfrm>
            <a:off x="838200" y="365125"/>
            <a:ext cx="10515600" cy="646500"/>
          </a:xfrm>
          <a:prstGeom prst="rect">
            <a:avLst/>
          </a:prstGeom>
        </p:spPr>
        <p:txBody>
          <a:bodyPr anchorCtr="0" anchor="ctr" bIns="45700" lIns="91425" spcFirstLastPara="1" rIns="91425" wrap="square" tIns="45700">
            <a:spAutoFit/>
          </a:bodyPr>
          <a:lstStyle/>
          <a:p>
            <a:pPr indent="0" lvl="0" marL="0" rtl="0" algn="l">
              <a:spcBef>
                <a:spcPts val="0"/>
              </a:spcBef>
              <a:spcAft>
                <a:spcPts val="0"/>
              </a:spcAft>
              <a:buNone/>
            </a:pPr>
            <a:r>
              <a:rPr lang="en-US"/>
              <a:t>Key </a:t>
            </a:r>
            <a:r>
              <a:rPr lang="en-US"/>
              <a:t>Takeaways</a:t>
            </a:r>
            <a:endParaRPr/>
          </a:p>
        </p:txBody>
      </p:sp>
      <p:pic>
        <p:nvPicPr>
          <p:cNvPr id="84" name="Google Shape;84;g37bab4b6f0e_0_29"/>
          <p:cNvPicPr preferRelativeResize="0"/>
          <p:nvPr/>
        </p:nvPicPr>
        <p:blipFill>
          <a:blip r:embed="rId3">
            <a:alphaModFix/>
          </a:blip>
          <a:stretch>
            <a:fillRect/>
          </a:stretch>
        </p:blipFill>
        <p:spPr>
          <a:xfrm>
            <a:off x="838205" y="1683930"/>
            <a:ext cx="10712725" cy="2941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g37ba86dc2e7_0_28"/>
          <p:cNvSpPr txBox="1"/>
          <p:nvPr>
            <p:ph type="title"/>
          </p:nvPr>
        </p:nvSpPr>
        <p:spPr>
          <a:xfrm>
            <a:off x="711300" y="365125"/>
            <a:ext cx="10769400" cy="632700"/>
          </a:xfrm>
          <a:prstGeom prst="rect">
            <a:avLst/>
          </a:prstGeom>
          <a:noFill/>
          <a:ln>
            <a:noFill/>
          </a:ln>
        </p:spPr>
        <p:txBody>
          <a:bodyPr anchorCtr="0" anchor="ctr" bIns="45700" lIns="91425" spcFirstLastPara="1" rIns="91425" wrap="square" tIns="45700">
            <a:spAutoFit/>
          </a:bodyPr>
          <a:lstStyle/>
          <a:p>
            <a:pPr indent="0" lvl="0" marL="0" rtl="0" algn="l">
              <a:lnSpc>
                <a:spcPct val="90000"/>
              </a:lnSpc>
              <a:spcBef>
                <a:spcPts val="0"/>
              </a:spcBef>
              <a:spcAft>
                <a:spcPts val="0"/>
              </a:spcAft>
              <a:buSzPts val="1800"/>
              <a:buNone/>
            </a:pPr>
            <a:r>
              <a:rPr lang="en-US" sz="3900"/>
              <a:t>SEPA Resources: DCP White Paper</a:t>
            </a:r>
            <a:endParaRPr sz="3900"/>
          </a:p>
        </p:txBody>
      </p:sp>
      <p:pic>
        <p:nvPicPr>
          <p:cNvPr id="91" name="Google Shape;91;g37ba86dc2e7_0_28" title="Sparkfund_DCP_Report (1).png"/>
          <p:cNvPicPr preferRelativeResize="0"/>
          <p:nvPr/>
        </p:nvPicPr>
        <p:blipFill>
          <a:blip r:embed="rId3">
            <a:alphaModFix/>
          </a:blip>
          <a:stretch>
            <a:fillRect/>
          </a:stretch>
        </p:blipFill>
        <p:spPr>
          <a:xfrm>
            <a:off x="6147675" y="1484625"/>
            <a:ext cx="3888748" cy="3888748"/>
          </a:xfrm>
          <a:prstGeom prst="rect">
            <a:avLst/>
          </a:prstGeom>
          <a:noFill/>
          <a:ln>
            <a:noFill/>
          </a:ln>
        </p:spPr>
      </p:pic>
      <p:pic>
        <p:nvPicPr>
          <p:cNvPr id="92" name="Google Shape;92;g37ba86dc2e7_0_28"/>
          <p:cNvPicPr preferRelativeResize="0"/>
          <p:nvPr/>
        </p:nvPicPr>
        <p:blipFill>
          <a:blip r:embed="rId4">
            <a:alphaModFix/>
          </a:blip>
          <a:stretch>
            <a:fillRect/>
          </a:stretch>
        </p:blipFill>
        <p:spPr>
          <a:xfrm>
            <a:off x="1197025" y="1059375"/>
            <a:ext cx="3888750" cy="500864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639A3FA1C9E0942BBF7F9F35DE90E23" ma:contentTypeVersion="27" ma:contentTypeDescription="Create a new document." ma:contentTypeScope="" ma:versionID="f02538cd3959b407bd81c4da01c8e3b4">
  <xsd:schema xmlns:xsd="http://www.w3.org/2001/XMLSchema" xmlns:xs="http://www.w3.org/2001/XMLSchema" xmlns:p="http://schemas.microsoft.com/office/2006/metadata/properties" xmlns:ns2="366f8ce5-d73f-42ca-b783-18c5a7014e15" xmlns:ns3="9027f227-2485-4a72-9540-1dfbdbd59ef1" targetNamespace="http://schemas.microsoft.com/office/2006/metadata/properties" ma:root="true" ma:fieldsID="da20edde094807d2b0d7b336e81b20fa" ns2:_="" ns3:_="">
    <xsd:import namespace="366f8ce5-d73f-42ca-b783-18c5a7014e15"/>
    <xsd:import namespace="9027f227-2485-4a72-9540-1dfbdbd59ef1"/>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LengthInSeconds" minOccurs="0"/>
                <xsd:element ref="ns3:TaxCatchAll" minOccurs="0"/>
                <xsd:element ref="ns2:lcf76f155ced4ddcb4097134ff3c332f" minOccurs="0"/>
                <xsd:element ref="ns2:Thumbnail" minOccurs="0"/>
                <xsd:element ref="ns2:thumbnail0"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6f8ce5-d73f-42ca-b783-18c5a7014e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aaa5774-00a7-42c1-afed-36bffd058b46" ma:termSetId="09814cd3-568e-fe90-9814-8d621ff8fb84" ma:anchorId="fba54fb3-c3e1-fe81-a776-ca4b69148c4d" ma:open="true" ma:isKeyword="false">
      <xsd:complexType>
        <xsd:sequence>
          <xsd:element ref="pc:Terms" minOccurs="0" maxOccurs="1"/>
        </xsd:sequence>
      </xsd:complexType>
    </xsd:element>
    <xsd:element name="Thumbnail" ma:index="24" nillable="true" ma:displayName="Thumbnail" ma:format="Thumbnail" ma:internalName="Thumbnail">
      <xsd:simpleType>
        <xsd:restriction base="dms:Unknown"/>
      </xsd:simpleType>
    </xsd:element>
    <xsd:element name="thumbnail0" ma:index="25" nillable="true" ma:displayName="thumbnail" ma:format="Thumbnail" ma:internalName="thumbnail0">
      <xsd:simpleType>
        <xsd:restriction base="dms:Unknown"/>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027f227-2485-4a72-9540-1dfbdbd59ef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9b98ccdc-b991-4fd3-be30-98e6d0f89d09}" ma:internalName="TaxCatchAll" ma:showField="CatchAllData" ma:web="9027f227-2485-4a72-9540-1dfbdbd59e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66f8ce5-d73f-42ca-b783-18c5a7014e15">
      <Terms xmlns="http://schemas.microsoft.com/office/infopath/2007/PartnerControls"/>
    </lcf76f155ced4ddcb4097134ff3c332f>
    <thumbnail0 xmlns="366f8ce5-d73f-42ca-b783-18c5a7014e15" xsi:nil="true"/>
    <TaxCatchAll xmlns="9027f227-2485-4a72-9540-1dfbdbd59ef1" xsi:nil="true"/>
    <Thumbnail xmlns="366f8ce5-d73f-42ca-b783-18c5a7014e15" xsi:nil="true"/>
  </documentManagement>
</p:properties>
</file>

<file path=customXml/itemProps1.xml><?xml version="1.0" encoding="utf-8"?>
<ds:datastoreItem xmlns:ds="http://schemas.openxmlformats.org/officeDocument/2006/customXml" ds:itemID="{3F586D13-4A9E-40EF-B37F-29A399E181E3}"/>
</file>

<file path=customXml/itemProps2.xml><?xml version="1.0" encoding="utf-8"?>
<ds:datastoreItem xmlns:ds="http://schemas.openxmlformats.org/officeDocument/2006/customXml" ds:itemID="{EE770857-AD12-409D-AB50-210C286CABDD}"/>
</file>

<file path=customXml/itemProps3.xml><?xml version="1.0" encoding="utf-8"?>
<ds:datastoreItem xmlns:ds="http://schemas.openxmlformats.org/officeDocument/2006/customXml" ds:itemID="{66788880-9470-405B-ACC4-04365834CC5A}"/>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Devin Overbey</dc:creator>
  <dcterms:created xsi:type="dcterms:W3CDTF">2023-09-21T16:14:17Z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0x0101006639A3FA1C9E0942BBF7F9F35DE90E23</vt:lpwstr>
  </property>
  <property fmtid="{D5CDD505-2E9C-101B-9397-08002B2CF9AE}" pid="3" name="MediaServiceImageTags">
    <vt:lpwstr/>
  </property>
</Properties>
</file>