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0.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slideLayouts/slideLayout1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1" r:id="rId2"/>
  </p:sldMasterIdLst>
  <p:notesMasterIdLst>
    <p:notesMasterId r:id="rId11"/>
  </p:notesMasterIdLst>
  <p:sldIdLst>
    <p:sldId id="256" r:id="rId3"/>
    <p:sldId id="280" r:id="rId4"/>
    <p:sldId id="258" r:id="rId5"/>
    <p:sldId id="259" r:id="rId6"/>
    <p:sldId id="260" r:id="rId7"/>
    <p:sldId id="279" r:id="rId8"/>
    <p:sldId id="261" r:id="rId9"/>
    <p:sldId id="277" r:id="rId10"/>
  </p:sldIdLst>
  <p:sldSz cx="12192000" cy="6858000"/>
  <p:notesSz cx="6858000" cy="9144000"/>
  <p:embeddedFontLst>
    <p:embeddedFont>
      <p:font typeface="Century Gothic" panose="020B0502020202020204" pitchFamily="34" charset="0"/>
      <p:regular r:id="rId12"/>
      <p:bold r:id="rId13"/>
      <p:italic r:id="rId14"/>
      <p:boldItalic r:id="rId15"/>
    </p:embeddedFont>
    <p:embeddedFont>
      <p:font typeface="Garamond" panose="02020404030301010803" pitchFamily="18"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hnOH3yTHOz8Tvdkn+i7V3CS7/+1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7C7257-5CEA-4D8C-8026-3F667BF7CA71}">
  <a:tblStyle styleId="{0B7C7257-5CEA-4D8C-8026-3F667BF7CA71}" styleName="Table_0">
    <a:wholeTbl>
      <a:tcTxStyle>
        <a:font>
          <a:latin typeface="Arial"/>
          <a:ea typeface="Arial"/>
          <a:cs typeface="Arial"/>
        </a:font>
        <a:srgbClr val="000000"/>
      </a:tcTxStyle>
      <a:tcStyle>
        <a:tcBdr>
          <a:left>
            <a:ln w="6350" cap="flat" cmpd="sng">
              <a:solidFill>
                <a:srgbClr val="808080"/>
              </a:solidFill>
              <a:prstDash val="solid"/>
              <a:round/>
              <a:headEnd type="none" w="sm" len="sm"/>
              <a:tailEnd type="none" w="sm" len="sm"/>
            </a:ln>
          </a:left>
          <a:right>
            <a:ln w="6350" cap="flat" cmpd="sng">
              <a:solidFill>
                <a:srgbClr val="808080"/>
              </a:solidFill>
              <a:prstDash val="solid"/>
              <a:round/>
              <a:headEnd type="none" w="sm" len="sm"/>
              <a:tailEnd type="none" w="sm" len="sm"/>
            </a:ln>
          </a:right>
          <a:top>
            <a:ln w="6350" cap="flat" cmpd="sng">
              <a:solidFill>
                <a:srgbClr val="808080"/>
              </a:solidFill>
              <a:prstDash val="solid"/>
              <a:round/>
              <a:headEnd type="none" w="sm" len="sm"/>
              <a:tailEnd type="none" w="sm" len="sm"/>
            </a:ln>
          </a:top>
          <a:bottom>
            <a:ln w="6350" cap="flat" cmpd="sng">
              <a:solidFill>
                <a:srgbClr val="808080"/>
              </a:solidFill>
              <a:prstDash val="solid"/>
              <a:round/>
              <a:headEnd type="none" w="sm" len="sm"/>
              <a:tailEnd type="none" w="sm" len="sm"/>
            </a:ln>
          </a:bottom>
          <a:insideH>
            <a:ln w="6350" cap="flat" cmpd="sng">
              <a:solidFill>
                <a:srgbClr val="808080"/>
              </a:solidFill>
              <a:prstDash val="solid"/>
              <a:round/>
              <a:headEnd type="none" w="sm" len="sm"/>
              <a:tailEnd type="none" w="sm" len="sm"/>
            </a:ln>
          </a:insideH>
          <a:insideV>
            <a:ln w="6350" cap="flat" cmpd="sng">
              <a:solidFill>
                <a:srgbClr val="80808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221301E-09D2-41C4-B86D-CA170908ED83}" styleName="Table_1">
    <a:wholeTbl>
      <a:tcTxStyle>
        <a:font>
          <a:latin typeface="Arial"/>
          <a:ea typeface="Arial"/>
          <a:cs typeface="Arial"/>
        </a:font>
        <a:srgbClr val="000000"/>
      </a:tcTxStyle>
      <a:tcStyle>
        <a:tcBdr>
          <a:left>
            <a:ln w="6350" cap="flat" cmpd="sng">
              <a:solidFill>
                <a:srgbClr val="7E7E7E"/>
              </a:solidFill>
              <a:prstDash val="solid"/>
              <a:round/>
              <a:headEnd type="none" w="sm" len="sm"/>
              <a:tailEnd type="none" w="sm" len="sm"/>
            </a:ln>
          </a:left>
          <a:right>
            <a:ln w="6350" cap="flat" cmpd="sng">
              <a:solidFill>
                <a:srgbClr val="7E7E7E"/>
              </a:solidFill>
              <a:prstDash val="solid"/>
              <a:round/>
              <a:headEnd type="none" w="sm" len="sm"/>
              <a:tailEnd type="none" w="sm" len="sm"/>
            </a:ln>
          </a:right>
          <a:top>
            <a:ln w="6350" cap="flat" cmpd="sng">
              <a:solidFill>
                <a:srgbClr val="7E7E7E"/>
              </a:solidFill>
              <a:prstDash val="solid"/>
              <a:round/>
              <a:headEnd type="none" w="sm" len="sm"/>
              <a:tailEnd type="none" w="sm" len="sm"/>
            </a:ln>
          </a:top>
          <a:bottom>
            <a:ln w="6350" cap="flat" cmpd="sng">
              <a:solidFill>
                <a:srgbClr val="7E7E7E"/>
              </a:solidFill>
              <a:prstDash val="solid"/>
              <a:round/>
              <a:headEnd type="none" w="sm" len="sm"/>
              <a:tailEnd type="none" w="sm" len="sm"/>
            </a:ln>
          </a:bottom>
          <a:insideH>
            <a:ln w="6350" cap="flat" cmpd="sng">
              <a:solidFill>
                <a:srgbClr val="7E7E7E"/>
              </a:solidFill>
              <a:prstDash val="solid"/>
              <a:round/>
              <a:headEnd type="none" w="sm" len="sm"/>
              <a:tailEnd type="none" w="sm" len="sm"/>
            </a:ln>
          </a:insideH>
          <a:insideV>
            <a:ln w="6350" cap="flat" cmpd="sng">
              <a:solidFill>
                <a:srgbClr val="7E7E7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71"/>
    <p:restoredTop sz="69692"/>
  </p:normalViewPr>
  <p:slideViewPr>
    <p:cSldViewPr snapToGrid="0">
      <p:cViewPr varScale="1">
        <p:scale>
          <a:sx n="76" d="100"/>
          <a:sy n="76" d="100"/>
        </p:scale>
        <p:origin x="2368" y="192"/>
      </p:cViewPr>
      <p:guideLst/>
    </p:cSldViewPr>
  </p:slideViewPr>
  <p:outlineViewPr>
    <p:cViewPr>
      <p:scale>
        <a:sx n="33" d="100"/>
        <a:sy n="33" d="100"/>
      </p:scale>
      <p:origin x="0" y="-57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9" Type="http://schemas.openxmlformats.org/officeDocument/2006/relationships/viewProps" Target="viewProps.xml"/><Relationship Id="rId3" Type="http://schemas.openxmlformats.org/officeDocument/2006/relationships/slide" Target="slides/slide1.xml"/><Relationship Id="rId42"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font" Target="fonts/font8.fntdata"/><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43"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1f7f18d9e1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31f7f18d9e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1f7f18d9e1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06400" marR="633095" lvl="0" indent="0" algn="l" rtl="0">
              <a:spcBef>
                <a:spcPts val="1000"/>
              </a:spcBef>
              <a:spcAft>
                <a:spcPts val="0"/>
              </a:spcAft>
              <a:buNone/>
            </a:pPr>
            <a:endParaRPr dirty="0"/>
          </a:p>
        </p:txBody>
      </p:sp>
      <p:sp>
        <p:nvSpPr>
          <p:cNvPr id="148" name="Google Shape;148;g31f7f18d9e1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d6f79fc2f9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E82"/>
              </a:buClr>
              <a:buSzPts val="1200"/>
              <a:buFont typeface="Arial"/>
              <a:buNone/>
            </a:pPr>
            <a:r>
              <a:rPr lang="en-US" sz="1100" dirty="0">
                <a:solidFill>
                  <a:srgbClr val="005E82"/>
                </a:solidFill>
              </a:rPr>
              <a:t>On October 18, 2023, the U.S. Department of Energy selected Kit Carson Electric Cooperative (KCEC) to receive $23 million to enhance the U.S. power grid's ability to deliver affordable, clean energy to American communities across northern New Mexico. The funds will advance the Building a Modern, Intelligent Distributed Battery Energy Storage Systems (BESS) for Resiliency in Northern New Mexico project to mitigate the impacts of extreme weather and strengthen grid reliability.</a:t>
            </a:r>
            <a:endParaRPr lang="en-US" sz="1100" dirty="0"/>
          </a:p>
          <a:p>
            <a:pPr marL="0" marR="0" lvl="0" indent="0" algn="l" rtl="0">
              <a:lnSpc>
                <a:spcPct val="100000"/>
              </a:lnSpc>
              <a:spcBef>
                <a:spcPts val="0"/>
              </a:spcBef>
              <a:spcAft>
                <a:spcPts val="0"/>
              </a:spcAft>
              <a:buClr>
                <a:schemeClr val="dk1"/>
              </a:buClr>
              <a:buSzPts val="1200"/>
              <a:buFont typeface="Arial"/>
              <a:buNone/>
            </a:pPr>
            <a:endParaRPr lang="en-US" sz="1100" dirty="0">
              <a:solidFill>
                <a:srgbClr val="005E82"/>
              </a:solidFill>
            </a:endParaRPr>
          </a:p>
          <a:p>
            <a:pPr marL="0" marR="0" lvl="0" indent="0" algn="l" rtl="0">
              <a:lnSpc>
                <a:spcPct val="100000"/>
              </a:lnSpc>
              <a:spcBef>
                <a:spcPts val="0"/>
              </a:spcBef>
              <a:spcAft>
                <a:spcPts val="0"/>
              </a:spcAft>
              <a:buClr>
                <a:srgbClr val="005E82"/>
              </a:buClr>
              <a:buSzPts val="1200"/>
              <a:buFont typeface="Arial"/>
              <a:buNone/>
            </a:pPr>
            <a:r>
              <a:rPr lang="en-US" sz="1100" dirty="0">
                <a:solidFill>
                  <a:srgbClr val="005E82"/>
                </a:solidFill>
              </a:rPr>
              <a:t>Due to the rural, geographically and demographically diverse nature of its service territory, KCEC is especially vulnerable to impacts of power outages across the region from the threat of wildfire, extreme drought, and high wind events. KCEC will deploy BESS and microgrid capabilities to three locations. This will allow KCEC to perform public safety power shutoffs while maintaining critical loads and services locally island during an unplanned utility outage. The three locations identified are:</a:t>
            </a:r>
          </a:p>
          <a:p>
            <a:pPr marL="0" marR="0" lvl="0" indent="0" algn="l" rtl="0">
              <a:lnSpc>
                <a:spcPct val="100000"/>
              </a:lnSpc>
              <a:spcBef>
                <a:spcPts val="0"/>
              </a:spcBef>
              <a:spcAft>
                <a:spcPts val="0"/>
              </a:spcAft>
              <a:buClr>
                <a:srgbClr val="005E82"/>
              </a:buClr>
              <a:buSzPts val="1200"/>
              <a:buFont typeface="Arial"/>
              <a:buNone/>
            </a:pPr>
            <a:endParaRPr lang="en-US" sz="1100" dirty="0">
              <a:solidFill>
                <a:srgbClr val="005E82"/>
              </a:solidFill>
            </a:endParaRPr>
          </a:p>
          <a:p>
            <a:r>
              <a:rPr lang="en-US" b="1" dirty="0"/>
              <a:t>📌 What GRIP DOE Is</a:t>
            </a:r>
          </a:p>
          <a:p>
            <a:r>
              <a:rPr lang="en-US" b="1" dirty="0"/>
              <a:t>Full Name:</a:t>
            </a:r>
            <a:r>
              <a:rPr lang="en-US" dirty="0"/>
              <a:t> </a:t>
            </a:r>
            <a:r>
              <a:rPr lang="en-US" i="1" dirty="0"/>
              <a:t>Grid Resilience and Innovation Partnerships Program</a:t>
            </a:r>
            <a:endParaRPr lang="en-US" dirty="0"/>
          </a:p>
          <a:p>
            <a:r>
              <a:rPr lang="en-US" b="1" dirty="0"/>
              <a:t>Agency:</a:t>
            </a:r>
            <a:r>
              <a:rPr lang="en-US" dirty="0"/>
              <a:t> U.S. Department of Energy (DOE), Office of Clean Energy Demonstrations (OCED)</a:t>
            </a:r>
          </a:p>
          <a:p>
            <a:r>
              <a:rPr lang="en-US" b="1" dirty="0"/>
              <a:t>Funding:</a:t>
            </a:r>
            <a:r>
              <a:rPr lang="en-US" dirty="0"/>
              <a:t> About </a:t>
            </a:r>
            <a:r>
              <a:rPr lang="en-US" b="1" dirty="0"/>
              <a:t>$10.5 billion</a:t>
            </a:r>
            <a:r>
              <a:rPr lang="en-US" dirty="0"/>
              <a:t> total (2022–2026)</a:t>
            </a:r>
          </a:p>
          <a:p>
            <a:r>
              <a:rPr lang="en-US" b="1" dirty="0"/>
              <a:t>Purpose:</a:t>
            </a:r>
            <a:r>
              <a:rPr lang="en-US" dirty="0"/>
              <a:t> To </a:t>
            </a:r>
            <a:r>
              <a:rPr lang="en-US" b="1" dirty="0"/>
              <a:t>modernize and harden the electric grid</a:t>
            </a:r>
            <a:r>
              <a:rPr lang="en-US" dirty="0"/>
              <a:t> against:</a:t>
            </a:r>
          </a:p>
          <a:p>
            <a:pPr lvl="1"/>
            <a:r>
              <a:rPr lang="en-US" dirty="0"/>
              <a:t>Extreme weather</a:t>
            </a:r>
          </a:p>
          <a:p>
            <a:pPr lvl="1"/>
            <a:r>
              <a:rPr lang="en-US" dirty="0"/>
              <a:t>Wildfires</a:t>
            </a:r>
          </a:p>
          <a:p>
            <a:pPr lvl="1"/>
            <a:r>
              <a:rPr lang="en-US" dirty="0"/>
              <a:t>Cybersecurity threats</a:t>
            </a:r>
          </a:p>
          <a:p>
            <a:pPr lvl="1"/>
            <a:r>
              <a:rPr lang="en-US" dirty="0"/>
              <a:t>Increasing renewable integration</a:t>
            </a:r>
          </a:p>
          <a:p>
            <a:r>
              <a:rPr lang="en-US" b="1" dirty="0"/>
              <a:t>📊 GRIP Program Structure</a:t>
            </a:r>
          </a:p>
          <a:p>
            <a:r>
              <a:rPr lang="en-US" b="1" dirty="0"/>
              <a:t>Grid Resilience Utility and Industry Grants (40101(c))</a:t>
            </a:r>
            <a:endParaRPr lang="en-US" dirty="0"/>
          </a:p>
          <a:p>
            <a:pPr lvl="1"/>
            <a:r>
              <a:rPr lang="en-US" dirty="0"/>
              <a:t>For utilities, tribes, co-ops, municipalities, and states</a:t>
            </a:r>
          </a:p>
          <a:p>
            <a:pPr lvl="1"/>
            <a:r>
              <a:rPr lang="en-US" dirty="0"/>
              <a:t>Focus: </a:t>
            </a:r>
            <a:r>
              <a:rPr lang="en-US" b="1" dirty="0"/>
              <a:t>hardening grid assets</a:t>
            </a:r>
            <a:r>
              <a:rPr lang="en-US" dirty="0"/>
              <a:t> and reducing outage risks</a:t>
            </a:r>
          </a:p>
          <a:p>
            <a:r>
              <a:rPr lang="en-US" b="1" dirty="0"/>
              <a:t>Smart Grid Grants (40107)</a:t>
            </a:r>
            <a:endParaRPr lang="en-US" dirty="0"/>
          </a:p>
          <a:p>
            <a:pPr lvl="1"/>
            <a:r>
              <a:rPr lang="en-US" dirty="0"/>
              <a:t>Supports deployment of </a:t>
            </a:r>
            <a:r>
              <a:rPr lang="en-US" b="1" dirty="0"/>
              <a:t>smart grid technologies</a:t>
            </a:r>
            <a:endParaRPr lang="en-US" dirty="0"/>
          </a:p>
          <a:p>
            <a:pPr lvl="1"/>
            <a:r>
              <a:rPr lang="en-US" dirty="0"/>
              <a:t>Examples: distributed energy resource (DER) integration, EV charging, advanced sensors, AI grid optimization</a:t>
            </a:r>
          </a:p>
          <a:p>
            <a:r>
              <a:rPr lang="en-US" b="1" dirty="0"/>
              <a:t>Grid Innovation Program (40103(b))</a:t>
            </a:r>
            <a:endParaRPr lang="en-US" dirty="0"/>
          </a:p>
          <a:p>
            <a:pPr lvl="1"/>
            <a:r>
              <a:rPr lang="en-US" dirty="0"/>
              <a:t>Large regional transmission and distribution projects</a:t>
            </a:r>
          </a:p>
          <a:p>
            <a:pPr lvl="1"/>
            <a:r>
              <a:rPr lang="en-US" dirty="0"/>
              <a:t>Public-private partnerships for </a:t>
            </a:r>
            <a:r>
              <a:rPr lang="en-US" b="1" dirty="0"/>
              <a:t>transformational grid investments</a:t>
            </a:r>
            <a:endParaRPr lang="en-US" dirty="0"/>
          </a:p>
          <a:p>
            <a:r>
              <a:rPr lang="en-US" b="1" dirty="0"/>
              <a:t>🔑 Why It Matters for KCEC</a:t>
            </a:r>
          </a:p>
          <a:p>
            <a:r>
              <a:rPr lang="en-US" dirty="0"/>
              <a:t>KCEC’s microgrid initiative is funded under </a:t>
            </a:r>
            <a:r>
              <a:rPr lang="en-US" b="1" dirty="0"/>
              <a:t>GRIP 40101(c)</a:t>
            </a:r>
            <a:r>
              <a:rPr lang="en-US" dirty="0"/>
              <a:t>.</a:t>
            </a:r>
          </a:p>
          <a:p>
            <a:r>
              <a:rPr lang="en-US" dirty="0"/>
              <a:t>It’s tailored for </a:t>
            </a:r>
            <a:r>
              <a:rPr lang="en-US" b="1" dirty="0"/>
              <a:t>smaller utilities, co-ops, and rural/tribal regions</a:t>
            </a:r>
            <a:r>
              <a:rPr lang="en-US" dirty="0"/>
              <a:t>.</a:t>
            </a:r>
          </a:p>
          <a:p>
            <a:r>
              <a:rPr lang="en-US" dirty="0"/>
              <a:t>Helps cover </a:t>
            </a:r>
            <a:r>
              <a:rPr lang="en-US" b="1" dirty="0"/>
              <a:t>30–70% of project costs</a:t>
            </a:r>
            <a:r>
              <a:rPr lang="en-US" dirty="0"/>
              <a:t>, depending on applicant size and type.</a:t>
            </a:r>
          </a:p>
          <a:p>
            <a:r>
              <a:rPr lang="en-US" dirty="0"/>
              <a:t>Explicitly designed for </a:t>
            </a:r>
            <a:r>
              <a:rPr lang="en-US" b="1" dirty="0"/>
              <a:t>resilience, affordability, and equity in underserved communities</a:t>
            </a:r>
            <a:r>
              <a:rPr lang="en-US" dirty="0"/>
              <a:t>.</a:t>
            </a:r>
          </a:p>
          <a:p>
            <a:pPr marL="0" marR="0" lvl="0" indent="0" algn="l" rtl="0">
              <a:lnSpc>
                <a:spcPct val="100000"/>
              </a:lnSpc>
              <a:spcBef>
                <a:spcPts val="0"/>
              </a:spcBef>
              <a:spcAft>
                <a:spcPts val="0"/>
              </a:spcAft>
              <a:buClr>
                <a:srgbClr val="005E82"/>
              </a:buClr>
              <a:buSzPts val="1200"/>
              <a:buFont typeface="Arial"/>
              <a:buNone/>
            </a:pPr>
            <a:endParaRPr lang="en-US" sz="1100" dirty="0"/>
          </a:p>
        </p:txBody>
      </p:sp>
      <p:sp>
        <p:nvSpPr>
          <p:cNvPr id="154" name="Google Shape;154;g2d6f79fc2f9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1f7f18d9e1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nSpc>
                <a:spcPct val="107000"/>
              </a:lnSpc>
              <a:spcAft>
                <a:spcPts val="800"/>
              </a:spcAft>
            </a:pPr>
            <a:r>
              <a:rPr lang="en-US" sz="1200" b="1" kern="100" dirty="0">
                <a:latin typeface="Times New Roman" panose="02020603050405020304" pitchFamily="18" charset="0"/>
                <a:ea typeface="Aptos" panose="020B0004020202020204" pitchFamily="34" charset="0"/>
                <a:cs typeface="Times New Roman" panose="02020603050405020304" pitchFamily="18" charset="0"/>
              </a:rPr>
              <a:t>Lithium Iron Phosphate (LFP) </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indent="228594">
              <a:lnSpc>
                <a:spcPct val="107000"/>
              </a:lnSpc>
              <a:spcAft>
                <a:spcPts val="800"/>
              </a:spcAft>
            </a:pPr>
            <a:r>
              <a:rPr lang="en-US" sz="1200" b="1" kern="100" dirty="0">
                <a:latin typeface="Times New Roman" panose="02020603050405020304" pitchFamily="18" charset="0"/>
                <a:ea typeface="Aptos" panose="020B0004020202020204" pitchFamily="34" charset="0"/>
                <a:cs typeface="Times New Roman" panose="02020603050405020304" pitchFamily="18" charset="0"/>
              </a:rPr>
              <a:t>Pros</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6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High Safety:</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They are considered significantly safer than most lithium-ion batteries due to a lower risk of thermal runaway, making them less prone to fires in extreme conditions.  </a:t>
            </a:r>
            <a:endParaRPr lang="en-US" sz="1100" kern="100" dirty="0">
              <a:solidFill>
                <a:srgbClr val="001D35"/>
              </a:solidFill>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6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Long Cycle Life:</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They can withstand many more charge cycles than standard lithium-ion batteries, resulting in a longer lifespan. </a:t>
            </a:r>
            <a:endParaRPr lang="en-US" sz="1100" kern="100" dirty="0">
              <a:solidFill>
                <a:srgbClr val="001D35"/>
              </a:solidFill>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6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Good Thermal Stability:</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Performs well in high-temperature environments with minimal degradation. </a:t>
            </a:r>
            <a:endParaRPr lang="en-US" sz="1100" kern="100" dirty="0">
              <a:solidFill>
                <a:srgbClr val="001D35"/>
              </a:solidFill>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6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Environmentally Friendly:</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Contains no cobalt or nickel, considered environmentally problematic in lithium-ion batteries. </a:t>
            </a:r>
            <a:endParaRPr lang="en-US" sz="1100" kern="100" dirty="0">
              <a:solidFill>
                <a:srgbClr val="001D35"/>
              </a:solidFill>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8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Lower Cost:</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Generally cheaper to produce than some lithium-ion battery types.</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457189">
              <a:lnSpc>
                <a:spcPts val="1651"/>
              </a:lnSpc>
              <a:spcAft>
                <a:spcPts val="800"/>
              </a:spcAft>
            </a:pP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indent="228594">
              <a:lnSpc>
                <a:spcPct val="107000"/>
              </a:lnSpc>
              <a:spcAft>
                <a:spcPts val="800"/>
              </a:spcAft>
            </a:pPr>
            <a:r>
              <a:rPr lang="en-US" sz="1200" b="1" kern="100" dirty="0">
                <a:latin typeface="Times New Roman" panose="02020603050405020304" pitchFamily="18" charset="0"/>
                <a:ea typeface="Aptos" panose="020B0004020202020204" pitchFamily="34" charset="0"/>
                <a:cs typeface="Times New Roman" panose="02020603050405020304" pitchFamily="18" charset="0"/>
              </a:rPr>
              <a:t>Cons</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6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Lower Energy Density: </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Stores less energy per unit volume than other lithium-ion batteries, leading to heavier and bulkier battery packs. </a:t>
            </a:r>
            <a:endParaRPr lang="en-US" sz="1100" kern="100" dirty="0">
              <a:solidFill>
                <a:srgbClr val="001D35"/>
              </a:solidFill>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6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Lower Power Density:</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They may not deliver high power bursts as effectively as other lithium-ion batteries.</a:t>
            </a:r>
            <a:endParaRPr lang="en-US" sz="1100" kern="100" dirty="0">
              <a:solidFill>
                <a:srgbClr val="001D35"/>
              </a:solidFill>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6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Potential for Higher Initial Cost:</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While cost-effective in the long run due to their longevity, initial purchase price can be slightly higher depending on the application. </a:t>
            </a:r>
            <a:endParaRPr lang="en-US" sz="1100" kern="100" dirty="0">
              <a:solidFill>
                <a:srgbClr val="001D35"/>
              </a:solidFill>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6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Limited Applicability:</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Not suitable for applications where weight and size are critical factors, like small portable electronics.  </a:t>
            </a:r>
            <a:endParaRPr lang="en-US" sz="1100" kern="100" dirty="0">
              <a:solidFill>
                <a:srgbClr val="001D35"/>
              </a:solidFill>
              <a:latin typeface="Aptos" panose="020B0004020202020204" pitchFamily="34" charset="0"/>
              <a:ea typeface="Aptos" panose="020B0004020202020204" pitchFamily="34" charset="0"/>
              <a:cs typeface="Times New Roman" panose="02020603050405020304" pitchFamily="18" charset="0"/>
            </a:endParaRPr>
          </a:p>
          <a:p>
            <a:pPr marL="342891" indent="-342891">
              <a:lnSpc>
                <a:spcPts val="1651"/>
              </a:lnSpc>
              <a:spcAft>
                <a:spcPts val="800"/>
              </a:spcAft>
              <a:buFont typeface="Symbol" pitchFamily="2" charset="2"/>
              <a:buChar char=""/>
            </a:pPr>
            <a:r>
              <a:rPr lang="en-US" sz="1200" b="1"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Lower Cost:</a:t>
            </a:r>
            <a:r>
              <a:rPr lang="en-US" sz="120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Generally cheaper to produce than some lithium-ion battery types.</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3" name="Google Shape;163;g31f7f18d9e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500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1f7f18d9e1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31f7f18d9e1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172" name="Google Shape;172;g31f7f18d9e1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1f7f18d9e1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1f7f18d9e1_0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31f7f18d9e1_0_2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
        <p:cNvGrpSpPr/>
        <p:nvPr/>
      </p:nvGrpSpPr>
      <p:grpSpPr>
        <a:xfrm>
          <a:off x="0" y="0"/>
          <a:ext cx="0" cy="0"/>
          <a:chOff x="0" y="0"/>
          <a:chExt cx="0" cy="0"/>
        </a:xfrm>
      </p:grpSpPr>
      <p:sp>
        <p:nvSpPr>
          <p:cNvPr id="17" name="Google Shape;17;p12"/>
          <p:cNvSpPr/>
          <p:nvPr/>
        </p:nvSpPr>
        <p:spPr>
          <a:xfrm>
            <a:off x="127251" y="595084"/>
            <a:ext cx="8606971" cy="3759200"/>
          </a:xfrm>
          <a:prstGeom prst="round1Rect">
            <a:avLst>
              <a:gd name="adj" fmla="val 16667"/>
            </a:avLst>
          </a:prstGeom>
          <a:solidFill>
            <a:schemeClr val="l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12"/>
          <p:cNvSpPr txBox="1">
            <a:spLocks noGrp="1"/>
          </p:cNvSpPr>
          <p:nvPr>
            <p:ph type="ctrTitle"/>
          </p:nvPr>
        </p:nvSpPr>
        <p:spPr>
          <a:xfrm>
            <a:off x="647060" y="946589"/>
            <a:ext cx="7567352" cy="169705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73838"/>
              </a:buClr>
              <a:buSzPts val="6000"/>
              <a:buFont typeface="Century Gothic"/>
              <a:buNone/>
              <a:defRPr sz="60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2"/>
          <p:cNvSpPr txBox="1">
            <a:spLocks noGrp="1"/>
          </p:cNvSpPr>
          <p:nvPr>
            <p:ph type="subTitle" idx="1"/>
          </p:nvPr>
        </p:nvSpPr>
        <p:spPr>
          <a:xfrm>
            <a:off x="647060" y="2745244"/>
            <a:ext cx="7567352" cy="954616"/>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373838"/>
              </a:buClr>
              <a:buSzPts val="3200"/>
              <a:buNone/>
              <a:defRPr sz="3200" b="0">
                <a:solidFill>
                  <a:srgbClr val="373838"/>
                </a:solidFill>
              </a:defRPr>
            </a:lvl1pPr>
            <a:lvl2pPr lvl="1" algn="ctr">
              <a:lnSpc>
                <a:spcPct val="90000"/>
              </a:lnSpc>
              <a:spcBef>
                <a:spcPts val="500"/>
              </a:spcBef>
              <a:spcAft>
                <a:spcPts val="0"/>
              </a:spcAft>
              <a:buClr>
                <a:srgbClr val="373838"/>
              </a:buClr>
              <a:buSzPts val="2000"/>
              <a:buNone/>
              <a:defRPr sz="2000"/>
            </a:lvl2pPr>
            <a:lvl3pPr lvl="2" algn="ctr">
              <a:lnSpc>
                <a:spcPct val="90000"/>
              </a:lnSpc>
              <a:spcBef>
                <a:spcPts val="500"/>
              </a:spcBef>
              <a:spcAft>
                <a:spcPts val="0"/>
              </a:spcAft>
              <a:buClr>
                <a:srgbClr val="373838"/>
              </a:buClr>
              <a:buSzPts val="1800"/>
              <a:buNone/>
              <a:defRPr sz="1800"/>
            </a:lvl3pPr>
            <a:lvl4pPr lvl="3" algn="ctr">
              <a:lnSpc>
                <a:spcPct val="90000"/>
              </a:lnSpc>
              <a:spcBef>
                <a:spcPts val="500"/>
              </a:spcBef>
              <a:spcAft>
                <a:spcPts val="0"/>
              </a:spcAft>
              <a:buClr>
                <a:srgbClr val="373838"/>
              </a:buClr>
              <a:buSzPts val="1600"/>
              <a:buNone/>
              <a:defRPr sz="1600"/>
            </a:lvl4pPr>
            <a:lvl5pPr lvl="4" algn="ctr">
              <a:lnSpc>
                <a:spcPct val="90000"/>
              </a:lnSpc>
              <a:spcBef>
                <a:spcPts val="500"/>
              </a:spcBef>
              <a:spcAft>
                <a:spcPts val="0"/>
              </a:spcAft>
              <a:buClr>
                <a:srgbClr val="37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5" name="Google Shape;25;p12"/>
          <p:cNvCxnSpPr/>
          <p:nvPr/>
        </p:nvCxnSpPr>
        <p:spPr>
          <a:xfrm>
            <a:off x="1041651" y="2729605"/>
            <a:ext cx="6778171" cy="15639"/>
          </a:xfrm>
          <a:prstGeom prst="straightConnector1">
            <a:avLst/>
          </a:prstGeom>
          <a:noFill/>
          <a:ln w="22225" cap="flat" cmpd="sng">
            <a:solidFill>
              <a:schemeClr val="tx1"/>
            </a:solidFill>
            <a:prstDash val="solid"/>
            <a:miter lim="800000"/>
            <a:headEnd type="none" w="sm" len="sm"/>
            <a:tailEnd type="none" w="sm" len="sm"/>
          </a:ln>
        </p:spPr>
      </p:cxnSp>
      <p:pic>
        <p:nvPicPr>
          <p:cNvPr id="2" name="Google Shape;36;p13">
            <a:extLst>
              <a:ext uri="{FF2B5EF4-FFF2-40B4-BE49-F238E27FC236}">
                <a16:creationId xmlns:a16="http://schemas.microsoft.com/office/drawing/2014/main" id="{12AED085-F06E-9001-ED62-A928AC79FC1A}"/>
              </a:ext>
            </a:extLst>
          </p:cNvPr>
          <p:cNvPicPr preferRelativeResize="0">
            <a:picLocks noChangeAspect="1"/>
          </p:cNvPicPr>
          <p:nvPr userDrawn="1"/>
        </p:nvPicPr>
        <p:blipFill>
          <a:blip r:embed="rId2">
            <a:alphaModFix/>
          </a:blip>
          <a:stretch>
            <a:fillRect/>
          </a:stretch>
        </p:blipFill>
        <p:spPr>
          <a:xfrm>
            <a:off x="684579" y="4804227"/>
            <a:ext cx="4247770" cy="1034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EDFB-56B3-CA4D-A275-172E51A03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7A9E9-F5B2-9E42-8E89-290C50459D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BCA75B-4EB9-2D41-BB14-3B045DCA2624}"/>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5" name="Footer Placeholder 4">
            <a:extLst>
              <a:ext uri="{FF2B5EF4-FFF2-40B4-BE49-F238E27FC236}">
                <a16:creationId xmlns:a16="http://schemas.microsoft.com/office/drawing/2014/main" id="{4ED71FB6-1771-9347-BEED-3F6761C01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DBCAB-985F-894F-B9F3-69E644DE0A70}"/>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101212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DC72-7330-1643-90FD-9F57A57A8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6F8F43-63DE-9941-A539-3625FFF4CF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C4FE7-1735-B545-A2CA-E8C6C8F63E23}"/>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5" name="Footer Placeholder 4">
            <a:extLst>
              <a:ext uri="{FF2B5EF4-FFF2-40B4-BE49-F238E27FC236}">
                <a16:creationId xmlns:a16="http://schemas.microsoft.com/office/drawing/2014/main" id="{DC1546C2-C9F2-B64C-A05C-7B83057E7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2D860-2AC1-8D49-A43F-F3CD54E6EA88}"/>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2455417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1F164-E47D-914D-8514-AE83F18817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349F21-23D7-D847-95AF-4C8EEFBDB3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F4B332-F69C-DF40-9A0E-8F3A05606272}"/>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5" name="Footer Placeholder 4">
            <a:extLst>
              <a:ext uri="{FF2B5EF4-FFF2-40B4-BE49-F238E27FC236}">
                <a16:creationId xmlns:a16="http://schemas.microsoft.com/office/drawing/2014/main" id="{8D714023-7695-BA4F-9B5E-2D38CD07E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89E34-7DB6-4541-AA9F-9DD7C8707837}"/>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1299952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2F9AD-451F-E94D-93D2-4F473D836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AEC9B-E8A0-6642-9020-3561E267D9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C033E7-EDD3-EE4C-9F5F-3D4D06645F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8EBB7-C229-6D45-943C-8639CBD0E1E3}"/>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6" name="Footer Placeholder 5">
            <a:extLst>
              <a:ext uri="{FF2B5EF4-FFF2-40B4-BE49-F238E27FC236}">
                <a16:creationId xmlns:a16="http://schemas.microsoft.com/office/drawing/2014/main" id="{061DD371-D6A2-5840-A1E0-5741BEE1D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5EB98-E437-BD42-9526-BF47B0229501}"/>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2303789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319D-243A-CE43-80DB-4DDB8F47D9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CC407F-9B27-1F4F-AB25-60746036D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8FDD41-96A7-294E-B722-71154D27AA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5203-1FDC-2D4A-B126-D90E8106F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8935C7-B11F-2248-A275-4FFDBDF1F7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E92A6D-66D9-1244-9AB5-9463FFC82CF9}"/>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8" name="Footer Placeholder 7">
            <a:extLst>
              <a:ext uri="{FF2B5EF4-FFF2-40B4-BE49-F238E27FC236}">
                <a16:creationId xmlns:a16="http://schemas.microsoft.com/office/drawing/2014/main" id="{D5F82F08-8D4C-0D40-B6C1-B2294213EF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75771-2B27-D74A-BA5B-59863246BD46}"/>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3130501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BF83-00E6-5A45-99DD-44A2C44D34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DCAD58-980C-BE4F-BB0C-A979D9FB0E0F}"/>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4" name="Footer Placeholder 3">
            <a:extLst>
              <a:ext uri="{FF2B5EF4-FFF2-40B4-BE49-F238E27FC236}">
                <a16:creationId xmlns:a16="http://schemas.microsoft.com/office/drawing/2014/main" id="{B51ADC9F-E067-D04D-8C26-752C81287C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CABB11-6E87-AE45-BA19-E319BA217F7A}"/>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3099875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ED150-8E51-6D49-AD59-04F149F2F708}"/>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3" name="Footer Placeholder 2">
            <a:extLst>
              <a:ext uri="{FF2B5EF4-FFF2-40B4-BE49-F238E27FC236}">
                <a16:creationId xmlns:a16="http://schemas.microsoft.com/office/drawing/2014/main" id="{55E99056-AB55-6F4B-B07C-90A02B269C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7D200-4745-294B-9605-655D5B3C6A17}"/>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405913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E0E9-21AA-154A-880A-6FF8AB9BE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4CA53-762E-5A4E-8BD8-8544189605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FA7DFB-17B0-B740-AB0D-DD6155F6A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9769B4-7019-F047-B536-7B805084DCFB}"/>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6" name="Footer Placeholder 5">
            <a:extLst>
              <a:ext uri="{FF2B5EF4-FFF2-40B4-BE49-F238E27FC236}">
                <a16:creationId xmlns:a16="http://schemas.microsoft.com/office/drawing/2014/main" id="{6DBFB328-EAF6-6746-B113-6D96C8B3D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DCA55-4181-3E46-9BBB-4647D11DF996}"/>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121001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185B-01F1-C44D-A34F-CB24FE582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87C154-EC27-9D4A-8C2E-A01BE2CB2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211C8-9F61-2341-B913-5C61A253F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94A571-E102-7C4D-BF67-2F982F4AC4A9}"/>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6" name="Footer Placeholder 5">
            <a:extLst>
              <a:ext uri="{FF2B5EF4-FFF2-40B4-BE49-F238E27FC236}">
                <a16:creationId xmlns:a16="http://schemas.microsoft.com/office/drawing/2014/main" id="{2FDE277A-BC63-444B-BD6D-C787E5E60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CEF46-BC4A-C744-89AC-792C8AECDFAB}"/>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2603927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9885-13AD-3445-87CA-2CDB6E3FE5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853E4-0A84-7A4D-AF17-225BF749A1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5B458-6ABF-B343-A6B8-21EFB51D0673}"/>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5" name="Footer Placeholder 4">
            <a:extLst>
              <a:ext uri="{FF2B5EF4-FFF2-40B4-BE49-F238E27FC236}">
                <a16:creationId xmlns:a16="http://schemas.microsoft.com/office/drawing/2014/main" id="{F065453C-1776-C24D-AE12-15C3B6CC0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617F1-0B5F-CA4F-A1B9-A5FB36BC5CC8}"/>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267271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cxnSp>
        <p:nvCxnSpPr>
          <p:cNvPr id="27" name="Google Shape;27;p13"/>
          <p:cNvCxnSpPr/>
          <p:nvPr/>
        </p:nvCxnSpPr>
        <p:spPr>
          <a:xfrm>
            <a:off x="0" y="753618"/>
            <a:ext cx="9858375" cy="0"/>
          </a:xfrm>
          <a:prstGeom prst="straightConnector1">
            <a:avLst/>
          </a:prstGeom>
          <a:noFill/>
          <a:ln w="22225" cap="flat" cmpd="sng">
            <a:solidFill>
              <a:srgbClr val="FFC000"/>
            </a:solidFill>
            <a:prstDash val="solid"/>
            <a:miter lim="800000"/>
            <a:headEnd type="none" w="sm" len="sm"/>
            <a:tailEnd type="none" w="sm" len="sm"/>
          </a:ln>
        </p:spPr>
      </p:cxnSp>
      <p:sp>
        <p:nvSpPr>
          <p:cNvPr id="28" name="Google Shape;28;p13"/>
          <p:cNvSpPr txBox="1">
            <a:spLocks noGrp="1"/>
          </p:cNvSpPr>
          <p:nvPr>
            <p:ph type="body" idx="1"/>
          </p:nvPr>
        </p:nvSpPr>
        <p:spPr>
          <a:xfrm>
            <a:off x="270627" y="1544980"/>
            <a:ext cx="11580921" cy="4010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73838"/>
              </a:buClr>
              <a:buSzPts val="2800"/>
              <a:buChar char="•"/>
              <a:defRPr b="1">
                <a:latin typeface="Garamond"/>
                <a:ea typeface="Garamond"/>
                <a:cs typeface="Garamond"/>
                <a:sym typeface="Garamond"/>
              </a:defRPr>
            </a:lvl1pPr>
            <a:lvl2pPr marL="914400" lvl="1" indent="-381000" algn="l">
              <a:lnSpc>
                <a:spcPct val="90000"/>
              </a:lnSpc>
              <a:spcBef>
                <a:spcPts val="500"/>
              </a:spcBef>
              <a:spcAft>
                <a:spcPts val="0"/>
              </a:spcAft>
              <a:buClr>
                <a:srgbClr val="373838"/>
              </a:buClr>
              <a:buSzPts val="2400"/>
              <a:buChar char="•"/>
              <a:defRPr>
                <a:latin typeface="Garamond"/>
                <a:ea typeface="Garamond"/>
                <a:cs typeface="Garamond"/>
                <a:sym typeface="Garamond"/>
              </a:defRPr>
            </a:lvl2pPr>
            <a:lvl3pPr marL="1371600" lvl="2" indent="-355600" algn="l">
              <a:lnSpc>
                <a:spcPct val="90000"/>
              </a:lnSpc>
              <a:spcBef>
                <a:spcPts val="500"/>
              </a:spcBef>
              <a:spcAft>
                <a:spcPts val="0"/>
              </a:spcAft>
              <a:buClr>
                <a:srgbClr val="373838"/>
              </a:buClr>
              <a:buSzPts val="2000"/>
              <a:buChar char="•"/>
              <a:defRPr>
                <a:latin typeface="Garamond"/>
                <a:ea typeface="Garamond"/>
                <a:cs typeface="Garamond"/>
                <a:sym typeface="Garamond"/>
              </a:defRPr>
            </a:lvl3pPr>
            <a:lvl4pPr marL="1828800" lvl="3" indent="-342900" algn="l">
              <a:lnSpc>
                <a:spcPct val="90000"/>
              </a:lnSpc>
              <a:spcBef>
                <a:spcPts val="500"/>
              </a:spcBef>
              <a:spcAft>
                <a:spcPts val="0"/>
              </a:spcAft>
              <a:buClr>
                <a:srgbClr val="373838"/>
              </a:buClr>
              <a:buSzPts val="1800"/>
              <a:buChar char="•"/>
              <a:defRPr>
                <a:latin typeface="Garamond"/>
                <a:ea typeface="Garamond"/>
                <a:cs typeface="Garamond"/>
                <a:sym typeface="Garamond"/>
              </a:defRPr>
            </a:lvl4pPr>
            <a:lvl5pPr marL="2286000" lvl="4" indent="-342900" algn="l">
              <a:lnSpc>
                <a:spcPct val="90000"/>
              </a:lnSpc>
              <a:spcBef>
                <a:spcPts val="500"/>
              </a:spcBef>
              <a:spcAft>
                <a:spcPts val="0"/>
              </a:spcAft>
              <a:buClr>
                <a:srgbClr val="373838"/>
              </a:buClr>
              <a:buSzPts val="1800"/>
              <a:buChar char="•"/>
              <a:defRPr>
                <a:latin typeface="Garamond"/>
                <a:ea typeface="Garamond"/>
                <a:cs typeface="Garamond"/>
                <a:sym typeface="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9" name="Google Shape;29;p13"/>
          <p:cNvSpPr txBox="1">
            <a:spLocks noGrp="1"/>
          </p:cNvSpPr>
          <p:nvPr>
            <p:ph type="ctrTitle"/>
          </p:nvPr>
        </p:nvSpPr>
        <p:spPr>
          <a:xfrm>
            <a:off x="270628" y="260268"/>
            <a:ext cx="11580921" cy="6009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73838"/>
              </a:buClr>
              <a:buSzPts val="4000"/>
              <a:buFont typeface="Century Gothic"/>
              <a:buNone/>
              <a:defRPr sz="40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3"/>
          <p:cNvSpPr txBox="1">
            <a:spLocks noGrp="1"/>
          </p:cNvSpPr>
          <p:nvPr>
            <p:ph type="subTitle" idx="2"/>
          </p:nvPr>
        </p:nvSpPr>
        <p:spPr>
          <a:xfrm>
            <a:off x="270628" y="778081"/>
            <a:ext cx="11580921" cy="3735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373838"/>
              </a:buClr>
              <a:buSzPts val="1800"/>
              <a:buNone/>
              <a:defRPr sz="1800" b="0">
                <a:solidFill>
                  <a:srgbClr val="373838"/>
                </a:solidFill>
                <a:latin typeface="Century Gothic"/>
                <a:ea typeface="Century Gothic"/>
                <a:cs typeface="Century Gothic"/>
                <a:sym typeface="Century Gothic"/>
              </a:defRPr>
            </a:lvl1pPr>
            <a:lvl2pPr lvl="1" algn="ctr">
              <a:lnSpc>
                <a:spcPct val="90000"/>
              </a:lnSpc>
              <a:spcBef>
                <a:spcPts val="500"/>
              </a:spcBef>
              <a:spcAft>
                <a:spcPts val="0"/>
              </a:spcAft>
              <a:buClr>
                <a:srgbClr val="373838"/>
              </a:buClr>
              <a:buSzPts val="2000"/>
              <a:buNone/>
              <a:defRPr sz="2000"/>
            </a:lvl2pPr>
            <a:lvl3pPr lvl="2" algn="ctr">
              <a:lnSpc>
                <a:spcPct val="90000"/>
              </a:lnSpc>
              <a:spcBef>
                <a:spcPts val="500"/>
              </a:spcBef>
              <a:spcAft>
                <a:spcPts val="0"/>
              </a:spcAft>
              <a:buClr>
                <a:srgbClr val="373838"/>
              </a:buClr>
              <a:buSzPts val="1800"/>
              <a:buNone/>
              <a:defRPr sz="1800"/>
            </a:lvl3pPr>
            <a:lvl4pPr lvl="3" algn="ctr">
              <a:lnSpc>
                <a:spcPct val="90000"/>
              </a:lnSpc>
              <a:spcBef>
                <a:spcPts val="500"/>
              </a:spcBef>
              <a:spcAft>
                <a:spcPts val="0"/>
              </a:spcAft>
              <a:buClr>
                <a:srgbClr val="373838"/>
              </a:buClr>
              <a:buSzPts val="1600"/>
              <a:buNone/>
              <a:defRPr sz="1600"/>
            </a:lvl4pPr>
            <a:lvl5pPr lvl="4" algn="ctr">
              <a:lnSpc>
                <a:spcPct val="90000"/>
              </a:lnSpc>
              <a:spcBef>
                <a:spcPts val="500"/>
              </a:spcBef>
              <a:spcAft>
                <a:spcPts val="0"/>
              </a:spcAft>
              <a:buClr>
                <a:srgbClr val="37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13"/>
          <p:cNvSpPr/>
          <p:nvPr/>
        </p:nvSpPr>
        <p:spPr>
          <a:xfrm>
            <a:off x="0" y="6258757"/>
            <a:ext cx="12192000" cy="5170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 name="Google Shape;32;p13"/>
          <p:cNvSpPr/>
          <p:nvPr/>
        </p:nvSpPr>
        <p:spPr>
          <a:xfrm rot="5400000" flipH="1">
            <a:off x="6073142" y="748018"/>
            <a:ext cx="45719" cy="12192000"/>
          </a:xfrm>
          <a:prstGeom prst="rect">
            <a:avLst/>
          </a:prstGeom>
          <a:gradFill>
            <a:gsLst>
              <a:gs pos="0">
                <a:srgbClr val="FF0000"/>
              </a:gs>
              <a:gs pos="37000">
                <a:srgbClr val="FFC000"/>
              </a:gs>
              <a:gs pos="100000">
                <a:srgbClr val="FFC00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 name="Google Shape;33;p13"/>
          <p:cNvSpPr/>
          <p:nvPr/>
        </p:nvSpPr>
        <p:spPr>
          <a:xfrm>
            <a:off x="11252105" y="6350000"/>
            <a:ext cx="631200" cy="36930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800" b="1">
                <a:solidFill>
                  <a:schemeClr val="lt1"/>
                </a:solidFill>
                <a:latin typeface="Century Gothic"/>
                <a:ea typeface="Century Gothic"/>
                <a:cs typeface="Century Gothic"/>
                <a:sym typeface="Century Gothic"/>
              </a:rPr>
              <a:t>‹#›</a:t>
            </a:fld>
            <a:endParaRPr sz="1800">
              <a:solidFill>
                <a:schemeClr val="lt1"/>
              </a:solidFill>
              <a:latin typeface="Arial"/>
              <a:ea typeface="Arial"/>
              <a:cs typeface="Arial"/>
              <a:sym typeface="Arial"/>
            </a:endParaRPr>
          </a:p>
        </p:txBody>
      </p:sp>
      <p:pic>
        <p:nvPicPr>
          <p:cNvPr id="35" name="Google Shape;35;p13"/>
          <p:cNvPicPr preferRelativeResize="0"/>
          <p:nvPr/>
        </p:nvPicPr>
        <p:blipFill>
          <a:blip r:embed="rId2">
            <a:alphaModFix/>
          </a:blip>
          <a:stretch>
            <a:fillRect/>
          </a:stretch>
        </p:blipFill>
        <p:spPr>
          <a:xfrm>
            <a:off x="389744" y="6326717"/>
            <a:ext cx="1475330" cy="373525"/>
          </a:xfrm>
          <a:prstGeom prst="rect">
            <a:avLst/>
          </a:prstGeom>
          <a:noFill/>
          <a:ln>
            <a:noFill/>
          </a:ln>
        </p:spPr>
      </p:pic>
      <p:pic>
        <p:nvPicPr>
          <p:cNvPr id="36" name="Google Shape;36;p13"/>
          <p:cNvPicPr preferRelativeResize="0"/>
          <p:nvPr/>
        </p:nvPicPr>
        <p:blipFill>
          <a:blip r:embed="rId2">
            <a:alphaModFix/>
          </a:blip>
          <a:stretch>
            <a:fillRect/>
          </a:stretch>
        </p:blipFill>
        <p:spPr>
          <a:xfrm>
            <a:off x="9914105" y="260275"/>
            <a:ext cx="2123883" cy="517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791D3-563A-8945-B151-76F8429E8A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25F842-AB0B-2046-A00E-B59291FBF5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22B09-630F-364E-B1B9-04E00DA4C987}"/>
              </a:ext>
            </a:extLst>
          </p:cNvPr>
          <p:cNvSpPr>
            <a:spLocks noGrp="1"/>
          </p:cNvSpPr>
          <p:nvPr>
            <p:ph type="dt" sz="half" idx="10"/>
          </p:nvPr>
        </p:nvSpPr>
        <p:spPr/>
        <p:txBody>
          <a:bodyPr/>
          <a:lstStyle/>
          <a:p>
            <a:fld id="{217B0FFA-5466-6242-B552-F16DCCCA2FFF}" type="datetimeFigureOut">
              <a:rPr lang="en-US" smtClean="0"/>
              <a:t>9/5/25</a:t>
            </a:fld>
            <a:endParaRPr lang="en-US"/>
          </a:p>
        </p:txBody>
      </p:sp>
      <p:sp>
        <p:nvSpPr>
          <p:cNvPr id="5" name="Footer Placeholder 4">
            <a:extLst>
              <a:ext uri="{FF2B5EF4-FFF2-40B4-BE49-F238E27FC236}">
                <a16:creationId xmlns:a16="http://schemas.microsoft.com/office/drawing/2014/main" id="{91E5D821-9EC2-2F48-972D-DACA33CDA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734F1-DDD1-F447-80C7-02C90AD8D56F}"/>
              </a:ext>
            </a:extLst>
          </p:cNvPr>
          <p:cNvSpPr>
            <a:spLocks noGrp="1"/>
          </p:cNvSpPr>
          <p:nvPr>
            <p:ph type="sldNum" sz="quarter" idx="12"/>
          </p:nvPr>
        </p:nvSpPr>
        <p:spPr/>
        <p:txBody>
          <a:bodyPr/>
          <a:lstStyle/>
          <a:p>
            <a:fld id="{A8E64BD2-F385-BF45-B26E-FCC8FA3CC592}" type="slidenum">
              <a:rPr lang="en-US" smtClean="0"/>
              <a:t>‹#›</a:t>
            </a:fld>
            <a:endParaRPr lang="en-US"/>
          </a:p>
        </p:txBody>
      </p:sp>
    </p:spTree>
    <p:extLst>
      <p:ext uri="{BB962C8B-B14F-4D97-AF65-F5344CB8AC3E}">
        <p14:creationId xmlns:p14="http://schemas.microsoft.com/office/powerpoint/2010/main" val="428443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7"/>
        <p:cNvGrpSpPr/>
        <p:nvPr/>
      </p:nvGrpSpPr>
      <p:grpSpPr>
        <a:xfrm>
          <a:off x="0" y="0"/>
          <a:ext cx="0" cy="0"/>
          <a:chOff x="0" y="0"/>
          <a:chExt cx="0" cy="0"/>
        </a:xfrm>
      </p:grpSpPr>
      <p:pic>
        <p:nvPicPr>
          <p:cNvPr id="38" name="Google Shape;38;p14" descr="http://africabriefing.org/wp-content/uploads/2015/06/powerline.jpg"/>
          <p:cNvPicPr preferRelativeResize="0"/>
          <p:nvPr/>
        </p:nvPicPr>
        <p:blipFill rotWithShape="1">
          <a:blip r:embed="rId2">
            <a:alphaModFix/>
          </a:blip>
          <a:srcRect l="237" t="32856" r="36" b="18202"/>
          <a:stretch/>
        </p:blipFill>
        <p:spPr>
          <a:xfrm>
            <a:off x="0" y="2293258"/>
            <a:ext cx="12192000" cy="4601028"/>
          </a:xfrm>
          <a:prstGeom prst="rect">
            <a:avLst/>
          </a:prstGeom>
          <a:noFill/>
          <a:ln>
            <a:noFill/>
          </a:ln>
        </p:spPr>
      </p:pic>
      <p:sp>
        <p:nvSpPr>
          <p:cNvPr id="40" name="Google Shape;40;p14"/>
          <p:cNvSpPr txBox="1">
            <a:spLocks noGrp="1"/>
          </p:cNvSpPr>
          <p:nvPr>
            <p:ph type="ctrTitle"/>
          </p:nvPr>
        </p:nvSpPr>
        <p:spPr>
          <a:xfrm>
            <a:off x="270628" y="285430"/>
            <a:ext cx="9033029" cy="91923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73838"/>
              </a:buClr>
              <a:buSzPts val="6000"/>
              <a:buFont typeface="Century Gothic"/>
              <a:buNone/>
              <a:defRPr sz="60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4"/>
          <p:cNvSpPr txBox="1">
            <a:spLocks noGrp="1"/>
          </p:cNvSpPr>
          <p:nvPr>
            <p:ph type="subTitle" idx="1"/>
          </p:nvPr>
        </p:nvSpPr>
        <p:spPr>
          <a:xfrm>
            <a:off x="270628" y="1208302"/>
            <a:ext cx="9033029" cy="3735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98C93D"/>
              </a:buClr>
              <a:buSzPts val="3200"/>
              <a:buNone/>
              <a:defRPr sz="3200" b="1">
                <a:solidFill>
                  <a:srgbClr val="98C93D"/>
                </a:solidFill>
              </a:defRPr>
            </a:lvl1pPr>
            <a:lvl2pPr lvl="1" algn="ctr">
              <a:lnSpc>
                <a:spcPct val="90000"/>
              </a:lnSpc>
              <a:spcBef>
                <a:spcPts val="500"/>
              </a:spcBef>
              <a:spcAft>
                <a:spcPts val="0"/>
              </a:spcAft>
              <a:buClr>
                <a:srgbClr val="373838"/>
              </a:buClr>
              <a:buSzPts val="2000"/>
              <a:buNone/>
              <a:defRPr sz="2000"/>
            </a:lvl2pPr>
            <a:lvl3pPr lvl="2" algn="ctr">
              <a:lnSpc>
                <a:spcPct val="90000"/>
              </a:lnSpc>
              <a:spcBef>
                <a:spcPts val="500"/>
              </a:spcBef>
              <a:spcAft>
                <a:spcPts val="0"/>
              </a:spcAft>
              <a:buClr>
                <a:srgbClr val="373838"/>
              </a:buClr>
              <a:buSzPts val="1800"/>
              <a:buNone/>
              <a:defRPr sz="1800"/>
            </a:lvl3pPr>
            <a:lvl4pPr lvl="3" algn="ctr">
              <a:lnSpc>
                <a:spcPct val="90000"/>
              </a:lnSpc>
              <a:spcBef>
                <a:spcPts val="500"/>
              </a:spcBef>
              <a:spcAft>
                <a:spcPts val="0"/>
              </a:spcAft>
              <a:buClr>
                <a:srgbClr val="373838"/>
              </a:buClr>
              <a:buSzPts val="1600"/>
              <a:buNone/>
              <a:defRPr sz="1600"/>
            </a:lvl4pPr>
            <a:lvl5pPr lvl="4" algn="ctr">
              <a:lnSpc>
                <a:spcPct val="90000"/>
              </a:lnSpc>
              <a:spcBef>
                <a:spcPts val="500"/>
              </a:spcBef>
              <a:spcAft>
                <a:spcPts val="0"/>
              </a:spcAft>
              <a:buClr>
                <a:srgbClr val="37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2" name="Google Shape;42;p14"/>
          <p:cNvCxnSpPr/>
          <p:nvPr/>
        </p:nvCxnSpPr>
        <p:spPr>
          <a:xfrm>
            <a:off x="0" y="2239990"/>
            <a:ext cx="12192000" cy="0"/>
          </a:xfrm>
          <a:prstGeom prst="straightConnector1">
            <a:avLst/>
          </a:prstGeom>
          <a:noFill/>
          <a:ln w="31750" cap="flat" cmpd="sng">
            <a:solidFill>
              <a:srgbClr val="98C93D"/>
            </a:solidFill>
            <a:prstDash val="solid"/>
            <a:miter lim="800000"/>
            <a:headEnd type="none" w="sm" len="sm"/>
            <a:tailEnd type="none" w="sm" len="sm"/>
          </a:ln>
        </p:spPr>
      </p:cxnSp>
      <p:pic>
        <p:nvPicPr>
          <p:cNvPr id="43" name="Google Shape;43;p14"/>
          <p:cNvPicPr preferRelativeResize="0"/>
          <p:nvPr/>
        </p:nvPicPr>
        <p:blipFill>
          <a:blip r:embed="rId3">
            <a:alphaModFix/>
          </a:blip>
          <a:stretch>
            <a:fillRect/>
          </a:stretch>
        </p:blipFill>
        <p:spPr>
          <a:xfrm>
            <a:off x="9914105" y="260275"/>
            <a:ext cx="2123883" cy="517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2"/>
        <p:cNvGrpSpPr/>
        <p:nvPr/>
      </p:nvGrpSpPr>
      <p:grpSpPr>
        <a:xfrm>
          <a:off x="0" y="0"/>
          <a:ext cx="0" cy="0"/>
          <a:chOff x="0" y="0"/>
          <a:chExt cx="0" cy="0"/>
        </a:xfrm>
      </p:grpSpPr>
      <p:pic>
        <p:nvPicPr>
          <p:cNvPr id="53" name="Google Shape;53;p16" descr="http://rtv21.tv/web/wp-content/uploads/2015/04/pylon3.jpg"/>
          <p:cNvPicPr preferRelativeResize="0"/>
          <p:nvPr/>
        </p:nvPicPr>
        <p:blipFill rotWithShape="1">
          <a:blip r:embed="rId2">
            <a:alphaModFix/>
          </a:blip>
          <a:srcRect l="39527" t="752" r="3725" b="2197"/>
          <a:stretch/>
        </p:blipFill>
        <p:spPr>
          <a:xfrm flipH="1">
            <a:off x="6030899" y="-1"/>
            <a:ext cx="6161101" cy="6858001"/>
          </a:xfrm>
          <a:prstGeom prst="rect">
            <a:avLst/>
          </a:prstGeom>
          <a:noFill/>
          <a:ln>
            <a:noFill/>
          </a:ln>
        </p:spPr>
      </p:pic>
      <p:sp>
        <p:nvSpPr>
          <p:cNvPr id="54" name="Google Shape;54;p16"/>
          <p:cNvSpPr txBox="1">
            <a:spLocks noGrp="1"/>
          </p:cNvSpPr>
          <p:nvPr>
            <p:ph type="ctrTitle"/>
          </p:nvPr>
        </p:nvSpPr>
        <p:spPr>
          <a:xfrm>
            <a:off x="221942" y="1202262"/>
            <a:ext cx="5557422"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73838"/>
              </a:buClr>
              <a:buSzPts val="6000"/>
              <a:buFont typeface="Century Gothic"/>
              <a:buNone/>
              <a:defRPr sz="60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6"/>
          <p:cNvSpPr txBox="1">
            <a:spLocks noGrp="1"/>
          </p:cNvSpPr>
          <p:nvPr>
            <p:ph type="subTitle" idx="1"/>
          </p:nvPr>
        </p:nvSpPr>
        <p:spPr>
          <a:xfrm>
            <a:off x="221942" y="3681937"/>
            <a:ext cx="5557422"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373838"/>
              </a:buClr>
              <a:buSzPts val="2400"/>
              <a:buNone/>
              <a:defRPr sz="2400" b="0">
                <a:solidFill>
                  <a:srgbClr val="373838"/>
                </a:solidFill>
              </a:defRPr>
            </a:lvl1pPr>
            <a:lvl2pPr lvl="1" algn="ctr">
              <a:lnSpc>
                <a:spcPct val="90000"/>
              </a:lnSpc>
              <a:spcBef>
                <a:spcPts val="500"/>
              </a:spcBef>
              <a:spcAft>
                <a:spcPts val="0"/>
              </a:spcAft>
              <a:buClr>
                <a:srgbClr val="373838"/>
              </a:buClr>
              <a:buSzPts val="2000"/>
              <a:buNone/>
              <a:defRPr sz="2000"/>
            </a:lvl2pPr>
            <a:lvl3pPr lvl="2" algn="ctr">
              <a:lnSpc>
                <a:spcPct val="90000"/>
              </a:lnSpc>
              <a:spcBef>
                <a:spcPts val="500"/>
              </a:spcBef>
              <a:spcAft>
                <a:spcPts val="0"/>
              </a:spcAft>
              <a:buClr>
                <a:srgbClr val="373838"/>
              </a:buClr>
              <a:buSzPts val="1800"/>
              <a:buNone/>
              <a:defRPr sz="1800"/>
            </a:lvl3pPr>
            <a:lvl4pPr lvl="3" algn="ctr">
              <a:lnSpc>
                <a:spcPct val="90000"/>
              </a:lnSpc>
              <a:spcBef>
                <a:spcPts val="500"/>
              </a:spcBef>
              <a:spcAft>
                <a:spcPts val="0"/>
              </a:spcAft>
              <a:buClr>
                <a:srgbClr val="373838"/>
              </a:buClr>
              <a:buSzPts val="1600"/>
              <a:buNone/>
              <a:defRPr sz="1600"/>
            </a:lvl4pPr>
            <a:lvl5pPr lvl="4" algn="ctr">
              <a:lnSpc>
                <a:spcPct val="90000"/>
              </a:lnSpc>
              <a:spcBef>
                <a:spcPts val="500"/>
              </a:spcBef>
              <a:spcAft>
                <a:spcPts val="0"/>
              </a:spcAft>
              <a:buClr>
                <a:srgbClr val="37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6" name="Google Shape;56;p16"/>
          <p:cNvPicPr preferRelativeResize="0"/>
          <p:nvPr/>
        </p:nvPicPr>
        <p:blipFill rotWithShape="1">
          <a:blip r:embed="rId3">
            <a:alphaModFix/>
          </a:blip>
          <a:srcRect/>
          <a:stretch/>
        </p:blipFill>
        <p:spPr>
          <a:xfrm>
            <a:off x="3084941" y="5521633"/>
            <a:ext cx="2307274" cy="917977"/>
          </a:xfrm>
          <a:prstGeom prst="rect">
            <a:avLst/>
          </a:prstGeom>
          <a:noFill/>
          <a:ln>
            <a:noFill/>
          </a:ln>
        </p:spPr>
      </p:pic>
      <p:sp>
        <p:nvSpPr>
          <p:cNvPr id="57" name="Google Shape;57;p16"/>
          <p:cNvSpPr/>
          <p:nvPr/>
        </p:nvSpPr>
        <p:spPr>
          <a:xfrm flipH="1">
            <a:off x="53266" y="-1"/>
            <a:ext cx="45719" cy="6858001"/>
          </a:xfrm>
          <a:prstGeom prst="rect">
            <a:avLst/>
          </a:prstGeom>
          <a:gradFill>
            <a:gsLst>
              <a:gs pos="0">
                <a:srgbClr val="98C93D"/>
              </a:gs>
              <a:gs pos="100000">
                <a:srgbClr val="98C93D"/>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 name="Google Shape;58;p16"/>
          <p:cNvSpPr/>
          <p:nvPr/>
        </p:nvSpPr>
        <p:spPr>
          <a:xfrm rot="5400000">
            <a:off x="8554376" y="3220379"/>
            <a:ext cx="1114146" cy="6161100"/>
          </a:xfrm>
          <a:prstGeom prst="rect">
            <a:avLst/>
          </a:prstGeom>
          <a:gradFill>
            <a:gsLst>
              <a:gs pos="0">
                <a:srgbClr val="373838">
                  <a:alpha val="0"/>
                </a:srgbClr>
              </a:gs>
              <a:gs pos="100000">
                <a:srgbClr val="000000">
                  <a:alpha val="36862"/>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9" name="Google Shape;59;p16"/>
          <p:cNvPicPr preferRelativeResize="0"/>
          <p:nvPr/>
        </p:nvPicPr>
        <p:blipFill rotWithShape="1">
          <a:blip r:embed="rId4">
            <a:alphaModFix/>
          </a:blip>
          <a:srcRect/>
          <a:stretch/>
        </p:blipFill>
        <p:spPr>
          <a:xfrm>
            <a:off x="10256139" y="6338656"/>
            <a:ext cx="1824890" cy="444217"/>
          </a:xfrm>
          <a:prstGeom prst="rect">
            <a:avLst/>
          </a:prstGeom>
          <a:noFill/>
          <a:ln>
            <a:noFill/>
          </a:ln>
          <a:effectLst>
            <a:outerShdw blurRad="63500" sx="102000" sy="102000" algn="ctr" rotWithShape="0">
              <a:srgbClr val="000000">
                <a:alpha val="40000"/>
              </a:srgbClr>
            </a:outerShdw>
          </a:effectLst>
        </p:spPr>
      </p:pic>
      <p:pic>
        <p:nvPicPr>
          <p:cNvPr id="60" name="Google Shape;60;p16"/>
          <p:cNvPicPr preferRelativeResize="0"/>
          <p:nvPr/>
        </p:nvPicPr>
        <p:blipFill>
          <a:blip r:embed="rId5">
            <a:alphaModFix/>
          </a:blip>
          <a:stretch>
            <a:fillRect/>
          </a:stretch>
        </p:blipFill>
        <p:spPr>
          <a:xfrm>
            <a:off x="442630" y="5722113"/>
            <a:ext cx="2123883" cy="517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61"/>
        <p:cNvGrpSpPr/>
        <p:nvPr/>
      </p:nvGrpSpPr>
      <p:grpSpPr>
        <a:xfrm>
          <a:off x="0" y="0"/>
          <a:ext cx="0" cy="0"/>
          <a:chOff x="0" y="0"/>
          <a:chExt cx="0" cy="0"/>
        </a:xfrm>
      </p:grpSpPr>
      <p:cxnSp>
        <p:nvCxnSpPr>
          <p:cNvPr id="62" name="Google Shape;62;p17"/>
          <p:cNvCxnSpPr/>
          <p:nvPr/>
        </p:nvCxnSpPr>
        <p:spPr>
          <a:xfrm>
            <a:off x="-50800" y="1175826"/>
            <a:ext cx="12280900" cy="0"/>
          </a:xfrm>
          <a:prstGeom prst="straightConnector1">
            <a:avLst/>
          </a:prstGeom>
          <a:noFill/>
          <a:ln w="22225" cap="flat" cmpd="sng">
            <a:solidFill>
              <a:srgbClr val="FFC000"/>
            </a:solidFill>
            <a:prstDash val="solid"/>
            <a:miter lim="800000"/>
            <a:headEnd type="none" w="sm" len="sm"/>
            <a:tailEnd type="none" w="sm" len="sm"/>
          </a:ln>
        </p:spPr>
      </p:cxnSp>
      <p:sp>
        <p:nvSpPr>
          <p:cNvPr id="63" name="Google Shape;63;p17"/>
          <p:cNvSpPr txBox="1">
            <a:spLocks noGrp="1"/>
          </p:cNvSpPr>
          <p:nvPr>
            <p:ph type="body" idx="1"/>
          </p:nvPr>
        </p:nvSpPr>
        <p:spPr>
          <a:xfrm>
            <a:off x="270627" y="1544980"/>
            <a:ext cx="11580921" cy="4010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73838"/>
              </a:buClr>
              <a:buSzPts val="2800"/>
              <a:buChar char="•"/>
              <a:defRPr b="1">
                <a:latin typeface="Garamond"/>
                <a:ea typeface="Garamond"/>
                <a:cs typeface="Garamond"/>
                <a:sym typeface="Garamond"/>
              </a:defRPr>
            </a:lvl1pPr>
            <a:lvl2pPr marL="914400" lvl="1" indent="-381000" algn="l">
              <a:lnSpc>
                <a:spcPct val="90000"/>
              </a:lnSpc>
              <a:spcBef>
                <a:spcPts val="500"/>
              </a:spcBef>
              <a:spcAft>
                <a:spcPts val="0"/>
              </a:spcAft>
              <a:buClr>
                <a:srgbClr val="373838"/>
              </a:buClr>
              <a:buSzPts val="2400"/>
              <a:buChar char="•"/>
              <a:defRPr>
                <a:latin typeface="Garamond"/>
                <a:ea typeface="Garamond"/>
                <a:cs typeface="Garamond"/>
                <a:sym typeface="Garamond"/>
              </a:defRPr>
            </a:lvl2pPr>
            <a:lvl3pPr marL="1371600" lvl="2" indent="-355600" algn="l">
              <a:lnSpc>
                <a:spcPct val="90000"/>
              </a:lnSpc>
              <a:spcBef>
                <a:spcPts val="500"/>
              </a:spcBef>
              <a:spcAft>
                <a:spcPts val="0"/>
              </a:spcAft>
              <a:buClr>
                <a:srgbClr val="373838"/>
              </a:buClr>
              <a:buSzPts val="2000"/>
              <a:buChar char="•"/>
              <a:defRPr>
                <a:latin typeface="Garamond"/>
                <a:ea typeface="Garamond"/>
                <a:cs typeface="Garamond"/>
                <a:sym typeface="Garamond"/>
              </a:defRPr>
            </a:lvl3pPr>
            <a:lvl4pPr marL="1828800" lvl="3" indent="-342900" algn="l">
              <a:lnSpc>
                <a:spcPct val="90000"/>
              </a:lnSpc>
              <a:spcBef>
                <a:spcPts val="500"/>
              </a:spcBef>
              <a:spcAft>
                <a:spcPts val="0"/>
              </a:spcAft>
              <a:buClr>
                <a:srgbClr val="373838"/>
              </a:buClr>
              <a:buSzPts val="1800"/>
              <a:buChar char="•"/>
              <a:defRPr>
                <a:latin typeface="Garamond"/>
                <a:ea typeface="Garamond"/>
                <a:cs typeface="Garamond"/>
                <a:sym typeface="Garamond"/>
              </a:defRPr>
            </a:lvl4pPr>
            <a:lvl5pPr marL="2286000" lvl="4" indent="-342900" algn="l">
              <a:lnSpc>
                <a:spcPct val="90000"/>
              </a:lnSpc>
              <a:spcBef>
                <a:spcPts val="500"/>
              </a:spcBef>
              <a:spcAft>
                <a:spcPts val="0"/>
              </a:spcAft>
              <a:buClr>
                <a:srgbClr val="373838"/>
              </a:buClr>
              <a:buSzPts val="1800"/>
              <a:buChar char="•"/>
              <a:defRPr>
                <a:latin typeface="Garamond"/>
                <a:ea typeface="Garamond"/>
                <a:cs typeface="Garamond"/>
                <a:sym typeface="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4" name="Google Shape;64;p17"/>
          <p:cNvSpPr/>
          <p:nvPr/>
        </p:nvSpPr>
        <p:spPr>
          <a:xfrm>
            <a:off x="0" y="6258757"/>
            <a:ext cx="12192000" cy="5170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 name="Google Shape;65;p17"/>
          <p:cNvSpPr/>
          <p:nvPr/>
        </p:nvSpPr>
        <p:spPr>
          <a:xfrm rot="5400000" flipH="1">
            <a:off x="6073142" y="748018"/>
            <a:ext cx="45719" cy="12192000"/>
          </a:xfrm>
          <a:prstGeom prst="rect">
            <a:avLst/>
          </a:prstGeom>
          <a:gradFill>
            <a:gsLst>
              <a:gs pos="0">
                <a:srgbClr val="FFC000"/>
              </a:gs>
              <a:gs pos="37000">
                <a:srgbClr val="FF0000"/>
              </a:gs>
              <a:gs pos="100000">
                <a:srgbClr val="64872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17"/>
          <p:cNvSpPr/>
          <p:nvPr/>
        </p:nvSpPr>
        <p:spPr>
          <a:xfrm>
            <a:off x="11252105" y="6350000"/>
            <a:ext cx="631200" cy="36930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800" b="1">
                <a:solidFill>
                  <a:schemeClr val="lt1"/>
                </a:solidFill>
                <a:latin typeface="Century Gothic"/>
                <a:ea typeface="Century Gothic"/>
                <a:cs typeface="Century Gothic"/>
                <a:sym typeface="Century Gothic"/>
              </a:rPr>
              <a:t>‹#›</a:t>
            </a:fld>
            <a:endParaRPr sz="1800" dirty="0">
              <a:solidFill>
                <a:schemeClr val="lt1"/>
              </a:solidFill>
              <a:latin typeface="Arial"/>
              <a:ea typeface="Arial"/>
              <a:cs typeface="Arial"/>
              <a:sym typeface="Arial"/>
            </a:endParaRPr>
          </a:p>
        </p:txBody>
      </p:sp>
      <p:sp>
        <p:nvSpPr>
          <p:cNvPr id="68" name="Google Shape;68;p17"/>
          <p:cNvSpPr txBox="1">
            <a:spLocks noGrp="1"/>
          </p:cNvSpPr>
          <p:nvPr>
            <p:ph type="ctrTitle"/>
          </p:nvPr>
        </p:nvSpPr>
        <p:spPr>
          <a:xfrm>
            <a:off x="270628" y="146034"/>
            <a:ext cx="8810273" cy="113467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73838"/>
              </a:buClr>
              <a:buSzPts val="3600"/>
              <a:buFont typeface="Century Gothic"/>
              <a:buNone/>
              <a:defRPr sz="36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9" name="Google Shape;69;p17"/>
          <p:cNvPicPr preferRelativeResize="0"/>
          <p:nvPr/>
        </p:nvPicPr>
        <p:blipFill>
          <a:blip r:embed="rId2">
            <a:alphaModFix/>
          </a:blip>
          <a:stretch>
            <a:fillRect/>
          </a:stretch>
        </p:blipFill>
        <p:spPr>
          <a:xfrm>
            <a:off x="2521513" y="6346675"/>
            <a:ext cx="1534487" cy="373525"/>
          </a:xfrm>
          <a:prstGeom prst="rect">
            <a:avLst/>
          </a:prstGeom>
          <a:noFill/>
          <a:ln>
            <a:noFill/>
          </a:ln>
        </p:spPr>
      </p:pic>
      <p:pic>
        <p:nvPicPr>
          <p:cNvPr id="70" name="Google Shape;70;p17"/>
          <p:cNvPicPr preferRelativeResize="0"/>
          <p:nvPr/>
        </p:nvPicPr>
        <p:blipFill>
          <a:blip r:embed="rId2">
            <a:alphaModFix/>
          </a:blip>
          <a:stretch>
            <a:fillRect/>
          </a:stretch>
        </p:blipFill>
        <p:spPr>
          <a:xfrm>
            <a:off x="9914105" y="260275"/>
            <a:ext cx="2123883" cy="517000"/>
          </a:xfrm>
          <a:prstGeom prst="rect">
            <a:avLst/>
          </a:prstGeom>
          <a:noFill/>
          <a:ln>
            <a:noFill/>
          </a:ln>
        </p:spPr>
      </p:pic>
      <p:pic>
        <p:nvPicPr>
          <p:cNvPr id="2" name="Google Shape;35;p13">
            <a:extLst>
              <a:ext uri="{FF2B5EF4-FFF2-40B4-BE49-F238E27FC236}">
                <a16:creationId xmlns:a16="http://schemas.microsoft.com/office/drawing/2014/main" id="{102229CB-37E2-C1D5-05FB-92858475030A}"/>
              </a:ext>
            </a:extLst>
          </p:cNvPr>
          <p:cNvPicPr preferRelativeResize="0"/>
          <p:nvPr userDrawn="1"/>
        </p:nvPicPr>
        <p:blipFill>
          <a:blip r:embed="rId2">
            <a:alphaModFix/>
          </a:blip>
          <a:stretch>
            <a:fillRect/>
          </a:stretch>
        </p:blipFill>
        <p:spPr>
          <a:xfrm>
            <a:off x="2521513" y="6346675"/>
            <a:ext cx="1534487" cy="373525"/>
          </a:xfrm>
          <a:prstGeom prst="rect">
            <a:avLst/>
          </a:prstGeom>
          <a:noFill/>
          <a:ln>
            <a:noFill/>
          </a:ln>
        </p:spPr>
      </p:pic>
      <p:pic>
        <p:nvPicPr>
          <p:cNvPr id="3" name="Picture 2">
            <a:extLst>
              <a:ext uri="{FF2B5EF4-FFF2-40B4-BE49-F238E27FC236}">
                <a16:creationId xmlns:a16="http://schemas.microsoft.com/office/drawing/2014/main" id="{80F8D415-4D56-2F04-D529-C917197942E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264442" y="6295255"/>
            <a:ext cx="473813" cy="44400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1"/>
        <p:cNvGrpSpPr/>
        <p:nvPr/>
      </p:nvGrpSpPr>
      <p:grpSpPr>
        <a:xfrm>
          <a:off x="0" y="0"/>
          <a:ext cx="0" cy="0"/>
          <a:chOff x="0" y="0"/>
          <a:chExt cx="0" cy="0"/>
        </a:xfrm>
      </p:grpSpPr>
      <p:pic>
        <p:nvPicPr>
          <p:cNvPr id="72" name="Google Shape;72;p18" descr="http://africabriefing.org/wp-content/uploads/2015/06/powerline.jpg"/>
          <p:cNvPicPr preferRelativeResize="0"/>
          <p:nvPr/>
        </p:nvPicPr>
        <p:blipFill rotWithShape="1">
          <a:blip r:embed="rId2">
            <a:alphaModFix/>
          </a:blip>
          <a:srcRect l="10471" t="1550" r="12877" b="17795"/>
          <a:stretch/>
        </p:blipFill>
        <p:spPr>
          <a:xfrm>
            <a:off x="6894973" y="1897852"/>
            <a:ext cx="5034605" cy="4073701"/>
          </a:xfrm>
          <a:prstGeom prst="rect">
            <a:avLst/>
          </a:prstGeom>
          <a:noFill/>
          <a:ln>
            <a:noFill/>
          </a:ln>
        </p:spPr>
      </p:pic>
      <p:cxnSp>
        <p:nvCxnSpPr>
          <p:cNvPr id="73" name="Google Shape;73;p18"/>
          <p:cNvCxnSpPr/>
          <p:nvPr/>
        </p:nvCxnSpPr>
        <p:spPr>
          <a:xfrm>
            <a:off x="0" y="747268"/>
            <a:ext cx="12192000" cy="0"/>
          </a:xfrm>
          <a:prstGeom prst="straightConnector1">
            <a:avLst/>
          </a:prstGeom>
          <a:noFill/>
          <a:ln w="25400" cap="flat" cmpd="sng">
            <a:solidFill>
              <a:srgbClr val="98C93D"/>
            </a:solidFill>
            <a:prstDash val="solid"/>
            <a:miter lim="800000"/>
            <a:headEnd type="none" w="sm" len="sm"/>
            <a:tailEnd type="none" w="sm" len="sm"/>
          </a:ln>
        </p:spPr>
      </p:cxnSp>
      <p:sp>
        <p:nvSpPr>
          <p:cNvPr id="74" name="Google Shape;74;p18"/>
          <p:cNvSpPr txBox="1">
            <a:spLocks noGrp="1"/>
          </p:cNvSpPr>
          <p:nvPr>
            <p:ph type="ctrTitle"/>
          </p:nvPr>
        </p:nvSpPr>
        <p:spPr>
          <a:xfrm>
            <a:off x="270628" y="260268"/>
            <a:ext cx="11580921" cy="6009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73838"/>
              </a:buClr>
              <a:buSzPts val="4000"/>
              <a:buFont typeface="Century Gothic"/>
              <a:buNone/>
              <a:defRPr sz="40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8"/>
          <p:cNvSpPr txBox="1">
            <a:spLocks noGrp="1"/>
          </p:cNvSpPr>
          <p:nvPr>
            <p:ph type="subTitle" idx="1"/>
          </p:nvPr>
        </p:nvSpPr>
        <p:spPr>
          <a:xfrm>
            <a:off x="270628" y="787606"/>
            <a:ext cx="11580921" cy="3735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373838"/>
              </a:buClr>
              <a:buSzPts val="1800"/>
              <a:buNone/>
              <a:defRPr sz="1800" b="0">
                <a:solidFill>
                  <a:srgbClr val="373838"/>
                </a:solidFill>
                <a:latin typeface="Century Gothic"/>
                <a:ea typeface="Century Gothic"/>
                <a:cs typeface="Century Gothic"/>
                <a:sym typeface="Century Gothic"/>
              </a:defRPr>
            </a:lvl1pPr>
            <a:lvl2pPr lvl="1" algn="ctr">
              <a:lnSpc>
                <a:spcPct val="90000"/>
              </a:lnSpc>
              <a:spcBef>
                <a:spcPts val="500"/>
              </a:spcBef>
              <a:spcAft>
                <a:spcPts val="0"/>
              </a:spcAft>
              <a:buClr>
                <a:srgbClr val="373838"/>
              </a:buClr>
              <a:buSzPts val="2000"/>
              <a:buNone/>
              <a:defRPr sz="2000"/>
            </a:lvl2pPr>
            <a:lvl3pPr lvl="2" algn="ctr">
              <a:lnSpc>
                <a:spcPct val="90000"/>
              </a:lnSpc>
              <a:spcBef>
                <a:spcPts val="500"/>
              </a:spcBef>
              <a:spcAft>
                <a:spcPts val="0"/>
              </a:spcAft>
              <a:buClr>
                <a:srgbClr val="373838"/>
              </a:buClr>
              <a:buSzPts val="1800"/>
              <a:buNone/>
              <a:defRPr sz="1800"/>
            </a:lvl3pPr>
            <a:lvl4pPr lvl="3" algn="ctr">
              <a:lnSpc>
                <a:spcPct val="90000"/>
              </a:lnSpc>
              <a:spcBef>
                <a:spcPts val="500"/>
              </a:spcBef>
              <a:spcAft>
                <a:spcPts val="0"/>
              </a:spcAft>
              <a:buClr>
                <a:srgbClr val="373838"/>
              </a:buClr>
              <a:buSzPts val="1600"/>
              <a:buNone/>
              <a:defRPr sz="1600"/>
            </a:lvl4pPr>
            <a:lvl5pPr lvl="4" algn="ctr">
              <a:lnSpc>
                <a:spcPct val="90000"/>
              </a:lnSpc>
              <a:spcBef>
                <a:spcPts val="500"/>
              </a:spcBef>
              <a:spcAft>
                <a:spcPts val="0"/>
              </a:spcAft>
              <a:buClr>
                <a:srgbClr val="37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 name="Google Shape;76;p18"/>
          <p:cNvSpPr/>
          <p:nvPr/>
        </p:nvSpPr>
        <p:spPr>
          <a:xfrm flipH="1">
            <a:off x="0" y="6163463"/>
            <a:ext cx="12192000" cy="587871"/>
          </a:xfrm>
          <a:custGeom>
            <a:avLst/>
            <a:gdLst/>
            <a:ahLst/>
            <a:cxnLst/>
            <a:rect l="l" t="t" r="r" b="b"/>
            <a:pathLst>
              <a:path w="12192000" h="587871" extrusionOk="0">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0">
                <a:srgbClr val="98C93D"/>
              </a:gs>
              <a:gs pos="76000">
                <a:srgbClr val="98C93D"/>
              </a:gs>
              <a:gs pos="100000">
                <a:srgbClr val="64872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 name="Google Shape;77;p18"/>
          <p:cNvSpPr/>
          <p:nvPr/>
        </p:nvSpPr>
        <p:spPr>
          <a:xfrm>
            <a:off x="183754" y="6359950"/>
            <a:ext cx="621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800" b="1">
                <a:solidFill>
                  <a:srgbClr val="373838"/>
                </a:solidFill>
                <a:latin typeface="Century Gothic"/>
                <a:ea typeface="Century Gothic"/>
                <a:cs typeface="Century Gothic"/>
                <a:sym typeface="Century Gothic"/>
              </a:rPr>
              <a:t>‹#›</a:t>
            </a:fld>
            <a:endParaRPr sz="1800">
              <a:solidFill>
                <a:srgbClr val="373838"/>
              </a:solidFill>
              <a:latin typeface="Arial"/>
              <a:ea typeface="Arial"/>
              <a:cs typeface="Arial"/>
              <a:sym typeface="Arial"/>
            </a:endParaRPr>
          </a:p>
        </p:txBody>
      </p:sp>
      <p:pic>
        <p:nvPicPr>
          <p:cNvPr id="78" name="Google Shape;78;p18"/>
          <p:cNvPicPr preferRelativeResize="0"/>
          <p:nvPr/>
        </p:nvPicPr>
        <p:blipFill rotWithShape="1">
          <a:blip r:embed="rId3">
            <a:alphaModFix/>
          </a:blip>
          <a:srcRect l="-2" r="-1932"/>
          <a:stretch/>
        </p:blipFill>
        <p:spPr>
          <a:xfrm>
            <a:off x="10672861" y="6231640"/>
            <a:ext cx="1149659" cy="448735"/>
          </a:xfrm>
          <a:prstGeom prst="rect">
            <a:avLst/>
          </a:prstGeom>
          <a:noFill/>
          <a:ln>
            <a:noFill/>
          </a:ln>
        </p:spPr>
      </p:pic>
      <p:pic>
        <p:nvPicPr>
          <p:cNvPr id="79" name="Google Shape;79;p18"/>
          <p:cNvPicPr preferRelativeResize="0"/>
          <p:nvPr/>
        </p:nvPicPr>
        <p:blipFill rotWithShape="1">
          <a:blip r:embed="rId4">
            <a:alphaModFix/>
          </a:blip>
          <a:srcRect/>
          <a:stretch/>
        </p:blipFill>
        <p:spPr>
          <a:xfrm>
            <a:off x="8690697" y="6217126"/>
            <a:ext cx="1829619" cy="445368"/>
          </a:xfrm>
          <a:prstGeom prst="rect">
            <a:avLst/>
          </a:prstGeom>
          <a:noFill/>
          <a:ln>
            <a:noFill/>
          </a:ln>
        </p:spPr>
      </p:pic>
      <p:pic>
        <p:nvPicPr>
          <p:cNvPr id="80" name="Google Shape;80;p18"/>
          <p:cNvPicPr preferRelativeResize="0"/>
          <p:nvPr/>
        </p:nvPicPr>
        <p:blipFill rotWithShape="1">
          <a:blip r:embed="rId5">
            <a:alphaModFix/>
          </a:blip>
          <a:srcRect l="12980" r="6173"/>
          <a:stretch/>
        </p:blipFill>
        <p:spPr>
          <a:xfrm>
            <a:off x="260538" y="1897853"/>
            <a:ext cx="5035321" cy="4073701"/>
          </a:xfrm>
          <a:prstGeom prst="rect">
            <a:avLst/>
          </a:prstGeom>
          <a:noFill/>
          <a:ln>
            <a:noFill/>
          </a:ln>
        </p:spPr>
      </p:pic>
      <p:sp>
        <p:nvSpPr>
          <p:cNvPr id="81" name="Google Shape;81;p18"/>
          <p:cNvSpPr/>
          <p:nvPr/>
        </p:nvSpPr>
        <p:spPr>
          <a:xfrm>
            <a:off x="0" y="3807801"/>
            <a:ext cx="6363102" cy="2013258"/>
          </a:xfrm>
          <a:prstGeom prst="homePlate">
            <a:avLst>
              <a:gd name="adj" fmla="val 50000"/>
            </a:avLst>
          </a:prstGeom>
          <a:solidFill>
            <a:srgbClr val="373838">
              <a:alpha val="9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 name="Google Shape;82;p18"/>
          <p:cNvSpPr/>
          <p:nvPr/>
        </p:nvSpPr>
        <p:spPr>
          <a:xfrm flipH="1">
            <a:off x="5828897" y="3091543"/>
            <a:ext cx="6363102" cy="2013258"/>
          </a:xfrm>
          <a:prstGeom prst="homePlate">
            <a:avLst>
              <a:gd name="adj" fmla="val 50000"/>
            </a:avLst>
          </a:prstGeom>
          <a:solidFill>
            <a:srgbClr val="373838">
              <a:alpha val="9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18"/>
          <p:cNvSpPr txBox="1">
            <a:spLocks noGrp="1"/>
          </p:cNvSpPr>
          <p:nvPr>
            <p:ph type="body" idx="2"/>
          </p:nvPr>
        </p:nvSpPr>
        <p:spPr>
          <a:xfrm>
            <a:off x="361116" y="4023381"/>
            <a:ext cx="4820488" cy="1790234"/>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lt1"/>
              </a:buClr>
              <a:buSzPts val="2400"/>
              <a:buFont typeface="Century Gothic"/>
              <a:buNone/>
              <a:defRPr sz="2400" b="1">
                <a:solidFill>
                  <a:schemeClr val="lt1"/>
                </a:solidFill>
                <a:latin typeface="Century Gothic"/>
                <a:ea typeface="Century Gothic"/>
                <a:cs typeface="Century Gothic"/>
                <a:sym typeface="Century Gothic"/>
              </a:defRPr>
            </a:lvl1pPr>
            <a:lvl2pPr marL="914400" lvl="1" indent="-381000" algn="l">
              <a:lnSpc>
                <a:spcPct val="90000"/>
              </a:lnSpc>
              <a:spcBef>
                <a:spcPts val="500"/>
              </a:spcBef>
              <a:spcAft>
                <a:spcPts val="0"/>
              </a:spcAft>
              <a:buClr>
                <a:srgbClr val="373838"/>
              </a:buClr>
              <a:buSzPts val="2400"/>
              <a:buChar char="•"/>
              <a:defRPr>
                <a:latin typeface="Garamond"/>
                <a:ea typeface="Garamond"/>
                <a:cs typeface="Garamond"/>
                <a:sym typeface="Garamond"/>
              </a:defRPr>
            </a:lvl2pPr>
            <a:lvl3pPr marL="1371600" lvl="2" indent="-355600" algn="l">
              <a:lnSpc>
                <a:spcPct val="90000"/>
              </a:lnSpc>
              <a:spcBef>
                <a:spcPts val="500"/>
              </a:spcBef>
              <a:spcAft>
                <a:spcPts val="0"/>
              </a:spcAft>
              <a:buClr>
                <a:srgbClr val="373838"/>
              </a:buClr>
              <a:buSzPts val="2000"/>
              <a:buChar char="•"/>
              <a:defRPr>
                <a:latin typeface="Garamond"/>
                <a:ea typeface="Garamond"/>
                <a:cs typeface="Garamond"/>
                <a:sym typeface="Garamond"/>
              </a:defRPr>
            </a:lvl3pPr>
            <a:lvl4pPr marL="1828800" lvl="3" indent="-342900" algn="l">
              <a:lnSpc>
                <a:spcPct val="90000"/>
              </a:lnSpc>
              <a:spcBef>
                <a:spcPts val="500"/>
              </a:spcBef>
              <a:spcAft>
                <a:spcPts val="0"/>
              </a:spcAft>
              <a:buClr>
                <a:srgbClr val="373838"/>
              </a:buClr>
              <a:buSzPts val="1800"/>
              <a:buChar char="•"/>
              <a:defRPr>
                <a:latin typeface="Garamond"/>
                <a:ea typeface="Garamond"/>
                <a:cs typeface="Garamond"/>
                <a:sym typeface="Garamond"/>
              </a:defRPr>
            </a:lvl4pPr>
            <a:lvl5pPr marL="2286000" lvl="4" indent="-342900" algn="l">
              <a:lnSpc>
                <a:spcPct val="90000"/>
              </a:lnSpc>
              <a:spcBef>
                <a:spcPts val="500"/>
              </a:spcBef>
              <a:spcAft>
                <a:spcPts val="0"/>
              </a:spcAft>
              <a:buClr>
                <a:srgbClr val="373838"/>
              </a:buClr>
              <a:buSzPts val="1800"/>
              <a:buChar char="•"/>
              <a:defRPr>
                <a:latin typeface="Garamond"/>
                <a:ea typeface="Garamond"/>
                <a:cs typeface="Garamond"/>
                <a:sym typeface="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8"/>
          <p:cNvSpPr txBox="1">
            <a:spLocks noGrp="1"/>
          </p:cNvSpPr>
          <p:nvPr>
            <p:ph type="body" idx="3"/>
          </p:nvPr>
        </p:nvSpPr>
        <p:spPr>
          <a:xfrm>
            <a:off x="7031060" y="3336624"/>
            <a:ext cx="4820488" cy="1790234"/>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lt1"/>
              </a:buClr>
              <a:buSzPts val="2400"/>
              <a:buFont typeface="Century Gothic"/>
              <a:buNone/>
              <a:defRPr sz="2400" b="1">
                <a:solidFill>
                  <a:schemeClr val="lt1"/>
                </a:solidFill>
                <a:latin typeface="Century Gothic"/>
                <a:ea typeface="Century Gothic"/>
                <a:cs typeface="Century Gothic"/>
                <a:sym typeface="Century Gothic"/>
              </a:defRPr>
            </a:lvl1pPr>
            <a:lvl2pPr marL="914400" lvl="1" indent="-381000" algn="l">
              <a:lnSpc>
                <a:spcPct val="90000"/>
              </a:lnSpc>
              <a:spcBef>
                <a:spcPts val="500"/>
              </a:spcBef>
              <a:spcAft>
                <a:spcPts val="0"/>
              </a:spcAft>
              <a:buClr>
                <a:srgbClr val="373838"/>
              </a:buClr>
              <a:buSzPts val="2400"/>
              <a:buChar char="•"/>
              <a:defRPr>
                <a:latin typeface="Garamond"/>
                <a:ea typeface="Garamond"/>
                <a:cs typeface="Garamond"/>
                <a:sym typeface="Garamond"/>
              </a:defRPr>
            </a:lvl2pPr>
            <a:lvl3pPr marL="1371600" lvl="2" indent="-355600" algn="l">
              <a:lnSpc>
                <a:spcPct val="90000"/>
              </a:lnSpc>
              <a:spcBef>
                <a:spcPts val="500"/>
              </a:spcBef>
              <a:spcAft>
                <a:spcPts val="0"/>
              </a:spcAft>
              <a:buClr>
                <a:srgbClr val="373838"/>
              </a:buClr>
              <a:buSzPts val="2000"/>
              <a:buChar char="•"/>
              <a:defRPr>
                <a:latin typeface="Garamond"/>
                <a:ea typeface="Garamond"/>
                <a:cs typeface="Garamond"/>
                <a:sym typeface="Garamond"/>
              </a:defRPr>
            </a:lvl3pPr>
            <a:lvl4pPr marL="1828800" lvl="3" indent="-342900" algn="l">
              <a:lnSpc>
                <a:spcPct val="90000"/>
              </a:lnSpc>
              <a:spcBef>
                <a:spcPts val="500"/>
              </a:spcBef>
              <a:spcAft>
                <a:spcPts val="0"/>
              </a:spcAft>
              <a:buClr>
                <a:srgbClr val="373838"/>
              </a:buClr>
              <a:buSzPts val="1800"/>
              <a:buChar char="•"/>
              <a:defRPr>
                <a:latin typeface="Garamond"/>
                <a:ea typeface="Garamond"/>
                <a:cs typeface="Garamond"/>
                <a:sym typeface="Garamond"/>
              </a:defRPr>
            </a:lvl4pPr>
            <a:lvl5pPr marL="2286000" lvl="4" indent="-342900" algn="l">
              <a:lnSpc>
                <a:spcPct val="90000"/>
              </a:lnSpc>
              <a:spcBef>
                <a:spcPts val="500"/>
              </a:spcBef>
              <a:spcAft>
                <a:spcPts val="0"/>
              </a:spcAft>
              <a:buClr>
                <a:srgbClr val="373838"/>
              </a:buClr>
              <a:buSzPts val="1800"/>
              <a:buChar char="•"/>
              <a:defRPr>
                <a:latin typeface="Garamond"/>
                <a:ea typeface="Garamond"/>
                <a:cs typeface="Garamond"/>
                <a:sym typeface="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85"/>
        <p:cNvGrpSpPr/>
        <p:nvPr/>
      </p:nvGrpSpPr>
      <p:grpSpPr>
        <a:xfrm>
          <a:off x="0" y="0"/>
          <a:ext cx="0" cy="0"/>
          <a:chOff x="0" y="0"/>
          <a:chExt cx="0" cy="0"/>
        </a:xfrm>
      </p:grpSpPr>
      <p:cxnSp>
        <p:nvCxnSpPr>
          <p:cNvPr id="86" name="Google Shape;86;p19"/>
          <p:cNvCxnSpPr/>
          <p:nvPr/>
        </p:nvCxnSpPr>
        <p:spPr>
          <a:xfrm>
            <a:off x="0" y="772668"/>
            <a:ext cx="12192000" cy="0"/>
          </a:xfrm>
          <a:prstGeom prst="straightConnector1">
            <a:avLst/>
          </a:prstGeom>
          <a:noFill/>
          <a:ln w="25400" cap="flat" cmpd="sng">
            <a:solidFill>
              <a:srgbClr val="98C93D"/>
            </a:solidFill>
            <a:prstDash val="solid"/>
            <a:miter lim="800000"/>
            <a:headEnd type="none" w="sm" len="sm"/>
            <a:tailEnd type="none" w="sm" len="sm"/>
          </a:ln>
        </p:spPr>
      </p:cxnSp>
      <p:sp>
        <p:nvSpPr>
          <p:cNvPr id="87" name="Google Shape;87;p19"/>
          <p:cNvSpPr txBox="1">
            <a:spLocks noGrp="1"/>
          </p:cNvSpPr>
          <p:nvPr>
            <p:ph type="ctrTitle"/>
          </p:nvPr>
        </p:nvSpPr>
        <p:spPr>
          <a:xfrm>
            <a:off x="270628" y="260268"/>
            <a:ext cx="11580921" cy="6009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73838"/>
              </a:buClr>
              <a:buSzPts val="4000"/>
              <a:buFont typeface="Century Gothic"/>
              <a:buNone/>
              <a:defRPr sz="40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9"/>
          <p:cNvSpPr txBox="1">
            <a:spLocks noGrp="1"/>
          </p:cNvSpPr>
          <p:nvPr>
            <p:ph type="subTitle" idx="1"/>
          </p:nvPr>
        </p:nvSpPr>
        <p:spPr>
          <a:xfrm>
            <a:off x="270628" y="787606"/>
            <a:ext cx="11580921" cy="3735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373838"/>
              </a:buClr>
              <a:buSzPts val="1800"/>
              <a:buNone/>
              <a:defRPr sz="1800" b="0">
                <a:solidFill>
                  <a:srgbClr val="373838"/>
                </a:solidFill>
                <a:latin typeface="Century Gothic"/>
                <a:ea typeface="Century Gothic"/>
                <a:cs typeface="Century Gothic"/>
                <a:sym typeface="Century Gothic"/>
              </a:defRPr>
            </a:lvl1pPr>
            <a:lvl2pPr lvl="1" algn="ctr">
              <a:lnSpc>
                <a:spcPct val="90000"/>
              </a:lnSpc>
              <a:spcBef>
                <a:spcPts val="500"/>
              </a:spcBef>
              <a:spcAft>
                <a:spcPts val="0"/>
              </a:spcAft>
              <a:buClr>
                <a:srgbClr val="373838"/>
              </a:buClr>
              <a:buSzPts val="2000"/>
              <a:buNone/>
              <a:defRPr sz="2000"/>
            </a:lvl2pPr>
            <a:lvl3pPr lvl="2" algn="ctr">
              <a:lnSpc>
                <a:spcPct val="90000"/>
              </a:lnSpc>
              <a:spcBef>
                <a:spcPts val="500"/>
              </a:spcBef>
              <a:spcAft>
                <a:spcPts val="0"/>
              </a:spcAft>
              <a:buClr>
                <a:srgbClr val="373838"/>
              </a:buClr>
              <a:buSzPts val="1800"/>
              <a:buNone/>
              <a:defRPr sz="1800"/>
            </a:lvl3pPr>
            <a:lvl4pPr lvl="3" algn="ctr">
              <a:lnSpc>
                <a:spcPct val="90000"/>
              </a:lnSpc>
              <a:spcBef>
                <a:spcPts val="500"/>
              </a:spcBef>
              <a:spcAft>
                <a:spcPts val="0"/>
              </a:spcAft>
              <a:buClr>
                <a:srgbClr val="373838"/>
              </a:buClr>
              <a:buSzPts val="1600"/>
              <a:buNone/>
              <a:defRPr sz="1600"/>
            </a:lvl4pPr>
            <a:lvl5pPr lvl="4" algn="ctr">
              <a:lnSpc>
                <a:spcPct val="90000"/>
              </a:lnSpc>
              <a:spcBef>
                <a:spcPts val="500"/>
              </a:spcBef>
              <a:spcAft>
                <a:spcPts val="0"/>
              </a:spcAft>
              <a:buClr>
                <a:srgbClr val="37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19"/>
          <p:cNvSpPr/>
          <p:nvPr/>
        </p:nvSpPr>
        <p:spPr>
          <a:xfrm flipH="1">
            <a:off x="0" y="6163463"/>
            <a:ext cx="12192000" cy="587871"/>
          </a:xfrm>
          <a:custGeom>
            <a:avLst/>
            <a:gdLst/>
            <a:ahLst/>
            <a:cxnLst/>
            <a:rect l="l" t="t" r="r" b="b"/>
            <a:pathLst>
              <a:path w="12192000" h="587871" extrusionOk="0">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0">
                <a:srgbClr val="98C93D"/>
              </a:gs>
              <a:gs pos="76000">
                <a:srgbClr val="98C93D"/>
              </a:gs>
              <a:gs pos="100000">
                <a:srgbClr val="64872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 name="Google Shape;90;p19"/>
          <p:cNvSpPr/>
          <p:nvPr/>
        </p:nvSpPr>
        <p:spPr>
          <a:xfrm>
            <a:off x="183754" y="6359950"/>
            <a:ext cx="608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800" b="1">
                <a:solidFill>
                  <a:srgbClr val="373838"/>
                </a:solidFill>
                <a:latin typeface="Century Gothic"/>
                <a:ea typeface="Century Gothic"/>
                <a:cs typeface="Century Gothic"/>
                <a:sym typeface="Century Gothic"/>
              </a:rPr>
              <a:t>‹#›</a:t>
            </a:fld>
            <a:endParaRPr sz="1800">
              <a:solidFill>
                <a:srgbClr val="373838"/>
              </a:solidFill>
              <a:latin typeface="Arial"/>
              <a:ea typeface="Arial"/>
              <a:cs typeface="Arial"/>
              <a:sym typeface="Arial"/>
            </a:endParaRPr>
          </a:p>
        </p:txBody>
      </p:sp>
      <p:pic>
        <p:nvPicPr>
          <p:cNvPr id="91" name="Google Shape;91;p19"/>
          <p:cNvPicPr preferRelativeResize="0"/>
          <p:nvPr/>
        </p:nvPicPr>
        <p:blipFill rotWithShape="1">
          <a:blip r:embed="rId2">
            <a:alphaModFix/>
          </a:blip>
          <a:srcRect l="-2" r="-1932"/>
          <a:stretch/>
        </p:blipFill>
        <p:spPr>
          <a:xfrm>
            <a:off x="10672861" y="6231640"/>
            <a:ext cx="1149659" cy="448735"/>
          </a:xfrm>
          <a:prstGeom prst="rect">
            <a:avLst/>
          </a:prstGeom>
          <a:noFill/>
          <a:ln>
            <a:noFill/>
          </a:ln>
        </p:spPr>
      </p:pic>
      <p:pic>
        <p:nvPicPr>
          <p:cNvPr id="92" name="Google Shape;92;p19"/>
          <p:cNvPicPr preferRelativeResize="0"/>
          <p:nvPr/>
        </p:nvPicPr>
        <p:blipFill rotWithShape="1">
          <a:blip r:embed="rId3">
            <a:alphaModFix/>
          </a:blip>
          <a:srcRect/>
          <a:stretch/>
        </p:blipFill>
        <p:spPr>
          <a:xfrm>
            <a:off x="8690697" y="6217126"/>
            <a:ext cx="1829619" cy="445368"/>
          </a:xfrm>
          <a:prstGeom prst="rect">
            <a:avLst/>
          </a:prstGeom>
          <a:noFill/>
          <a:ln>
            <a:noFill/>
          </a:ln>
        </p:spPr>
      </p:pic>
      <p:pic>
        <p:nvPicPr>
          <p:cNvPr id="93" name="Google Shape;93;p19"/>
          <p:cNvPicPr preferRelativeResize="0"/>
          <p:nvPr/>
        </p:nvPicPr>
        <p:blipFill>
          <a:blip r:embed="rId4">
            <a:alphaModFix/>
          </a:blip>
          <a:stretch>
            <a:fillRect/>
          </a:stretch>
        </p:blipFill>
        <p:spPr>
          <a:xfrm>
            <a:off x="2521513" y="6346675"/>
            <a:ext cx="1534487" cy="373525"/>
          </a:xfrm>
          <a:prstGeom prst="rect">
            <a:avLst/>
          </a:prstGeom>
          <a:noFill/>
          <a:ln>
            <a:noFill/>
          </a:ln>
        </p:spPr>
      </p:pic>
      <p:pic>
        <p:nvPicPr>
          <p:cNvPr id="2" name="Google Shape;35;p13">
            <a:extLst>
              <a:ext uri="{FF2B5EF4-FFF2-40B4-BE49-F238E27FC236}">
                <a16:creationId xmlns:a16="http://schemas.microsoft.com/office/drawing/2014/main" id="{8BD862CB-6099-7FFE-4AAA-CFD41F3860F3}"/>
              </a:ext>
            </a:extLst>
          </p:cNvPr>
          <p:cNvPicPr preferRelativeResize="0"/>
          <p:nvPr userDrawn="1"/>
        </p:nvPicPr>
        <p:blipFill>
          <a:blip r:embed="rId4">
            <a:alphaModFix/>
          </a:blip>
          <a:stretch>
            <a:fillRect/>
          </a:stretch>
        </p:blipFill>
        <p:spPr>
          <a:xfrm>
            <a:off x="2521513" y="6346675"/>
            <a:ext cx="1534487" cy="373525"/>
          </a:xfrm>
          <a:prstGeom prst="rect">
            <a:avLst/>
          </a:prstGeom>
          <a:noFill/>
          <a:ln>
            <a:noFill/>
          </a:ln>
        </p:spPr>
      </p:pic>
      <p:pic>
        <p:nvPicPr>
          <p:cNvPr id="3" name="Picture 2">
            <a:extLst>
              <a:ext uri="{FF2B5EF4-FFF2-40B4-BE49-F238E27FC236}">
                <a16:creationId xmlns:a16="http://schemas.microsoft.com/office/drawing/2014/main" id="{0580DD28-7E1F-ACFF-1ED6-C1A73E1B94F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4264442" y="6295255"/>
            <a:ext cx="473813" cy="44400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05"/>
        <p:cNvGrpSpPr/>
        <p:nvPr/>
      </p:nvGrpSpPr>
      <p:grpSpPr>
        <a:xfrm>
          <a:off x="0" y="0"/>
          <a:ext cx="0" cy="0"/>
          <a:chOff x="0" y="0"/>
          <a:chExt cx="0" cy="0"/>
        </a:xfrm>
      </p:grpSpPr>
      <p:pic>
        <p:nvPicPr>
          <p:cNvPr id="106" name="Google Shape;106;p21"/>
          <p:cNvPicPr preferRelativeResize="0"/>
          <p:nvPr/>
        </p:nvPicPr>
        <p:blipFill rotWithShape="1">
          <a:blip r:embed="rId2">
            <a:alphaModFix/>
          </a:blip>
          <a:srcRect l="12980" r="6173"/>
          <a:stretch/>
        </p:blipFill>
        <p:spPr>
          <a:xfrm>
            <a:off x="29027" y="1297927"/>
            <a:ext cx="6081487" cy="4920076"/>
          </a:xfrm>
          <a:prstGeom prst="rect">
            <a:avLst/>
          </a:prstGeom>
          <a:noFill/>
          <a:ln>
            <a:noFill/>
          </a:ln>
        </p:spPr>
      </p:pic>
      <p:sp>
        <p:nvSpPr>
          <p:cNvPr id="107" name="Google Shape;107;p21"/>
          <p:cNvSpPr/>
          <p:nvPr/>
        </p:nvSpPr>
        <p:spPr>
          <a:xfrm rot="5400000" flipH="1">
            <a:off x="6073142" y="208378"/>
            <a:ext cx="45719" cy="12192000"/>
          </a:xfrm>
          <a:prstGeom prst="rect">
            <a:avLst/>
          </a:prstGeom>
          <a:gradFill>
            <a:gsLst>
              <a:gs pos="0">
                <a:srgbClr val="98C93D"/>
              </a:gs>
              <a:gs pos="37000">
                <a:srgbClr val="98C93D"/>
              </a:gs>
              <a:gs pos="100000">
                <a:srgbClr val="64872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108;p21"/>
          <p:cNvSpPr/>
          <p:nvPr/>
        </p:nvSpPr>
        <p:spPr>
          <a:xfrm>
            <a:off x="11278954" y="6407250"/>
            <a:ext cx="60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800" b="1">
                <a:solidFill>
                  <a:srgbClr val="373838"/>
                </a:solidFill>
                <a:latin typeface="Century Gothic"/>
                <a:ea typeface="Century Gothic"/>
                <a:cs typeface="Century Gothic"/>
                <a:sym typeface="Century Gothic"/>
              </a:rPr>
              <a:t>‹#›</a:t>
            </a:fld>
            <a:endParaRPr sz="1800">
              <a:solidFill>
                <a:srgbClr val="373838"/>
              </a:solidFill>
              <a:latin typeface="Arial"/>
              <a:ea typeface="Arial"/>
              <a:cs typeface="Arial"/>
              <a:sym typeface="Arial"/>
            </a:endParaRPr>
          </a:p>
        </p:txBody>
      </p:sp>
      <p:pic>
        <p:nvPicPr>
          <p:cNvPr id="109" name="Google Shape;109;p21"/>
          <p:cNvPicPr preferRelativeResize="0"/>
          <p:nvPr/>
        </p:nvPicPr>
        <p:blipFill rotWithShape="1">
          <a:blip r:embed="rId3">
            <a:alphaModFix/>
          </a:blip>
          <a:srcRect r="54398" b="-7123"/>
          <a:stretch/>
        </p:blipFill>
        <p:spPr>
          <a:xfrm>
            <a:off x="270625" y="6390753"/>
            <a:ext cx="1717832" cy="430961"/>
          </a:xfrm>
          <a:prstGeom prst="rect">
            <a:avLst/>
          </a:prstGeom>
          <a:solidFill>
            <a:schemeClr val="lt1"/>
          </a:solidFill>
          <a:ln>
            <a:noFill/>
          </a:ln>
        </p:spPr>
      </p:pic>
      <p:sp>
        <p:nvSpPr>
          <p:cNvPr id="110" name="Google Shape;110;p21"/>
          <p:cNvSpPr/>
          <p:nvPr/>
        </p:nvSpPr>
        <p:spPr>
          <a:xfrm>
            <a:off x="6110514" y="1297928"/>
            <a:ext cx="6114584" cy="1843038"/>
          </a:xfrm>
          <a:prstGeom prst="rect">
            <a:avLst/>
          </a:prstGeom>
          <a:solidFill>
            <a:srgbClr val="98C9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21"/>
          <p:cNvSpPr txBox="1">
            <a:spLocks noGrp="1"/>
          </p:cNvSpPr>
          <p:nvPr>
            <p:ph type="ctrTitle"/>
          </p:nvPr>
        </p:nvSpPr>
        <p:spPr>
          <a:xfrm>
            <a:off x="270629" y="251390"/>
            <a:ext cx="5317372" cy="6009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73838"/>
              </a:buClr>
              <a:buSzPts val="4000"/>
              <a:buFont typeface="Century Gothic"/>
              <a:buNone/>
              <a:defRPr sz="40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1"/>
          <p:cNvSpPr txBox="1">
            <a:spLocks noGrp="1"/>
          </p:cNvSpPr>
          <p:nvPr>
            <p:ph type="subTitle" idx="1"/>
          </p:nvPr>
        </p:nvSpPr>
        <p:spPr>
          <a:xfrm>
            <a:off x="270629" y="878777"/>
            <a:ext cx="5317372" cy="3735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373838"/>
              </a:buClr>
              <a:buSzPts val="1800"/>
              <a:buNone/>
              <a:defRPr sz="1800" b="1">
                <a:solidFill>
                  <a:srgbClr val="373838"/>
                </a:solidFill>
                <a:latin typeface="Century Gothic"/>
                <a:ea typeface="Century Gothic"/>
                <a:cs typeface="Century Gothic"/>
                <a:sym typeface="Century Gothic"/>
              </a:defRPr>
            </a:lvl1pPr>
            <a:lvl2pPr lvl="1" algn="ctr">
              <a:lnSpc>
                <a:spcPct val="90000"/>
              </a:lnSpc>
              <a:spcBef>
                <a:spcPts val="500"/>
              </a:spcBef>
              <a:spcAft>
                <a:spcPts val="0"/>
              </a:spcAft>
              <a:buClr>
                <a:srgbClr val="373838"/>
              </a:buClr>
              <a:buSzPts val="2000"/>
              <a:buNone/>
              <a:defRPr sz="2000"/>
            </a:lvl2pPr>
            <a:lvl3pPr lvl="2" algn="ctr">
              <a:lnSpc>
                <a:spcPct val="90000"/>
              </a:lnSpc>
              <a:spcBef>
                <a:spcPts val="500"/>
              </a:spcBef>
              <a:spcAft>
                <a:spcPts val="0"/>
              </a:spcAft>
              <a:buClr>
                <a:srgbClr val="373838"/>
              </a:buClr>
              <a:buSzPts val="1800"/>
              <a:buNone/>
              <a:defRPr sz="1800"/>
            </a:lvl3pPr>
            <a:lvl4pPr lvl="3" algn="ctr">
              <a:lnSpc>
                <a:spcPct val="90000"/>
              </a:lnSpc>
              <a:spcBef>
                <a:spcPts val="500"/>
              </a:spcBef>
              <a:spcAft>
                <a:spcPts val="0"/>
              </a:spcAft>
              <a:buClr>
                <a:srgbClr val="373838"/>
              </a:buClr>
              <a:buSzPts val="1600"/>
              <a:buNone/>
              <a:defRPr sz="1600"/>
            </a:lvl4pPr>
            <a:lvl5pPr lvl="4" algn="ctr">
              <a:lnSpc>
                <a:spcPct val="90000"/>
              </a:lnSpc>
              <a:spcBef>
                <a:spcPts val="500"/>
              </a:spcBef>
              <a:spcAft>
                <a:spcPts val="0"/>
              </a:spcAft>
              <a:buClr>
                <a:srgbClr val="37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3" name="Google Shape;113;p21"/>
          <p:cNvSpPr txBox="1">
            <a:spLocks noGrp="1"/>
          </p:cNvSpPr>
          <p:nvPr>
            <p:ph type="body" idx="2"/>
          </p:nvPr>
        </p:nvSpPr>
        <p:spPr>
          <a:xfrm>
            <a:off x="6487446" y="1697844"/>
            <a:ext cx="5331252" cy="413811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b="1">
                <a:solidFill>
                  <a:schemeClr val="lt1"/>
                </a:solidFill>
                <a:latin typeface="Garamond"/>
                <a:ea typeface="Garamond"/>
                <a:cs typeface="Garamond"/>
                <a:sym typeface="Garamond"/>
              </a:defRPr>
            </a:lvl1pPr>
            <a:lvl2pPr marL="914400" lvl="1" indent="-381000" algn="l">
              <a:lnSpc>
                <a:spcPct val="90000"/>
              </a:lnSpc>
              <a:spcBef>
                <a:spcPts val="500"/>
              </a:spcBef>
              <a:spcAft>
                <a:spcPts val="0"/>
              </a:spcAft>
              <a:buClr>
                <a:schemeClr val="lt1"/>
              </a:buClr>
              <a:buSzPts val="2400"/>
              <a:buChar char="•"/>
              <a:defRPr>
                <a:solidFill>
                  <a:schemeClr val="lt1"/>
                </a:solidFill>
                <a:latin typeface="Garamond"/>
                <a:ea typeface="Garamond"/>
                <a:cs typeface="Garamond"/>
                <a:sym typeface="Garamond"/>
              </a:defRPr>
            </a:lvl2pPr>
            <a:lvl3pPr marL="1371600" lvl="2" indent="-355600" algn="l">
              <a:lnSpc>
                <a:spcPct val="90000"/>
              </a:lnSpc>
              <a:spcBef>
                <a:spcPts val="500"/>
              </a:spcBef>
              <a:spcAft>
                <a:spcPts val="0"/>
              </a:spcAft>
              <a:buClr>
                <a:schemeClr val="lt1"/>
              </a:buClr>
              <a:buSzPts val="2000"/>
              <a:buChar char="•"/>
              <a:defRPr>
                <a:solidFill>
                  <a:schemeClr val="lt1"/>
                </a:solidFill>
                <a:latin typeface="Garamond"/>
                <a:ea typeface="Garamond"/>
                <a:cs typeface="Garamond"/>
                <a:sym typeface="Garamond"/>
              </a:defRPr>
            </a:lvl3pPr>
            <a:lvl4pPr marL="1828800" lvl="3" indent="-342900" algn="l">
              <a:lnSpc>
                <a:spcPct val="90000"/>
              </a:lnSpc>
              <a:spcBef>
                <a:spcPts val="500"/>
              </a:spcBef>
              <a:spcAft>
                <a:spcPts val="0"/>
              </a:spcAft>
              <a:buClr>
                <a:schemeClr val="lt1"/>
              </a:buClr>
              <a:buSzPts val="1800"/>
              <a:buChar char="•"/>
              <a:defRPr>
                <a:solidFill>
                  <a:schemeClr val="lt1"/>
                </a:solidFill>
                <a:latin typeface="Garamond"/>
                <a:ea typeface="Garamond"/>
                <a:cs typeface="Garamond"/>
                <a:sym typeface="Garamond"/>
              </a:defRPr>
            </a:lvl4pPr>
            <a:lvl5pPr marL="2286000" lvl="4" indent="-342900" algn="l">
              <a:lnSpc>
                <a:spcPct val="90000"/>
              </a:lnSpc>
              <a:spcBef>
                <a:spcPts val="500"/>
              </a:spcBef>
              <a:spcAft>
                <a:spcPts val="0"/>
              </a:spcAft>
              <a:buClr>
                <a:schemeClr val="lt1"/>
              </a:buClr>
              <a:buSzPts val="1800"/>
              <a:buChar char="•"/>
              <a:defRPr>
                <a:solidFill>
                  <a:schemeClr val="lt1"/>
                </a:solidFill>
                <a:latin typeface="Garamond"/>
                <a:ea typeface="Garamond"/>
                <a:cs typeface="Garamond"/>
                <a:sym typeface="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4" name="Google Shape;114;p21"/>
          <p:cNvGrpSpPr/>
          <p:nvPr/>
        </p:nvGrpSpPr>
        <p:grpSpPr>
          <a:xfrm>
            <a:off x="6606456" y="3204481"/>
            <a:ext cx="4874885" cy="2756432"/>
            <a:chOff x="858194" y="3667744"/>
            <a:chExt cx="4049520" cy="2289741"/>
          </a:xfrm>
        </p:grpSpPr>
        <p:sp>
          <p:nvSpPr>
            <p:cNvPr id="115" name="Google Shape;115;p21"/>
            <p:cNvSpPr/>
            <p:nvPr/>
          </p:nvSpPr>
          <p:spPr>
            <a:xfrm>
              <a:off x="858194" y="4031440"/>
              <a:ext cx="1147791" cy="1000514"/>
            </a:xfrm>
            <a:prstGeom prst="hexagon">
              <a:avLst>
                <a:gd name="adj" fmla="val 25000"/>
                <a:gd name="vf" fmla="val 115470"/>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116" name="Google Shape;116;p21"/>
            <p:cNvSpPr/>
            <p:nvPr/>
          </p:nvSpPr>
          <p:spPr>
            <a:xfrm>
              <a:off x="1806447" y="4614120"/>
              <a:ext cx="1147791" cy="1000515"/>
            </a:xfrm>
            <a:prstGeom prst="hexagon">
              <a:avLst>
                <a:gd name="adj" fmla="val 25000"/>
                <a:gd name="vf" fmla="val 115470"/>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117" name="Google Shape;117;p21"/>
            <p:cNvSpPr/>
            <p:nvPr/>
          </p:nvSpPr>
          <p:spPr>
            <a:xfrm>
              <a:off x="2762773" y="4034147"/>
              <a:ext cx="1147791" cy="1000515"/>
            </a:xfrm>
            <a:prstGeom prst="hexagon">
              <a:avLst>
                <a:gd name="adj" fmla="val 25000"/>
                <a:gd name="vf" fmla="val 115470"/>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118" name="Google Shape;118;p21"/>
            <p:cNvSpPr/>
            <p:nvPr/>
          </p:nvSpPr>
          <p:spPr>
            <a:xfrm>
              <a:off x="3711026" y="4581224"/>
              <a:ext cx="1147791" cy="1000515"/>
            </a:xfrm>
            <a:prstGeom prst="hexagon">
              <a:avLst>
                <a:gd name="adj" fmla="val 25000"/>
                <a:gd name="vf" fmla="val 115470"/>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119" name="Google Shape;119;p21"/>
            <p:cNvSpPr txBox="1"/>
            <p:nvPr/>
          </p:nvSpPr>
          <p:spPr>
            <a:xfrm>
              <a:off x="1037012" y="3667744"/>
              <a:ext cx="747293" cy="3835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a:solidFill>
                    <a:schemeClr val="dk1"/>
                  </a:solidFill>
                  <a:latin typeface="Century Gothic"/>
                  <a:ea typeface="Century Gothic"/>
                  <a:cs typeface="Century Gothic"/>
                  <a:sym typeface="Century Gothic"/>
                </a:rPr>
                <a:t>Coal</a:t>
              </a:r>
              <a:endParaRPr/>
            </a:p>
          </p:txBody>
        </p:sp>
        <p:sp>
          <p:nvSpPr>
            <p:cNvPr id="120" name="Google Shape;120;p21"/>
            <p:cNvSpPr txBox="1"/>
            <p:nvPr/>
          </p:nvSpPr>
          <p:spPr>
            <a:xfrm>
              <a:off x="2636115" y="3691508"/>
              <a:ext cx="1401108" cy="3835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a:solidFill>
                    <a:schemeClr val="dk1"/>
                  </a:solidFill>
                  <a:latin typeface="Century Gothic"/>
                  <a:ea typeface="Century Gothic"/>
                  <a:cs typeface="Century Gothic"/>
                  <a:sym typeface="Century Gothic"/>
                </a:rPr>
                <a:t>Petroleum</a:t>
              </a:r>
              <a:endParaRPr/>
            </a:p>
          </p:txBody>
        </p:sp>
        <p:sp>
          <p:nvSpPr>
            <p:cNvPr id="121" name="Google Shape;121;p21"/>
            <p:cNvSpPr txBox="1"/>
            <p:nvPr/>
          </p:nvSpPr>
          <p:spPr>
            <a:xfrm>
              <a:off x="1569931" y="5573984"/>
              <a:ext cx="1620822" cy="3835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a:solidFill>
                    <a:schemeClr val="dk1"/>
                  </a:solidFill>
                  <a:latin typeface="Century Gothic"/>
                  <a:ea typeface="Century Gothic"/>
                  <a:cs typeface="Century Gothic"/>
                  <a:sym typeface="Century Gothic"/>
                </a:rPr>
                <a:t>Natural Gas</a:t>
              </a:r>
              <a:endParaRPr/>
            </a:p>
          </p:txBody>
        </p:sp>
        <p:sp>
          <p:nvSpPr>
            <p:cNvPr id="122" name="Google Shape;122;p21"/>
            <p:cNvSpPr txBox="1"/>
            <p:nvPr/>
          </p:nvSpPr>
          <p:spPr>
            <a:xfrm>
              <a:off x="3659740" y="5564004"/>
              <a:ext cx="1247974" cy="3835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a:solidFill>
                    <a:schemeClr val="dk1"/>
                  </a:solidFill>
                  <a:latin typeface="Century Gothic"/>
                  <a:ea typeface="Century Gothic"/>
                  <a:cs typeface="Century Gothic"/>
                  <a:sym typeface="Century Gothic"/>
                </a:rPr>
                <a:t>Hydrates</a:t>
              </a:r>
              <a:endParaRPr/>
            </a:p>
          </p:txBody>
        </p:sp>
      </p:grpSp>
      <p:pic>
        <p:nvPicPr>
          <p:cNvPr id="123" name="Google Shape;123;p21"/>
          <p:cNvPicPr preferRelativeResize="0"/>
          <p:nvPr/>
        </p:nvPicPr>
        <p:blipFill>
          <a:blip r:embed="rId8">
            <a:alphaModFix/>
          </a:blip>
          <a:stretch>
            <a:fillRect/>
          </a:stretch>
        </p:blipFill>
        <p:spPr>
          <a:xfrm>
            <a:off x="9914105" y="260275"/>
            <a:ext cx="2123883" cy="517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24"/>
        <p:cNvGrpSpPr/>
        <p:nvPr/>
      </p:nvGrpSpPr>
      <p:grpSpPr>
        <a:xfrm>
          <a:off x="0" y="0"/>
          <a:ext cx="0" cy="0"/>
          <a:chOff x="0" y="0"/>
          <a:chExt cx="0" cy="0"/>
        </a:xfrm>
      </p:grpSpPr>
      <p:sp>
        <p:nvSpPr>
          <p:cNvPr id="125" name="Google Shape;125;p22"/>
          <p:cNvSpPr/>
          <p:nvPr/>
        </p:nvSpPr>
        <p:spPr>
          <a:xfrm rot="5400000" flipH="1">
            <a:off x="6073142" y="208378"/>
            <a:ext cx="45719" cy="12192000"/>
          </a:xfrm>
          <a:prstGeom prst="rect">
            <a:avLst/>
          </a:prstGeom>
          <a:gradFill>
            <a:gsLst>
              <a:gs pos="0">
                <a:srgbClr val="98C93D"/>
              </a:gs>
              <a:gs pos="37000">
                <a:srgbClr val="98C93D"/>
              </a:gs>
              <a:gs pos="100000">
                <a:srgbClr val="64872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126;p22"/>
          <p:cNvSpPr/>
          <p:nvPr/>
        </p:nvSpPr>
        <p:spPr>
          <a:xfrm>
            <a:off x="11359502" y="6407250"/>
            <a:ext cx="523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800" b="1">
                <a:solidFill>
                  <a:srgbClr val="373838"/>
                </a:solidFill>
                <a:latin typeface="Century Gothic"/>
                <a:ea typeface="Century Gothic"/>
                <a:cs typeface="Century Gothic"/>
                <a:sym typeface="Century Gothic"/>
              </a:rPr>
              <a:t>‹#›</a:t>
            </a:fld>
            <a:endParaRPr sz="1800">
              <a:solidFill>
                <a:srgbClr val="373838"/>
              </a:solidFill>
              <a:latin typeface="Arial"/>
              <a:ea typeface="Arial"/>
              <a:cs typeface="Arial"/>
              <a:sym typeface="Arial"/>
            </a:endParaRPr>
          </a:p>
        </p:txBody>
      </p:sp>
      <p:pic>
        <p:nvPicPr>
          <p:cNvPr id="127" name="Google Shape;127;p22"/>
          <p:cNvPicPr preferRelativeResize="0"/>
          <p:nvPr/>
        </p:nvPicPr>
        <p:blipFill rotWithShape="1">
          <a:blip r:embed="rId2">
            <a:alphaModFix/>
          </a:blip>
          <a:srcRect r="54398" b="-7123"/>
          <a:stretch/>
        </p:blipFill>
        <p:spPr>
          <a:xfrm>
            <a:off x="270625" y="6390753"/>
            <a:ext cx="1717832" cy="430961"/>
          </a:xfrm>
          <a:prstGeom prst="rect">
            <a:avLst/>
          </a:prstGeom>
          <a:solidFill>
            <a:schemeClr val="lt1"/>
          </a:solidFill>
          <a:ln>
            <a:noFill/>
          </a:ln>
        </p:spPr>
      </p:pic>
      <p:sp>
        <p:nvSpPr>
          <p:cNvPr id="128" name="Google Shape;128;p22"/>
          <p:cNvSpPr txBox="1">
            <a:spLocks noGrp="1"/>
          </p:cNvSpPr>
          <p:nvPr>
            <p:ph type="ctrTitle"/>
          </p:nvPr>
        </p:nvSpPr>
        <p:spPr>
          <a:xfrm>
            <a:off x="270629" y="251390"/>
            <a:ext cx="5317372" cy="6009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73838"/>
              </a:buClr>
              <a:buSzPts val="4000"/>
              <a:buFont typeface="Century Gothic"/>
              <a:buNone/>
              <a:defRPr sz="4000" b="1">
                <a:solidFill>
                  <a:srgbClr val="37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22"/>
          <p:cNvSpPr txBox="1">
            <a:spLocks noGrp="1"/>
          </p:cNvSpPr>
          <p:nvPr>
            <p:ph type="subTitle" idx="1"/>
          </p:nvPr>
        </p:nvSpPr>
        <p:spPr>
          <a:xfrm>
            <a:off x="270629" y="878777"/>
            <a:ext cx="5317372" cy="37351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373838"/>
              </a:buClr>
              <a:buSzPts val="1800"/>
              <a:buNone/>
              <a:defRPr sz="1800" b="1">
                <a:solidFill>
                  <a:srgbClr val="373838"/>
                </a:solidFill>
                <a:latin typeface="Century Gothic"/>
                <a:ea typeface="Century Gothic"/>
                <a:cs typeface="Century Gothic"/>
                <a:sym typeface="Century Gothic"/>
              </a:defRPr>
            </a:lvl1pPr>
            <a:lvl2pPr lvl="1" algn="ctr">
              <a:lnSpc>
                <a:spcPct val="90000"/>
              </a:lnSpc>
              <a:spcBef>
                <a:spcPts val="500"/>
              </a:spcBef>
              <a:spcAft>
                <a:spcPts val="0"/>
              </a:spcAft>
              <a:buClr>
                <a:srgbClr val="373838"/>
              </a:buClr>
              <a:buSzPts val="2000"/>
              <a:buNone/>
              <a:defRPr sz="2000"/>
            </a:lvl2pPr>
            <a:lvl3pPr lvl="2" algn="ctr">
              <a:lnSpc>
                <a:spcPct val="90000"/>
              </a:lnSpc>
              <a:spcBef>
                <a:spcPts val="500"/>
              </a:spcBef>
              <a:spcAft>
                <a:spcPts val="0"/>
              </a:spcAft>
              <a:buClr>
                <a:srgbClr val="373838"/>
              </a:buClr>
              <a:buSzPts val="1800"/>
              <a:buNone/>
              <a:defRPr sz="1800"/>
            </a:lvl3pPr>
            <a:lvl4pPr lvl="3" algn="ctr">
              <a:lnSpc>
                <a:spcPct val="90000"/>
              </a:lnSpc>
              <a:spcBef>
                <a:spcPts val="500"/>
              </a:spcBef>
              <a:spcAft>
                <a:spcPts val="0"/>
              </a:spcAft>
              <a:buClr>
                <a:srgbClr val="373838"/>
              </a:buClr>
              <a:buSzPts val="1600"/>
              <a:buNone/>
              <a:defRPr sz="1600"/>
            </a:lvl4pPr>
            <a:lvl5pPr lvl="4" algn="ctr">
              <a:lnSpc>
                <a:spcPct val="90000"/>
              </a:lnSpc>
              <a:spcBef>
                <a:spcPts val="500"/>
              </a:spcBef>
              <a:spcAft>
                <a:spcPts val="0"/>
              </a:spcAft>
              <a:buClr>
                <a:srgbClr val="37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0" name="Google Shape;130;p22"/>
          <p:cNvPicPr preferRelativeResize="0"/>
          <p:nvPr/>
        </p:nvPicPr>
        <p:blipFill>
          <a:blip r:embed="rId3">
            <a:alphaModFix/>
          </a:blip>
          <a:stretch>
            <a:fillRect/>
          </a:stretch>
        </p:blipFill>
        <p:spPr>
          <a:xfrm>
            <a:off x="2521513" y="6346675"/>
            <a:ext cx="1534487" cy="373525"/>
          </a:xfrm>
          <a:prstGeom prst="rect">
            <a:avLst/>
          </a:prstGeom>
          <a:noFill/>
          <a:ln>
            <a:noFill/>
          </a:ln>
        </p:spPr>
      </p:pic>
      <p:pic>
        <p:nvPicPr>
          <p:cNvPr id="131" name="Google Shape;131;p22"/>
          <p:cNvPicPr preferRelativeResize="0"/>
          <p:nvPr/>
        </p:nvPicPr>
        <p:blipFill>
          <a:blip r:embed="rId3">
            <a:alphaModFix/>
          </a:blip>
          <a:stretch>
            <a:fillRect/>
          </a:stretch>
        </p:blipFill>
        <p:spPr>
          <a:xfrm>
            <a:off x="9914105" y="260275"/>
            <a:ext cx="2123883" cy="517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3838"/>
              </a:buClr>
              <a:buSzPts val="4400"/>
              <a:buFont typeface="Century Gothic"/>
              <a:buNone/>
              <a:defRPr sz="4400" b="0" i="0" u="none" strike="noStrike" cap="none">
                <a:solidFill>
                  <a:srgbClr val="37383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373838"/>
              </a:buClr>
              <a:buSzPts val="2800"/>
              <a:buFont typeface="Arial"/>
              <a:buChar char="•"/>
              <a:defRPr sz="2800" b="0" i="0" u="none" strike="noStrike" cap="none">
                <a:solidFill>
                  <a:srgbClr val="373838"/>
                </a:solidFill>
                <a:latin typeface="Garamond"/>
                <a:ea typeface="Garamond"/>
                <a:cs typeface="Garamond"/>
                <a:sym typeface="Garamond"/>
              </a:defRPr>
            </a:lvl1pPr>
            <a:lvl2pPr marL="914400" marR="0" lvl="1" indent="-381000" algn="l" rtl="0">
              <a:lnSpc>
                <a:spcPct val="90000"/>
              </a:lnSpc>
              <a:spcBef>
                <a:spcPts val="500"/>
              </a:spcBef>
              <a:spcAft>
                <a:spcPts val="0"/>
              </a:spcAft>
              <a:buClr>
                <a:srgbClr val="373838"/>
              </a:buClr>
              <a:buSzPts val="2400"/>
              <a:buFont typeface="Arial"/>
              <a:buChar char="•"/>
              <a:defRPr sz="2400" b="0" i="0" u="none" strike="noStrike" cap="none">
                <a:solidFill>
                  <a:srgbClr val="373838"/>
                </a:solidFill>
                <a:latin typeface="Garamond"/>
                <a:ea typeface="Garamond"/>
                <a:cs typeface="Garamond"/>
                <a:sym typeface="Garamond"/>
              </a:defRPr>
            </a:lvl2pPr>
            <a:lvl3pPr marL="1371600" marR="0" lvl="2" indent="-355600" algn="l" rtl="0">
              <a:lnSpc>
                <a:spcPct val="90000"/>
              </a:lnSpc>
              <a:spcBef>
                <a:spcPts val="500"/>
              </a:spcBef>
              <a:spcAft>
                <a:spcPts val="0"/>
              </a:spcAft>
              <a:buClr>
                <a:srgbClr val="373838"/>
              </a:buClr>
              <a:buSzPts val="2000"/>
              <a:buFont typeface="Arial"/>
              <a:buChar char="•"/>
              <a:defRPr sz="2000" b="0" i="0" u="none" strike="noStrike" cap="none">
                <a:solidFill>
                  <a:srgbClr val="373838"/>
                </a:solidFill>
                <a:latin typeface="Garamond"/>
                <a:ea typeface="Garamond"/>
                <a:cs typeface="Garamond"/>
                <a:sym typeface="Garamond"/>
              </a:defRPr>
            </a:lvl3pPr>
            <a:lvl4pPr marL="1828800" marR="0" lvl="3" indent="-342900" algn="l" rtl="0">
              <a:lnSpc>
                <a:spcPct val="90000"/>
              </a:lnSpc>
              <a:spcBef>
                <a:spcPts val="500"/>
              </a:spcBef>
              <a:spcAft>
                <a:spcPts val="0"/>
              </a:spcAft>
              <a:buClr>
                <a:srgbClr val="373838"/>
              </a:buClr>
              <a:buSzPts val="1800"/>
              <a:buFont typeface="Arial"/>
              <a:buChar char="•"/>
              <a:defRPr sz="1800" b="0" i="0" u="none" strike="noStrike" cap="none">
                <a:solidFill>
                  <a:srgbClr val="373838"/>
                </a:solidFill>
                <a:latin typeface="Garamond"/>
                <a:ea typeface="Garamond"/>
                <a:cs typeface="Garamond"/>
                <a:sym typeface="Garamond"/>
              </a:defRPr>
            </a:lvl4pPr>
            <a:lvl5pPr marL="2286000" marR="0" lvl="4" indent="-342900" algn="l" rtl="0">
              <a:lnSpc>
                <a:spcPct val="90000"/>
              </a:lnSpc>
              <a:spcBef>
                <a:spcPts val="500"/>
              </a:spcBef>
              <a:spcAft>
                <a:spcPts val="0"/>
              </a:spcAft>
              <a:buClr>
                <a:srgbClr val="373838"/>
              </a:buClr>
              <a:buSzPts val="1800"/>
              <a:buFont typeface="Arial"/>
              <a:buChar char="•"/>
              <a:defRPr sz="1800" b="0" i="0" u="none" strike="noStrike" cap="none">
                <a:solidFill>
                  <a:srgbClr val="373838"/>
                </a:solidFill>
                <a:latin typeface="Garamond"/>
                <a:ea typeface="Garamond"/>
                <a:cs typeface="Garamond"/>
                <a:sym typeface="Garamon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E8E8E"/>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E8E8E"/>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E8E8E"/>
                </a:solidFill>
                <a:latin typeface="Arial"/>
                <a:ea typeface="Arial"/>
                <a:cs typeface="Arial"/>
                <a:sym typeface="Arial"/>
              </a:defRPr>
            </a:lvl1pPr>
            <a:lvl2pPr marL="0" marR="0" lvl="1" indent="0" algn="r" rtl="0">
              <a:spcBef>
                <a:spcPts val="0"/>
              </a:spcBef>
              <a:buNone/>
              <a:defRPr sz="1200" b="0" i="0" u="none" strike="noStrike" cap="none">
                <a:solidFill>
                  <a:srgbClr val="8E8E8E"/>
                </a:solidFill>
                <a:latin typeface="Arial"/>
                <a:ea typeface="Arial"/>
                <a:cs typeface="Arial"/>
                <a:sym typeface="Arial"/>
              </a:defRPr>
            </a:lvl2pPr>
            <a:lvl3pPr marL="0" marR="0" lvl="2" indent="0" algn="r" rtl="0">
              <a:spcBef>
                <a:spcPts val="0"/>
              </a:spcBef>
              <a:buNone/>
              <a:defRPr sz="1200" b="0" i="0" u="none" strike="noStrike" cap="none">
                <a:solidFill>
                  <a:srgbClr val="8E8E8E"/>
                </a:solidFill>
                <a:latin typeface="Arial"/>
                <a:ea typeface="Arial"/>
                <a:cs typeface="Arial"/>
                <a:sym typeface="Arial"/>
              </a:defRPr>
            </a:lvl3pPr>
            <a:lvl4pPr marL="0" marR="0" lvl="3" indent="0" algn="r" rtl="0">
              <a:spcBef>
                <a:spcPts val="0"/>
              </a:spcBef>
              <a:buNone/>
              <a:defRPr sz="1200" b="0" i="0" u="none" strike="noStrike" cap="none">
                <a:solidFill>
                  <a:srgbClr val="8E8E8E"/>
                </a:solidFill>
                <a:latin typeface="Arial"/>
                <a:ea typeface="Arial"/>
                <a:cs typeface="Arial"/>
                <a:sym typeface="Arial"/>
              </a:defRPr>
            </a:lvl4pPr>
            <a:lvl5pPr marL="0" marR="0" lvl="4" indent="0" algn="r" rtl="0">
              <a:spcBef>
                <a:spcPts val="0"/>
              </a:spcBef>
              <a:buNone/>
              <a:defRPr sz="1200" b="0" i="0" u="none" strike="noStrike" cap="none">
                <a:solidFill>
                  <a:srgbClr val="8E8E8E"/>
                </a:solidFill>
                <a:latin typeface="Arial"/>
                <a:ea typeface="Arial"/>
                <a:cs typeface="Arial"/>
                <a:sym typeface="Arial"/>
              </a:defRPr>
            </a:lvl5pPr>
            <a:lvl6pPr marL="0" marR="0" lvl="5" indent="0" algn="r" rtl="0">
              <a:spcBef>
                <a:spcPts val="0"/>
              </a:spcBef>
              <a:buNone/>
              <a:defRPr sz="1200" b="0" i="0" u="none" strike="noStrike" cap="none">
                <a:solidFill>
                  <a:srgbClr val="8E8E8E"/>
                </a:solidFill>
                <a:latin typeface="Arial"/>
                <a:ea typeface="Arial"/>
                <a:cs typeface="Arial"/>
                <a:sym typeface="Arial"/>
              </a:defRPr>
            </a:lvl6pPr>
            <a:lvl7pPr marL="0" marR="0" lvl="6" indent="0" algn="r" rtl="0">
              <a:spcBef>
                <a:spcPts val="0"/>
              </a:spcBef>
              <a:buNone/>
              <a:defRPr sz="1200" b="0" i="0" u="none" strike="noStrike" cap="none">
                <a:solidFill>
                  <a:srgbClr val="8E8E8E"/>
                </a:solidFill>
                <a:latin typeface="Arial"/>
                <a:ea typeface="Arial"/>
                <a:cs typeface="Arial"/>
                <a:sym typeface="Arial"/>
              </a:defRPr>
            </a:lvl7pPr>
            <a:lvl8pPr marL="0" marR="0" lvl="7" indent="0" algn="r" rtl="0">
              <a:spcBef>
                <a:spcPts val="0"/>
              </a:spcBef>
              <a:buNone/>
              <a:defRPr sz="1200" b="0" i="0" u="none" strike="noStrike" cap="none">
                <a:solidFill>
                  <a:srgbClr val="8E8E8E"/>
                </a:solidFill>
                <a:latin typeface="Arial"/>
                <a:ea typeface="Arial"/>
                <a:cs typeface="Arial"/>
                <a:sym typeface="Arial"/>
              </a:defRPr>
            </a:lvl8pPr>
            <a:lvl9pPr marL="0" marR="0" lvl="8" indent="0" algn="r" rtl="0">
              <a:spcBef>
                <a:spcPts val="0"/>
              </a:spcBef>
              <a:buNone/>
              <a:defRPr sz="1200" b="0" i="0" u="none" strike="noStrike" cap="none">
                <a:solidFill>
                  <a:srgbClr val="8E8E8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AAB8CB-D705-6C41-B3C5-EC9C464D2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8EBA3-88AA-8E40-BB4F-44779CFA2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AD0FD-DB22-D64E-8442-BDDA49467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B0FFA-5466-6242-B552-F16DCCCA2FFF}" type="datetimeFigureOut">
              <a:rPr lang="en-US" smtClean="0"/>
              <a:t>9/5/25</a:t>
            </a:fld>
            <a:endParaRPr lang="en-US"/>
          </a:p>
        </p:txBody>
      </p:sp>
      <p:sp>
        <p:nvSpPr>
          <p:cNvPr id="5" name="Footer Placeholder 4">
            <a:extLst>
              <a:ext uri="{FF2B5EF4-FFF2-40B4-BE49-F238E27FC236}">
                <a16:creationId xmlns:a16="http://schemas.microsoft.com/office/drawing/2014/main" id="{2736E9C6-30E9-BD4A-BFFA-5377BBC8D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383687-EBF4-6C47-A9CD-782C1CA7B6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64BD2-F385-BF45-B26E-FCC8FA3CC592}" type="slidenum">
              <a:rPr lang="en-US" smtClean="0"/>
              <a:t>‹#›</a:t>
            </a:fld>
            <a:endParaRPr lang="en-US"/>
          </a:p>
        </p:txBody>
      </p:sp>
    </p:spTree>
    <p:extLst>
      <p:ext uri="{BB962C8B-B14F-4D97-AF65-F5344CB8AC3E}">
        <p14:creationId xmlns:p14="http://schemas.microsoft.com/office/powerpoint/2010/main" val="22632877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35"/>
        <p:cNvGrpSpPr/>
        <p:nvPr/>
      </p:nvGrpSpPr>
      <p:grpSpPr>
        <a:xfrm>
          <a:off x="0" y="0"/>
          <a:ext cx="0" cy="0"/>
          <a:chOff x="0" y="0"/>
          <a:chExt cx="0" cy="0"/>
        </a:xfrm>
      </p:grpSpPr>
      <p:sp>
        <p:nvSpPr>
          <p:cNvPr id="136" name="Google Shape;136;g31f7f18d9e1_0_1"/>
          <p:cNvSpPr txBox="1">
            <a:spLocks noGrp="1"/>
          </p:cNvSpPr>
          <p:nvPr>
            <p:ph type="ctrTitle"/>
          </p:nvPr>
        </p:nvSpPr>
        <p:spPr>
          <a:xfrm>
            <a:off x="274320" y="809429"/>
            <a:ext cx="8103870" cy="1464900"/>
          </a:xfrm>
          <a:prstGeom prst="rect">
            <a:avLst/>
          </a:prstGeom>
          <a:noFill/>
          <a:ln>
            <a:noFill/>
          </a:ln>
        </p:spPr>
        <p:txBody>
          <a:bodyPr spcFirstLastPara="1" wrap="square" lIns="91425" tIns="45700" rIns="91425" bIns="45700" anchor="b" anchorCtr="0">
            <a:noAutofit/>
          </a:bodyPr>
          <a:lstStyle/>
          <a:p>
            <a:r>
              <a:rPr lang="en-US" sz="2800" dirty="0">
                <a:latin typeface="Arial" panose="020B0604020202020204" pitchFamily="34" charset="0"/>
                <a:cs typeface="Arial" panose="020B0604020202020204" pitchFamily="34" charset="0"/>
              </a:rPr>
              <a:t>Resilient Microgrids for Rural and Tribal Communities Using AI and Distributed Battery Energy Storage</a:t>
            </a:r>
            <a:endParaRPr sz="2800" dirty="0">
              <a:latin typeface="Arial" panose="020B0604020202020204" pitchFamily="34" charset="0"/>
              <a:cs typeface="Arial" panose="020B0604020202020204" pitchFamily="34" charset="0"/>
            </a:endParaRPr>
          </a:p>
        </p:txBody>
      </p:sp>
      <p:sp>
        <p:nvSpPr>
          <p:cNvPr id="137" name="Google Shape;137;g31f7f18d9e1_0_1"/>
          <p:cNvSpPr txBox="1">
            <a:spLocks noGrp="1"/>
          </p:cNvSpPr>
          <p:nvPr>
            <p:ph type="subTitle" idx="1"/>
          </p:nvPr>
        </p:nvSpPr>
        <p:spPr>
          <a:xfrm>
            <a:off x="647060" y="3040381"/>
            <a:ext cx="7567500" cy="121656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200"/>
              <a:buNone/>
            </a:pPr>
            <a:r>
              <a:rPr lang="en-US" sz="2400" dirty="0">
                <a:latin typeface="Arial" panose="020B0604020202020204" pitchFamily="34" charset="0"/>
                <a:cs typeface="Arial" panose="020B0604020202020204" pitchFamily="34" charset="0"/>
                <a:sym typeface="Century Gothic"/>
              </a:rPr>
              <a:t>Michael Ryan, Kit Carson Electric Cooperative </a:t>
            </a:r>
          </a:p>
        </p:txBody>
      </p:sp>
      <p:sp>
        <p:nvSpPr>
          <p:cNvPr id="138" name="Google Shape;138;g31f7f18d9e1_0_1"/>
          <p:cNvSpPr txBox="1"/>
          <p:nvPr/>
        </p:nvSpPr>
        <p:spPr>
          <a:xfrm>
            <a:off x="2548890" y="3733769"/>
            <a:ext cx="396621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rPr>
              <a:t>September 10, 2025 , RE+ 2025,  Las Vegas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Google Shape;94;p1">
            <a:extLst>
              <a:ext uri="{FF2B5EF4-FFF2-40B4-BE49-F238E27FC236}">
                <a16:creationId xmlns:a16="http://schemas.microsoft.com/office/drawing/2014/main" id="{DD3F61B1-4C9B-D048-BE21-839ADB7BEA3A}"/>
              </a:ext>
            </a:extLst>
          </p:cNvPr>
          <p:cNvGraphicFramePr/>
          <p:nvPr>
            <p:extLst>
              <p:ext uri="{D42A27DB-BD31-4B8C-83A1-F6EECF244321}">
                <p14:modId xmlns:p14="http://schemas.microsoft.com/office/powerpoint/2010/main" val="1289169775"/>
              </p:ext>
            </p:extLst>
          </p:nvPr>
        </p:nvGraphicFramePr>
        <p:xfrm>
          <a:off x="433138" y="1618816"/>
          <a:ext cx="6188486" cy="1501884"/>
        </p:xfrm>
        <a:graphic>
          <a:graphicData uri="http://schemas.openxmlformats.org/drawingml/2006/table">
            <a:tbl>
              <a:tblPr firstRow="1" bandRow="1">
                <a:noFill/>
              </a:tblPr>
              <a:tblGrid>
                <a:gridCol w="1487848">
                  <a:extLst>
                    <a:ext uri="{9D8B030D-6E8A-4147-A177-3AD203B41FA5}">
                      <a16:colId xmlns:a16="http://schemas.microsoft.com/office/drawing/2014/main" val="20000"/>
                    </a:ext>
                  </a:extLst>
                </a:gridCol>
                <a:gridCol w="1749269">
                  <a:extLst>
                    <a:ext uri="{9D8B030D-6E8A-4147-A177-3AD203B41FA5}">
                      <a16:colId xmlns:a16="http://schemas.microsoft.com/office/drawing/2014/main" val="20001"/>
                    </a:ext>
                  </a:extLst>
                </a:gridCol>
                <a:gridCol w="1414939">
                  <a:extLst>
                    <a:ext uri="{9D8B030D-6E8A-4147-A177-3AD203B41FA5}">
                      <a16:colId xmlns:a16="http://schemas.microsoft.com/office/drawing/2014/main" val="20002"/>
                    </a:ext>
                  </a:extLst>
                </a:gridCol>
                <a:gridCol w="1536430">
                  <a:extLst>
                    <a:ext uri="{9D8B030D-6E8A-4147-A177-3AD203B41FA5}">
                      <a16:colId xmlns:a16="http://schemas.microsoft.com/office/drawing/2014/main" val="20003"/>
                    </a:ext>
                  </a:extLst>
                </a:gridCol>
              </a:tblGrid>
              <a:tr h="195625">
                <a:tc>
                  <a:txBody>
                    <a:bodyPr/>
                    <a:lstStyle/>
                    <a:p>
                      <a:pPr marL="0" marR="156210" lvl="0" indent="0" algn="ctr" rtl="0">
                        <a:lnSpc>
                          <a:spcPct val="115285"/>
                        </a:lnSpc>
                        <a:spcBef>
                          <a:spcPts val="0"/>
                        </a:spcBef>
                        <a:spcAft>
                          <a:spcPts val="0"/>
                        </a:spcAft>
                        <a:buNone/>
                      </a:pPr>
                      <a:r>
                        <a:rPr lang="en-US" sz="1600" b="1" u="none" strike="noStrike" cap="none" dirty="0">
                          <a:solidFill>
                            <a:srgbClr val="0CB7FC"/>
                          </a:solidFill>
                          <a:latin typeface="Arial"/>
                          <a:ea typeface="Arial"/>
                          <a:cs typeface="Arial"/>
                          <a:sym typeface="Arial"/>
                        </a:rPr>
                        <a:t>42 MW+</a:t>
                      </a:r>
                      <a:endParaRPr sz="1600" u="none" strike="noStrike" cap="none" dirty="0">
                        <a:solidFill>
                          <a:srgbClr val="0CB7FC"/>
                        </a:solidFill>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55880" marR="0" lvl="0" indent="0" algn="ctr" rtl="0">
                        <a:lnSpc>
                          <a:spcPct val="107600"/>
                        </a:lnSpc>
                        <a:spcBef>
                          <a:spcPts val="0"/>
                        </a:spcBef>
                        <a:spcAft>
                          <a:spcPts val="0"/>
                        </a:spcAft>
                        <a:buNone/>
                      </a:pPr>
                      <a:r>
                        <a:rPr lang="en-US" sz="1600" b="1" u="none" strike="noStrike" cap="none" dirty="0">
                          <a:solidFill>
                            <a:srgbClr val="0CB7FC"/>
                          </a:solidFill>
                          <a:latin typeface="Arial"/>
                          <a:ea typeface="Arial"/>
                          <a:cs typeface="Arial"/>
                          <a:sym typeface="Arial"/>
                        </a:rPr>
                        <a:t>16.25 MW+</a:t>
                      </a:r>
                      <a:endParaRPr sz="1600" u="none" strike="noStrike" cap="none" dirty="0">
                        <a:solidFill>
                          <a:srgbClr val="0CB7FC"/>
                        </a:solidFill>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6034" marR="0" lvl="0" indent="0" algn="ctr" rtl="0">
                        <a:lnSpc>
                          <a:spcPct val="107600"/>
                        </a:lnSpc>
                        <a:spcBef>
                          <a:spcPts val="0"/>
                        </a:spcBef>
                        <a:spcAft>
                          <a:spcPts val="0"/>
                        </a:spcAft>
                        <a:buNone/>
                      </a:pPr>
                      <a:r>
                        <a:rPr lang="en-US" sz="1600" b="1" u="none" strike="noStrike" cap="none" dirty="0">
                          <a:solidFill>
                            <a:srgbClr val="0CB7FC"/>
                          </a:solidFill>
                          <a:latin typeface="Arial"/>
                          <a:ea typeface="Arial"/>
                          <a:cs typeface="Arial"/>
                          <a:sym typeface="Arial"/>
                        </a:rPr>
                        <a:t>36</a:t>
                      </a:r>
                      <a:endParaRPr sz="1600" u="none" strike="noStrike" cap="none" dirty="0">
                        <a:solidFill>
                          <a:srgbClr val="0CB7FC"/>
                        </a:solidFill>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79375" marR="0" lvl="0" indent="0" algn="ctr" rtl="0">
                        <a:lnSpc>
                          <a:spcPct val="107600"/>
                        </a:lnSpc>
                        <a:spcBef>
                          <a:spcPts val="0"/>
                        </a:spcBef>
                        <a:spcAft>
                          <a:spcPts val="0"/>
                        </a:spcAft>
                        <a:buNone/>
                      </a:pPr>
                      <a:r>
                        <a:rPr lang="en-US" sz="1600" b="1" u="none" strike="noStrike" cap="none" dirty="0">
                          <a:solidFill>
                            <a:srgbClr val="0CB7FC"/>
                          </a:solidFill>
                          <a:latin typeface="Arial"/>
                          <a:ea typeface="Arial"/>
                          <a:cs typeface="Arial"/>
                          <a:sym typeface="Arial"/>
                        </a:rPr>
                        <a:t>65 MW</a:t>
                      </a:r>
                      <a:endParaRPr sz="1600" u="none" strike="noStrike" cap="none" dirty="0">
                        <a:solidFill>
                          <a:srgbClr val="0CB7FC"/>
                        </a:solidFill>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650">
                <a:tc>
                  <a:txBody>
                    <a:bodyPr/>
                    <a:lstStyle/>
                    <a:p>
                      <a:pPr marL="0" marR="156210" lvl="0" indent="0" algn="ctr" rtl="0">
                        <a:lnSpc>
                          <a:spcPct val="99583"/>
                        </a:lnSpc>
                        <a:spcBef>
                          <a:spcPts val="0"/>
                        </a:spcBef>
                        <a:spcAft>
                          <a:spcPts val="0"/>
                        </a:spcAft>
                        <a:buNone/>
                      </a:pPr>
                      <a:r>
                        <a:rPr lang="en-US" sz="1400" u="none" strike="noStrike" cap="none" dirty="0">
                          <a:latin typeface="+mj-lt"/>
                          <a:ea typeface="Times New Roman"/>
                          <a:cs typeface="Times New Roman"/>
                          <a:sym typeface="Times New Roman"/>
                        </a:rPr>
                        <a:t>Solar Generation</a:t>
                      </a:r>
                      <a:endParaRPr sz="1400" u="none" strike="noStrike" cap="none" dirty="0">
                        <a:latin typeface="+mj-lt"/>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55244" marR="0" lvl="0" indent="0" algn="ctr" rtl="0">
                        <a:lnSpc>
                          <a:spcPct val="99583"/>
                        </a:lnSpc>
                        <a:spcBef>
                          <a:spcPts val="0"/>
                        </a:spcBef>
                        <a:spcAft>
                          <a:spcPts val="0"/>
                        </a:spcAft>
                        <a:buNone/>
                      </a:pPr>
                      <a:r>
                        <a:rPr lang="en-US" sz="1400" u="none" strike="noStrike" cap="none" dirty="0">
                          <a:latin typeface="+mn-lt"/>
                          <a:ea typeface="Times New Roman"/>
                          <a:cs typeface="Times New Roman"/>
                          <a:sym typeface="Times New Roman"/>
                        </a:rPr>
                        <a:t>Battery </a:t>
                      </a:r>
                    </a:p>
                    <a:p>
                      <a:pPr marL="55244" marR="0" lvl="0" indent="0" algn="ctr" rtl="0">
                        <a:lnSpc>
                          <a:spcPct val="99583"/>
                        </a:lnSpc>
                        <a:spcBef>
                          <a:spcPts val="0"/>
                        </a:spcBef>
                        <a:spcAft>
                          <a:spcPts val="0"/>
                        </a:spcAft>
                        <a:buNone/>
                      </a:pPr>
                      <a:r>
                        <a:rPr lang="en-US" sz="1400" u="none" strike="noStrike" cap="none" dirty="0">
                          <a:latin typeface="+mn-lt"/>
                          <a:ea typeface="Times New Roman"/>
                          <a:cs typeface="Times New Roman"/>
                          <a:sym typeface="Times New Roman"/>
                        </a:rPr>
                        <a:t>Generation</a:t>
                      </a:r>
                      <a:endParaRPr sz="1400" u="none" strike="noStrike" cap="none" dirty="0">
                        <a:latin typeface="+mn-lt"/>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3495" marR="0" lvl="0" indent="0" algn="ctr" rtl="0">
                        <a:lnSpc>
                          <a:spcPct val="99583"/>
                        </a:lnSpc>
                        <a:spcBef>
                          <a:spcPts val="0"/>
                        </a:spcBef>
                        <a:spcAft>
                          <a:spcPts val="0"/>
                        </a:spcAft>
                        <a:buNone/>
                      </a:pPr>
                      <a:r>
                        <a:rPr lang="en-US" sz="1400" u="none" strike="noStrike" cap="none" dirty="0">
                          <a:latin typeface="+mn-lt"/>
                          <a:ea typeface="Times New Roman"/>
                          <a:cs typeface="Times New Roman"/>
                          <a:sym typeface="Times New Roman"/>
                        </a:rPr>
                        <a:t>EV Charging Stations </a:t>
                      </a:r>
                      <a:endParaRPr sz="1400" u="none" strike="noStrike" cap="none" dirty="0">
                        <a:latin typeface="+mn-lt"/>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81915" marR="0" lvl="0" indent="0" algn="ctr" rtl="0">
                        <a:lnSpc>
                          <a:spcPct val="99583"/>
                        </a:lnSpc>
                        <a:spcBef>
                          <a:spcPts val="0"/>
                        </a:spcBef>
                        <a:spcAft>
                          <a:spcPts val="0"/>
                        </a:spcAft>
                        <a:buNone/>
                      </a:pPr>
                      <a:r>
                        <a:rPr lang="en-US" sz="1400" u="none" strike="noStrike" cap="none" dirty="0">
                          <a:latin typeface="+mn-lt"/>
                          <a:ea typeface="Times New Roman"/>
                          <a:cs typeface="Times New Roman"/>
                          <a:sym typeface="Times New Roman"/>
                        </a:rPr>
                        <a:t>System Peak</a:t>
                      </a:r>
                      <a:endParaRPr sz="1400" u="none" strike="noStrike" cap="none" dirty="0">
                        <a:latin typeface="+mn-lt"/>
                        <a:ea typeface="Times New Roman"/>
                        <a:cs typeface="Times New Roman"/>
                        <a:sym typeface="Times New Roman"/>
                      </a:endParaRPr>
                    </a:p>
                    <a:p>
                      <a:pPr marL="81915" marR="0" lvl="0" indent="0" algn="ctr" rtl="0">
                        <a:lnSpc>
                          <a:spcPct val="99583"/>
                        </a:lnSpc>
                        <a:spcBef>
                          <a:spcPts val="0"/>
                        </a:spcBef>
                        <a:spcAft>
                          <a:spcPts val="0"/>
                        </a:spcAft>
                        <a:buNone/>
                      </a:pPr>
                      <a:r>
                        <a:rPr lang="en-US" sz="1400" u="none" strike="noStrike" cap="none" dirty="0">
                          <a:latin typeface="+mn-lt"/>
                          <a:ea typeface="Times New Roman"/>
                          <a:cs typeface="Times New Roman"/>
                          <a:sym typeface="Times New Roman"/>
                        </a:rPr>
                        <a:t>(Nighttime Winter Peak</a:t>
                      </a:r>
                      <a:r>
                        <a:rPr lang="en-US" sz="1200" u="none" strike="noStrike" cap="none" dirty="0">
                          <a:latin typeface="Times New Roman"/>
                          <a:ea typeface="Times New Roman"/>
                          <a:cs typeface="Times New Roman"/>
                          <a:sym typeface="Times New Roman"/>
                        </a:rPr>
                        <a:t>)</a:t>
                      </a:r>
                      <a:endParaRPr sz="1200" u="none" strike="noStrike" cap="none" dirty="0">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100">
                <a:tc>
                  <a:txBody>
                    <a:bodyPr/>
                    <a:lstStyle/>
                    <a:p>
                      <a:pPr marL="0" marR="156210" lvl="0" indent="0" algn="ctr" rtl="0">
                        <a:lnSpc>
                          <a:spcPct val="95416"/>
                        </a:lnSpc>
                        <a:spcBef>
                          <a:spcPts val="0"/>
                        </a:spcBef>
                        <a:spcAft>
                          <a:spcPts val="0"/>
                        </a:spcAft>
                        <a:buNone/>
                      </a:pPr>
                      <a:endParaRPr sz="1200" u="none" strike="noStrike" cap="none" dirty="0">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57785" marR="0" lvl="0" indent="0" algn="ctr" rtl="0">
                        <a:lnSpc>
                          <a:spcPct val="95416"/>
                        </a:lnSpc>
                        <a:spcBef>
                          <a:spcPts val="0"/>
                        </a:spcBef>
                        <a:spcAft>
                          <a:spcPts val="0"/>
                        </a:spcAft>
                        <a:buNone/>
                      </a:pPr>
                      <a:endParaRPr sz="1200" u="none" strike="noStrike" cap="none" dirty="0">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5400" marR="0" lvl="0" indent="0" algn="ctr" rtl="0">
                        <a:lnSpc>
                          <a:spcPct val="95416"/>
                        </a:lnSpc>
                        <a:spcBef>
                          <a:spcPts val="0"/>
                        </a:spcBef>
                        <a:spcAft>
                          <a:spcPts val="0"/>
                        </a:spcAft>
                        <a:buNone/>
                      </a:pPr>
                      <a:endParaRPr sz="1200" u="none" strike="noStrike" cap="none" dirty="0">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8300">
                <a:tc>
                  <a:txBody>
                    <a:bodyPr/>
                    <a:lstStyle/>
                    <a:p>
                      <a:pPr marL="0" marR="155575" lvl="0" indent="0" algn="ctr" rtl="0">
                        <a:lnSpc>
                          <a:spcPct val="100000"/>
                        </a:lnSpc>
                        <a:spcBef>
                          <a:spcPts val="0"/>
                        </a:spcBef>
                        <a:spcAft>
                          <a:spcPts val="0"/>
                        </a:spcAft>
                        <a:buNone/>
                      </a:pPr>
                      <a:endParaRPr sz="1200" u="none" strike="noStrike" cap="none" dirty="0">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56514" marR="0" lvl="0" indent="0" algn="ctr" rtl="0">
                        <a:lnSpc>
                          <a:spcPct val="100000"/>
                        </a:lnSpc>
                        <a:spcBef>
                          <a:spcPts val="0"/>
                        </a:spcBef>
                        <a:spcAft>
                          <a:spcPts val="0"/>
                        </a:spcAft>
                        <a:buNone/>
                      </a:pPr>
                      <a:endParaRPr sz="1200" u="none" strike="noStrike" cap="none" dirty="0">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4130" marR="0" lvl="0" indent="0" algn="ctr" rtl="0">
                        <a:lnSpc>
                          <a:spcPct val="100000"/>
                        </a:lnSpc>
                        <a:spcBef>
                          <a:spcPts val="0"/>
                        </a:spcBef>
                        <a:spcAft>
                          <a:spcPts val="0"/>
                        </a:spcAft>
                        <a:buNone/>
                      </a:pPr>
                      <a:endParaRPr sz="1200" u="none" strike="noStrike" cap="none" dirty="0">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900" u="none" strike="noStrike" cap="none">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40450">
                <a:tc>
                  <a:txBody>
                    <a:bodyPr/>
                    <a:lstStyle/>
                    <a:p>
                      <a:pPr marL="0" marR="154305" lvl="0" indent="0" algn="ctr" rtl="0">
                        <a:lnSpc>
                          <a:spcPct val="100833"/>
                        </a:lnSpc>
                        <a:spcBef>
                          <a:spcPts val="0"/>
                        </a:spcBef>
                        <a:spcAft>
                          <a:spcPts val="0"/>
                        </a:spcAft>
                        <a:buNone/>
                      </a:pPr>
                      <a:endParaRPr sz="1200" u="none" strike="noStrike" cap="none" dirty="0">
                        <a:latin typeface="Arial"/>
                        <a:ea typeface="Arial"/>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900" u="none" strike="noStrike" cap="none" dirty="0">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900" u="none" strike="noStrike" cap="none" dirty="0">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900" u="none" strike="noStrike" cap="none" dirty="0">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3" name="Title 2">
            <a:extLst>
              <a:ext uri="{FF2B5EF4-FFF2-40B4-BE49-F238E27FC236}">
                <a16:creationId xmlns:a16="http://schemas.microsoft.com/office/drawing/2014/main" id="{EB561FBD-160C-8A48-8008-521D2A8BE819}"/>
              </a:ext>
            </a:extLst>
          </p:cNvPr>
          <p:cNvSpPr>
            <a:spLocks noGrp="1"/>
          </p:cNvSpPr>
          <p:nvPr>
            <p:ph type="ctrTitle"/>
          </p:nvPr>
        </p:nvSpPr>
        <p:spPr>
          <a:xfrm>
            <a:off x="270628" y="260268"/>
            <a:ext cx="11580921" cy="600980"/>
          </a:xfrm>
        </p:spPr>
        <p:txBody>
          <a:bodyPr>
            <a:noAutofit/>
          </a:bodyPr>
          <a:lstStyle/>
          <a:p>
            <a:r>
              <a:rPr lang="en-US" sz="4400" dirty="0">
                <a:latin typeface="+mn-lt"/>
              </a:rPr>
              <a:t>Kit Carson Electric Cooperative</a:t>
            </a:r>
          </a:p>
        </p:txBody>
      </p:sp>
      <p:pic>
        <p:nvPicPr>
          <p:cNvPr id="38" name="Google Shape;91;p1" descr="A map of a mountain range&#10;&#10;Description automatically generated">
            <a:extLst>
              <a:ext uri="{FF2B5EF4-FFF2-40B4-BE49-F238E27FC236}">
                <a16:creationId xmlns:a16="http://schemas.microsoft.com/office/drawing/2014/main" id="{BB3E7915-D527-A745-BC78-E3DBD7C2757C}"/>
              </a:ext>
            </a:extLst>
          </p:cNvPr>
          <p:cNvPicPr preferRelativeResize="0">
            <a:picLocks noChangeAspect="1"/>
          </p:cNvPicPr>
          <p:nvPr/>
        </p:nvPicPr>
        <p:blipFill rotWithShape="1">
          <a:blip r:embed="rId2">
            <a:alphaModFix/>
          </a:blip>
          <a:srcRect r="14465"/>
          <a:stretch/>
        </p:blipFill>
        <p:spPr>
          <a:xfrm>
            <a:off x="7007762" y="861248"/>
            <a:ext cx="4457648" cy="5359980"/>
          </a:xfrm>
          <a:prstGeom prst="rect">
            <a:avLst/>
          </a:prstGeom>
          <a:noFill/>
          <a:ln>
            <a:noFill/>
          </a:ln>
        </p:spPr>
      </p:pic>
      <p:sp>
        <p:nvSpPr>
          <p:cNvPr id="39" name="Google Shape;92;p1">
            <a:extLst>
              <a:ext uri="{FF2B5EF4-FFF2-40B4-BE49-F238E27FC236}">
                <a16:creationId xmlns:a16="http://schemas.microsoft.com/office/drawing/2014/main" id="{27DAF5D0-A8F6-6343-869D-E8E77C0EF245}"/>
              </a:ext>
            </a:extLst>
          </p:cNvPr>
          <p:cNvSpPr txBox="1"/>
          <p:nvPr/>
        </p:nvSpPr>
        <p:spPr>
          <a:xfrm>
            <a:off x="429934" y="3127227"/>
            <a:ext cx="6387961" cy="3152140"/>
          </a:xfrm>
          <a:prstGeom prst="rect">
            <a:avLst/>
          </a:prstGeom>
          <a:noFill/>
          <a:ln>
            <a:noFill/>
          </a:ln>
        </p:spPr>
        <p:txBody>
          <a:bodyPr spcFirstLastPara="1" wrap="square" lIns="0" tIns="119375" rIns="0" bIns="0" anchor="t" anchorCtr="0">
            <a:spAutoFit/>
          </a:bodyPr>
          <a:lstStyle/>
          <a:p>
            <a:pPr marL="38100" marR="0" lvl="0" indent="0" algn="l" rtl="0">
              <a:spcBef>
                <a:spcPts val="0"/>
              </a:spcBef>
              <a:spcAft>
                <a:spcPts val="600"/>
              </a:spcAft>
              <a:buNone/>
            </a:pPr>
            <a:r>
              <a:rPr lang="en-US" sz="1800" dirty="0">
                <a:solidFill>
                  <a:schemeClr val="dk1"/>
                </a:solidFill>
                <a:latin typeface="+mn-lt"/>
                <a:ea typeface="Times New Roman"/>
                <a:cs typeface="Times New Roman"/>
                <a:sym typeface="Times New Roman"/>
              </a:rPr>
              <a:t>Electric Cooperative was </a:t>
            </a:r>
            <a:r>
              <a:rPr lang="en-US" sz="1800" b="1" dirty="0">
                <a:solidFill>
                  <a:schemeClr val="dk1"/>
                </a:solidFill>
                <a:latin typeface="+mn-lt"/>
                <a:ea typeface="Times New Roman"/>
                <a:cs typeface="Times New Roman"/>
                <a:sym typeface="Times New Roman"/>
              </a:rPr>
              <a:t>founded in 1937 </a:t>
            </a:r>
            <a:r>
              <a:rPr lang="en-US" sz="1800" dirty="0">
                <a:solidFill>
                  <a:schemeClr val="dk1"/>
                </a:solidFill>
                <a:latin typeface="+mn-lt"/>
                <a:ea typeface="Times New Roman"/>
                <a:cs typeface="Times New Roman"/>
                <a:sym typeface="Times New Roman"/>
              </a:rPr>
              <a:t>( formerly Eagle Nest Electric Cooperative)</a:t>
            </a:r>
          </a:p>
          <a:p>
            <a:pPr marL="38100" marR="217804" lvl="0" indent="0" algn="l" rtl="0">
              <a:spcBef>
                <a:spcPts val="5"/>
              </a:spcBef>
              <a:spcAft>
                <a:spcPts val="600"/>
              </a:spcAft>
              <a:buNone/>
            </a:pPr>
            <a:r>
              <a:rPr lang="en-US" sz="1800" dirty="0">
                <a:solidFill>
                  <a:schemeClr val="dk1"/>
                </a:solidFill>
                <a:latin typeface="+mn-lt"/>
                <a:ea typeface="Times New Roman"/>
                <a:cs typeface="Times New Roman"/>
                <a:sym typeface="Times New Roman"/>
              </a:rPr>
              <a:t>One of the most </a:t>
            </a:r>
            <a:r>
              <a:rPr lang="en-US" sz="1800" b="1" dirty="0">
                <a:solidFill>
                  <a:schemeClr val="dk1"/>
                </a:solidFill>
                <a:latin typeface="+mn-lt"/>
                <a:ea typeface="Times New Roman"/>
                <a:cs typeface="Times New Roman"/>
                <a:sym typeface="Times New Roman"/>
              </a:rPr>
              <a:t>diverse and unique </a:t>
            </a:r>
            <a:r>
              <a:rPr lang="en-US" sz="1800" dirty="0">
                <a:solidFill>
                  <a:schemeClr val="dk1"/>
                </a:solidFill>
                <a:latin typeface="+mn-lt"/>
                <a:ea typeface="Times New Roman"/>
                <a:cs typeface="Times New Roman"/>
                <a:sym typeface="Times New Roman"/>
              </a:rPr>
              <a:t>co-ops in the nation</a:t>
            </a:r>
          </a:p>
          <a:p>
            <a:pPr marL="38100" marR="217804" lvl="0">
              <a:spcBef>
                <a:spcPts val="5"/>
              </a:spcBef>
              <a:spcAft>
                <a:spcPts val="600"/>
              </a:spcAft>
            </a:pPr>
            <a:r>
              <a:rPr lang="en-US" sz="1800" dirty="0">
                <a:latin typeface="+mn-lt"/>
              </a:rPr>
              <a:t>Service area is </a:t>
            </a:r>
            <a:r>
              <a:rPr lang="en-US" sz="1800" b="1" dirty="0">
                <a:latin typeface="+mn-lt"/>
              </a:rPr>
              <a:t>7,600 square miles</a:t>
            </a:r>
            <a:r>
              <a:rPr lang="en-US" sz="1800" dirty="0">
                <a:latin typeface="+mn-lt"/>
              </a:rPr>
              <a:t> in </a:t>
            </a:r>
            <a:r>
              <a:rPr lang="en-US" sz="1800" b="1" dirty="0">
                <a:latin typeface="+mn-lt"/>
              </a:rPr>
              <a:t>Taos, Colfax, and Río Arriba counties</a:t>
            </a:r>
            <a:r>
              <a:rPr lang="en-US" sz="1800" dirty="0">
                <a:latin typeface="+mn-lt"/>
              </a:rPr>
              <a:t> in northern New Mexico</a:t>
            </a:r>
          </a:p>
          <a:p>
            <a:pPr marL="38100" marR="217804" lvl="0">
              <a:spcBef>
                <a:spcPts val="5"/>
              </a:spcBef>
              <a:spcAft>
                <a:spcPts val="600"/>
              </a:spcAft>
            </a:pPr>
            <a:r>
              <a:rPr lang="en-US" sz="1800" dirty="0">
                <a:solidFill>
                  <a:schemeClr val="dk1"/>
                </a:solidFill>
                <a:latin typeface="+mn-lt"/>
                <a:ea typeface="Times New Roman"/>
                <a:cs typeface="Times New Roman"/>
                <a:sym typeface="Times New Roman"/>
              </a:rPr>
              <a:t>Serving </a:t>
            </a:r>
            <a:r>
              <a:rPr lang="en-US" sz="1800" b="1" dirty="0">
                <a:solidFill>
                  <a:schemeClr val="dk1"/>
                </a:solidFill>
                <a:latin typeface="+mn-lt"/>
                <a:ea typeface="Times New Roman"/>
                <a:cs typeface="Times New Roman"/>
                <a:sym typeface="Times New Roman"/>
              </a:rPr>
              <a:t>30,720 Electric Members </a:t>
            </a:r>
            <a:r>
              <a:rPr lang="en-US" sz="1800" dirty="0">
                <a:solidFill>
                  <a:schemeClr val="dk1"/>
                </a:solidFill>
                <a:latin typeface="+mn-lt"/>
                <a:ea typeface="Times New Roman"/>
                <a:cs typeface="Times New Roman"/>
                <a:sym typeface="Times New Roman"/>
              </a:rPr>
              <a:t>in NM (36,000 meters)</a:t>
            </a:r>
            <a:endParaRPr sz="1800" dirty="0">
              <a:latin typeface="+mn-lt"/>
            </a:endParaRPr>
          </a:p>
          <a:p>
            <a:pPr marL="38100" marR="217804" lvl="0" indent="0" algn="l" rtl="0">
              <a:spcBef>
                <a:spcPts val="5"/>
              </a:spcBef>
              <a:spcAft>
                <a:spcPts val="600"/>
              </a:spcAft>
              <a:buNone/>
            </a:pPr>
            <a:r>
              <a:rPr lang="en-US" sz="1800" b="1" dirty="0">
                <a:solidFill>
                  <a:schemeClr val="dk1"/>
                </a:solidFill>
                <a:latin typeface="+mn-lt"/>
                <a:ea typeface="Times New Roman"/>
                <a:cs typeface="Times New Roman"/>
                <a:sym typeface="Times New Roman"/>
              </a:rPr>
              <a:t>3,011</a:t>
            </a:r>
            <a:r>
              <a:rPr lang="en-US" sz="1800" dirty="0">
                <a:solidFill>
                  <a:schemeClr val="dk1"/>
                </a:solidFill>
                <a:latin typeface="+mn-lt"/>
                <a:ea typeface="Times New Roman"/>
                <a:cs typeface="Times New Roman"/>
                <a:sym typeface="Times New Roman"/>
              </a:rPr>
              <a:t> miles of electric line and </a:t>
            </a:r>
            <a:r>
              <a:rPr lang="en-US" sz="1800" b="1" dirty="0">
                <a:solidFill>
                  <a:schemeClr val="dk1"/>
                </a:solidFill>
                <a:latin typeface="+mn-lt"/>
                <a:ea typeface="Times New Roman"/>
                <a:cs typeface="Times New Roman"/>
                <a:sym typeface="Times New Roman"/>
              </a:rPr>
              <a:t>2,500</a:t>
            </a:r>
            <a:r>
              <a:rPr lang="en-US" sz="1800" dirty="0">
                <a:solidFill>
                  <a:schemeClr val="dk1"/>
                </a:solidFill>
                <a:latin typeface="+mn-lt"/>
                <a:ea typeface="Times New Roman"/>
                <a:cs typeface="Times New Roman"/>
                <a:sym typeface="Times New Roman"/>
              </a:rPr>
              <a:t> miles of fiber optic line</a:t>
            </a:r>
            <a:endParaRPr lang="en-US" sz="1800" b="1" dirty="0">
              <a:solidFill>
                <a:schemeClr val="dk1"/>
              </a:solidFill>
              <a:latin typeface="+mn-lt"/>
              <a:ea typeface="Times New Roman"/>
              <a:cs typeface="Times New Roman"/>
              <a:sym typeface="Times New Roman"/>
            </a:endParaRPr>
          </a:p>
          <a:p>
            <a:pPr marL="38100" marR="217804" lvl="0" indent="0" algn="l" rtl="0">
              <a:spcBef>
                <a:spcPts val="5"/>
              </a:spcBef>
              <a:spcAft>
                <a:spcPts val="600"/>
              </a:spcAft>
              <a:buNone/>
            </a:pPr>
            <a:r>
              <a:rPr lang="en-US" sz="1800" b="1" dirty="0">
                <a:solidFill>
                  <a:schemeClr val="dk1"/>
                </a:solidFill>
                <a:latin typeface="+mn-lt"/>
                <a:ea typeface="Times New Roman"/>
                <a:cs typeface="Times New Roman"/>
                <a:sym typeface="Times New Roman"/>
              </a:rPr>
              <a:t>Second largest co-op </a:t>
            </a:r>
            <a:r>
              <a:rPr lang="en-US" sz="1800" dirty="0">
                <a:solidFill>
                  <a:schemeClr val="dk1"/>
                </a:solidFill>
                <a:latin typeface="+mn-lt"/>
                <a:ea typeface="Times New Roman"/>
                <a:cs typeface="Times New Roman"/>
                <a:sym typeface="Times New Roman"/>
              </a:rPr>
              <a:t>in NM </a:t>
            </a:r>
          </a:p>
          <a:p>
            <a:pPr marL="38100" marR="217804" lvl="0" indent="0" algn="l" rtl="0">
              <a:spcBef>
                <a:spcPts val="5"/>
              </a:spcBef>
              <a:spcAft>
                <a:spcPts val="600"/>
              </a:spcAft>
              <a:buNone/>
            </a:pPr>
            <a:r>
              <a:rPr lang="en-US" sz="1800" b="1" dirty="0">
                <a:solidFill>
                  <a:schemeClr val="dk1"/>
                </a:solidFill>
                <a:latin typeface="+mn-lt"/>
                <a:ea typeface="Times New Roman"/>
                <a:cs typeface="Times New Roman"/>
                <a:sym typeface="Times New Roman"/>
              </a:rPr>
              <a:t>100% Daytime Solar </a:t>
            </a:r>
            <a:r>
              <a:rPr lang="en-US" sz="1800" dirty="0">
                <a:solidFill>
                  <a:schemeClr val="dk1"/>
                </a:solidFill>
                <a:latin typeface="+mn-lt"/>
                <a:ea typeface="Times New Roman"/>
                <a:cs typeface="Times New Roman"/>
                <a:sym typeface="Times New Roman"/>
              </a:rPr>
              <a:t>Distributed +</a:t>
            </a:r>
            <a:r>
              <a:rPr lang="en-US" sz="1800" b="1" dirty="0">
                <a:solidFill>
                  <a:schemeClr val="dk1"/>
                </a:solidFill>
                <a:latin typeface="+mn-lt"/>
                <a:ea typeface="Times New Roman"/>
                <a:cs typeface="Times New Roman"/>
                <a:sym typeface="Times New Roman"/>
              </a:rPr>
              <a:t> 16.25 MW </a:t>
            </a:r>
            <a:r>
              <a:rPr lang="en-US" sz="1800" dirty="0">
                <a:solidFill>
                  <a:schemeClr val="dk1"/>
                </a:solidFill>
                <a:latin typeface="+mn-lt"/>
                <a:ea typeface="Times New Roman"/>
                <a:cs typeface="Times New Roman"/>
                <a:sym typeface="Times New Roman"/>
              </a:rPr>
              <a:t>BESS</a:t>
            </a:r>
            <a:endParaRPr sz="1800" dirty="0">
              <a:solidFill>
                <a:schemeClr val="dk1"/>
              </a:solidFill>
              <a:latin typeface="+mn-lt"/>
              <a:ea typeface="Times New Roman"/>
              <a:cs typeface="Times New Roman"/>
              <a:sym typeface="Times New Roman"/>
            </a:endParaRPr>
          </a:p>
        </p:txBody>
      </p:sp>
      <p:sp>
        <p:nvSpPr>
          <p:cNvPr id="40" name="Google Shape;93;p1">
            <a:extLst>
              <a:ext uri="{FF2B5EF4-FFF2-40B4-BE49-F238E27FC236}">
                <a16:creationId xmlns:a16="http://schemas.microsoft.com/office/drawing/2014/main" id="{6FD6033E-7785-8F46-B15A-DF6CA0CF6F73}"/>
              </a:ext>
            </a:extLst>
          </p:cNvPr>
          <p:cNvSpPr/>
          <p:nvPr/>
        </p:nvSpPr>
        <p:spPr>
          <a:xfrm>
            <a:off x="433137" y="2537410"/>
            <a:ext cx="6721642" cy="672465"/>
          </a:xfrm>
          <a:custGeom>
            <a:avLst/>
            <a:gdLst/>
            <a:ahLst/>
            <a:cxnLst/>
            <a:rect l="l" t="t" r="r" b="b"/>
            <a:pathLst>
              <a:path w="5808345" h="672464" extrusionOk="0">
                <a:moveTo>
                  <a:pt x="5807964" y="0"/>
                </a:moveTo>
                <a:lnTo>
                  <a:pt x="0" y="0"/>
                </a:lnTo>
                <a:lnTo>
                  <a:pt x="0" y="672084"/>
                </a:lnTo>
                <a:lnTo>
                  <a:pt x="5807964" y="672084"/>
                </a:lnTo>
                <a:lnTo>
                  <a:pt x="5807964" y="0"/>
                </a:lnTo>
                <a:close/>
              </a:path>
            </a:pathLst>
          </a:custGeom>
          <a:solidFill>
            <a:srgbClr val="FFC000">
              <a:alpha val="8274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2" name="Google Shape;95;p1">
            <a:extLst>
              <a:ext uri="{FF2B5EF4-FFF2-40B4-BE49-F238E27FC236}">
                <a16:creationId xmlns:a16="http://schemas.microsoft.com/office/drawing/2014/main" id="{9651B18F-D666-EB4B-B87D-5A45F7816140}"/>
              </a:ext>
            </a:extLst>
          </p:cNvPr>
          <p:cNvGrpSpPr/>
          <p:nvPr/>
        </p:nvGrpSpPr>
        <p:grpSpPr>
          <a:xfrm>
            <a:off x="5589001" y="1006878"/>
            <a:ext cx="397510" cy="561340"/>
            <a:chOff x="8120176" y="3747178"/>
            <a:chExt cx="397510" cy="561340"/>
          </a:xfrm>
        </p:grpSpPr>
        <p:sp>
          <p:nvSpPr>
            <p:cNvPr id="43" name="Google Shape;96;p1">
              <a:extLst>
                <a:ext uri="{FF2B5EF4-FFF2-40B4-BE49-F238E27FC236}">
                  <a16:creationId xmlns:a16="http://schemas.microsoft.com/office/drawing/2014/main" id="{3E174442-18A6-544D-8496-1E2F64C44156}"/>
                </a:ext>
              </a:extLst>
            </p:cNvPr>
            <p:cNvSpPr/>
            <p:nvPr/>
          </p:nvSpPr>
          <p:spPr>
            <a:xfrm>
              <a:off x="8120176" y="3747178"/>
              <a:ext cx="397510" cy="561340"/>
            </a:xfrm>
            <a:custGeom>
              <a:avLst/>
              <a:gdLst/>
              <a:ahLst/>
              <a:cxnLst/>
              <a:rect l="l" t="t" r="r" b="b"/>
              <a:pathLst>
                <a:path w="397509" h="561339" extrusionOk="0">
                  <a:moveTo>
                    <a:pt x="158546" y="94163"/>
                  </a:moveTo>
                  <a:lnTo>
                    <a:pt x="146058" y="94163"/>
                  </a:lnTo>
                  <a:lnTo>
                    <a:pt x="149042" y="67547"/>
                  </a:lnTo>
                  <a:lnTo>
                    <a:pt x="149415" y="66564"/>
                  </a:lnTo>
                  <a:lnTo>
                    <a:pt x="193851" y="2905"/>
                  </a:lnTo>
                  <a:lnTo>
                    <a:pt x="194366" y="2389"/>
                  </a:lnTo>
                  <a:lnTo>
                    <a:pt x="197766" y="0"/>
                  </a:lnTo>
                  <a:lnTo>
                    <a:pt x="201631" y="684"/>
                  </a:lnTo>
                  <a:lnTo>
                    <a:pt x="213691" y="17961"/>
                  </a:lnTo>
                  <a:lnTo>
                    <a:pt x="198479" y="17961"/>
                  </a:lnTo>
                  <a:lnTo>
                    <a:pt x="161077" y="71548"/>
                  </a:lnTo>
                  <a:lnTo>
                    <a:pt x="158546" y="94163"/>
                  </a:lnTo>
                  <a:close/>
                </a:path>
                <a:path w="397509" h="561339" extrusionOk="0">
                  <a:moveTo>
                    <a:pt x="250975" y="94163"/>
                  </a:moveTo>
                  <a:lnTo>
                    <a:pt x="238486" y="94157"/>
                  </a:lnTo>
                  <a:lnTo>
                    <a:pt x="235956" y="71548"/>
                  </a:lnTo>
                  <a:lnTo>
                    <a:pt x="198566" y="17986"/>
                  </a:lnTo>
                  <a:lnTo>
                    <a:pt x="213691" y="17961"/>
                  </a:lnTo>
                  <a:lnTo>
                    <a:pt x="247618" y="66564"/>
                  </a:lnTo>
                  <a:lnTo>
                    <a:pt x="247991" y="67547"/>
                  </a:lnTo>
                  <a:lnTo>
                    <a:pt x="250975" y="94163"/>
                  </a:lnTo>
                  <a:close/>
                </a:path>
                <a:path w="397509" h="561339" extrusionOk="0">
                  <a:moveTo>
                    <a:pt x="9628" y="199930"/>
                  </a:moveTo>
                  <a:lnTo>
                    <a:pt x="2779" y="199930"/>
                  </a:lnTo>
                  <a:lnTo>
                    <a:pt x="0" y="197143"/>
                  </a:lnTo>
                  <a:lnTo>
                    <a:pt x="0" y="160162"/>
                  </a:lnTo>
                  <a:lnTo>
                    <a:pt x="1434" y="157940"/>
                  </a:lnTo>
                  <a:lnTo>
                    <a:pt x="140922" y="94350"/>
                  </a:lnTo>
                  <a:lnTo>
                    <a:pt x="141796" y="94163"/>
                  </a:lnTo>
                  <a:lnTo>
                    <a:pt x="255265" y="94163"/>
                  </a:lnTo>
                  <a:lnTo>
                    <a:pt x="256111" y="94350"/>
                  </a:lnTo>
                  <a:lnTo>
                    <a:pt x="282999" y="106606"/>
                  </a:lnTo>
                  <a:lnTo>
                    <a:pt x="144030" y="106606"/>
                  </a:lnTo>
                  <a:lnTo>
                    <a:pt x="35125" y="156261"/>
                  </a:lnTo>
                  <a:lnTo>
                    <a:pt x="34957" y="156323"/>
                  </a:lnTo>
                  <a:lnTo>
                    <a:pt x="392187" y="156379"/>
                  </a:lnTo>
                  <a:lnTo>
                    <a:pt x="395617" y="157947"/>
                  </a:lnTo>
                  <a:lnTo>
                    <a:pt x="397033" y="160162"/>
                  </a:lnTo>
                  <a:lnTo>
                    <a:pt x="397033" y="168822"/>
                  </a:lnTo>
                  <a:lnTo>
                    <a:pt x="12407" y="168822"/>
                  </a:lnTo>
                  <a:lnTo>
                    <a:pt x="12407" y="197143"/>
                  </a:lnTo>
                  <a:lnTo>
                    <a:pt x="9628" y="199930"/>
                  </a:lnTo>
                  <a:close/>
                </a:path>
                <a:path w="397509" h="561339" extrusionOk="0">
                  <a:moveTo>
                    <a:pt x="151573" y="156379"/>
                  </a:moveTo>
                  <a:lnTo>
                    <a:pt x="139067" y="156379"/>
                  </a:lnTo>
                  <a:lnTo>
                    <a:pt x="144650" y="106606"/>
                  </a:lnTo>
                  <a:lnTo>
                    <a:pt x="157157" y="106606"/>
                  </a:lnTo>
                  <a:lnTo>
                    <a:pt x="151573" y="156379"/>
                  </a:lnTo>
                  <a:close/>
                </a:path>
                <a:path w="397509" h="561339" extrusionOk="0">
                  <a:moveTo>
                    <a:pt x="257941" y="156379"/>
                  </a:moveTo>
                  <a:lnTo>
                    <a:pt x="245466" y="156379"/>
                  </a:lnTo>
                  <a:lnTo>
                    <a:pt x="239882" y="106606"/>
                  </a:lnTo>
                  <a:lnTo>
                    <a:pt x="252364" y="106606"/>
                  </a:lnTo>
                  <a:lnTo>
                    <a:pt x="257941" y="156379"/>
                  </a:lnTo>
                  <a:close/>
                </a:path>
                <a:path w="397509" h="561339" extrusionOk="0">
                  <a:moveTo>
                    <a:pt x="392187" y="156379"/>
                  </a:moveTo>
                  <a:lnTo>
                    <a:pt x="362045" y="156379"/>
                  </a:lnTo>
                  <a:lnTo>
                    <a:pt x="252985" y="106606"/>
                  </a:lnTo>
                  <a:lnTo>
                    <a:pt x="282999" y="106606"/>
                  </a:lnTo>
                  <a:lnTo>
                    <a:pt x="392187" y="156379"/>
                  </a:lnTo>
                  <a:close/>
                </a:path>
                <a:path w="397509" h="561339" extrusionOk="0">
                  <a:moveTo>
                    <a:pt x="9628" y="336805"/>
                  </a:moveTo>
                  <a:lnTo>
                    <a:pt x="2779" y="336805"/>
                  </a:lnTo>
                  <a:lnTo>
                    <a:pt x="0" y="334017"/>
                  </a:lnTo>
                  <a:lnTo>
                    <a:pt x="0" y="297036"/>
                  </a:lnTo>
                  <a:lnTo>
                    <a:pt x="1420" y="294821"/>
                  </a:lnTo>
                  <a:lnTo>
                    <a:pt x="130152" y="236139"/>
                  </a:lnTo>
                  <a:lnTo>
                    <a:pt x="137721" y="168822"/>
                  </a:lnTo>
                  <a:lnTo>
                    <a:pt x="150184" y="168822"/>
                  </a:lnTo>
                  <a:lnTo>
                    <a:pt x="143211" y="231038"/>
                  </a:lnTo>
                  <a:lnTo>
                    <a:pt x="266307" y="231038"/>
                  </a:lnTo>
                  <a:lnTo>
                    <a:pt x="266881" y="236139"/>
                  </a:lnTo>
                  <a:lnTo>
                    <a:pt x="282986" y="243481"/>
                  </a:lnTo>
                  <a:lnTo>
                    <a:pt x="144030" y="243481"/>
                  </a:lnTo>
                  <a:lnTo>
                    <a:pt x="141722" y="244545"/>
                  </a:lnTo>
                  <a:lnTo>
                    <a:pt x="141047" y="250542"/>
                  </a:lnTo>
                  <a:lnTo>
                    <a:pt x="128539" y="250542"/>
                  </a:lnTo>
                  <a:lnTo>
                    <a:pt x="35125" y="293135"/>
                  </a:lnTo>
                  <a:lnTo>
                    <a:pt x="34957" y="293198"/>
                  </a:lnTo>
                  <a:lnTo>
                    <a:pt x="392173" y="293254"/>
                  </a:lnTo>
                  <a:lnTo>
                    <a:pt x="395613" y="294821"/>
                  </a:lnTo>
                  <a:lnTo>
                    <a:pt x="397033" y="297036"/>
                  </a:lnTo>
                  <a:lnTo>
                    <a:pt x="397033" y="305697"/>
                  </a:lnTo>
                  <a:lnTo>
                    <a:pt x="12407" y="305697"/>
                  </a:lnTo>
                  <a:lnTo>
                    <a:pt x="12407" y="334017"/>
                  </a:lnTo>
                  <a:lnTo>
                    <a:pt x="9628" y="336805"/>
                  </a:lnTo>
                  <a:close/>
                </a:path>
                <a:path w="397509" h="561339" extrusionOk="0">
                  <a:moveTo>
                    <a:pt x="266307" y="231038"/>
                  </a:moveTo>
                  <a:lnTo>
                    <a:pt x="253822" y="231038"/>
                  </a:lnTo>
                  <a:lnTo>
                    <a:pt x="246849" y="168822"/>
                  </a:lnTo>
                  <a:lnTo>
                    <a:pt x="259312" y="168822"/>
                  </a:lnTo>
                  <a:lnTo>
                    <a:pt x="266307" y="231038"/>
                  </a:lnTo>
                  <a:close/>
                </a:path>
                <a:path w="397509" h="561339" extrusionOk="0">
                  <a:moveTo>
                    <a:pt x="394254" y="199930"/>
                  </a:moveTo>
                  <a:lnTo>
                    <a:pt x="387405" y="199930"/>
                  </a:lnTo>
                  <a:lnTo>
                    <a:pt x="384626" y="197143"/>
                  </a:lnTo>
                  <a:lnTo>
                    <a:pt x="384626" y="168822"/>
                  </a:lnTo>
                  <a:lnTo>
                    <a:pt x="397033" y="168822"/>
                  </a:lnTo>
                  <a:lnTo>
                    <a:pt x="397033" y="197143"/>
                  </a:lnTo>
                  <a:lnTo>
                    <a:pt x="394254" y="199930"/>
                  </a:lnTo>
                  <a:close/>
                </a:path>
                <a:path w="397509" h="561339" extrusionOk="0">
                  <a:moveTo>
                    <a:pt x="273277" y="293254"/>
                  </a:moveTo>
                  <a:lnTo>
                    <a:pt x="260795" y="293254"/>
                  </a:lnTo>
                  <a:lnTo>
                    <a:pt x="255336" y="244545"/>
                  </a:lnTo>
                  <a:lnTo>
                    <a:pt x="253003" y="243481"/>
                  </a:lnTo>
                  <a:lnTo>
                    <a:pt x="282986" y="243481"/>
                  </a:lnTo>
                  <a:lnTo>
                    <a:pt x="298477" y="250542"/>
                  </a:lnTo>
                  <a:lnTo>
                    <a:pt x="268494" y="250542"/>
                  </a:lnTo>
                  <a:lnTo>
                    <a:pt x="273277" y="293254"/>
                  </a:lnTo>
                  <a:close/>
                </a:path>
                <a:path w="397509" h="561339" extrusionOk="0">
                  <a:moveTo>
                    <a:pt x="136238" y="293254"/>
                  </a:moveTo>
                  <a:lnTo>
                    <a:pt x="123756" y="293254"/>
                  </a:lnTo>
                  <a:lnTo>
                    <a:pt x="128539" y="250542"/>
                  </a:lnTo>
                  <a:lnTo>
                    <a:pt x="141047" y="250542"/>
                  </a:lnTo>
                  <a:lnTo>
                    <a:pt x="136238" y="293254"/>
                  </a:lnTo>
                  <a:close/>
                </a:path>
                <a:path w="397509" h="561339" extrusionOk="0">
                  <a:moveTo>
                    <a:pt x="392173" y="293254"/>
                  </a:moveTo>
                  <a:lnTo>
                    <a:pt x="362063" y="293254"/>
                  </a:lnTo>
                  <a:lnTo>
                    <a:pt x="268494" y="250542"/>
                  </a:lnTo>
                  <a:lnTo>
                    <a:pt x="298477" y="250542"/>
                  </a:lnTo>
                  <a:lnTo>
                    <a:pt x="392173" y="293254"/>
                  </a:lnTo>
                  <a:close/>
                </a:path>
                <a:path w="397509" h="561339" extrusionOk="0">
                  <a:moveTo>
                    <a:pt x="42246" y="559798"/>
                  </a:moveTo>
                  <a:lnTo>
                    <a:pt x="40621" y="559798"/>
                  </a:lnTo>
                  <a:lnTo>
                    <a:pt x="39777" y="559624"/>
                  </a:lnTo>
                  <a:lnTo>
                    <a:pt x="35931" y="558081"/>
                  </a:lnTo>
                  <a:lnTo>
                    <a:pt x="34380" y="554460"/>
                  </a:lnTo>
                  <a:lnTo>
                    <a:pt x="118018" y="344600"/>
                  </a:lnTo>
                  <a:lnTo>
                    <a:pt x="122360" y="305697"/>
                  </a:lnTo>
                  <a:lnTo>
                    <a:pt x="134848" y="305697"/>
                  </a:lnTo>
                  <a:lnTo>
                    <a:pt x="130363" y="345726"/>
                  </a:lnTo>
                  <a:lnTo>
                    <a:pt x="156503" y="357510"/>
                  </a:lnTo>
                  <a:lnTo>
                    <a:pt x="126225" y="357510"/>
                  </a:lnTo>
                  <a:lnTo>
                    <a:pt x="101318" y="420012"/>
                  </a:lnTo>
                  <a:lnTo>
                    <a:pt x="131580" y="420012"/>
                  </a:lnTo>
                  <a:lnTo>
                    <a:pt x="97899" y="435193"/>
                  </a:lnTo>
                  <a:lnTo>
                    <a:pt x="97639" y="435249"/>
                  </a:lnTo>
                  <a:lnTo>
                    <a:pt x="95244" y="435249"/>
                  </a:lnTo>
                  <a:lnTo>
                    <a:pt x="95058" y="435721"/>
                  </a:lnTo>
                  <a:lnTo>
                    <a:pt x="95492" y="435809"/>
                  </a:lnTo>
                  <a:lnTo>
                    <a:pt x="122031" y="447169"/>
                  </a:lnTo>
                  <a:lnTo>
                    <a:pt x="90492" y="447169"/>
                  </a:lnTo>
                  <a:lnTo>
                    <a:pt x="52737" y="541918"/>
                  </a:lnTo>
                  <a:lnTo>
                    <a:pt x="84480" y="541918"/>
                  </a:lnTo>
                  <a:lnTo>
                    <a:pt x="43071" y="559624"/>
                  </a:lnTo>
                  <a:lnTo>
                    <a:pt x="42246" y="559798"/>
                  </a:lnTo>
                  <a:close/>
                </a:path>
                <a:path w="397509" h="561339" extrusionOk="0">
                  <a:moveTo>
                    <a:pt x="228525" y="376324"/>
                  </a:moveTo>
                  <a:lnTo>
                    <a:pt x="198237" y="376324"/>
                  </a:lnTo>
                  <a:lnTo>
                    <a:pt x="266645" y="345515"/>
                  </a:lnTo>
                  <a:lnTo>
                    <a:pt x="262185" y="305697"/>
                  </a:lnTo>
                  <a:lnTo>
                    <a:pt x="274673" y="305697"/>
                  </a:lnTo>
                  <a:lnTo>
                    <a:pt x="279028" y="344600"/>
                  </a:lnTo>
                  <a:lnTo>
                    <a:pt x="284090" y="357292"/>
                  </a:lnTo>
                  <a:lnTo>
                    <a:pt x="270758" y="357292"/>
                  </a:lnTo>
                  <a:lnTo>
                    <a:pt x="228525" y="376324"/>
                  </a:lnTo>
                  <a:close/>
                </a:path>
                <a:path w="397509" h="561339" extrusionOk="0">
                  <a:moveTo>
                    <a:pt x="394254" y="336805"/>
                  </a:moveTo>
                  <a:lnTo>
                    <a:pt x="387405" y="336805"/>
                  </a:lnTo>
                  <a:lnTo>
                    <a:pt x="384626" y="334017"/>
                  </a:lnTo>
                  <a:lnTo>
                    <a:pt x="384626" y="305697"/>
                  </a:lnTo>
                  <a:lnTo>
                    <a:pt x="397033" y="305697"/>
                  </a:lnTo>
                  <a:lnTo>
                    <a:pt x="397033" y="334017"/>
                  </a:lnTo>
                  <a:lnTo>
                    <a:pt x="394254" y="336805"/>
                  </a:lnTo>
                  <a:close/>
                </a:path>
                <a:path w="397509" h="561339" extrusionOk="0">
                  <a:moveTo>
                    <a:pt x="309231" y="420329"/>
                  </a:moveTo>
                  <a:lnTo>
                    <a:pt x="295901" y="420329"/>
                  </a:lnTo>
                  <a:lnTo>
                    <a:pt x="270758" y="357292"/>
                  </a:lnTo>
                  <a:lnTo>
                    <a:pt x="284090" y="357292"/>
                  </a:lnTo>
                  <a:lnTo>
                    <a:pt x="309231" y="420329"/>
                  </a:lnTo>
                  <a:close/>
                </a:path>
                <a:path w="397509" h="561339" extrusionOk="0">
                  <a:moveTo>
                    <a:pt x="131580" y="420012"/>
                  </a:moveTo>
                  <a:lnTo>
                    <a:pt x="101318" y="420012"/>
                  </a:lnTo>
                  <a:lnTo>
                    <a:pt x="183100" y="383143"/>
                  </a:lnTo>
                  <a:lnTo>
                    <a:pt x="126225" y="357510"/>
                  </a:lnTo>
                  <a:lnTo>
                    <a:pt x="156503" y="357510"/>
                  </a:lnTo>
                  <a:lnTo>
                    <a:pt x="198237" y="376324"/>
                  </a:lnTo>
                  <a:lnTo>
                    <a:pt x="228525" y="376324"/>
                  </a:lnTo>
                  <a:lnTo>
                    <a:pt x="213393" y="383143"/>
                  </a:lnTo>
                  <a:lnTo>
                    <a:pt x="228536" y="389968"/>
                  </a:lnTo>
                  <a:lnTo>
                    <a:pt x="198237" y="389968"/>
                  </a:lnTo>
                  <a:lnTo>
                    <a:pt x="131580" y="420012"/>
                  </a:lnTo>
                  <a:close/>
                </a:path>
                <a:path w="397509" h="561339" extrusionOk="0">
                  <a:moveTo>
                    <a:pt x="300455" y="435541"/>
                  </a:moveTo>
                  <a:lnTo>
                    <a:pt x="299028" y="435417"/>
                  </a:lnTo>
                  <a:lnTo>
                    <a:pt x="297775" y="434832"/>
                  </a:lnTo>
                  <a:lnTo>
                    <a:pt x="198237" y="389968"/>
                  </a:lnTo>
                  <a:lnTo>
                    <a:pt x="228536" y="389968"/>
                  </a:lnTo>
                  <a:lnTo>
                    <a:pt x="295901" y="420329"/>
                  </a:lnTo>
                  <a:lnTo>
                    <a:pt x="309231" y="420329"/>
                  </a:lnTo>
                  <a:lnTo>
                    <a:pt x="315149" y="435168"/>
                  </a:lnTo>
                  <a:lnTo>
                    <a:pt x="301789" y="435168"/>
                  </a:lnTo>
                  <a:lnTo>
                    <a:pt x="300455" y="435541"/>
                  </a:lnTo>
                  <a:close/>
                </a:path>
                <a:path w="397509" h="561339" extrusionOk="0">
                  <a:moveTo>
                    <a:pt x="229838" y="479770"/>
                  </a:moveTo>
                  <a:lnTo>
                    <a:pt x="198188" y="479770"/>
                  </a:lnTo>
                  <a:lnTo>
                    <a:pt x="300988" y="435809"/>
                  </a:lnTo>
                  <a:lnTo>
                    <a:pt x="301305" y="435709"/>
                  </a:lnTo>
                  <a:lnTo>
                    <a:pt x="301962" y="435603"/>
                  </a:lnTo>
                  <a:lnTo>
                    <a:pt x="301789" y="435168"/>
                  </a:lnTo>
                  <a:lnTo>
                    <a:pt x="315149" y="435168"/>
                  </a:lnTo>
                  <a:lnTo>
                    <a:pt x="319807" y="446846"/>
                  </a:lnTo>
                  <a:lnTo>
                    <a:pt x="306460" y="446846"/>
                  </a:lnTo>
                  <a:lnTo>
                    <a:pt x="306262" y="446995"/>
                  </a:lnTo>
                  <a:lnTo>
                    <a:pt x="305840" y="447256"/>
                  </a:lnTo>
                  <a:lnTo>
                    <a:pt x="229838" y="479770"/>
                  </a:lnTo>
                  <a:close/>
                </a:path>
                <a:path w="397509" h="561339" extrusionOk="0">
                  <a:moveTo>
                    <a:pt x="97031" y="435379"/>
                  </a:moveTo>
                  <a:lnTo>
                    <a:pt x="96156" y="435379"/>
                  </a:lnTo>
                  <a:lnTo>
                    <a:pt x="95852" y="435354"/>
                  </a:lnTo>
                  <a:lnTo>
                    <a:pt x="95244" y="435249"/>
                  </a:lnTo>
                  <a:lnTo>
                    <a:pt x="97639" y="435249"/>
                  </a:lnTo>
                  <a:lnTo>
                    <a:pt x="97031" y="435379"/>
                  </a:lnTo>
                  <a:close/>
                </a:path>
                <a:path w="397509" h="561339" extrusionOk="0">
                  <a:moveTo>
                    <a:pt x="357916" y="542397"/>
                  </a:moveTo>
                  <a:lnTo>
                    <a:pt x="344526" y="542397"/>
                  </a:lnTo>
                  <a:lnTo>
                    <a:pt x="306460" y="446846"/>
                  </a:lnTo>
                  <a:lnTo>
                    <a:pt x="319807" y="446846"/>
                  </a:lnTo>
                  <a:lnTo>
                    <a:pt x="357916" y="542397"/>
                  </a:lnTo>
                  <a:close/>
                </a:path>
                <a:path w="397509" h="561339" extrusionOk="0">
                  <a:moveTo>
                    <a:pt x="84480" y="541918"/>
                  </a:moveTo>
                  <a:lnTo>
                    <a:pt x="52848" y="541918"/>
                  </a:lnTo>
                  <a:lnTo>
                    <a:pt x="182387" y="486527"/>
                  </a:lnTo>
                  <a:lnTo>
                    <a:pt x="90616" y="447256"/>
                  </a:lnTo>
                  <a:lnTo>
                    <a:pt x="122031" y="447169"/>
                  </a:lnTo>
                  <a:lnTo>
                    <a:pt x="198188" y="479770"/>
                  </a:lnTo>
                  <a:lnTo>
                    <a:pt x="229838" y="479770"/>
                  </a:lnTo>
                  <a:lnTo>
                    <a:pt x="214001" y="486546"/>
                  </a:lnTo>
                  <a:lnTo>
                    <a:pt x="229777" y="493296"/>
                  </a:lnTo>
                  <a:lnTo>
                    <a:pt x="198188" y="493296"/>
                  </a:lnTo>
                  <a:lnTo>
                    <a:pt x="84480" y="541918"/>
                  </a:lnTo>
                  <a:close/>
                </a:path>
                <a:path w="397509" h="561339" extrusionOk="0">
                  <a:moveTo>
                    <a:pt x="356592" y="561099"/>
                  </a:moveTo>
                  <a:lnTo>
                    <a:pt x="198188" y="493296"/>
                  </a:lnTo>
                  <a:lnTo>
                    <a:pt x="229777" y="493296"/>
                  </a:lnTo>
                  <a:lnTo>
                    <a:pt x="344526" y="542397"/>
                  </a:lnTo>
                  <a:lnTo>
                    <a:pt x="357916" y="542397"/>
                  </a:lnTo>
                  <a:lnTo>
                    <a:pt x="362243" y="553247"/>
                  </a:lnTo>
                  <a:lnTo>
                    <a:pt x="362225" y="554952"/>
                  </a:lnTo>
                  <a:lnTo>
                    <a:pt x="360236" y="559624"/>
                  </a:lnTo>
                  <a:lnTo>
                    <a:pt x="356592" y="561099"/>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97;p1">
              <a:extLst>
                <a:ext uri="{FF2B5EF4-FFF2-40B4-BE49-F238E27FC236}">
                  <a16:creationId xmlns:a16="http://schemas.microsoft.com/office/drawing/2014/main" id="{F685A9A4-59E0-DF4F-8355-E30C32B30BE6}"/>
                </a:ext>
              </a:extLst>
            </p:cNvPr>
            <p:cNvSpPr/>
            <p:nvPr/>
          </p:nvSpPr>
          <p:spPr>
            <a:xfrm>
              <a:off x="8120176" y="3747178"/>
              <a:ext cx="397510" cy="561340"/>
            </a:xfrm>
            <a:custGeom>
              <a:avLst/>
              <a:gdLst/>
              <a:ahLst/>
              <a:cxnLst/>
              <a:rect l="l" t="t" r="r" b="b"/>
              <a:pathLst>
                <a:path w="397509" h="561339" extrusionOk="0">
                  <a:moveTo>
                    <a:pt x="390830" y="199930"/>
                  </a:moveTo>
                  <a:lnTo>
                    <a:pt x="394254" y="199930"/>
                  </a:lnTo>
                  <a:lnTo>
                    <a:pt x="397033" y="197143"/>
                  </a:lnTo>
                  <a:lnTo>
                    <a:pt x="397033" y="193708"/>
                  </a:lnTo>
                  <a:lnTo>
                    <a:pt x="397033" y="162600"/>
                  </a:lnTo>
                  <a:lnTo>
                    <a:pt x="397033" y="160162"/>
                  </a:lnTo>
                  <a:lnTo>
                    <a:pt x="395613" y="157940"/>
                  </a:lnTo>
                  <a:lnTo>
                    <a:pt x="393398" y="156933"/>
                  </a:lnTo>
                  <a:lnTo>
                    <a:pt x="256918" y="94717"/>
                  </a:lnTo>
                  <a:lnTo>
                    <a:pt x="256111" y="94350"/>
                  </a:lnTo>
                  <a:lnTo>
                    <a:pt x="255236" y="94157"/>
                  </a:lnTo>
                  <a:lnTo>
                    <a:pt x="254349" y="94163"/>
                  </a:lnTo>
                  <a:lnTo>
                    <a:pt x="250975" y="94163"/>
                  </a:lnTo>
                  <a:lnTo>
                    <a:pt x="248108" y="68580"/>
                  </a:lnTo>
                  <a:lnTo>
                    <a:pt x="247991" y="67547"/>
                  </a:lnTo>
                  <a:lnTo>
                    <a:pt x="247618" y="66564"/>
                  </a:lnTo>
                  <a:lnTo>
                    <a:pt x="247023" y="65712"/>
                  </a:lnTo>
                  <a:lnTo>
                    <a:pt x="203597" y="3496"/>
                  </a:lnTo>
                  <a:lnTo>
                    <a:pt x="201631" y="684"/>
                  </a:lnTo>
                  <a:lnTo>
                    <a:pt x="197766" y="0"/>
                  </a:lnTo>
                  <a:lnTo>
                    <a:pt x="194956" y="1972"/>
                  </a:lnTo>
                  <a:lnTo>
                    <a:pt x="194366" y="2389"/>
                  </a:lnTo>
                  <a:lnTo>
                    <a:pt x="193851" y="2905"/>
                  </a:lnTo>
                  <a:lnTo>
                    <a:pt x="193436" y="3496"/>
                  </a:lnTo>
                  <a:lnTo>
                    <a:pt x="150010" y="65712"/>
                  </a:lnTo>
                  <a:lnTo>
                    <a:pt x="149415" y="66564"/>
                  </a:lnTo>
                  <a:lnTo>
                    <a:pt x="149042" y="67547"/>
                  </a:lnTo>
                  <a:lnTo>
                    <a:pt x="148924" y="68580"/>
                  </a:lnTo>
                  <a:lnTo>
                    <a:pt x="146058" y="94163"/>
                  </a:lnTo>
                  <a:lnTo>
                    <a:pt x="142684" y="94163"/>
                  </a:lnTo>
                  <a:lnTo>
                    <a:pt x="141796" y="94163"/>
                  </a:lnTo>
                  <a:lnTo>
                    <a:pt x="140922" y="94350"/>
                  </a:lnTo>
                  <a:lnTo>
                    <a:pt x="140115" y="94723"/>
                  </a:lnTo>
                  <a:lnTo>
                    <a:pt x="3635" y="156939"/>
                  </a:lnTo>
                  <a:lnTo>
                    <a:pt x="1420" y="157947"/>
                  </a:lnTo>
                  <a:lnTo>
                    <a:pt x="0" y="160162"/>
                  </a:lnTo>
                  <a:lnTo>
                    <a:pt x="0" y="162600"/>
                  </a:lnTo>
                  <a:lnTo>
                    <a:pt x="0" y="193708"/>
                  </a:lnTo>
                  <a:lnTo>
                    <a:pt x="0" y="197143"/>
                  </a:lnTo>
                  <a:lnTo>
                    <a:pt x="2779" y="199930"/>
                  </a:lnTo>
                  <a:lnTo>
                    <a:pt x="6203" y="199930"/>
                  </a:lnTo>
                  <a:lnTo>
                    <a:pt x="9628" y="199930"/>
                  </a:lnTo>
                  <a:lnTo>
                    <a:pt x="12407" y="197143"/>
                  </a:lnTo>
                  <a:lnTo>
                    <a:pt x="12407" y="193708"/>
                  </a:lnTo>
                  <a:lnTo>
                    <a:pt x="12407" y="168822"/>
                  </a:lnTo>
                  <a:lnTo>
                    <a:pt x="137721" y="168822"/>
                  </a:lnTo>
                  <a:lnTo>
                    <a:pt x="130152" y="236139"/>
                  </a:lnTo>
                  <a:lnTo>
                    <a:pt x="3635" y="293814"/>
                  </a:lnTo>
                  <a:lnTo>
                    <a:pt x="1420" y="294821"/>
                  </a:lnTo>
                  <a:lnTo>
                    <a:pt x="0" y="297036"/>
                  </a:lnTo>
                  <a:lnTo>
                    <a:pt x="0" y="299475"/>
                  </a:lnTo>
                  <a:lnTo>
                    <a:pt x="0" y="330583"/>
                  </a:lnTo>
                  <a:lnTo>
                    <a:pt x="0" y="334017"/>
                  </a:lnTo>
                  <a:lnTo>
                    <a:pt x="2779" y="336805"/>
                  </a:lnTo>
                  <a:lnTo>
                    <a:pt x="6203" y="336805"/>
                  </a:lnTo>
                  <a:lnTo>
                    <a:pt x="9628" y="336805"/>
                  </a:lnTo>
                  <a:lnTo>
                    <a:pt x="12407" y="334017"/>
                  </a:lnTo>
                  <a:lnTo>
                    <a:pt x="12407" y="330583"/>
                  </a:lnTo>
                  <a:lnTo>
                    <a:pt x="12407" y="305697"/>
                  </a:lnTo>
                  <a:lnTo>
                    <a:pt x="122360" y="305697"/>
                  </a:lnTo>
                  <a:lnTo>
                    <a:pt x="118018" y="344600"/>
                  </a:lnTo>
                  <a:lnTo>
                    <a:pt x="35652" y="551269"/>
                  </a:lnTo>
                  <a:lnTo>
                    <a:pt x="34380" y="554460"/>
                  </a:lnTo>
                  <a:lnTo>
                    <a:pt x="35931" y="558081"/>
                  </a:lnTo>
                  <a:lnTo>
                    <a:pt x="39114" y="559357"/>
                  </a:lnTo>
                  <a:lnTo>
                    <a:pt x="39839" y="559649"/>
                  </a:lnTo>
                  <a:lnTo>
                    <a:pt x="40621" y="559798"/>
                  </a:lnTo>
                  <a:lnTo>
                    <a:pt x="41409" y="559798"/>
                  </a:lnTo>
                  <a:lnTo>
                    <a:pt x="42246" y="559798"/>
                  </a:lnTo>
                  <a:lnTo>
                    <a:pt x="43071" y="559624"/>
                  </a:lnTo>
                  <a:lnTo>
                    <a:pt x="43841" y="559301"/>
                  </a:lnTo>
                  <a:lnTo>
                    <a:pt x="198188" y="493296"/>
                  </a:lnTo>
                  <a:lnTo>
                    <a:pt x="353440" y="559749"/>
                  </a:lnTo>
                  <a:lnTo>
                    <a:pt x="362243" y="553247"/>
                  </a:lnTo>
                  <a:lnTo>
                    <a:pt x="361635" y="551717"/>
                  </a:lnTo>
                  <a:lnTo>
                    <a:pt x="279028" y="344600"/>
                  </a:lnTo>
                  <a:lnTo>
                    <a:pt x="274673" y="305697"/>
                  </a:lnTo>
                  <a:lnTo>
                    <a:pt x="384626" y="305697"/>
                  </a:lnTo>
                  <a:lnTo>
                    <a:pt x="384626" y="330583"/>
                  </a:lnTo>
                  <a:lnTo>
                    <a:pt x="384626" y="334017"/>
                  </a:lnTo>
                  <a:lnTo>
                    <a:pt x="387405" y="336805"/>
                  </a:lnTo>
                  <a:lnTo>
                    <a:pt x="390830" y="336805"/>
                  </a:lnTo>
                  <a:lnTo>
                    <a:pt x="394254" y="336805"/>
                  </a:lnTo>
                  <a:lnTo>
                    <a:pt x="397033" y="334017"/>
                  </a:lnTo>
                  <a:lnTo>
                    <a:pt x="397033" y="330583"/>
                  </a:lnTo>
                  <a:lnTo>
                    <a:pt x="397033" y="299475"/>
                  </a:lnTo>
                  <a:lnTo>
                    <a:pt x="397033" y="297036"/>
                  </a:lnTo>
                  <a:lnTo>
                    <a:pt x="395613" y="294821"/>
                  </a:lnTo>
                  <a:lnTo>
                    <a:pt x="393398" y="293814"/>
                  </a:lnTo>
                  <a:lnTo>
                    <a:pt x="266881" y="236139"/>
                  </a:lnTo>
                  <a:lnTo>
                    <a:pt x="259312" y="168822"/>
                  </a:lnTo>
                  <a:lnTo>
                    <a:pt x="384626" y="168822"/>
                  </a:lnTo>
                  <a:lnTo>
                    <a:pt x="384626" y="193708"/>
                  </a:lnTo>
                  <a:lnTo>
                    <a:pt x="384626" y="197143"/>
                  </a:lnTo>
                  <a:lnTo>
                    <a:pt x="387405" y="199930"/>
                  </a:lnTo>
                  <a:lnTo>
                    <a:pt x="390830" y="199930"/>
                  </a:lnTo>
                  <a:close/>
                </a:path>
                <a:path w="397509" h="561339" extrusionOk="0">
                  <a:moveTo>
                    <a:pt x="161077" y="71548"/>
                  </a:moveTo>
                  <a:lnTo>
                    <a:pt x="198467" y="17986"/>
                  </a:lnTo>
                  <a:lnTo>
                    <a:pt x="235956" y="71548"/>
                  </a:lnTo>
                  <a:lnTo>
                    <a:pt x="238487" y="94163"/>
                  </a:lnTo>
                  <a:lnTo>
                    <a:pt x="158546" y="94163"/>
                  </a:lnTo>
                  <a:lnTo>
                    <a:pt x="161077" y="71548"/>
                  </a:lnTo>
                  <a:close/>
                </a:path>
                <a:path w="397509" h="561339" extrusionOk="0">
                  <a:moveTo>
                    <a:pt x="239882" y="106606"/>
                  </a:moveTo>
                  <a:lnTo>
                    <a:pt x="245466" y="156379"/>
                  </a:lnTo>
                  <a:lnTo>
                    <a:pt x="151573" y="156379"/>
                  </a:lnTo>
                  <a:lnTo>
                    <a:pt x="157157" y="106606"/>
                  </a:lnTo>
                  <a:lnTo>
                    <a:pt x="239882" y="106606"/>
                  </a:lnTo>
                  <a:close/>
                </a:path>
                <a:path w="397509" h="561339" extrusionOk="0">
                  <a:moveTo>
                    <a:pt x="35125" y="156379"/>
                  </a:moveTo>
                  <a:lnTo>
                    <a:pt x="34970" y="156379"/>
                  </a:lnTo>
                  <a:lnTo>
                    <a:pt x="35125" y="156261"/>
                  </a:lnTo>
                  <a:lnTo>
                    <a:pt x="144030" y="106606"/>
                  </a:lnTo>
                  <a:lnTo>
                    <a:pt x="144650" y="106606"/>
                  </a:lnTo>
                  <a:lnTo>
                    <a:pt x="139067" y="156379"/>
                  </a:lnTo>
                  <a:lnTo>
                    <a:pt x="35125" y="156379"/>
                  </a:lnTo>
                  <a:close/>
                </a:path>
                <a:path w="397509" h="561339" extrusionOk="0">
                  <a:moveTo>
                    <a:pt x="35125" y="293135"/>
                  </a:moveTo>
                  <a:lnTo>
                    <a:pt x="128539" y="250542"/>
                  </a:lnTo>
                  <a:lnTo>
                    <a:pt x="123756" y="293254"/>
                  </a:lnTo>
                  <a:lnTo>
                    <a:pt x="35125" y="293254"/>
                  </a:lnTo>
                  <a:lnTo>
                    <a:pt x="34970" y="293254"/>
                  </a:lnTo>
                  <a:lnTo>
                    <a:pt x="35100" y="293135"/>
                  </a:lnTo>
                  <a:close/>
                </a:path>
                <a:path w="397509" h="561339" extrusionOk="0">
                  <a:moveTo>
                    <a:pt x="141722" y="244545"/>
                  </a:moveTo>
                  <a:lnTo>
                    <a:pt x="144030" y="243481"/>
                  </a:lnTo>
                  <a:lnTo>
                    <a:pt x="253003" y="243481"/>
                  </a:lnTo>
                  <a:lnTo>
                    <a:pt x="255336" y="244545"/>
                  </a:lnTo>
                  <a:lnTo>
                    <a:pt x="260795" y="293254"/>
                  </a:lnTo>
                  <a:lnTo>
                    <a:pt x="136238" y="293254"/>
                  </a:lnTo>
                  <a:lnTo>
                    <a:pt x="141722" y="244545"/>
                  </a:lnTo>
                  <a:close/>
                </a:path>
                <a:path w="397509" h="561339" extrusionOk="0">
                  <a:moveTo>
                    <a:pt x="270758" y="357292"/>
                  </a:moveTo>
                  <a:lnTo>
                    <a:pt x="295901" y="420329"/>
                  </a:lnTo>
                  <a:lnTo>
                    <a:pt x="213393" y="383143"/>
                  </a:lnTo>
                  <a:lnTo>
                    <a:pt x="270758" y="357292"/>
                  </a:lnTo>
                  <a:close/>
                </a:path>
                <a:path w="397509" h="561339" extrusionOk="0">
                  <a:moveTo>
                    <a:pt x="297775" y="434832"/>
                  </a:moveTo>
                  <a:lnTo>
                    <a:pt x="299028" y="435417"/>
                  </a:lnTo>
                  <a:lnTo>
                    <a:pt x="300455" y="435541"/>
                  </a:lnTo>
                  <a:lnTo>
                    <a:pt x="301789" y="435168"/>
                  </a:lnTo>
                  <a:lnTo>
                    <a:pt x="301962" y="435603"/>
                  </a:lnTo>
                  <a:lnTo>
                    <a:pt x="301634" y="435647"/>
                  </a:lnTo>
                  <a:lnTo>
                    <a:pt x="301305" y="435709"/>
                  </a:lnTo>
                  <a:lnTo>
                    <a:pt x="300988" y="435809"/>
                  </a:lnTo>
                  <a:lnTo>
                    <a:pt x="198188" y="479770"/>
                  </a:lnTo>
                  <a:lnTo>
                    <a:pt x="95492" y="435809"/>
                  </a:lnTo>
                  <a:lnTo>
                    <a:pt x="95350" y="435771"/>
                  </a:lnTo>
                  <a:lnTo>
                    <a:pt x="95207" y="435740"/>
                  </a:lnTo>
                  <a:lnTo>
                    <a:pt x="95058" y="435721"/>
                  </a:lnTo>
                  <a:lnTo>
                    <a:pt x="95244" y="435249"/>
                  </a:lnTo>
                  <a:lnTo>
                    <a:pt x="95542" y="435311"/>
                  </a:lnTo>
                  <a:lnTo>
                    <a:pt x="95852" y="435354"/>
                  </a:lnTo>
                  <a:lnTo>
                    <a:pt x="96156" y="435379"/>
                  </a:lnTo>
                  <a:lnTo>
                    <a:pt x="97031" y="435379"/>
                  </a:lnTo>
                  <a:lnTo>
                    <a:pt x="97899" y="435193"/>
                  </a:lnTo>
                  <a:lnTo>
                    <a:pt x="98700" y="434832"/>
                  </a:lnTo>
                  <a:lnTo>
                    <a:pt x="198237" y="389968"/>
                  </a:lnTo>
                  <a:lnTo>
                    <a:pt x="297775" y="434832"/>
                  </a:lnTo>
                  <a:close/>
                </a:path>
                <a:path w="397509" h="561339" extrusionOk="0">
                  <a:moveTo>
                    <a:pt x="101318" y="420012"/>
                  </a:moveTo>
                  <a:lnTo>
                    <a:pt x="126225" y="357510"/>
                  </a:lnTo>
                  <a:lnTo>
                    <a:pt x="183100" y="383143"/>
                  </a:lnTo>
                  <a:lnTo>
                    <a:pt x="101318" y="420012"/>
                  </a:lnTo>
                  <a:close/>
                </a:path>
                <a:path w="397509" h="561339" extrusionOk="0">
                  <a:moveTo>
                    <a:pt x="52848" y="541918"/>
                  </a:moveTo>
                  <a:lnTo>
                    <a:pt x="90492" y="447169"/>
                  </a:lnTo>
                  <a:lnTo>
                    <a:pt x="182387" y="486527"/>
                  </a:lnTo>
                  <a:lnTo>
                    <a:pt x="52848" y="541918"/>
                  </a:lnTo>
                  <a:close/>
                </a:path>
                <a:path w="397509" h="561339" extrusionOk="0">
                  <a:moveTo>
                    <a:pt x="214001" y="486546"/>
                  </a:moveTo>
                  <a:lnTo>
                    <a:pt x="305840" y="447256"/>
                  </a:lnTo>
                  <a:lnTo>
                    <a:pt x="306057" y="447132"/>
                  </a:lnTo>
                  <a:lnTo>
                    <a:pt x="306262" y="446995"/>
                  </a:lnTo>
                  <a:lnTo>
                    <a:pt x="306460" y="446846"/>
                  </a:lnTo>
                  <a:lnTo>
                    <a:pt x="344526" y="542278"/>
                  </a:lnTo>
                  <a:lnTo>
                    <a:pt x="214001" y="486546"/>
                  </a:lnTo>
                  <a:close/>
                </a:path>
                <a:path w="397509" h="561339" extrusionOk="0">
                  <a:moveTo>
                    <a:pt x="266645" y="345515"/>
                  </a:moveTo>
                  <a:lnTo>
                    <a:pt x="198237" y="376324"/>
                  </a:lnTo>
                  <a:lnTo>
                    <a:pt x="130363" y="345726"/>
                  </a:lnTo>
                  <a:lnTo>
                    <a:pt x="134848" y="305697"/>
                  </a:lnTo>
                  <a:lnTo>
                    <a:pt x="262185" y="305697"/>
                  </a:lnTo>
                  <a:lnTo>
                    <a:pt x="266645" y="345515"/>
                  </a:lnTo>
                  <a:close/>
                </a:path>
                <a:path w="397509" h="561339" extrusionOk="0">
                  <a:moveTo>
                    <a:pt x="361908" y="293254"/>
                  </a:moveTo>
                  <a:lnTo>
                    <a:pt x="273277" y="293254"/>
                  </a:lnTo>
                  <a:lnTo>
                    <a:pt x="268494" y="250542"/>
                  </a:lnTo>
                  <a:lnTo>
                    <a:pt x="361933" y="293135"/>
                  </a:lnTo>
                  <a:lnTo>
                    <a:pt x="362076" y="293198"/>
                  </a:lnTo>
                  <a:lnTo>
                    <a:pt x="361908" y="293254"/>
                  </a:lnTo>
                  <a:close/>
                </a:path>
                <a:path w="397509" h="561339" extrusionOk="0">
                  <a:moveTo>
                    <a:pt x="253822" y="231038"/>
                  </a:moveTo>
                  <a:lnTo>
                    <a:pt x="143211" y="231038"/>
                  </a:lnTo>
                  <a:lnTo>
                    <a:pt x="150184" y="168822"/>
                  </a:lnTo>
                  <a:lnTo>
                    <a:pt x="246849" y="168822"/>
                  </a:lnTo>
                  <a:lnTo>
                    <a:pt x="253822" y="231038"/>
                  </a:lnTo>
                  <a:close/>
                </a:path>
                <a:path w="397509" h="561339" extrusionOk="0">
                  <a:moveTo>
                    <a:pt x="252364" y="106606"/>
                  </a:moveTo>
                  <a:lnTo>
                    <a:pt x="252985" y="106606"/>
                  </a:lnTo>
                  <a:lnTo>
                    <a:pt x="361915" y="156261"/>
                  </a:lnTo>
                  <a:lnTo>
                    <a:pt x="362057" y="156323"/>
                  </a:lnTo>
                  <a:lnTo>
                    <a:pt x="361915" y="156379"/>
                  </a:lnTo>
                  <a:lnTo>
                    <a:pt x="257941" y="156379"/>
                  </a:lnTo>
                  <a:lnTo>
                    <a:pt x="252364" y="106606"/>
                  </a:lnTo>
                  <a:close/>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5" name="Google Shape;98;p1">
            <a:extLst>
              <a:ext uri="{FF2B5EF4-FFF2-40B4-BE49-F238E27FC236}">
                <a16:creationId xmlns:a16="http://schemas.microsoft.com/office/drawing/2014/main" id="{B2CCE3D4-3416-4249-B4A8-F55971C64558}"/>
              </a:ext>
            </a:extLst>
          </p:cNvPr>
          <p:cNvSpPr txBox="1"/>
          <p:nvPr/>
        </p:nvSpPr>
        <p:spPr>
          <a:xfrm>
            <a:off x="433137" y="2591067"/>
            <a:ext cx="6384758" cy="520655"/>
          </a:xfrm>
          <a:prstGeom prst="rect">
            <a:avLst/>
          </a:prstGeom>
          <a:noFill/>
          <a:ln>
            <a:noFill/>
          </a:ln>
        </p:spPr>
        <p:txBody>
          <a:bodyPr spcFirstLastPara="1" wrap="square" lIns="0" tIns="12700" rIns="0" bIns="0" anchor="b" anchorCtr="0">
            <a:spAutoFit/>
          </a:bodyPr>
          <a:lstStyle/>
          <a:p>
            <a:pPr marL="12700" marR="0" lvl="0" indent="0" algn="ctr" rtl="0">
              <a:lnSpc>
                <a:spcPct val="100000"/>
              </a:lnSpc>
              <a:spcBef>
                <a:spcPts val="0"/>
              </a:spcBef>
              <a:spcAft>
                <a:spcPts val="0"/>
              </a:spcAft>
              <a:buClr>
                <a:schemeClr val="dk1"/>
              </a:buClr>
              <a:buSzPts val="3300"/>
              <a:buFont typeface="Arial"/>
              <a:buNone/>
            </a:pPr>
            <a:r>
              <a:rPr lang="en-US" sz="3300" dirty="0">
                <a:solidFill>
                  <a:schemeClr val="dk1"/>
                </a:solidFill>
                <a:latin typeface="Arial"/>
                <a:ea typeface="Arial"/>
                <a:cs typeface="Arial"/>
                <a:sym typeface="Arial"/>
              </a:rPr>
              <a:t>KCEC at-a-glance </a:t>
            </a:r>
            <a:endParaRPr sz="3300" dirty="0">
              <a:solidFill>
                <a:schemeClr val="dk1"/>
              </a:solidFill>
              <a:latin typeface="Arial"/>
              <a:ea typeface="Arial"/>
              <a:cs typeface="Arial"/>
              <a:sym typeface="Arial"/>
            </a:endParaRPr>
          </a:p>
        </p:txBody>
      </p:sp>
      <p:pic>
        <p:nvPicPr>
          <p:cNvPr id="46" name="Google Shape;99;p1" descr="Solar Panels with solid fill">
            <a:extLst>
              <a:ext uri="{FF2B5EF4-FFF2-40B4-BE49-F238E27FC236}">
                <a16:creationId xmlns:a16="http://schemas.microsoft.com/office/drawing/2014/main" id="{BFD5C877-732F-0740-9E5F-224D103849BD}"/>
              </a:ext>
            </a:extLst>
          </p:cNvPr>
          <p:cNvPicPr preferRelativeResize="0"/>
          <p:nvPr/>
        </p:nvPicPr>
        <p:blipFill rotWithShape="1">
          <a:blip r:embed="rId3">
            <a:alphaModFix/>
          </a:blip>
          <a:srcRect/>
          <a:stretch/>
        </p:blipFill>
        <p:spPr>
          <a:xfrm>
            <a:off x="690801" y="890817"/>
            <a:ext cx="693355" cy="693355"/>
          </a:xfrm>
          <a:prstGeom prst="rect">
            <a:avLst/>
          </a:prstGeom>
          <a:noFill/>
          <a:ln>
            <a:noFill/>
          </a:ln>
        </p:spPr>
      </p:pic>
      <p:pic>
        <p:nvPicPr>
          <p:cNvPr id="47" name="Google Shape;100;p1" descr="Battery charging with solid fill">
            <a:extLst>
              <a:ext uri="{FF2B5EF4-FFF2-40B4-BE49-F238E27FC236}">
                <a16:creationId xmlns:a16="http://schemas.microsoft.com/office/drawing/2014/main" id="{2005DF40-A434-C044-AF95-C553CA13754C}"/>
              </a:ext>
            </a:extLst>
          </p:cNvPr>
          <p:cNvPicPr preferRelativeResize="0"/>
          <p:nvPr/>
        </p:nvPicPr>
        <p:blipFill rotWithShape="1">
          <a:blip r:embed="rId4">
            <a:alphaModFix/>
          </a:blip>
          <a:srcRect/>
          <a:stretch/>
        </p:blipFill>
        <p:spPr>
          <a:xfrm>
            <a:off x="2440787" y="935199"/>
            <a:ext cx="707297" cy="707297"/>
          </a:xfrm>
          <a:prstGeom prst="rect">
            <a:avLst/>
          </a:prstGeom>
          <a:noFill/>
          <a:ln>
            <a:noFill/>
          </a:ln>
        </p:spPr>
      </p:pic>
      <p:pic>
        <p:nvPicPr>
          <p:cNvPr id="48" name="Google Shape;101;p1" descr="Electric car with solid fill">
            <a:extLst>
              <a:ext uri="{FF2B5EF4-FFF2-40B4-BE49-F238E27FC236}">
                <a16:creationId xmlns:a16="http://schemas.microsoft.com/office/drawing/2014/main" id="{5421518C-007D-774D-A2CC-C0AB9FCABB6E}"/>
              </a:ext>
            </a:extLst>
          </p:cNvPr>
          <p:cNvPicPr preferRelativeResize="0"/>
          <p:nvPr/>
        </p:nvPicPr>
        <p:blipFill rotWithShape="1">
          <a:blip r:embed="rId5">
            <a:alphaModFix/>
          </a:blip>
          <a:srcRect/>
          <a:stretch/>
        </p:blipFill>
        <p:spPr>
          <a:xfrm>
            <a:off x="3983961" y="878470"/>
            <a:ext cx="764026" cy="764026"/>
          </a:xfrm>
          <a:prstGeom prst="rect">
            <a:avLst/>
          </a:prstGeom>
          <a:noFill/>
          <a:ln>
            <a:noFill/>
          </a:ln>
        </p:spPr>
      </p:pic>
      <p:sp>
        <p:nvSpPr>
          <p:cNvPr id="53" name="Rectangle 52">
            <a:extLst>
              <a:ext uri="{FF2B5EF4-FFF2-40B4-BE49-F238E27FC236}">
                <a16:creationId xmlns:a16="http://schemas.microsoft.com/office/drawing/2014/main" id="{C16EC023-DC6E-6046-8C2F-355DC16D57D0}"/>
              </a:ext>
            </a:extLst>
          </p:cNvPr>
          <p:cNvSpPr/>
          <p:nvPr/>
        </p:nvSpPr>
        <p:spPr>
          <a:xfrm flipV="1">
            <a:off x="736978" y="1132303"/>
            <a:ext cx="517892" cy="45719"/>
          </a:xfrm>
          <a:prstGeom prst="rect">
            <a:avLst/>
          </a:prstGeom>
          <a:solidFill>
            <a:srgbClr val="8FBB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7"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0572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1f7f18d9e1_0_128"/>
          <p:cNvSpPr txBox="1">
            <a:spLocks noGrp="1"/>
          </p:cNvSpPr>
          <p:nvPr>
            <p:ph type="body" idx="1"/>
          </p:nvPr>
        </p:nvSpPr>
        <p:spPr>
          <a:xfrm>
            <a:off x="270628" y="1378981"/>
            <a:ext cx="7397498" cy="4826719"/>
          </a:xfrm>
          <a:prstGeom prst="rect">
            <a:avLst/>
          </a:prstGeom>
          <a:noFill/>
          <a:ln>
            <a:noFill/>
          </a:ln>
        </p:spPr>
        <p:txBody>
          <a:bodyPr spcFirstLastPara="1" wrap="square" lIns="91425" tIns="45700" rIns="91425" bIns="45700" anchor="t" anchorCtr="0">
            <a:noAutofit/>
          </a:bodyPr>
          <a:lstStyle/>
          <a:p>
            <a:pPr marL="38100" indent="0">
              <a:lnSpc>
                <a:spcPct val="100000"/>
              </a:lnSpc>
              <a:spcBef>
                <a:spcPts val="0"/>
              </a:spcBef>
              <a:spcAft>
                <a:spcPts val="600"/>
              </a:spcAft>
              <a:buClr>
                <a:srgbClr val="000000"/>
              </a:buClr>
              <a:buNone/>
            </a:pPr>
            <a:r>
              <a:rPr lang="en-US" sz="1800" dirty="0">
                <a:solidFill>
                  <a:schemeClr val="dk1"/>
                </a:solidFill>
                <a:latin typeface="+mn-lt"/>
                <a:cs typeface="Times New Roman"/>
                <a:sym typeface="Arial"/>
              </a:rPr>
              <a:t>ISSUE</a:t>
            </a:r>
          </a:p>
          <a:p>
            <a:pPr marL="38100" indent="0">
              <a:lnSpc>
                <a:spcPct val="100000"/>
              </a:lnSpc>
              <a:spcBef>
                <a:spcPts val="0"/>
              </a:spcBef>
              <a:spcAft>
                <a:spcPts val="600"/>
              </a:spcAft>
              <a:buClr>
                <a:srgbClr val="000000"/>
              </a:buClr>
              <a:buNone/>
            </a:pPr>
            <a:r>
              <a:rPr lang="en-US" sz="1800" b="0" dirty="0">
                <a:solidFill>
                  <a:schemeClr val="dk1"/>
                </a:solidFill>
                <a:latin typeface="+mn-lt"/>
                <a:cs typeface="Times New Roman"/>
                <a:sym typeface="Arial"/>
              </a:rPr>
              <a:t>Rural, tribal, and tourist areas → vulnerable to outages</a:t>
            </a:r>
          </a:p>
          <a:p>
            <a:pPr marL="38100" indent="0">
              <a:lnSpc>
                <a:spcPct val="100000"/>
              </a:lnSpc>
              <a:spcBef>
                <a:spcPts val="0"/>
              </a:spcBef>
              <a:spcAft>
                <a:spcPts val="600"/>
              </a:spcAft>
              <a:buClr>
                <a:srgbClr val="000000"/>
              </a:buClr>
              <a:buNone/>
            </a:pPr>
            <a:r>
              <a:rPr lang="en-US" sz="1800" b="0" dirty="0">
                <a:solidFill>
                  <a:schemeClr val="dk1"/>
                </a:solidFill>
                <a:latin typeface="+mn-lt"/>
                <a:cs typeface="Times New Roman"/>
                <a:sym typeface="Arial"/>
              </a:rPr>
              <a:t>Increasing wildfire, PSPS, and extreme weather risk</a:t>
            </a:r>
          </a:p>
          <a:p>
            <a:pPr marL="38100" indent="0">
              <a:lnSpc>
                <a:spcPct val="100000"/>
              </a:lnSpc>
              <a:spcBef>
                <a:spcPts val="0"/>
              </a:spcBef>
              <a:spcAft>
                <a:spcPts val="600"/>
              </a:spcAft>
              <a:buClr>
                <a:srgbClr val="000000"/>
              </a:buClr>
              <a:buNone/>
            </a:pPr>
            <a:r>
              <a:rPr lang="en-US" sz="1800" b="0" dirty="0">
                <a:solidFill>
                  <a:schemeClr val="dk1"/>
                </a:solidFill>
                <a:latin typeface="+mn-lt"/>
                <a:cs typeface="Times New Roman"/>
                <a:sym typeface="Arial"/>
              </a:rPr>
              <a:t>Critical need: resilience for essential service</a:t>
            </a:r>
          </a:p>
          <a:p>
            <a:pPr marL="38100" indent="0">
              <a:lnSpc>
                <a:spcPct val="100000"/>
              </a:lnSpc>
              <a:spcBef>
                <a:spcPts val="0"/>
              </a:spcBef>
              <a:spcAft>
                <a:spcPts val="600"/>
              </a:spcAft>
              <a:buClr>
                <a:srgbClr val="000000"/>
              </a:buClr>
              <a:buNone/>
            </a:pPr>
            <a:endParaRPr lang="en-US" sz="1800" b="0" dirty="0">
              <a:solidFill>
                <a:schemeClr val="dk1"/>
              </a:solidFill>
              <a:latin typeface="+mn-lt"/>
              <a:cs typeface="Times New Roman"/>
              <a:sym typeface="Arial"/>
            </a:endParaRPr>
          </a:p>
          <a:p>
            <a:pPr marL="38100" indent="0">
              <a:lnSpc>
                <a:spcPct val="100000"/>
              </a:lnSpc>
              <a:spcBef>
                <a:spcPts val="0"/>
              </a:spcBef>
              <a:spcAft>
                <a:spcPts val="600"/>
              </a:spcAft>
              <a:buClr>
                <a:srgbClr val="000000"/>
              </a:buClr>
              <a:buNone/>
            </a:pPr>
            <a:r>
              <a:rPr lang="en-US" sz="1800" dirty="0">
                <a:solidFill>
                  <a:schemeClr val="dk1"/>
                </a:solidFill>
                <a:latin typeface="+mn-lt"/>
                <a:cs typeface="Times New Roman"/>
                <a:sym typeface="Arial"/>
              </a:rPr>
              <a:t>IMPACT</a:t>
            </a:r>
          </a:p>
          <a:p>
            <a:pPr marL="38100" lvl="0" indent="0">
              <a:lnSpc>
                <a:spcPct val="100000"/>
              </a:lnSpc>
              <a:spcBef>
                <a:spcPts val="0"/>
              </a:spcBef>
              <a:spcAft>
                <a:spcPts val="600"/>
              </a:spcAft>
              <a:buClr>
                <a:srgbClr val="000000"/>
              </a:buClr>
              <a:buNone/>
            </a:pPr>
            <a:r>
              <a:rPr lang="en-US" sz="1800" b="0" dirty="0">
                <a:solidFill>
                  <a:prstClr val="black"/>
                </a:solidFill>
                <a:latin typeface="+mn-lt"/>
                <a:ea typeface="Arial"/>
                <a:cs typeface="Times New Roman"/>
                <a:sym typeface="Arial"/>
              </a:rPr>
              <a:t>Support members with medical needs and reduce mortality due to grid shutdown during extreme weather events to zero.</a:t>
            </a:r>
          </a:p>
          <a:p>
            <a:pPr marL="38100" lvl="0" indent="0">
              <a:lnSpc>
                <a:spcPct val="100000"/>
              </a:lnSpc>
              <a:spcBef>
                <a:spcPts val="0"/>
              </a:spcBef>
              <a:spcAft>
                <a:spcPts val="600"/>
              </a:spcAft>
              <a:buClr>
                <a:srgbClr val="000000"/>
              </a:buClr>
              <a:buNone/>
            </a:pPr>
            <a:r>
              <a:rPr lang="en-US" sz="1800" b="0" dirty="0">
                <a:solidFill>
                  <a:prstClr val="black"/>
                </a:solidFill>
                <a:latin typeface="+mn-lt"/>
                <a:ea typeface="Arial"/>
                <a:cs typeface="Times New Roman"/>
                <a:sym typeface="Arial"/>
              </a:rPr>
              <a:t>Provide our Pueblo, Rural, and Tourist communities with piece of mind during wind storms and fire. </a:t>
            </a:r>
          </a:p>
          <a:p>
            <a:pPr marL="38100" lvl="0" indent="0">
              <a:lnSpc>
                <a:spcPct val="100000"/>
              </a:lnSpc>
              <a:spcBef>
                <a:spcPts val="0"/>
              </a:spcBef>
              <a:spcAft>
                <a:spcPts val="600"/>
              </a:spcAft>
              <a:buClr>
                <a:srgbClr val="000000"/>
              </a:buClr>
              <a:buNone/>
            </a:pPr>
            <a:r>
              <a:rPr lang="en-US" sz="1800" b="0" dirty="0">
                <a:solidFill>
                  <a:prstClr val="black"/>
                </a:solidFill>
                <a:latin typeface="+mn-lt"/>
                <a:ea typeface="Arial"/>
                <a:cs typeface="Times New Roman"/>
                <a:sym typeface="Arial"/>
              </a:rPr>
              <a:t>Allow for individuals to evacuate from Taos Ski Resort safely during periods of natural disaster. </a:t>
            </a:r>
          </a:p>
          <a:p>
            <a:pPr marL="38100" lvl="0" indent="0">
              <a:lnSpc>
                <a:spcPct val="100000"/>
              </a:lnSpc>
              <a:spcBef>
                <a:spcPts val="0"/>
              </a:spcBef>
              <a:spcAft>
                <a:spcPts val="600"/>
              </a:spcAft>
              <a:buClr>
                <a:srgbClr val="000000"/>
              </a:buClr>
              <a:buNone/>
            </a:pPr>
            <a:r>
              <a:rPr lang="en-US" sz="1800" b="0" dirty="0">
                <a:solidFill>
                  <a:prstClr val="black"/>
                </a:solidFill>
                <a:latin typeface="+mn-lt"/>
                <a:ea typeface="Arial"/>
                <a:cs typeface="Times New Roman"/>
                <a:sym typeface="Arial"/>
              </a:rPr>
              <a:t>Integrate resilient energy workforce needs alongside local colleges and trade schools. </a:t>
            </a:r>
          </a:p>
          <a:p>
            <a:pPr marL="38100" lvl="0" indent="0">
              <a:lnSpc>
                <a:spcPct val="100000"/>
              </a:lnSpc>
              <a:spcBef>
                <a:spcPts val="0"/>
              </a:spcBef>
              <a:spcAft>
                <a:spcPts val="600"/>
              </a:spcAft>
              <a:buClr>
                <a:srgbClr val="000000"/>
              </a:buClr>
              <a:buNone/>
            </a:pPr>
            <a:endParaRPr lang="en-US" sz="1800" b="0" dirty="0">
              <a:solidFill>
                <a:prstClr val="black"/>
              </a:solidFill>
              <a:latin typeface="Arial"/>
              <a:ea typeface="Arial"/>
              <a:cs typeface="Times New Roman"/>
              <a:sym typeface="Arial"/>
            </a:endParaRPr>
          </a:p>
          <a:p>
            <a:pPr marL="38100" lvl="0" indent="0">
              <a:lnSpc>
                <a:spcPct val="100000"/>
              </a:lnSpc>
              <a:spcBef>
                <a:spcPts val="0"/>
              </a:spcBef>
              <a:spcAft>
                <a:spcPts val="600"/>
              </a:spcAft>
              <a:buClr>
                <a:srgbClr val="000000"/>
              </a:buClr>
              <a:buNone/>
            </a:pPr>
            <a:endParaRPr lang="en-US" sz="1800" b="0" dirty="0">
              <a:solidFill>
                <a:schemeClr val="dk1"/>
              </a:solidFill>
              <a:latin typeface="+mn-lt"/>
              <a:ea typeface="Arial"/>
              <a:cs typeface="Times New Roman"/>
              <a:sym typeface="Arial"/>
            </a:endParaRPr>
          </a:p>
          <a:p>
            <a:pPr marL="38100" indent="0">
              <a:lnSpc>
                <a:spcPct val="100000"/>
              </a:lnSpc>
              <a:spcBef>
                <a:spcPts val="0"/>
              </a:spcBef>
              <a:spcAft>
                <a:spcPts val="600"/>
              </a:spcAft>
              <a:buClr>
                <a:srgbClr val="000000"/>
              </a:buClr>
              <a:buNone/>
            </a:pPr>
            <a:endParaRPr lang="en-US" sz="1800" b="0" dirty="0">
              <a:solidFill>
                <a:schemeClr val="dk1"/>
              </a:solidFill>
              <a:latin typeface="+mn-lt"/>
              <a:ea typeface="Arial"/>
              <a:cs typeface="Times New Roman"/>
              <a:sym typeface="Arial"/>
            </a:endParaRPr>
          </a:p>
        </p:txBody>
      </p:sp>
      <p:sp>
        <p:nvSpPr>
          <p:cNvPr id="151" name="Google Shape;151;g31f7f18d9e1_0_128"/>
          <p:cNvSpPr txBox="1">
            <a:spLocks noGrp="1"/>
          </p:cNvSpPr>
          <p:nvPr>
            <p:ph type="ctrTitle"/>
          </p:nvPr>
        </p:nvSpPr>
        <p:spPr>
          <a:xfrm>
            <a:off x="182880" y="182880"/>
            <a:ext cx="11580900" cy="600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373838"/>
              </a:buClr>
              <a:buSzPct val="100000"/>
              <a:buFont typeface="Arial"/>
              <a:buNone/>
            </a:pPr>
            <a:r>
              <a:rPr lang="en-US" sz="4900" dirty="0">
                <a:latin typeface="Arial"/>
                <a:ea typeface="Arial"/>
                <a:cs typeface="Arial"/>
                <a:sym typeface="Arial"/>
              </a:rPr>
              <a:t>Why this Project</a:t>
            </a:r>
            <a:endParaRPr dirty="0"/>
          </a:p>
        </p:txBody>
      </p:sp>
      <p:sp>
        <p:nvSpPr>
          <p:cNvPr id="4" name="Subtitle 3">
            <a:extLst>
              <a:ext uri="{FF2B5EF4-FFF2-40B4-BE49-F238E27FC236}">
                <a16:creationId xmlns:a16="http://schemas.microsoft.com/office/drawing/2014/main" id="{C0E5B51F-E97C-BB43-B1DC-857F314C6BE0}"/>
              </a:ext>
            </a:extLst>
          </p:cNvPr>
          <p:cNvSpPr>
            <a:spLocks noGrp="1"/>
          </p:cNvSpPr>
          <p:nvPr>
            <p:ph type="subTitle" idx="2"/>
          </p:nvPr>
        </p:nvSpPr>
        <p:spPr>
          <a:xfrm>
            <a:off x="270628" y="778081"/>
            <a:ext cx="11580921" cy="373510"/>
          </a:xfrm>
        </p:spPr>
        <p:txBody>
          <a:bodyPr/>
          <a:lstStyle/>
          <a:p>
            <a:r>
              <a:rPr lang="en-US" b="1" dirty="0">
                <a:latin typeface="+mn-lt"/>
              </a:rPr>
              <a:t>Critical need: resilience for essential services</a:t>
            </a:r>
          </a:p>
        </p:txBody>
      </p:sp>
      <p:pic>
        <p:nvPicPr>
          <p:cNvPr id="3" name="Picture 2">
            <a:extLst>
              <a:ext uri="{FF2B5EF4-FFF2-40B4-BE49-F238E27FC236}">
                <a16:creationId xmlns:a16="http://schemas.microsoft.com/office/drawing/2014/main" id="{AF5FCFFB-9B16-EC43-87D5-C7DF825E2C60}"/>
              </a:ext>
            </a:extLst>
          </p:cNvPr>
          <p:cNvPicPr>
            <a:picLocks noChangeAspect="1"/>
          </p:cNvPicPr>
          <p:nvPr/>
        </p:nvPicPr>
        <p:blipFill>
          <a:blip r:embed="rId3"/>
          <a:stretch>
            <a:fillRect/>
          </a:stretch>
        </p:blipFill>
        <p:spPr>
          <a:xfrm>
            <a:off x="7897057" y="778081"/>
            <a:ext cx="4261459" cy="547901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d6f79fc2f9_1_2"/>
          <p:cNvSpPr txBox="1">
            <a:spLocks noGrp="1"/>
          </p:cNvSpPr>
          <p:nvPr>
            <p:ph type="ctrTitle"/>
          </p:nvPr>
        </p:nvSpPr>
        <p:spPr>
          <a:xfrm>
            <a:off x="182880" y="182880"/>
            <a:ext cx="11580900" cy="600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373838"/>
              </a:buClr>
              <a:buSzPct val="100000"/>
              <a:buFont typeface="Arial"/>
              <a:buNone/>
            </a:pPr>
            <a:r>
              <a:rPr lang="en-US" sz="4900" dirty="0">
                <a:latin typeface="Arial"/>
                <a:ea typeface="Arial"/>
                <a:cs typeface="Arial"/>
                <a:sym typeface="Arial"/>
              </a:rPr>
              <a:t>KCEC BESS/Microgrid Project</a:t>
            </a:r>
            <a:endParaRPr dirty="0"/>
          </a:p>
        </p:txBody>
      </p:sp>
      <p:sp>
        <p:nvSpPr>
          <p:cNvPr id="17" name="Google Shape;121;p3">
            <a:extLst>
              <a:ext uri="{FF2B5EF4-FFF2-40B4-BE49-F238E27FC236}">
                <a16:creationId xmlns:a16="http://schemas.microsoft.com/office/drawing/2014/main" id="{C0736877-1BB3-D842-8A3A-5BF71E049C27}"/>
              </a:ext>
            </a:extLst>
          </p:cNvPr>
          <p:cNvSpPr txBox="1"/>
          <p:nvPr/>
        </p:nvSpPr>
        <p:spPr>
          <a:xfrm>
            <a:off x="139213" y="757937"/>
            <a:ext cx="7474810" cy="5283970"/>
          </a:xfrm>
          <a:prstGeom prst="rect">
            <a:avLst/>
          </a:prstGeom>
          <a:noFill/>
          <a:ln>
            <a:noFill/>
          </a:ln>
        </p:spPr>
        <p:txBody>
          <a:bodyPr spcFirstLastPara="1" wrap="square" lIns="91425" tIns="45700" rIns="91425" bIns="45700" anchor="t" anchorCtr="0">
            <a:spAutoFit/>
          </a:bodyPr>
          <a:lstStyle/>
          <a:p>
            <a:r>
              <a:rPr lang="en-US" sz="2000" dirty="0">
                <a:solidFill>
                  <a:schemeClr val="tx1"/>
                </a:solidFill>
              </a:rPr>
              <a:t>KCEC’s microgrid initiative is funded under DOE </a:t>
            </a:r>
            <a:r>
              <a:rPr lang="en-US" sz="2000" b="1" dirty="0">
                <a:solidFill>
                  <a:schemeClr val="tx1"/>
                </a:solidFill>
              </a:rPr>
              <a:t>GRIP 40101(c)</a:t>
            </a:r>
            <a:r>
              <a:rPr lang="en-US" sz="2000" dirty="0">
                <a:solidFill>
                  <a:schemeClr val="tx1"/>
                </a:solidFill>
              </a:rPr>
              <a:t>.</a:t>
            </a:r>
          </a:p>
          <a:p>
            <a:endParaRPr lang="en-US" sz="2000" dirty="0">
              <a:solidFill>
                <a:schemeClr val="tx1"/>
              </a:solidFill>
            </a:endParaRPr>
          </a:p>
          <a:p>
            <a:r>
              <a:rPr lang="en-US" sz="2000" dirty="0">
                <a:solidFill>
                  <a:schemeClr val="tx1"/>
                </a:solidFill>
              </a:rPr>
              <a:t>It’s tailored for </a:t>
            </a:r>
            <a:r>
              <a:rPr lang="en-US" sz="2000" b="1" dirty="0">
                <a:solidFill>
                  <a:schemeClr val="tx1"/>
                </a:solidFill>
              </a:rPr>
              <a:t>smaller utilities, co-ops, and rural/tribal regions</a:t>
            </a:r>
            <a:r>
              <a:rPr lang="en-US" sz="2000" dirty="0">
                <a:solidFill>
                  <a:schemeClr val="tx1"/>
                </a:solidFill>
              </a:rPr>
              <a:t>.  Explicitly designed for </a:t>
            </a:r>
            <a:r>
              <a:rPr lang="en-US" sz="2000" b="1" dirty="0">
                <a:solidFill>
                  <a:schemeClr val="tx1"/>
                </a:solidFill>
              </a:rPr>
              <a:t>resilience, affordability, and equity in underserved communities</a:t>
            </a:r>
            <a:r>
              <a:rPr lang="en-US" sz="2000" dirty="0">
                <a:solidFill>
                  <a:schemeClr val="tx1"/>
                </a:solidFill>
              </a:rPr>
              <a:t>.</a:t>
            </a:r>
          </a:p>
          <a:p>
            <a:pPr marL="12700">
              <a:spcBef>
                <a:spcPts val="95"/>
              </a:spcBef>
              <a:buClr>
                <a:srgbClr val="005E82"/>
              </a:buClr>
              <a:buSzPts val="1800"/>
            </a:pPr>
            <a:endParaRPr lang="en-US" sz="2000" dirty="0">
              <a:solidFill>
                <a:schemeClr val="tx1"/>
              </a:solidFill>
            </a:endParaRPr>
          </a:p>
          <a:p>
            <a:pPr marL="12700">
              <a:spcBef>
                <a:spcPts val="95"/>
              </a:spcBef>
              <a:buClr>
                <a:srgbClr val="005E82"/>
              </a:buClr>
              <a:buSzPts val="1800"/>
            </a:pPr>
            <a:r>
              <a:rPr lang="en-US" sz="2000" dirty="0">
                <a:solidFill>
                  <a:schemeClr val="tx1"/>
                </a:solidFill>
              </a:rPr>
              <a:t>4 year grant – BESS 2025-27, advanced microgrids 2027-28</a:t>
            </a:r>
          </a:p>
          <a:p>
            <a:pPr marL="12700">
              <a:spcBef>
                <a:spcPts val="95"/>
              </a:spcBef>
              <a:buClr>
                <a:srgbClr val="005E82"/>
              </a:buClr>
              <a:buSzPts val="1800"/>
            </a:pPr>
            <a:endParaRPr lang="en-US" sz="2000" dirty="0">
              <a:solidFill>
                <a:schemeClr val="tx1"/>
              </a:solidFill>
            </a:endParaRPr>
          </a:p>
          <a:p>
            <a:pPr marL="12700" lvl="0">
              <a:lnSpc>
                <a:spcPct val="141388"/>
              </a:lnSpc>
              <a:spcBef>
                <a:spcPts val="95"/>
              </a:spcBef>
            </a:pPr>
            <a:r>
              <a:rPr lang="en-US" sz="2000" dirty="0">
                <a:solidFill>
                  <a:schemeClr val="tx1"/>
                </a:solidFill>
              </a:rPr>
              <a:t>Benefits of Project</a:t>
            </a:r>
          </a:p>
          <a:p>
            <a:pPr marL="298450" lvl="0" indent="-285750">
              <a:spcBef>
                <a:spcPts val="95"/>
              </a:spcBef>
              <a:buClr>
                <a:srgbClr val="005E82"/>
              </a:buClr>
              <a:buSzPts val="1800"/>
              <a:buFont typeface="Arial"/>
              <a:buChar char="•"/>
            </a:pPr>
            <a:r>
              <a:rPr lang="en-US" sz="2000" dirty="0">
                <a:solidFill>
                  <a:schemeClr val="tx1"/>
                </a:solidFill>
              </a:rPr>
              <a:t>Forest Fire Mitigation </a:t>
            </a:r>
          </a:p>
          <a:p>
            <a:pPr marL="298450" lvl="0" indent="-285750">
              <a:spcBef>
                <a:spcPts val="95"/>
              </a:spcBef>
              <a:buClr>
                <a:srgbClr val="005E82"/>
              </a:buClr>
              <a:buSzPts val="1800"/>
              <a:buFont typeface="Arial"/>
              <a:buChar char="•"/>
            </a:pPr>
            <a:r>
              <a:rPr lang="en-US" sz="2000" dirty="0">
                <a:solidFill>
                  <a:schemeClr val="tx1"/>
                </a:solidFill>
              </a:rPr>
              <a:t>Increase Reliability</a:t>
            </a:r>
          </a:p>
          <a:p>
            <a:pPr marL="298450" lvl="0" indent="-285750">
              <a:spcBef>
                <a:spcPts val="95"/>
              </a:spcBef>
              <a:buClr>
                <a:srgbClr val="005E82"/>
              </a:buClr>
              <a:buSzPts val="1800"/>
              <a:buFont typeface="Arial"/>
              <a:buChar char="•"/>
            </a:pPr>
            <a:r>
              <a:rPr lang="en-US" sz="2000" dirty="0">
                <a:solidFill>
                  <a:schemeClr val="tx1"/>
                </a:solidFill>
              </a:rPr>
              <a:t>Maintaining Critical Load Services </a:t>
            </a:r>
          </a:p>
          <a:p>
            <a:pPr marL="298450" lvl="0" indent="-285750">
              <a:spcBef>
                <a:spcPts val="95"/>
              </a:spcBef>
              <a:buClr>
                <a:srgbClr val="005E82"/>
              </a:buClr>
              <a:buSzPts val="1800"/>
              <a:buFont typeface="Arial"/>
              <a:buChar char="•"/>
            </a:pPr>
            <a:r>
              <a:rPr lang="en-US" sz="2000" dirty="0">
                <a:solidFill>
                  <a:schemeClr val="tx1"/>
                </a:solidFill>
              </a:rPr>
              <a:t>Back-Up Generation for Extreme Weather Events</a:t>
            </a:r>
          </a:p>
          <a:p>
            <a:pPr marL="298450" indent="-285750">
              <a:spcBef>
                <a:spcPts val="95"/>
              </a:spcBef>
              <a:buClr>
                <a:srgbClr val="005E82"/>
              </a:buClr>
              <a:buSzPts val="1800"/>
              <a:buFont typeface="Arial"/>
              <a:buChar char="•"/>
            </a:pPr>
            <a:r>
              <a:rPr lang="en-US" sz="2000" dirty="0">
                <a:solidFill>
                  <a:schemeClr val="tx1"/>
                </a:solidFill>
              </a:rPr>
              <a:t>Cybersecurity review and planning</a:t>
            </a:r>
          </a:p>
          <a:p>
            <a:pPr marL="298450" lvl="0" indent="-285750">
              <a:spcBef>
                <a:spcPts val="95"/>
              </a:spcBef>
              <a:buClr>
                <a:srgbClr val="005E82"/>
              </a:buClr>
              <a:buSzPts val="1800"/>
              <a:buFont typeface="Arial"/>
              <a:buChar char="•"/>
            </a:pPr>
            <a:r>
              <a:rPr lang="en-US" sz="2000" dirty="0">
                <a:solidFill>
                  <a:schemeClr val="tx1"/>
                </a:solidFill>
              </a:rPr>
              <a:t>Real-Time Monitoring and AI Evaluation</a:t>
            </a:r>
          </a:p>
          <a:p>
            <a:pPr marL="298450" lvl="0" indent="-285750">
              <a:spcBef>
                <a:spcPts val="95"/>
              </a:spcBef>
              <a:buClr>
                <a:srgbClr val="005E82"/>
              </a:buClr>
              <a:buSzPts val="1800"/>
              <a:buFont typeface="Arial"/>
              <a:buChar char="•"/>
            </a:pPr>
            <a:r>
              <a:rPr lang="en-US" sz="2000" dirty="0">
                <a:solidFill>
                  <a:schemeClr val="tx1"/>
                </a:solidFill>
              </a:rPr>
              <a:t>Electric Grid Islanding Capabilities</a:t>
            </a:r>
          </a:p>
        </p:txBody>
      </p:sp>
      <p:pic>
        <p:nvPicPr>
          <p:cNvPr id="18" name="Google Shape;91;p1" descr="A map of a mountain range&#10;&#10;Description automatically generated">
            <a:extLst>
              <a:ext uri="{FF2B5EF4-FFF2-40B4-BE49-F238E27FC236}">
                <a16:creationId xmlns:a16="http://schemas.microsoft.com/office/drawing/2014/main" id="{1B5518FC-82CC-A445-9AD7-F3AD131BAA6F}"/>
              </a:ext>
            </a:extLst>
          </p:cNvPr>
          <p:cNvPicPr preferRelativeResize="0">
            <a:picLocks noChangeAspect="1"/>
          </p:cNvPicPr>
          <p:nvPr/>
        </p:nvPicPr>
        <p:blipFill rotWithShape="1">
          <a:blip r:embed="rId3">
            <a:alphaModFix/>
          </a:blip>
          <a:srcRect r="14465"/>
          <a:stretch/>
        </p:blipFill>
        <p:spPr>
          <a:xfrm>
            <a:off x="7657690" y="861247"/>
            <a:ext cx="4457648" cy="5359980"/>
          </a:xfrm>
          <a:prstGeom prst="rect">
            <a:avLst/>
          </a:prstGeom>
          <a:noFill/>
          <a:ln>
            <a:noFill/>
          </a:ln>
        </p:spPr>
      </p:pic>
      <p:pic>
        <p:nvPicPr>
          <p:cNvPr id="30" name="Google Shape;112;p2" descr="Battery charging with solid fill">
            <a:extLst>
              <a:ext uri="{FF2B5EF4-FFF2-40B4-BE49-F238E27FC236}">
                <a16:creationId xmlns:a16="http://schemas.microsoft.com/office/drawing/2014/main" id="{22E423F5-6B7F-6E4A-B0C4-D6B00B7F4756}"/>
              </a:ext>
            </a:extLst>
          </p:cNvPr>
          <p:cNvPicPr preferRelativeResize="0"/>
          <p:nvPr/>
        </p:nvPicPr>
        <p:blipFill rotWithShape="1">
          <a:blip r:embed="rId4">
            <a:alphaModFix/>
          </a:blip>
          <a:srcRect/>
          <a:stretch/>
        </p:blipFill>
        <p:spPr>
          <a:xfrm>
            <a:off x="10022650" y="2159840"/>
            <a:ext cx="777649" cy="777649"/>
          </a:xfrm>
          <a:prstGeom prst="rect">
            <a:avLst/>
          </a:prstGeom>
          <a:noFill/>
          <a:ln>
            <a:noFill/>
          </a:ln>
        </p:spPr>
      </p:pic>
      <p:pic>
        <p:nvPicPr>
          <p:cNvPr id="31" name="Google Shape;112;p2" descr="Battery charging with solid fill">
            <a:extLst>
              <a:ext uri="{FF2B5EF4-FFF2-40B4-BE49-F238E27FC236}">
                <a16:creationId xmlns:a16="http://schemas.microsoft.com/office/drawing/2014/main" id="{442098B2-C141-814E-8E84-A4747A9A6ACE}"/>
              </a:ext>
            </a:extLst>
          </p:cNvPr>
          <p:cNvPicPr preferRelativeResize="0"/>
          <p:nvPr/>
        </p:nvPicPr>
        <p:blipFill rotWithShape="1">
          <a:blip r:embed="rId4">
            <a:alphaModFix/>
          </a:blip>
          <a:srcRect/>
          <a:stretch/>
        </p:blipFill>
        <p:spPr>
          <a:xfrm>
            <a:off x="9581542" y="3847257"/>
            <a:ext cx="777649" cy="777649"/>
          </a:xfrm>
          <a:prstGeom prst="rect">
            <a:avLst/>
          </a:prstGeom>
          <a:noFill/>
          <a:ln>
            <a:noFill/>
          </a:ln>
        </p:spPr>
      </p:pic>
      <p:pic>
        <p:nvPicPr>
          <p:cNvPr id="32" name="Google Shape;112;p2" descr="Battery charging with solid fill">
            <a:extLst>
              <a:ext uri="{FF2B5EF4-FFF2-40B4-BE49-F238E27FC236}">
                <a16:creationId xmlns:a16="http://schemas.microsoft.com/office/drawing/2014/main" id="{F21B6A5C-0FE1-3B48-971C-A53B07A95164}"/>
              </a:ext>
            </a:extLst>
          </p:cNvPr>
          <p:cNvPicPr preferRelativeResize="0"/>
          <p:nvPr/>
        </p:nvPicPr>
        <p:blipFill rotWithShape="1">
          <a:blip r:embed="rId4">
            <a:alphaModFix/>
          </a:blip>
          <a:srcRect/>
          <a:stretch/>
        </p:blipFill>
        <p:spPr>
          <a:xfrm>
            <a:off x="8010646" y="3152412"/>
            <a:ext cx="777649" cy="777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31f7f18d9e1_0_22"/>
          <p:cNvSpPr txBox="1">
            <a:spLocks noGrp="1"/>
          </p:cNvSpPr>
          <p:nvPr>
            <p:ph type="ctrTitle"/>
          </p:nvPr>
        </p:nvSpPr>
        <p:spPr>
          <a:xfrm>
            <a:off x="182880" y="182880"/>
            <a:ext cx="11580900" cy="600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73838"/>
              </a:buClr>
              <a:buSzPts val="4400"/>
              <a:buFont typeface="Arial"/>
              <a:buNone/>
            </a:pPr>
            <a:r>
              <a:rPr lang="en-US" sz="4400" dirty="0" err="1">
                <a:latin typeface="Arial"/>
                <a:ea typeface="Arial"/>
                <a:cs typeface="Arial"/>
                <a:sym typeface="Arial"/>
              </a:rPr>
              <a:t>PowerSecure</a:t>
            </a:r>
            <a:r>
              <a:rPr lang="en-US" sz="4400" dirty="0">
                <a:latin typeface="Arial"/>
                <a:ea typeface="Arial"/>
                <a:cs typeface="Arial"/>
                <a:sym typeface="Arial"/>
              </a:rPr>
              <a:t> is our EPC Partner</a:t>
            </a:r>
            <a:endParaRPr dirty="0"/>
          </a:p>
        </p:txBody>
      </p:sp>
      <p:sp>
        <p:nvSpPr>
          <p:cNvPr id="167" name="Google Shape;167;g31f7f18d9e1_0_22"/>
          <p:cNvSpPr txBox="1"/>
          <p:nvPr/>
        </p:nvSpPr>
        <p:spPr>
          <a:xfrm>
            <a:off x="8439450" y="1809900"/>
            <a:ext cx="352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rgbClr val="373838"/>
              </a:solidFill>
              <a:latin typeface="Garamond"/>
              <a:ea typeface="Garamond"/>
              <a:cs typeface="Garamond"/>
              <a:sym typeface="Garamond"/>
            </a:endParaRPr>
          </a:p>
        </p:txBody>
      </p:sp>
      <p:sp>
        <p:nvSpPr>
          <p:cNvPr id="11" name="Title 3">
            <a:extLst>
              <a:ext uri="{FF2B5EF4-FFF2-40B4-BE49-F238E27FC236}">
                <a16:creationId xmlns:a16="http://schemas.microsoft.com/office/drawing/2014/main" id="{ED3D823B-C761-604F-9381-19729A024677}"/>
              </a:ext>
            </a:extLst>
          </p:cNvPr>
          <p:cNvSpPr txBox="1">
            <a:spLocks/>
          </p:cNvSpPr>
          <p:nvPr/>
        </p:nvSpPr>
        <p:spPr>
          <a:xfrm>
            <a:off x="1180935" y="662301"/>
            <a:ext cx="10273779" cy="456289"/>
          </a:xfrm>
          <a:prstGeom prst="rect">
            <a:avLst/>
          </a:prstGeom>
        </p:spPr>
        <p:txBody>
          <a:bodyPr/>
          <a:lstStyle>
            <a:lvl1pPr algn="l" defTabSz="457200" rtl="0" eaLnBrk="0" fontAlgn="base" hangingPunct="0">
              <a:lnSpc>
                <a:spcPct val="90000"/>
              </a:lnSpc>
              <a:spcBef>
                <a:spcPct val="0"/>
              </a:spcBef>
              <a:spcAft>
                <a:spcPct val="0"/>
              </a:spcAft>
              <a:defRPr sz="2000" b="1"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endParaRPr kumimoji="0" lang="en-US" sz="2000" b="0" u="none" strike="noStrike" kern="1200" cap="none" spc="0" normalizeH="0" baseline="0" noProof="0" dirty="0">
              <a:ln>
                <a:noFill/>
              </a:ln>
              <a:solidFill>
                <a:srgbClr val="5C6670"/>
              </a:solidFill>
              <a:effectLst/>
              <a:uLnTx/>
              <a:uFillTx/>
              <a:latin typeface="Arial"/>
            </a:endParaRPr>
          </a:p>
        </p:txBody>
      </p:sp>
      <p:pic>
        <p:nvPicPr>
          <p:cNvPr id="12" name="Picture 11">
            <a:extLst>
              <a:ext uri="{FF2B5EF4-FFF2-40B4-BE49-F238E27FC236}">
                <a16:creationId xmlns:a16="http://schemas.microsoft.com/office/drawing/2014/main" id="{2333F2F1-7A34-2D43-B27B-E72C5C55B02F}"/>
              </a:ext>
            </a:extLst>
          </p:cNvPr>
          <p:cNvPicPr>
            <a:picLocks noChangeAspect="1"/>
          </p:cNvPicPr>
          <p:nvPr/>
        </p:nvPicPr>
        <p:blipFill>
          <a:blip r:embed="rId3"/>
          <a:stretch>
            <a:fillRect/>
          </a:stretch>
        </p:blipFill>
        <p:spPr>
          <a:xfrm>
            <a:off x="5410200" y="1676400"/>
            <a:ext cx="6673397" cy="3101401"/>
          </a:xfrm>
          <a:prstGeom prst="rect">
            <a:avLst/>
          </a:prstGeom>
        </p:spPr>
      </p:pic>
      <p:sp>
        <p:nvSpPr>
          <p:cNvPr id="19" name="Content Placeholder 12">
            <a:extLst>
              <a:ext uri="{FF2B5EF4-FFF2-40B4-BE49-F238E27FC236}">
                <a16:creationId xmlns:a16="http://schemas.microsoft.com/office/drawing/2014/main" id="{73B5C26C-DB77-1949-A555-515A56B00C13}"/>
              </a:ext>
            </a:extLst>
          </p:cNvPr>
          <p:cNvSpPr txBox="1">
            <a:spLocks/>
          </p:cNvSpPr>
          <p:nvPr/>
        </p:nvSpPr>
        <p:spPr>
          <a:xfrm>
            <a:off x="381000" y="1033363"/>
            <a:ext cx="8305800" cy="567223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tabLst/>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tabLst/>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tabLst/>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tabLst/>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BESS and Microgrid Controls</a:t>
            </a:r>
          </a:p>
          <a:p>
            <a:pPr lvl="1"/>
            <a:r>
              <a:rPr lang="en-US" sz="2200" dirty="0"/>
              <a:t>Kore LFP DC Block</a:t>
            </a:r>
          </a:p>
          <a:p>
            <a:pPr lvl="2"/>
            <a:r>
              <a:rPr lang="en-US" sz="1800" dirty="0"/>
              <a:t>750 kWh of storage capacity</a:t>
            </a:r>
          </a:p>
          <a:p>
            <a:pPr lvl="2"/>
            <a:r>
              <a:rPr lang="en-US" sz="1800" dirty="0"/>
              <a:t>480VAC 3PH output</a:t>
            </a:r>
          </a:p>
          <a:p>
            <a:r>
              <a:rPr lang="en-US" sz="2700" b="1" dirty="0"/>
              <a:t>Three Sites</a:t>
            </a:r>
          </a:p>
          <a:p>
            <a:pPr lvl="2">
              <a:buFont typeface="+mj-lt"/>
              <a:buAutoNum type="arabicPeriod"/>
              <a:tabLst>
                <a:tab pos="2628900" algn="l"/>
              </a:tabLst>
            </a:pPr>
            <a:r>
              <a:rPr lang="en-US" sz="1800" dirty="0"/>
              <a:t>El </a:t>
            </a:r>
            <a:r>
              <a:rPr lang="en-US" sz="1800" dirty="0" err="1"/>
              <a:t>Rito</a:t>
            </a:r>
            <a:r>
              <a:rPr lang="en-US" sz="1800" dirty="0"/>
              <a:t>	1.25 MW / 6.75 MWh</a:t>
            </a:r>
          </a:p>
          <a:p>
            <a:pPr lvl="2">
              <a:buFont typeface="+mj-lt"/>
              <a:buAutoNum type="arabicPeriod"/>
              <a:tabLst>
                <a:tab pos="2628900" algn="l"/>
              </a:tabLst>
            </a:pPr>
            <a:r>
              <a:rPr lang="en-US" sz="1800" dirty="0" err="1"/>
              <a:t>Peñasco</a:t>
            </a:r>
            <a:r>
              <a:rPr lang="en-US" sz="1800" dirty="0"/>
              <a:t>	2.50 MW / 13.5 MWh</a:t>
            </a:r>
          </a:p>
          <a:p>
            <a:pPr lvl="2">
              <a:buFont typeface="+mj-lt"/>
              <a:buAutoNum type="arabicPeriod"/>
              <a:tabLst>
                <a:tab pos="2628900" algn="l"/>
              </a:tabLst>
            </a:pPr>
            <a:r>
              <a:rPr lang="en-US" sz="1800" dirty="0"/>
              <a:t>Taos Ski Valley	3.75 MW / 18 MWh</a:t>
            </a:r>
          </a:p>
          <a:p>
            <a:pPr marL="914400" lvl="2" indent="0">
              <a:buNone/>
              <a:tabLst>
                <a:tab pos="2628900" algn="l"/>
              </a:tabLst>
            </a:pPr>
            <a:r>
              <a:rPr lang="en-US" sz="1800" dirty="0"/>
              <a:t>     TOTAL	7.50 MW / 38.25 MWh</a:t>
            </a:r>
          </a:p>
          <a:p>
            <a:pPr marL="228600" lvl="1">
              <a:spcBef>
                <a:spcPts val="1000"/>
              </a:spcBef>
              <a:tabLst>
                <a:tab pos="2628900" algn="l"/>
              </a:tabLst>
            </a:pPr>
            <a:r>
              <a:rPr lang="en-US" sz="2700" b="1" dirty="0"/>
              <a:t>BABAA Compliant Components</a:t>
            </a:r>
          </a:p>
          <a:p>
            <a:pPr marL="685800" lvl="2">
              <a:spcBef>
                <a:spcPts val="1000"/>
              </a:spcBef>
              <a:tabLst>
                <a:tab pos="2628900" algn="l"/>
              </a:tabLst>
            </a:pPr>
            <a:r>
              <a:rPr lang="en-US" sz="2200" dirty="0"/>
              <a:t>100% structural steel (rebar, skids) </a:t>
            </a:r>
          </a:p>
          <a:p>
            <a:pPr marL="685800" lvl="2">
              <a:spcBef>
                <a:spcPts val="1000"/>
              </a:spcBef>
              <a:tabLst>
                <a:tab pos="2628900" algn="l"/>
              </a:tabLst>
            </a:pPr>
            <a:r>
              <a:rPr lang="en-US" sz="2200" dirty="0"/>
              <a:t>100% construction materials (pads, PVC, wire)</a:t>
            </a:r>
          </a:p>
          <a:p>
            <a:pPr marL="685800" lvl="2">
              <a:spcBef>
                <a:spcPts val="1000"/>
              </a:spcBef>
              <a:tabLst>
                <a:tab pos="2628900" algn="l"/>
              </a:tabLst>
            </a:pPr>
            <a:r>
              <a:rPr lang="en-US" sz="2200" dirty="0"/>
              <a:t>&gt;55% Manufactured Product</a:t>
            </a:r>
          </a:p>
          <a:p>
            <a:pPr marL="685800" lvl="2">
              <a:spcBef>
                <a:spcPts val="1000"/>
              </a:spcBef>
              <a:tabLst>
                <a:tab pos="2628900" algn="l"/>
              </a:tabLst>
            </a:pPr>
            <a:endParaRPr lang="en-US" sz="23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43F61-DFA5-7247-869D-9B1C46486811}"/>
              </a:ext>
            </a:extLst>
          </p:cNvPr>
          <p:cNvSpPr>
            <a:spLocks noGrp="1"/>
          </p:cNvSpPr>
          <p:nvPr>
            <p:ph type="ctrTitle"/>
          </p:nvPr>
        </p:nvSpPr>
        <p:spPr>
          <a:xfrm>
            <a:off x="270628" y="177101"/>
            <a:ext cx="11580921" cy="600980"/>
          </a:xfrm>
        </p:spPr>
        <p:txBody>
          <a:bodyPr>
            <a:noAutofit/>
          </a:bodyPr>
          <a:lstStyle/>
          <a:p>
            <a:r>
              <a:rPr lang="en-US" sz="4400" dirty="0">
                <a:latin typeface="+mj-lt"/>
              </a:rPr>
              <a:t>NMSU Smoke and Fire AI</a:t>
            </a:r>
          </a:p>
        </p:txBody>
      </p:sp>
      <p:sp>
        <p:nvSpPr>
          <p:cNvPr id="4" name="Subtitle 3">
            <a:extLst>
              <a:ext uri="{FF2B5EF4-FFF2-40B4-BE49-F238E27FC236}">
                <a16:creationId xmlns:a16="http://schemas.microsoft.com/office/drawing/2014/main" id="{4AE30E51-142A-EC4E-B0D6-0C4217583AEC}"/>
              </a:ext>
            </a:extLst>
          </p:cNvPr>
          <p:cNvSpPr>
            <a:spLocks noGrp="1"/>
          </p:cNvSpPr>
          <p:nvPr>
            <p:ph type="subTitle" idx="2"/>
          </p:nvPr>
        </p:nvSpPr>
        <p:spPr/>
        <p:txBody>
          <a:bodyPr/>
          <a:lstStyle/>
          <a:p>
            <a:r>
              <a:rPr lang="en-US" dirty="0">
                <a:latin typeface="+mn-lt"/>
              </a:rPr>
              <a:t>Integrated Project and Safety Management Approach</a:t>
            </a:r>
          </a:p>
          <a:p>
            <a:endParaRPr lang="en-US" dirty="0"/>
          </a:p>
          <a:p>
            <a:endParaRPr lang="en-US" dirty="0"/>
          </a:p>
        </p:txBody>
      </p:sp>
      <p:pic>
        <p:nvPicPr>
          <p:cNvPr id="1026" name="Picture 2">
            <a:extLst>
              <a:ext uri="{FF2B5EF4-FFF2-40B4-BE49-F238E27FC236}">
                <a16:creationId xmlns:a16="http://schemas.microsoft.com/office/drawing/2014/main" id="{41AB289C-13EE-CF44-8939-63DE59EDF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132" y="815012"/>
            <a:ext cx="4114800" cy="256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D8697B-F05D-7140-BB32-C36527EA4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6032" y="3417718"/>
            <a:ext cx="4191000" cy="2679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F34D46-3566-D542-A758-9477B2E4625F}"/>
              </a:ext>
            </a:extLst>
          </p:cNvPr>
          <p:cNvSpPr/>
          <p:nvPr/>
        </p:nvSpPr>
        <p:spPr>
          <a:xfrm>
            <a:off x="433136" y="1379061"/>
            <a:ext cx="7342895" cy="5324535"/>
          </a:xfrm>
          <a:prstGeom prst="rect">
            <a:avLst/>
          </a:prstGeom>
        </p:spPr>
        <p:txBody>
          <a:bodyPr wrap="square">
            <a:spAutoFit/>
          </a:bodyPr>
          <a:lstStyle/>
          <a:p>
            <a:pPr fontAlgn="base">
              <a:spcBef>
                <a:spcPts val="1200"/>
              </a:spcBef>
            </a:pPr>
            <a:r>
              <a:rPr lang="en-US" sz="1800" b="1" dirty="0">
                <a:latin typeface="+mn-lt"/>
              </a:rPr>
              <a:t>AI + Edge Computing:</a:t>
            </a:r>
            <a:r>
              <a:rPr lang="en-US" sz="1800" dirty="0">
                <a:latin typeface="+mn-lt"/>
              </a:rPr>
              <a:t> Deploying IoT devices with integrated cameras, computation and advanced AI to detect wildfire smoke and obstructions in real time, day and night.</a:t>
            </a:r>
            <a:br>
              <a:rPr lang="en-US" sz="1800" dirty="0">
                <a:latin typeface="+mn-lt"/>
              </a:rPr>
            </a:br>
            <a:endParaRPr lang="en-US" sz="1800" dirty="0">
              <a:latin typeface="+mn-lt"/>
            </a:endParaRPr>
          </a:p>
          <a:p>
            <a:pPr fontAlgn="base"/>
            <a:r>
              <a:rPr lang="en-US" sz="1800" b="1" dirty="0">
                <a:latin typeface="+mn-lt"/>
              </a:rPr>
              <a:t>Integration with KCEC Infrastructure:</a:t>
            </a:r>
            <a:r>
              <a:rPr lang="en-US" sz="1800" dirty="0">
                <a:latin typeface="+mn-lt"/>
              </a:rPr>
              <a:t> Ensuring compatibility with existing utility poles, SCADA systems, and communications.</a:t>
            </a:r>
            <a:br>
              <a:rPr lang="en-US" sz="1800" dirty="0">
                <a:latin typeface="+mn-lt"/>
              </a:rPr>
            </a:br>
            <a:endParaRPr lang="en-US" sz="1800" dirty="0">
              <a:latin typeface="+mn-lt"/>
            </a:endParaRPr>
          </a:p>
          <a:p>
            <a:pPr fontAlgn="base"/>
            <a:r>
              <a:rPr lang="en-US" sz="1800" b="1" dirty="0">
                <a:latin typeface="+mn-lt"/>
              </a:rPr>
              <a:t>Field Pilot + Training:</a:t>
            </a:r>
            <a:r>
              <a:rPr lang="en-US" sz="1800" dirty="0">
                <a:latin typeface="+mn-lt"/>
              </a:rPr>
              <a:t> Installing devices in forested terrain, providing hands-on training to KCEC staff, and co-authoring technical papers.</a:t>
            </a:r>
            <a:br>
              <a:rPr lang="en-US" sz="1800" dirty="0">
                <a:latin typeface="+mn-lt"/>
              </a:rPr>
            </a:br>
            <a:endParaRPr lang="en-US" sz="1800" dirty="0">
              <a:latin typeface="+mn-lt"/>
            </a:endParaRPr>
          </a:p>
          <a:p>
            <a:pPr fontAlgn="base">
              <a:spcAft>
                <a:spcPts val="1200"/>
              </a:spcAft>
            </a:pPr>
            <a:r>
              <a:rPr lang="en-US" sz="1800" b="1" dirty="0">
                <a:latin typeface="+mn-lt"/>
              </a:rPr>
              <a:t>Workforce Development:</a:t>
            </a:r>
            <a:r>
              <a:rPr lang="en-US" sz="1800" dirty="0">
                <a:latin typeface="+mn-lt"/>
              </a:rPr>
              <a:t> Offering educational opportunities on AI, microgrids, and resilience, including lectures and collaborative workshops with NMSU faculty.</a:t>
            </a:r>
          </a:p>
          <a:p>
            <a:pPr fontAlgn="base">
              <a:spcAft>
                <a:spcPts val="1200"/>
              </a:spcAft>
            </a:pPr>
            <a:r>
              <a:rPr lang="en-US" sz="1800" b="1" dirty="0">
                <a:latin typeface="+mn-lt"/>
              </a:rPr>
              <a:t>New Mexico Technology:</a:t>
            </a:r>
            <a:r>
              <a:rPr lang="en-US" sz="1800" dirty="0">
                <a:latin typeface="+mn-lt"/>
              </a:rPr>
              <a:t> Partner with and integrate additional New Mexico based technologies such as IOT for  moisture sensors, and software  ignition prediction, fire propagation, and PSPS recommendations.</a:t>
            </a:r>
          </a:p>
          <a:p>
            <a:pPr fontAlgn="base">
              <a:spcAft>
                <a:spcPts val="1200"/>
              </a:spcAft>
              <a:buFont typeface="Arial" panose="020B0604020202020204" pitchFamily="34" charset="0"/>
              <a:buChar char="•"/>
            </a:pPr>
            <a:endParaRPr lang="en-US" dirty="0">
              <a:latin typeface="Arial" panose="020B0604020202020204" pitchFamily="34" charset="0"/>
            </a:endParaRPr>
          </a:p>
        </p:txBody>
      </p:sp>
    </p:spTree>
    <p:extLst>
      <p:ext uri="{BB962C8B-B14F-4D97-AF65-F5344CB8AC3E}">
        <p14:creationId xmlns:p14="http://schemas.microsoft.com/office/powerpoint/2010/main" val="227287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31f7f18d9e1_0_39"/>
          <p:cNvSpPr txBox="1">
            <a:spLocks noGrp="1"/>
          </p:cNvSpPr>
          <p:nvPr>
            <p:ph type="ctrTitle"/>
          </p:nvPr>
        </p:nvSpPr>
        <p:spPr>
          <a:xfrm>
            <a:off x="182880" y="182880"/>
            <a:ext cx="11580900" cy="600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73838"/>
              </a:buClr>
              <a:buSzPts val="4400"/>
              <a:buFont typeface="Arial"/>
              <a:buNone/>
            </a:pPr>
            <a:r>
              <a:rPr lang="en-US" sz="4400" dirty="0">
                <a:latin typeface="Arial"/>
                <a:ea typeface="Arial"/>
                <a:cs typeface="Arial"/>
                <a:sym typeface="Arial"/>
              </a:rPr>
              <a:t>Key </a:t>
            </a:r>
            <a:r>
              <a:rPr lang="en-US" sz="4400" baseline="0" dirty="0">
                <a:latin typeface="Arial"/>
                <a:ea typeface="Arial"/>
                <a:cs typeface="Arial"/>
                <a:sym typeface="Arial"/>
              </a:rPr>
              <a:t>Challenges &amp; Lessons Learned</a:t>
            </a:r>
            <a:endParaRPr dirty="0"/>
          </a:p>
        </p:txBody>
      </p:sp>
      <p:sp>
        <p:nvSpPr>
          <p:cNvPr id="4" name="Subtitle 3">
            <a:extLst>
              <a:ext uri="{FF2B5EF4-FFF2-40B4-BE49-F238E27FC236}">
                <a16:creationId xmlns:a16="http://schemas.microsoft.com/office/drawing/2014/main" id="{5A233AD1-429E-CF4B-88CA-5D6874490385}"/>
              </a:ext>
            </a:extLst>
          </p:cNvPr>
          <p:cNvSpPr>
            <a:spLocks noGrp="1"/>
          </p:cNvSpPr>
          <p:nvPr>
            <p:ph type="subTitle" idx="2"/>
          </p:nvPr>
        </p:nvSpPr>
        <p:spPr>
          <a:xfrm>
            <a:off x="270628" y="778081"/>
            <a:ext cx="11580921" cy="373510"/>
          </a:xfrm>
        </p:spPr>
        <p:txBody>
          <a:bodyPr/>
          <a:lstStyle/>
          <a:p>
            <a:r>
              <a:rPr lang="en-US" kern="1200" dirty="0">
                <a:solidFill>
                  <a:srgbClr val="333433"/>
                </a:solidFill>
                <a:latin typeface="Arial"/>
                <a:ea typeface="ＭＳ Ｐゴシック" charset="-128"/>
              </a:rPr>
              <a:t>Engagement is Key</a:t>
            </a:r>
          </a:p>
          <a:p>
            <a:endParaRPr lang="en-US" dirty="0"/>
          </a:p>
        </p:txBody>
      </p:sp>
      <p:sp>
        <p:nvSpPr>
          <p:cNvPr id="2" name="Rectangle 1">
            <a:extLst>
              <a:ext uri="{FF2B5EF4-FFF2-40B4-BE49-F238E27FC236}">
                <a16:creationId xmlns:a16="http://schemas.microsoft.com/office/drawing/2014/main" id="{CA774F4A-FF02-E443-AD92-BE0B69F4BB9C}"/>
              </a:ext>
            </a:extLst>
          </p:cNvPr>
          <p:cNvSpPr/>
          <p:nvPr/>
        </p:nvSpPr>
        <p:spPr>
          <a:xfrm>
            <a:off x="270628" y="1612249"/>
            <a:ext cx="6591643" cy="4401205"/>
          </a:xfrm>
          <a:prstGeom prst="rect">
            <a:avLst/>
          </a:prstGeom>
        </p:spPr>
        <p:txBody>
          <a:bodyPr wrap="square">
            <a:spAutoFit/>
          </a:bodyPr>
          <a:lstStyle/>
          <a:p>
            <a:r>
              <a:rPr lang="en-US" sz="2000" dirty="0"/>
              <a:t>BESS, Microgrids, Fire Tech – there is a lot to learn</a:t>
            </a:r>
          </a:p>
          <a:p>
            <a:endParaRPr lang="en-US" sz="2000" dirty="0"/>
          </a:p>
          <a:p>
            <a:r>
              <a:rPr lang="en-US" sz="2000" dirty="0"/>
              <a:t>DOE Federal Requirements and Timing</a:t>
            </a:r>
          </a:p>
          <a:p>
            <a:endParaRPr lang="en-US" sz="2000" dirty="0"/>
          </a:p>
          <a:p>
            <a:r>
              <a:rPr lang="en-US" sz="2000" dirty="0"/>
              <a:t>Supply Chain</a:t>
            </a:r>
          </a:p>
          <a:p>
            <a:endParaRPr lang="en-US" sz="2000" dirty="0"/>
          </a:p>
          <a:p>
            <a:r>
              <a:rPr lang="en-US" sz="2000" dirty="0"/>
              <a:t>Community Engagement &amp; Shared Ownership</a:t>
            </a:r>
          </a:p>
          <a:p>
            <a:endParaRPr lang="en-US" sz="2000" dirty="0"/>
          </a:p>
          <a:p>
            <a:r>
              <a:rPr lang="en-US" sz="2000" dirty="0"/>
              <a:t>Leveraging Local Assets &amp; Environmental Stewardship</a:t>
            </a:r>
          </a:p>
          <a:p>
            <a:endParaRPr lang="en-US" sz="2000" dirty="0"/>
          </a:p>
          <a:p>
            <a:r>
              <a:rPr lang="en-US" sz="2000" dirty="0"/>
              <a:t>Partnering for success with Site Owners, Consultants, OEMs, NM, Legislators, Labs, Universities</a:t>
            </a:r>
          </a:p>
          <a:p>
            <a:endParaRPr lang="en-US" sz="2000" dirty="0"/>
          </a:p>
          <a:p>
            <a:r>
              <a:rPr lang="en-US" sz="2000" dirty="0"/>
              <a:t>Job Creation &amp; Economic Revitalization</a:t>
            </a:r>
          </a:p>
        </p:txBody>
      </p:sp>
      <p:pic>
        <p:nvPicPr>
          <p:cNvPr id="3" name="Picture 2">
            <a:extLst>
              <a:ext uri="{FF2B5EF4-FFF2-40B4-BE49-F238E27FC236}">
                <a16:creationId xmlns:a16="http://schemas.microsoft.com/office/drawing/2014/main" id="{CF670B27-CADD-1447-9905-42D3E0C8D5E6}"/>
              </a:ext>
            </a:extLst>
          </p:cNvPr>
          <p:cNvPicPr>
            <a:picLocks noChangeAspect="1"/>
          </p:cNvPicPr>
          <p:nvPr/>
        </p:nvPicPr>
        <p:blipFill>
          <a:blip r:embed="rId3"/>
          <a:stretch>
            <a:fillRect/>
          </a:stretch>
        </p:blipFill>
        <p:spPr>
          <a:xfrm>
            <a:off x="6862273" y="3288144"/>
            <a:ext cx="5329727" cy="2998435"/>
          </a:xfrm>
          <a:prstGeom prst="rect">
            <a:avLst/>
          </a:prstGeom>
        </p:spPr>
      </p:pic>
      <p:pic>
        <p:nvPicPr>
          <p:cNvPr id="5" name="Picture 4">
            <a:extLst>
              <a:ext uri="{FF2B5EF4-FFF2-40B4-BE49-F238E27FC236}">
                <a16:creationId xmlns:a16="http://schemas.microsoft.com/office/drawing/2014/main" id="{373865FA-0C26-3642-9EFD-0A4834344A2A}"/>
              </a:ext>
            </a:extLst>
          </p:cNvPr>
          <p:cNvPicPr>
            <a:picLocks noChangeAspect="1"/>
          </p:cNvPicPr>
          <p:nvPr/>
        </p:nvPicPr>
        <p:blipFill rotWithShape="1">
          <a:blip r:embed="rId4"/>
          <a:srcRect t="7299" b="13238"/>
          <a:stretch/>
        </p:blipFill>
        <p:spPr>
          <a:xfrm>
            <a:off x="6862272" y="808162"/>
            <a:ext cx="5329727" cy="28234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g31f7f18d9e1_0_246"/>
          <p:cNvSpPr txBox="1">
            <a:spLocks noGrp="1"/>
          </p:cNvSpPr>
          <p:nvPr>
            <p:ph type="ctrTitle"/>
          </p:nvPr>
        </p:nvSpPr>
        <p:spPr>
          <a:xfrm>
            <a:off x="270628" y="260268"/>
            <a:ext cx="11580900" cy="6009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dirty="0"/>
              <a:t>Closing/Call to Action</a:t>
            </a:r>
            <a:endParaRPr dirty="0"/>
          </a:p>
        </p:txBody>
      </p:sp>
      <p:pic>
        <p:nvPicPr>
          <p:cNvPr id="5" name="Picture 4">
            <a:extLst>
              <a:ext uri="{FF2B5EF4-FFF2-40B4-BE49-F238E27FC236}">
                <a16:creationId xmlns:a16="http://schemas.microsoft.com/office/drawing/2014/main" id="{3B03031E-B03E-6A45-8AFF-67302799AB42}"/>
              </a:ext>
            </a:extLst>
          </p:cNvPr>
          <p:cNvPicPr>
            <a:picLocks noChangeAspect="1"/>
          </p:cNvPicPr>
          <p:nvPr/>
        </p:nvPicPr>
        <p:blipFill rotWithShape="1">
          <a:blip r:embed="rId3"/>
          <a:srcRect b="5098"/>
          <a:stretch/>
        </p:blipFill>
        <p:spPr>
          <a:xfrm>
            <a:off x="1200150" y="861168"/>
            <a:ext cx="10077450" cy="5379612"/>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39A3FA1C9E0942BBF7F9F35DE90E23" ma:contentTypeVersion="27" ma:contentTypeDescription="Create a new document." ma:contentTypeScope="" ma:versionID="f02538cd3959b407bd81c4da01c8e3b4">
  <xsd:schema xmlns:xsd="http://www.w3.org/2001/XMLSchema" xmlns:xs="http://www.w3.org/2001/XMLSchema" xmlns:p="http://schemas.microsoft.com/office/2006/metadata/properties" xmlns:ns2="366f8ce5-d73f-42ca-b783-18c5a7014e15" xmlns:ns3="9027f227-2485-4a72-9540-1dfbdbd59ef1" targetNamespace="http://schemas.microsoft.com/office/2006/metadata/properties" ma:root="true" ma:fieldsID="da20edde094807d2b0d7b336e81b20fa" ns2:_="" ns3:_="">
    <xsd:import namespace="366f8ce5-d73f-42ca-b783-18c5a7014e15"/>
    <xsd:import namespace="9027f227-2485-4a72-9540-1dfbdbd59e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Thumbnail" minOccurs="0"/>
                <xsd:element ref="ns2:thumbnail0"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6f8ce5-d73f-42ca-b783-18c5a7014e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aaa5774-00a7-42c1-afed-36bffd058b46" ma:termSetId="09814cd3-568e-fe90-9814-8d621ff8fb84" ma:anchorId="fba54fb3-c3e1-fe81-a776-ca4b69148c4d" ma:open="true" ma:isKeyword="false">
      <xsd:complexType>
        <xsd:sequence>
          <xsd:element ref="pc:Terms" minOccurs="0" maxOccurs="1"/>
        </xsd:sequence>
      </xsd:complexType>
    </xsd:element>
    <xsd:element name="Thumbnail" ma:index="24" nillable="true" ma:displayName="Thumbnail" ma:format="Thumbnail" ma:internalName="Thumbnail">
      <xsd:simpleType>
        <xsd:restriction base="dms:Unknown"/>
      </xsd:simpleType>
    </xsd:element>
    <xsd:element name="thumbnail0" ma:index="25" nillable="true" ma:displayName="thumbnail" ma:format="Thumbnail" ma:internalName="thumbnail0">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27f227-2485-4a72-9540-1dfbdbd59ef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b98ccdc-b991-4fd3-be30-98e6d0f89d09}" ma:internalName="TaxCatchAll" ma:showField="CatchAllData" ma:web="9027f227-2485-4a72-9540-1dfbdbd59e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6f8ce5-d73f-42ca-b783-18c5a7014e15">
      <Terms xmlns="http://schemas.microsoft.com/office/infopath/2007/PartnerControls"/>
    </lcf76f155ced4ddcb4097134ff3c332f>
    <thumbnail0 xmlns="366f8ce5-d73f-42ca-b783-18c5a7014e15" xsi:nil="true"/>
    <TaxCatchAll xmlns="9027f227-2485-4a72-9540-1dfbdbd59ef1" xsi:nil="true"/>
    <Thumbnail xmlns="366f8ce5-d73f-42ca-b783-18c5a7014e15" xsi:nil="true"/>
  </documentManagement>
</p:properties>
</file>

<file path=customXml/itemProps1.xml><?xml version="1.0" encoding="utf-8"?>
<ds:datastoreItem xmlns:ds="http://schemas.openxmlformats.org/officeDocument/2006/customXml" ds:itemID="{DE4A8328-6626-4BAB-B2EB-4D3810880448}"/>
</file>

<file path=customXml/itemProps2.xml><?xml version="1.0" encoding="utf-8"?>
<ds:datastoreItem xmlns:ds="http://schemas.openxmlformats.org/officeDocument/2006/customXml" ds:itemID="{A9DB47C0-39DC-4F85-B288-3E787A055E6C}"/>
</file>

<file path=customXml/itemProps3.xml><?xml version="1.0" encoding="utf-8"?>
<ds:datastoreItem xmlns:ds="http://schemas.openxmlformats.org/officeDocument/2006/customXml" ds:itemID="{1C42D422-6D99-490F-B88F-A169C4928FC9}"/>
</file>

<file path=docProps/app.xml><?xml version="1.0" encoding="utf-8"?>
<Properties xmlns="http://schemas.openxmlformats.org/officeDocument/2006/extended-properties" xmlns:vt="http://schemas.openxmlformats.org/officeDocument/2006/docPropsVTypes">
  <TotalTime>1192</TotalTime>
  <Words>1223</Words>
  <Application>Microsoft Macintosh PowerPoint</Application>
  <PresentationFormat>Widescreen</PresentationFormat>
  <Paragraphs>132</Paragraphs>
  <Slides>8</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Times New Roman</vt:lpstr>
      <vt:lpstr>Calibri</vt:lpstr>
      <vt:lpstr>Arial</vt:lpstr>
      <vt:lpstr>Garamond</vt:lpstr>
      <vt:lpstr>Aptos</vt:lpstr>
      <vt:lpstr>ＭＳ Ｐゴシック</vt:lpstr>
      <vt:lpstr>Calibri Light</vt:lpstr>
      <vt:lpstr>Symbol</vt:lpstr>
      <vt:lpstr>Century Gothic</vt:lpstr>
      <vt:lpstr>1_Office Theme</vt:lpstr>
      <vt:lpstr>Custom Design</vt:lpstr>
      <vt:lpstr>Resilient Microgrids for Rural and Tribal Communities Using AI and Distributed Battery Energy Storage</vt:lpstr>
      <vt:lpstr>Kit Carson Electric Cooperative</vt:lpstr>
      <vt:lpstr>Why this Project</vt:lpstr>
      <vt:lpstr>KCEC BESS/Microgrid Project</vt:lpstr>
      <vt:lpstr>PowerSecure is our EPC Partner</vt:lpstr>
      <vt:lpstr>NMSU Smoke and Fire AI</vt:lpstr>
      <vt:lpstr>Key Challenges &amp; Lessons Learned</vt:lpstr>
      <vt:lpstr>Closing/Call to Action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Hydrogen for Long-Duration Energy Storage</dc:title>
  <dc:creator>Good, Karlee M. (CONTR)</dc:creator>
  <cp:lastModifiedBy>michael ryan</cp:lastModifiedBy>
  <cp:revision>40</cp:revision>
  <dcterms:created xsi:type="dcterms:W3CDTF">2019-03-04T19:05:12Z</dcterms:created>
  <dcterms:modified xsi:type="dcterms:W3CDTF">2025-09-06T03:15:00Z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0x0101006639A3FA1C9E0942BBF7F9F35DE90E23</vt:lpwstr>
  </property>
</Properties>
</file>