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2" r:id="rId5"/>
  </p:sldMasterIdLst>
  <p:notesMasterIdLst>
    <p:notesMasterId r:id="rId14"/>
  </p:notesMasterIdLst>
  <p:handoutMasterIdLst>
    <p:handoutMasterId r:id="rId15"/>
  </p:handoutMasterIdLst>
  <p:sldIdLst>
    <p:sldId id="278" r:id="rId6"/>
    <p:sldId id="1128" r:id="rId7"/>
    <p:sldId id="1112" r:id="rId8"/>
    <p:sldId id="1114" r:id="rId9"/>
    <p:sldId id="1117" r:id="rId10"/>
    <p:sldId id="1050" r:id="rId11"/>
    <p:sldId id="1118" r:id="rId12"/>
    <p:sldId id="1120" r:id="rId13"/>
  </p:sldIdLst>
  <p:sldSz cx="9144000" cy="6858000" type="screen4x3"/>
  <p:notesSz cx="6742113" cy="98758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b="1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8B7150-5E3D-D867-78DC-121155BD3489}" name="BALABANOVIC, Janet (UNIVERSITY COLLEGE LONDON HOSPITALS NHS FOUNDATION TRUST)" initials="BT" userId="S::j.balabanovic@nhs.net::525274b0-0b59-40aa-b268-9e08528da26f" providerId="AD"/>
  <p188:author id="{EA0100B5-EFF6-B6E2-1F45-DEA4B4E9B338}" name="JUJ, Manoj (UNIVERSITY COLLEGE LONDON HOSPITALS NHS FOUNDATION TRUST)" initials="MJ" userId="S::m.juj@nhs.net::35904524-5f30-407d-ab83-25db406824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76E2B"/>
    <a:srgbClr val="F86F1A"/>
    <a:srgbClr val="F07A22"/>
    <a:srgbClr val="EE3124"/>
    <a:srgbClr val="B60072"/>
    <a:srgbClr val="5E0707"/>
    <a:srgbClr val="FFE697"/>
    <a:srgbClr val="9B1BA5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D6B73C-47AD-4E28-834C-4E5D2A2B9168}" v="314" dt="2025-08-26T09:31:17.115"/>
    <p1510:client id="{F80582FD-AE14-460B-8439-9A2459AFBCA9}" v="1034" dt="2025-08-26T08:16:16.4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11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AC5086F-8DD9-6F68-5DBB-A778F8B87F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0CB7CF8-0CD3-3FDA-2550-DF2932429A8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8222" y="1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C25DC5F-06AA-8B4B-1BB1-DABD80407C3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459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51A11AAC-96F7-90DA-B81C-EAC22A743E1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8222" y="9380459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/>
            </a:lvl1pPr>
          </a:lstStyle>
          <a:p>
            <a:pPr>
              <a:defRPr/>
            </a:pPr>
            <a:fld id="{88268823-1993-4D18-9C6A-D7AEA66BAB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C75441B-E0F1-57BE-DEAF-F58A87FD1B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E5FE4AF-B628-174A-2F56-F07BA403B22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8222" y="1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6BF14E3-DD8D-433A-B33B-9C565394E7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6CBE3877-FBBB-F7DB-CCA0-5CEAB4E35C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897" y="4691818"/>
            <a:ext cx="5394320" cy="444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3CF792B5-45ED-9CD1-98DF-E9336A047F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459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baseline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22783B6B-4FB6-F936-CC7C-FACBFA258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8222" y="9380459"/>
            <a:ext cx="2922317" cy="49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42" tIns="45571" rIns="91142" bIns="4557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/>
            </a:lvl1pPr>
          </a:lstStyle>
          <a:p>
            <a:pPr>
              <a:defRPr/>
            </a:pPr>
            <a:fld id="{4B088038-6C1D-4168-83A5-6221A7E0AA4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E0122B36-FF88-78BA-33EC-F09AD521A7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DFA69B4D-2229-8D8E-2D05-4A1D6A92A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0522" indent="-28481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39265" indent="-22785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94970" indent="-22785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0677" indent="-22785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06383" indent="-22785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62089" indent="-22785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17795" indent="-22785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73500" indent="-22785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B50480-0A37-42AA-997E-C29280EA6E60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036" name="Footer Placeholder 4">
            <a:extLst>
              <a:ext uri="{FF2B5EF4-FFF2-40B4-BE49-F238E27FC236}">
                <a16:creationId xmlns:a16="http://schemas.microsoft.com/office/drawing/2014/main" id="{6FF791D4-D067-CD09-5BE8-86ED45FA42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0522" indent="-284816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39265" indent="-227853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594970" indent="-227853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0677" indent="-227853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06383" indent="-227853" defTabSz="45570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62089" indent="-227853" defTabSz="45570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17795" indent="-227853" defTabSz="45570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73500" indent="-227853" defTabSz="45570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>
              <a:defRPr/>
            </a:pPr>
            <a:endParaRPr lang="en-US" altLang="en-US">
              <a:latin typeface="Calibri" pitchFamily="34" charset="0"/>
            </a:endParaRPr>
          </a:p>
        </p:txBody>
      </p:sp>
      <p:sp>
        <p:nvSpPr>
          <p:cNvPr id="7173" name="Notes Placeholder 5">
            <a:extLst>
              <a:ext uri="{FF2B5EF4-FFF2-40B4-BE49-F238E27FC236}">
                <a16:creationId xmlns:a16="http://schemas.microsoft.com/office/drawing/2014/main" id="{01BA134C-58FC-CC1C-D6C1-9FFD2F1BE7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01050">
              <a:spcBef>
                <a:spcPct val="0"/>
              </a:spcBef>
              <a:defRPr/>
            </a:pPr>
            <a:endParaRPr lang="en-GB">
              <a:cs typeface="Arial"/>
            </a:endParaRPr>
          </a:p>
          <a:p>
            <a:pPr>
              <a:spcBef>
                <a:spcPct val="0"/>
              </a:spcBef>
            </a:pPr>
            <a:endParaRPr lang="en-US" altLang="en-US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6000"/>
              </a:lnSpc>
            </a:pPr>
            <a:endParaRPr lang="en-GB" b="1">
              <a:effectLst/>
              <a:latin typeface="+mn-lt"/>
              <a:ea typeface="Calibri" panose="020F0502020204030204" pitchFamily="34" charset="0"/>
              <a:cs typeface="Calibri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8038-6C1D-4168-83A5-6221A7E0AA42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666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C17A8884-FED5-4DF5-7348-86FBB60CB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645C5F00-D2F5-2741-97CE-39695406E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3760" y="4691818"/>
            <a:ext cx="5771371" cy="44441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b="1" u="sng">
              <a:cs typeface="Arial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48B3A370-432B-3691-DC65-57BC4D968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32103" indent="-281578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26312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76837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27362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77887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28412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78937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29461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A7E53F3-C6F4-4202-8D73-4240E93F6E5F}" type="slidenum">
              <a:rPr lang="en-GB" altLang="en-US" b="0" baseline="0" smtClean="0"/>
              <a:pPr/>
              <a:t>3</a:t>
            </a:fld>
            <a:endParaRPr lang="en-GB" altLang="en-US" b="0" baseline="0"/>
          </a:p>
        </p:txBody>
      </p:sp>
    </p:spTree>
    <p:extLst>
      <p:ext uri="{BB962C8B-B14F-4D97-AF65-F5344CB8AC3E}">
        <p14:creationId xmlns:p14="http://schemas.microsoft.com/office/powerpoint/2010/main" val="1698140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57DBD141-88B9-AD4D-9824-EC63EC9EF0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E586D49B-2ADD-F26C-680A-BFC09EEE5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406F3797-4235-A67F-E692-F6AC4D5C4E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32103" indent="-281578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26312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76837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27362" indent="-225262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77887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28412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78937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29461" indent="-225262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AD5D63E-3A7F-4C73-A77E-8919166587C3}" type="slidenum">
              <a:rPr lang="en-GB" altLang="en-US" b="0" baseline="0" smtClean="0"/>
              <a:pPr/>
              <a:t>4</a:t>
            </a:fld>
            <a:endParaRPr lang="en-GB" altLang="en-US" b="0" baseline="0"/>
          </a:p>
        </p:txBody>
      </p:sp>
    </p:spTree>
    <p:extLst>
      <p:ext uri="{BB962C8B-B14F-4D97-AF65-F5344CB8AC3E}">
        <p14:creationId xmlns:p14="http://schemas.microsoft.com/office/powerpoint/2010/main" val="3458123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u="sng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064D9-EEE3-447D-AB88-C330D4D4626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28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088038-6C1D-4168-83A5-6221A7E0AA42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098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9187" y="4541282"/>
            <a:ext cx="6223009" cy="4444126"/>
          </a:xfrm>
        </p:spPr>
        <p:txBody>
          <a:bodyPr/>
          <a:lstStyle/>
          <a:p>
            <a:endParaRPr lang="en-GB" b="1" u="sng">
              <a:cs typeface="Arial"/>
            </a:endParaRP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25AA0-A96E-4C69-88A9-8611348B6FE4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9380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4436E542-6599-2B1A-041A-0A2CD1BB91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BEAABF64-5AB5-F34A-C509-49B576E51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01050">
              <a:spcBef>
                <a:spcPct val="0"/>
              </a:spcBef>
              <a:defRPr/>
            </a:pPr>
            <a:endParaRPr lang="en-GB" b="1">
              <a:cs typeface="Arial"/>
            </a:endParaRPr>
          </a:p>
          <a:p>
            <a:pPr>
              <a:spcBef>
                <a:spcPct val="0"/>
              </a:spcBef>
            </a:pPr>
            <a:endParaRPr lang="en-GB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7FCA1CEE-EA02-E206-99AE-5ECB858F7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32103" indent="-28157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26312" indent="-2252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76837" indent="-2252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27362" indent="-22526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77887" indent="-2252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28412" indent="-2252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78937" indent="-2252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29461" indent="-22526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B3E9591-92A5-4029-A21C-971CBA3FC810}" type="slidenum">
              <a:rPr lang="en-GB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GB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09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A65FBC1-6BF4-81B6-8650-79928C18F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1485900"/>
            <a:ext cx="7505700" cy="1655763"/>
          </a:xfrm>
          <a:prstGeom prst="rect">
            <a:avLst/>
          </a:prstGeom>
          <a:solidFill>
            <a:srgbClr val="006A71"/>
          </a:solidFill>
          <a:ln w="9525">
            <a:noFill/>
            <a:miter lim="800000"/>
            <a:headEnd/>
            <a:tailEnd/>
          </a:ln>
        </p:spPr>
        <p:txBody>
          <a:bodyPr lIns="36000" tIns="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3300"/>
              </a:lnSpc>
              <a:defRPr/>
            </a:pPr>
            <a:endParaRPr lang="en-US" altLang="en-US" sz="3200" b="0" baseline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FDB048-5C78-86BC-6006-0653DF0B5EDA}"/>
              </a:ext>
            </a:extLst>
          </p:cNvPr>
          <p:cNvSpPr/>
          <p:nvPr/>
        </p:nvSpPr>
        <p:spPr>
          <a:xfrm>
            <a:off x="1328738" y="3143250"/>
            <a:ext cx="7505700" cy="828675"/>
          </a:xfrm>
          <a:prstGeom prst="rect">
            <a:avLst/>
          </a:prstGeom>
          <a:solidFill>
            <a:srgbClr val="82C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baseline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FAE52F-92AA-4DA4-22CF-7165EE6AC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3079750"/>
            <a:ext cx="64008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000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  <a:buFont typeface="Arial" charset="0"/>
              <a:buNone/>
              <a:defRPr/>
            </a:pPr>
            <a:endParaRPr lang="en-US" altLang="en-US" sz="2000" b="0" baseline="0">
              <a:solidFill>
                <a:srgbClr val="FFFFFF"/>
              </a:solidFill>
            </a:endParaRPr>
          </a:p>
        </p:txBody>
      </p:sp>
      <p:pic>
        <p:nvPicPr>
          <p:cNvPr id="5" name="Picture 10" descr="UCLH_Vert.png">
            <a:extLst>
              <a:ext uri="{FF2B5EF4-FFF2-40B4-BE49-F238E27FC236}">
                <a16:creationId xmlns:a16="http://schemas.microsoft.com/office/drawing/2014/main" id="{EA745A59-EEBB-B7E4-7185-3EE458D99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485900"/>
            <a:ext cx="74612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6ECE034A-8849-39B6-BC25-4068538F34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20663"/>
            <a:ext cx="340201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Placeholder 2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690562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23560" name="Title Placeholder 1"/>
          <p:cNvSpPr>
            <a:spLocks noGrp="1"/>
          </p:cNvSpPr>
          <p:nvPr>
            <p:ph type="ctrTitle"/>
          </p:nvPr>
        </p:nvSpPr>
        <p:spPr>
          <a:xfrm>
            <a:off x="1412875" y="1574800"/>
            <a:ext cx="7321550" cy="14208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5874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96624F-DCB6-BF2E-BD42-14BB3A44E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5E08-0E37-422F-8C13-94130C42381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604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F53AD5-9F18-F368-62CE-1251DE33E6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BC036-B90A-47C2-A589-62A694FFED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142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6188" y="2173288"/>
            <a:ext cx="3311525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2173288"/>
            <a:ext cx="3313112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82B44A-BF92-26D1-1661-34EAE12CB8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894D3-25C4-4043-BB2B-A97860F9C0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203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6D72B1-B8D4-C362-B42F-3D35F1A83B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8F42C-A0FF-4E1B-B4FA-DD830BEB09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618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CB0B843-CC8A-9DB4-3B3F-9226BA5031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77B15-3D1A-4902-A884-074F63EC85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867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9057A6D-31FC-E710-0415-6F4F45E7D1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64B71-0696-4577-9F68-09BEDD6328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977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C4592E-4064-8DC2-30D9-778DF08A1D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D4CC2-0323-4B4E-8147-C09F7787C2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657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8A443DF-E2FD-21E2-B584-35BE0943F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55631-9505-43DC-A4D6-3F555979F4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416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B2E4BE0-7552-DD35-227E-C215675422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2B8A2-5B1A-477D-AF26-262FC75F07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490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6900" y="1177925"/>
            <a:ext cx="1898650" cy="54244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6188" y="1177925"/>
            <a:ext cx="5548312" cy="54244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E6D49D-323E-8576-7429-3EBA21047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0D8DE-E3E0-4D7D-9B1F-A973E2D9B02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403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B9DA86E-60A8-6E48-CC14-CC7CC0DEC3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28738" y="1177925"/>
            <a:ext cx="7516812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D042DFF-B32A-57F4-52BA-83165B44A3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46188" y="2173288"/>
            <a:ext cx="6777037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</p:txBody>
      </p:sp>
      <p:pic>
        <p:nvPicPr>
          <p:cNvPr id="1028" name="Picture 10" descr="UCLH_Vert.png">
            <a:extLst>
              <a:ext uri="{FF2B5EF4-FFF2-40B4-BE49-F238E27FC236}">
                <a16:creationId xmlns:a16="http://schemas.microsoft.com/office/drawing/2014/main" id="{BDC7817C-321F-826D-1E92-CAE71551D7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78FC9-C9C2-1305-7591-8DC32F194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78813" y="5594350"/>
            <a:ext cx="652462" cy="24606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baseline="0"/>
            </a:lvl1pPr>
          </a:lstStyle>
          <a:p>
            <a:pPr>
              <a:defRPr/>
            </a:pPr>
            <a:fld id="{97EB40F6-684D-4E4D-A9F8-4B6071FCB8B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BF974E7-E150-2DCF-4024-56818D975C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5961063"/>
            <a:ext cx="340201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  <p:sldLayoutId id="2147484423" r:id="rId8"/>
    <p:sldLayoutId id="2147484424" r:id="rId9"/>
    <p:sldLayoutId id="2147484425" r:id="rId10"/>
    <p:sldLayoutId id="2147484426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9pPr>
    </p:titleStyle>
    <p:bodyStyle>
      <a:lvl1pPr marL="2667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18415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2000">
          <a:solidFill>
            <a:srgbClr val="000000"/>
          </a:solidFill>
          <a:latin typeface="+mn-lt"/>
          <a:ea typeface="+mn-ea"/>
        </a:defRPr>
      </a:lvl2pPr>
      <a:lvl3pPr marL="984250" indent="-174625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34620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§"/>
        <a:defRPr sz="2000">
          <a:solidFill>
            <a:srgbClr val="000000"/>
          </a:solidFill>
          <a:latin typeface="+mn-lt"/>
          <a:ea typeface="+mn-ea"/>
        </a:defRPr>
      </a:lvl4pPr>
      <a:lvl5pPr marL="2155825" indent="-177800" algn="l" defTabSz="457200" rtl="0" eaLnBrk="0" fontAlgn="base" hangingPunct="0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6130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702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5274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846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.balabanovic@nhs.net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itle 3">
            <a:extLst>
              <a:ext uri="{FF2B5EF4-FFF2-40B4-BE49-F238E27FC236}">
                <a16:creationId xmlns:a16="http://schemas.microsoft.com/office/drawing/2014/main" id="{9CA70CB3-A6A3-52EB-BAD8-96C028AA8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875" y="3173412"/>
            <a:ext cx="7337425" cy="690562"/>
          </a:xfrm>
        </p:spPr>
        <p:txBody>
          <a:bodyPr/>
          <a:lstStyle/>
          <a:p>
            <a:r>
              <a:rPr lang="en-US" altLang="en-US" sz="1400" b="1" i="1">
                <a:solidFill>
                  <a:schemeClr val="tx2"/>
                </a:solidFill>
              </a:rPr>
              <a:t>Patient Safety Congress Conference: 15-16 September 2025</a:t>
            </a:r>
          </a:p>
          <a:p>
            <a:r>
              <a:rPr lang="en-US" altLang="en-US" sz="1400" b="1" i="1">
                <a:solidFill>
                  <a:schemeClr val="tx2"/>
                </a:solidFill>
              </a:rPr>
              <a:t>Dr Janet </a:t>
            </a:r>
            <a:r>
              <a:rPr lang="en-US" altLang="en-US" sz="1400" b="1" i="1" err="1">
                <a:solidFill>
                  <a:schemeClr val="tx2"/>
                </a:solidFill>
              </a:rPr>
              <a:t>Balabanovic,</a:t>
            </a:r>
            <a:r>
              <a:rPr lang="en-US" altLang="en-US" sz="1400" b="1" i="1">
                <a:solidFill>
                  <a:schemeClr val="tx2"/>
                </a:solidFill>
              </a:rPr>
              <a:t> Consultant Counselling Psychologist &amp; Critical Care Psychology Lead at University College Hospital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6AD22C-CAB6-1AE1-3347-37397D08158C}"/>
              </a:ext>
            </a:extLst>
          </p:cNvPr>
          <p:cNvSpPr txBox="1">
            <a:spLocks/>
          </p:cNvSpPr>
          <p:nvPr/>
        </p:nvSpPr>
        <p:spPr bwMode="auto">
          <a:xfrm>
            <a:off x="1412875" y="1550958"/>
            <a:ext cx="7231592" cy="14208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0" h="0"/>
              <a:contourClr>
                <a:schemeClr val="tx2"/>
              </a:contourClr>
            </a:sp3d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fontAlgn="auto">
              <a:lnSpc>
                <a:spcPts val="4000"/>
              </a:lnSpc>
              <a:spcAft>
                <a:spcPts val="0"/>
              </a:spcAft>
              <a:defRPr/>
            </a:pPr>
            <a:r>
              <a:rPr lang="en-GB" sz="3600" kern="0" baseline="0">
                <a:solidFill>
                  <a:schemeClr val="bg2"/>
                </a:solidFill>
                <a:latin typeface="+mn-lt"/>
                <a:cs typeface="Calibri"/>
              </a:rPr>
              <a:t>Promoting care and compassion for frontline healthcare staff </a:t>
            </a:r>
            <a:r>
              <a:rPr lang="en-GB" b="0" i="1" kern="0" baseline="0">
                <a:solidFill>
                  <a:schemeClr val="bg2"/>
                </a:solidFill>
                <a:latin typeface="+mn-lt"/>
                <a:cs typeface="Calibri"/>
              </a:rPr>
              <a:t>(through trauma-informed thinking) </a:t>
            </a:r>
          </a:p>
        </p:txBody>
      </p:sp>
      <p:pic>
        <p:nvPicPr>
          <p:cNvPr id="6148" name="Picture 2" descr="A picture containing map&#10;&#10;Description automatically generated">
            <a:extLst>
              <a:ext uri="{FF2B5EF4-FFF2-40B4-BE49-F238E27FC236}">
                <a16:creationId xmlns:a16="http://schemas.microsoft.com/office/drawing/2014/main" id="{6B4DFE2F-99E0-322F-F1E5-FB6DCFAC1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3965575"/>
            <a:ext cx="7502525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2B520-7F7B-1E0F-71C3-425FFB4CD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806533" y="5930997"/>
            <a:ext cx="652462" cy="246063"/>
          </a:xfrm>
        </p:spPr>
        <p:txBody>
          <a:bodyPr/>
          <a:lstStyle/>
          <a:p>
            <a:pPr>
              <a:defRPr/>
            </a:pPr>
            <a:fld id="{23C35E08-0E37-422F-8C13-94130C42381D}" type="slidenum">
              <a:rPr lang="en-GB" altLang="en-US"/>
              <a:pPr>
                <a:defRPr/>
              </a:pPr>
              <a:t>2</a:t>
            </a:fld>
            <a:endParaRPr lang="en-GB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F973C2-A830-F177-7A4E-021A59196BFC}"/>
              </a:ext>
            </a:extLst>
          </p:cNvPr>
          <p:cNvSpPr/>
          <p:nvPr/>
        </p:nvSpPr>
        <p:spPr>
          <a:xfrm>
            <a:off x="788563" y="1782456"/>
            <a:ext cx="8864600" cy="4718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1255C1-92CD-6FFC-A378-A46BA3667BE0}"/>
              </a:ext>
            </a:extLst>
          </p:cNvPr>
          <p:cNvCxnSpPr>
            <a:cxnSpLocks/>
          </p:cNvCxnSpPr>
          <p:nvPr/>
        </p:nvCxnSpPr>
        <p:spPr>
          <a:xfrm>
            <a:off x="264073" y="3115744"/>
            <a:ext cx="8603553" cy="59483"/>
          </a:xfrm>
          <a:prstGeom prst="lin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87F4D07-2EF6-8191-6B8C-FF1FAC596F20}"/>
              </a:ext>
            </a:extLst>
          </p:cNvPr>
          <p:cNvSpPr/>
          <p:nvPr/>
        </p:nvSpPr>
        <p:spPr>
          <a:xfrm>
            <a:off x="1023761" y="2050037"/>
            <a:ext cx="6941361" cy="434085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6" name="Free-form: Shape 25">
            <a:extLst>
              <a:ext uri="{FF2B5EF4-FFF2-40B4-BE49-F238E27FC236}">
                <a16:creationId xmlns:a16="http://schemas.microsoft.com/office/drawing/2014/main" id="{2B1344D9-BD84-9732-6839-8886642592E5}"/>
              </a:ext>
            </a:extLst>
          </p:cNvPr>
          <p:cNvSpPr/>
          <p:nvPr/>
        </p:nvSpPr>
        <p:spPr>
          <a:xfrm>
            <a:off x="3626771" y="2050037"/>
            <a:ext cx="1735340" cy="1085214"/>
          </a:xfrm>
          <a:custGeom>
            <a:avLst/>
            <a:gdLst>
              <a:gd name="connsiteX0" fmla="*/ 0 w 1735340"/>
              <a:gd name="connsiteY0" fmla="*/ 1085214 h 1085214"/>
              <a:gd name="connsiteX1" fmla="*/ 867670 w 1735340"/>
              <a:gd name="connsiteY1" fmla="*/ 0 h 1085214"/>
              <a:gd name="connsiteX2" fmla="*/ 867670 w 1735340"/>
              <a:gd name="connsiteY2" fmla="*/ 0 h 1085214"/>
              <a:gd name="connsiteX3" fmla="*/ 1735340 w 1735340"/>
              <a:gd name="connsiteY3" fmla="*/ 1085214 h 1085214"/>
              <a:gd name="connsiteX4" fmla="*/ 0 w 1735340"/>
              <a:gd name="connsiteY4" fmla="*/ 1085214 h 10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5340" h="1085214">
                <a:moveTo>
                  <a:pt x="0" y="1085214"/>
                </a:moveTo>
                <a:lnTo>
                  <a:pt x="867670" y="0"/>
                </a:lnTo>
                <a:lnTo>
                  <a:pt x="867670" y="0"/>
                </a:lnTo>
                <a:lnTo>
                  <a:pt x="1735340" y="1085214"/>
                </a:lnTo>
                <a:lnTo>
                  <a:pt x="0" y="1085214"/>
                </a:lnTo>
                <a:close/>
              </a:path>
            </a:pathLst>
          </a:custGeom>
          <a:gradFill>
            <a:gsLst>
              <a:gs pos="44000">
                <a:schemeClr val="bg2"/>
              </a:gs>
              <a:gs pos="100000">
                <a:srgbClr val="E76E2B">
                  <a:alpha val="20000"/>
                </a:srgb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400" b="1" kern="1200">
              <a:solidFill>
                <a:srgbClr val="E76E2B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Free-form: Shape 26">
            <a:extLst>
              <a:ext uri="{FF2B5EF4-FFF2-40B4-BE49-F238E27FC236}">
                <a16:creationId xmlns:a16="http://schemas.microsoft.com/office/drawing/2014/main" id="{28ABB373-9FEE-810D-1BA9-9FC3C7648C6A}"/>
              </a:ext>
            </a:extLst>
          </p:cNvPr>
          <p:cNvSpPr/>
          <p:nvPr/>
        </p:nvSpPr>
        <p:spPr>
          <a:xfrm>
            <a:off x="2759101" y="3135251"/>
            <a:ext cx="3470680" cy="1085214"/>
          </a:xfrm>
          <a:custGeom>
            <a:avLst/>
            <a:gdLst>
              <a:gd name="connsiteX0" fmla="*/ 0 w 3470680"/>
              <a:gd name="connsiteY0" fmla="*/ 1085214 h 1085214"/>
              <a:gd name="connsiteX1" fmla="*/ 867672 w 3470680"/>
              <a:gd name="connsiteY1" fmla="*/ 0 h 1085214"/>
              <a:gd name="connsiteX2" fmla="*/ 2603008 w 3470680"/>
              <a:gd name="connsiteY2" fmla="*/ 0 h 1085214"/>
              <a:gd name="connsiteX3" fmla="*/ 3470680 w 3470680"/>
              <a:gd name="connsiteY3" fmla="*/ 1085214 h 1085214"/>
              <a:gd name="connsiteX4" fmla="*/ 0 w 3470680"/>
              <a:gd name="connsiteY4" fmla="*/ 1085214 h 10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680" h="1085214">
                <a:moveTo>
                  <a:pt x="0" y="1085214"/>
                </a:moveTo>
                <a:lnTo>
                  <a:pt x="867672" y="0"/>
                </a:lnTo>
                <a:lnTo>
                  <a:pt x="2603008" y="0"/>
                </a:lnTo>
                <a:lnTo>
                  <a:pt x="3470680" y="1085214"/>
                </a:lnTo>
                <a:lnTo>
                  <a:pt x="0" y="1085214"/>
                </a:lnTo>
                <a:close/>
              </a:path>
            </a:pathLst>
          </a:custGeom>
          <a:gradFill>
            <a:gsLst>
              <a:gs pos="0">
                <a:srgbClr val="E76E2B">
                  <a:alpha val="10000"/>
                </a:srgbClr>
              </a:gs>
              <a:gs pos="100000">
                <a:srgbClr val="E76E2B">
                  <a:alpha val="50000"/>
                </a:srgb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0069" tIns="12700" rIns="620069" bIns="12700" numCol="1" spcCol="1270" anchor="ctr" anchorCtr="0">
            <a:noAutofit/>
          </a:bodyPr>
          <a:lstStyle/>
          <a:p>
            <a:pPr marL="0" lvl="0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sz="1000" b="1" kern="1200" baseline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300" b="1" kern="1200" baseline="0">
                <a:solidFill>
                  <a:schemeClr val="accent3">
                    <a:lumMod val="10000"/>
                  </a:schemeClr>
                </a:solidFill>
                <a:cs typeface="Aptos Serif" panose="02020604070405020304" pitchFamily="18" charset="0"/>
              </a:rPr>
              <a:t>Specialist assessment,                  formulation &amp; brief intervention informed by evidence (not therapy). Transdiagnostic. Systemic.</a:t>
            </a:r>
          </a:p>
        </p:txBody>
      </p:sp>
      <p:sp>
        <p:nvSpPr>
          <p:cNvPr id="28" name="Free-form: Shape 27">
            <a:extLst>
              <a:ext uri="{FF2B5EF4-FFF2-40B4-BE49-F238E27FC236}">
                <a16:creationId xmlns:a16="http://schemas.microsoft.com/office/drawing/2014/main" id="{53E2E73B-152D-77C0-AE8D-00F27B4167EE}"/>
              </a:ext>
            </a:extLst>
          </p:cNvPr>
          <p:cNvSpPr/>
          <p:nvPr/>
        </p:nvSpPr>
        <p:spPr>
          <a:xfrm>
            <a:off x="1891431" y="4220466"/>
            <a:ext cx="5206020" cy="1085214"/>
          </a:xfrm>
          <a:custGeom>
            <a:avLst/>
            <a:gdLst>
              <a:gd name="connsiteX0" fmla="*/ 0 w 5206020"/>
              <a:gd name="connsiteY0" fmla="*/ 1085214 h 1085214"/>
              <a:gd name="connsiteX1" fmla="*/ 867672 w 5206020"/>
              <a:gd name="connsiteY1" fmla="*/ 0 h 1085214"/>
              <a:gd name="connsiteX2" fmla="*/ 4338348 w 5206020"/>
              <a:gd name="connsiteY2" fmla="*/ 0 h 1085214"/>
              <a:gd name="connsiteX3" fmla="*/ 5206020 w 5206020"/>
              <a:gd name="connsiteY3" fmla="*/ 1085214 h 1085214"/>
              <a:gd name="connsiteX4" fmla="*/ 0 w 5206020"/>
              <a:gd name="connsiteY4" fmla="*/ 1085214 h 10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6020" h="1085214">
                <a:moveTo>
                  <a:pt x="0" y="1085214"/>
                </a:moveTo>
                <a:lnTo>
                  <a:pt x="867672" y="0"/>
                </a:lnTo>
                <a:lnTo>
                  <a:pt x="4338348" y="0"/>
                </a:lnTo>
                <a:lnTo>
                  <a:pt x="5206020" y="1085214"/>
                </a:lnTo>
                <a:lnTo>
                  <a:pt x="0" y="1085214"/>
                </a:lnTo>
                <a:close/>
              </a:path>
            </a:pathLst>
          </a:custGeom>
          <a:gradFill>
            <a:gsLst>
              <a:gs pos="0">
                <a:srgbClr val="E76E2B">
                  <a:alpha val="50000"/>
                </a:srgbClr>
              </a:gs>
              <a:gs pos="77000">
                <a:schemeClr val="tx2">
                  <a:alpha val="8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5023" tIns="13970" rIns="925024" bIns="13970" numCol="1" spcCol="1270" anchor="ctr" anchorCtr="0">
            <a:noAutofit/>
          </a:bodyPr>
          <a:lstStyle/>
          <a:p>
            <a:pPr marL="0" lvl="0" indent="0" algn="ctr" defTabSz="4889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sz="1400" b="1" kern="1200" baseline="0">
                <a:solidFill>
                  <a:schemeClr val="bg2"/>
                </a:solidFill>
                <a:cs typeface="Aptos Serif" panose="02020604070405020304" pitchFamily="18" charset="0"/>
              </a:rPr>
              <a:t>Person centred, supportive discussions. Deliver simple psychological interventions and tailored self-help resources.</a:t>
            </a:r>
            <a:r>
              <a:rPr lang="en-GB" sz="1400" baseline="0">
                <a:solidFill>
                  <a:schemeClr val="bg2"/>
                </a:solidFill>
                <a:cs typeface="Aptos Serif" panose="02020604070405020304" pitchFamily="18" charset="0"/>
              </a:rPr>
              <a:t> </a:t>
            </a:r>
            <a:endParaRPr lang="en-GB" sz="1400" b="1" kern="1200" baseline="0">
              <a:solidFill>
                <a:schemeClr val="bg2"/>
              </a:solidFill>
              <a:cs typeface="Aptos Serif" panose="02020604070405020304" pitchFamily="18" charset="0"/>
            </a:endParaRPr>
          </a:p>
        </p:txBody>
      </p:sp>
      <p:sp>
        <p:nvSpPr>
          <p:cNvPr id="29" name="Free-form: Shape 28">
            <a:extLst>
              <a:ext uri="{FF2B5EF4-FFF2-40B4-BE49-F238E27FC236}">
                <a16:creationId xmlns:a16="http://schemas.microsoft.com/office/drawing/2014/main" id="{E26946E1-EF20-A434-9337-59CF8D23B863}"/>
              </a:ext>
            </a:extLst>
          </p:cNvPr>
          <p:cNvSpPr/>
          <p:nvPr/>
        </p:nvSpPr>
        <p:spPr>
          <a:xfrm>
            <a:off x="1023761" y="5290292"/>
            <a:ext cx="6941361" cy="1085214"/>
          </a:xfrm>
          <a:custGeom>
            <a:avLst/>
            <a:gdLst>
              <a:gd name="connsiteX0" fmla="*/ 0 w 6941361"/>
              <a:gd name="connsiteY0" fmla="*/ 1085214 h 1085214"/>
              <a:gd name="connsiteX1" fmla="*/ 867672 w 6941361"/>
              <a:gd name="connsiteY1" fmla="*/ 0 h 1085214"/>
              <a:gd name="connsiteX2" fmla="*/ 6073689 w 6941361"/>
              <a:gd name="connsiteY2" fmla="*/ 0 h 1085214"/>
              <a:gd name="connsiteX3" fmla="*/ 6941361 w 6941361"/>
              <a:gd name="connsiteY3" fmla="*/ 1085214 h 1085214"/>
              <a:gd name="connsiteX4" fmla="*/ 0 w 6941361"/>
              <a:gd name="connsiteY4" fmla="*/ 1085214 h 108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1361" h="1085214">
                <a:moveTo>
                  <a:pt x="0" y="1085214"/>
                </a:moveTo>
                <a:lnTo>
                  <a:pt x="867672" y="0"/>
                </a:lnTo>
                <a:lnTo>
                  <a:pt x="6073689" y="0"/>
                </a:lnTo>
                <a:lnTo>
                  <a:pt x="6941361" y="1085214"/>
                </a:lnTo>
                <a:lnTo>
                  <a:pt x="0" y="1085214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8708" tIns="13970" rIns="1228709" bIns="13970" numCol="1" spcCol="1270" anchor="ctr" anchorCtr="0">
            <a:noAutofit/>
          </a:bodyPr>
          <a:lstStyle/>
          <a:p>
            <a:pPr marL="0" lvl="0" indent="0" algn="ctr" defTabSz="4889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sz="1300" b="1" kern="12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Creating a welcoming, trauma-informed and psychologically safe environment. </a:t>
            </a:r>
          </a:p>
          <a:p>
            <a:pPr marL="0" lvl="0" indent="0" algn="ctr" defTabSz="4889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GB" sz="1300" b="1" kern="12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Good communications</a:t>
            </a:r>
            <a:r>
              <a:rPr lang="en-GB" sz="13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 and active listening. K</a:t>
            </a:r>
            <a:r>
              <a:rPr lang="en-GB" sz="1300" b="1" kern="12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indness and compassion. Dissemination of useful informationa</a:t>
            </a:r>
            <a:r>
              <a:rPr lang="en-GB" sz="13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l resources </a:t>
            </a:r>
            <a:r>
              <a:rPr lang="en-GB" sz="1300" b="1" kern="1200" baseline="0" dirty="0">
                <a:solidFill>
                  <a:schemeClr val="bg2"/>
                </a:solidFill>
                <a:latin typeface="+mj-lt"/>
                <a:cs typeface="Aptos Serif" panose="02020604070405020304" pitchFamily="18" charset="0"/>
              </a:rPr>
              <a:t>to all patients &amp; family members</a:t>
            </a:r>
          </a:p>
        </p:txBody>
      </p:sp>
      <p:sp>
        <p:nvSpPr>
          <p:cNvPr id="11" name="Text Box 166">
            <a:extLst>
              <a:ext uri="{FF2B5EF4-FFF2-40B4-BE49-F238E27FC236}">
                <a16:creationId xmlns:a16="http://schemas.microsoft.com/office/drawing/2014/main" id="{D5EE2DD7-93F6-E6EA-EEB3-A691E0C34728}"/>
              </a:ext>
            </a:extLst>
          </p:cNvPr>
          <p:cNvSpPr txBox="1"/>
          <p:nvPr/>
        </p:nvSpPr>
        <p:spPr>
          <a:xfrm>
            <a:off x="3644188" y="2286549"/>
            <a:ext cx="1700505" cy="57626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ctr">
              <a:spcAft>
                <a:spcPts val="0"/>
              </a:spcAft>
              <a:defRPr/>
            </a:pPr>
            <a:r>
              <a:rPr lang="en-GB" sz="13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Case </a:t>
            </a:r>
          </a:p>
          <a:p>
            <a:pPr algn="ctr">
              <a:spcAft>
                <a:spcPts val="0"/>
              </a:spcAft>
              <a:defRPr/>
            </a:pPr>
            <a:r>
              <a:rPr lang="en-GB" sz="13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Mgmt.</a:t>
            </a:r>
          </a:p>
          <a:p>
            <a:pPr algn="ctr">
              <a:spcAft>
                <a:spcPts val="0"/>
              </a:spcAft>
              <a:defRPr/>
            </a:pPr>
            <a:r>
              <a:rPr lang="en-GB" sz="12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Cons/matron-led.  MDT.  Multi-agency</a:t>
            </a:r>
          </a:p>
        </p:txBody>
      </p:sp>
      <p:sp>
        <p:nvSpPr>
          <p:cNvPr id="12" name="Text Box 167">
            <a:extLst>
              <a:ext uri="{FF2B5EF4-FFF2-40B4-BE49-F238E27FC236}">
                <a16:creationId xmlns:a16="http://schemas.microsoft.com/office/drawing/2014/main" id="{63FDF0DE-BE12-A9EF-9D38-9EA048DA4134}"/>
              </a:ext>
            </a:extLst>
          </p:cNvPr>
          <p:cNvSpPr txBox="1"/>
          <p:nvPr/>
        </p:nvSpPr>
        <p:spPr>
          <a:xfrm>
            <a:off x="6229781" y="2042704"/>
            <a:ext cx="2720430" cy="8413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r">
              <a:lnSpc>
                <a:spcPts val="1600"/>
              </a:lnSpc>
              <a:spcAft>
                <a:spcPts val="0"/>
              </a:spcAft>
              <a:defRPr/>
            </a:pPr>
            <a:r>
              <a:rPr lang="en-GB">
                <a:solidFill>
                  <a:schemeClr val="tx1"/>
                </a:solidFill>
                <a:ea typeface="Arial"/>
                <a:cs typeface="Aptos Serif" panose="02020604070405020304" pitchFamily="18" charset="0"/>
              </a:rPr>
              <a:t> </a:t>
            </a:r>
          </a:p>
          <a:p>
            <a:pPr algn="r">
              <a:lnSpc>
                <a:spcPts val="1400"/>
              </a:lnSpc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MDT /case conferences / internal liaison (e.g. MHLT, Safeguarding, Homeless Team, Addiction Team, etc)</a:t>
            </a:r>
          </a:p>
        </p:txBody>
      </p:sp>
      <p:sp>
        <p:nvSpPr>
          <p:cNvPr id="13" name="Text Box 168">
            <a:extLst>
              <a:ext uri="{FF2B5EF4-FFF2-40B4-BE49-F238E27FC236}">
                <a16:creationId xmlns:a16="http://schemas.microsoft.com/office/drawing/2014/main" id="{C4740076-5948-A76E-097D-5A484A550136}"/>
              </a:ext>
            </a:extLst>
          </p:cNvPr>
          <p:cNvSpPr txBox="1"/>
          <p:nvPr/>
        </p:nvSpPr>
        <p:spPr>
          <a:xfrm>
            <a:off x="6570133" y="3183905"/>
            <a:ext cx="2380078" cy="88106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r">
              <a:lnSpc>
                <a:spcPts val="1400"/>
              </a:lnSpc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Clinical/counselling psychology team in liaison with internal &amp; external teams</a:t>
            </a:r>
          </a:p>
        </p:txBody>
      </p:sp>
      <p:sp>
        <p:nvSpPr>
          <p:cNvPr id="14" name="Text Box 169">
            <a:extLst>
              <a:ext uri="{FF2B5EF4-FFF2-40B4-BE49-F238E27FC236}">
                <a16:creationId xmlns:a16="http://schemas.microsoft.com/office/drawing/2014/main" id="{121AE8FD-D27A-F203-DE63-14DEDC84505E}"/>
              </a:ext>
            </a:extLst>
          </p:cNvPr>
          <p:cNvSpPr txBox="1"/>
          <p:nvPr/>
        </p:nvSpPr>
        <p:spPr>
          <a:xfrm>
            <a:off x="6941826" y="4267501"/>
            <a:ext cx="2008385" cy="5699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r">
              <a:lnSpc>
                <a:spcPts val="1400"/>
              </a:lnSpc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Times New Roman"/>
              </a:rPr>
              <a:t>CNS, Volunteers, PCC/TIC Champs (supported by psychology)  </a:t>
            </a:r>
          </a:p>
        </p:txBody>
      </p:sp>
      <p:sp>
        <p:nvSpPr>
          <p:cNvPr id="15" name="Text Box 170">
            <a:extLst>
              <a:ext uri="{FF2B5EF4-FFF2-40B4-BE49-F238E27FC236}">
                <a16:creationId xmlns:a16="http://schemas.microsoft.com/office/drawing/2014/main" id="{7A03EA00-359C-048E-C8F0-3BB27D5BAC08}"/>
              </a:ext>
            </a:extLst>
          </p:cNvPr>
          <p:cNvSpPr txBox="1"/>
          <p:nvPr/>
        </p:nvSpPr>
        <p:spPr>
          <a:xfrm>
            <a:off x="7146811" y="5383539"/>
            <a:ext cx="1803400" cy="7397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 algn="r"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Times New Roman"/>
              </a:rPr>
              <a:t>All staff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5B057A-75CF-36A4-F9E2-1C774F5142FE}"/>
              </a:ext>
            </a:extLst>
          </p:cNvPr>
          <p:cNvSpPr txBox="1">
            <a:spLocks/>
          </p:cNvSpPr>
          <p:nvPr/>
        </p:nvSpPr>
        <p:spPr bwMode="auto">
          <a:xfrm>
            <a:off x="-6781" y="12028"/>
            <a:ext cx="9170988" cy="14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GB" altLang="en-US" sz="3200" kern="0" baseline="0">
                <a:latin typeface="+mn-lt"/>
              </a:rPr>
              <a:t>Critical Care Psychology Aim</a:t>
            </a:r>
            <a:endParaRPr lang="en-GB" altLang="en-US" kern="0" baseline="0">
              <a:latin typeface="+mn-lt"/>
            </a:endParaRPr>
          </a:p>
          <a:p>
            <a:pPr algn="ctr">
              <a:spcAft>
                <a:spcPts val="600"/>
              </a:spcAft>
            </a:pPr>
            <a:r>
              <a:rPr lang="en-GB" altLang="en-US" sz="2600" b="0" i="1" baseline="0">
                <a:solidFill>
                  <a:schemeClr val="tx2"/>
                </a:solidFill>
                <a:cs typeface="Times New Roman"/>
              </a:rPr>
              <a:t>To support the critical care team to be trauma-informed in everyday care to improve outcomes</a:t>
            </a:r>
            <a:endParaRPr lang="en-GB" altLang="en-US" sz="3200" b="1" kern="0" baseline="0">
              <a:latin typeface="+mn-lt"/>
            </a:endParaRPr>
          </a:p>
        </p:txBody>
      </p:sp>
      <p:sp>
        <p:nvSpPr>
          <p:cNvPr id="6" name="Text Box 167">
            <a:extLst>
              <a:ext uri="{FF2B5EF4-FFF2-40B4-BE49-F238E27FC236}">
                <a16:creationId xmlns:a16="http://schemas.microsoft.com/office/drawing/2014/main" id="{025C0C56-7238-804A-706D-E56E71A290B2}"/>
              </a:ext>
            </a:extLst>
          </p:cNvPr>
          <p:cNvSpPr txBox="1"/>
          <p:nvPr/>
        </p:nvSpPr>
        <p:spPr>
          <a:xfrm>
            <a:off x="182735" y="2248968"/>
            <a:ext cx="2689036" cy="8413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>
              <a:lnSpc>
                <a:spcPts val="1400"/>
              </a:lnSpc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Patients with complex medical, psychological and social needs</a:t>
            </a:r>
          </a:p>
          <a:p>
            <a:pPr algn="r">
              <a:lnSpc>
                <a:spcPts val="1600"/>
              </a:lnSpc>
              <a:spcAft>
                <a:spcPts val="0"/>
              </a:spcAft>
              <a:defRPr/>
            </a:pPr>
            <a:r>
              <a:rPr lang="en-GB">
                <a:solidFill>
                  <a:schemeClr val="tx1"/>
                </a:solidFill>
                <a:ea typeface="Arial"/>
                <a:cs typeface="Aptos Serif" panose="02020604070405020304" pitchFamily="18" charset="0"/>
              </a:rPr>
              <a:t> </a:t>
            </a:r>
          </a:p>
        </p:txBody>
      </p:sp>
      <p:sp>
        <p:nvSpPr>
          <p:cNvPr id="7" name="Text Box 168">
            <a:extLst>
              <a:ext uri="{FF2B5EF4-FFF2-40B4-BE49-F238E27FC236}">
                <a16:creationId xmlns:a16="http://schemas.microsoft.com/office/drawing/2014/main" id="{D5CF473F-7E47-B775-6AF2-A01EBD492B33}"/>
              </a:ext>
            </a:extLst>
          </p:cNvPr>
          <p:cNvSpPr txBox="1"/>
          <p:nvPr/>
        </p:nvSpPr>
        <p:spPr>
          <a:xfrm>
            <a:off x="182735" y="3144575"/>
            <a:ext cx="2154065" cy="88106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Aptos Serif" panose="02020604070405020304" pitchFamily="18" charset="0"/>
              </a:rPr>
              <a:t>Patients or family members with potential mental health issues or expressing high levels of distress  </a:t>
            </a:r>
          </a:p>
        </p:txBody>
      </p:sp>
      <p:sp>
        <p:nvSpPr>
          <p:cNvPr id="16" name="Text Box 169">
            <a:extLst>
              <a:ext uri="{FF2B5EF4-FFF2-40B4-BE49-F238E27FC236}">
                <a16:creationId xmlns:a16="http://schemas.microsoft.com/office/drawing/2014/main" id="{D515CDBE-15EB-6809-9174-1BD61B1D9D3D}"/>
              </a:ext>
            </a:extLst>
          </p:cNvPr>
          <p:cNvSpPr txBox="1"/>
          <p:nvPr/>
        </p:nvSpPr>
        <p:spPr>
          <a:xfrm>
            <a:off x="182735" y="4195959"/>
            <a:ext cx="2060792" cy="113073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>
              <a:lnSpc>
                <a:spcPts val="1400"/>
              </a:lnSpc>
              <a:spcAft>
                <a:spcPts val="0"/>
              </a:spcAft>
              <a:defRPr/>
            </a:pPr>
            <a:r>
              <a:rPr lang="en-GB" sz="1000" baseline="0">
                <a:solidFill>
                  <a:schemeClr val="accent3">
                    <a:lumMod val="10000"/>
                  </a:schemeClr>
                </a:solidFill>
                <a:ea typeface="Arial"/>
                <a:cs typeface="Times New Roman"/>
              </a:rPr>
              <a:t>Patients &amp; families expressing understandable distress/ feelings of isolation etc.</a:t>
            </a:r>
          </a:p>
          <a:p>
            <a:pPr algn="r">
              <a:lnSpc>
                <a:spcPts val="1500"/>
              </a:lnSpc>
              <a:spcAft>
                <a:spcPts val="0"/>
              </a:spcAft>
              <a:defRPr/>
            </a:pPr>
            <a:endParaRPr lang="en-GB">
              <a:solidFill>
                <a:srgbClr val="B60072"/>
              </a:solidFill>
              <a:ea typeface="Arial"/>
              <a:cs typeface="Times New Roman"/>
            </a:endParaRPr>
          </a:p>
        </p:txBody>
      </p:sp>
      <p:sp>
        <p:nvSpPr>
          <p:cNvPr id="19" name="Text Box 170">
            <a:extLst>
              <a:ext uri="{FF2B5EF4-FFF2-40B4-BE49-F238E27FC236}">
                <a16:creationId xmlns:a16="http://schemas.microsoft.com/office/drawing/2014/main" id="{179346A2-0183-8D43-AA61-AE244BBEBFD9}"/>
              </a:ext>
            </a:extLst>
          </p:cNvPr>
          <p:cNvSpPr txBox="1"/>
          <p:nvPr/>
        </p:nvSpPr>
        <p:spPr>
          <a:xfrm>
            <a:off x="182735" y="5276108"/>
            <a:ext cx="1376919" cy="130612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/>
          <a:lstStyle/>
          <a:p>
            <a:pPr>
              <a:spcAft>
                <a:spcPts val="0"/>
              </a:spcAft>
              <a:defRPr/>
            </a:pPr>
            <a:r>
              <a:rPr lang="en-GB" sz="1000" baseline="0" dirty="0">
                <a:solidFill>
                  <a:schemeClr val="accent3">
                    <a:lumMod val="10000"/>
                  </a:schemeClr>
                </a:solidFill>
                <a:ea typeface="Arial"/>
                <a:cs typeface="Times New Roman"/>
              </a:rPr>
              <a:t>Everyone (Prevention)</a:t>
            </a:r>
            <a:endParaRPr lang="en-GB" sz="1400" dirty="0">
              <a:solidFill>
                <a:schemeClr val="accent3">
                  <a:lumMod val="10000"/>
                </a:schemeClr>
              </a:solidFill>
              <a:ea typeface="Arial"/>
              <a:cs typeface="Times New Roman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846B24-1A26-E777-5DC0-FF46B1F9EA63}"/>
              </a:ext>
            </a:extLst>
          </p:cNvPr>
          <p:cNvCxnSpPr>
            <a:cxnSpLocks/>
          </p:cNvCxnSpPr>
          <p:nvPr/>
        </p:nvCxnSpPr>
        <p:spPr>
          <a:xfrm>
            <a:off x="264073" y="4187058"/>
            <a:ext cx="8603553" cy="59483"/>
          </a:xfrm>
          <a:prstGeom prst="lin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C16D08A-74B5-325B-6909-9168E91E0F6B}"/>
              </a:ext>
            </a:extLst>
          </p:cNvPr>
          <p:cNvCxnSpPr>
            <a:cxnSpLocks/>
          </p:cNvCxnSpPr>
          <p:nvPr/>
        </p:nvCxnSpPr>
        <p:spPr>
          <a:xfrm>
            <a:off x="264073" y="5267883"/>
            <a:ext cx="8603553" cy="59483"/>
          </a:xfrm>
          <a:prstGeom prst="lin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FDF4D5-C951-2CAB-6FBD-F1873BA0A2FC}"/>
              </a:ext>
            </a:extLst>
          </p:cNvPr>
          <p:cNvCxnSpPr>
            <a:cxnSpLocks/>
          </p:cNvCxnSpPr>
          <p:nvPr/>
        </p:nvCxnSpPr>
        <p:spPr>
          <a:xfrm>
            <a:off x="247139" y="6361926"/>
            <a:ext cx="8603553" cy="59483"/>
          </a:xfrm>
          <a:prstGeom prst="lin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9280B36-6564-26BE-A6D2-706BDF33587B}"/>
              </a:ext>
            </a:extLst>
          </p:cNvPr>
          <p:cNvSpPr txBox="1"/>
          <p:nvPr/>
        </p:nvSpPr>
        <p:spPr>
          <a:xfrm>
            <a:off x="8207206" y="1500333"/>
            <a:ext cx="793807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>
                <a:solidFill>
                  <a:schemeClr val="accent3">
                    <a:lumMod val="10000"/>
                  </a:schemeClr>
                </a:solidFill>
              </a:rPr>
              <a:t>Staff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FBC54F-4EE2-5936-CBA3-67B2B1D96465}"/>
              </a:ext>
            </a:extLst>
          </p:cNvPr>
          <p:cNvSpPr txBox="1"/>
          <p:nvPr/>
        </p:nvSpPr>
        <p:spPr>
          <a:xfrm>
            <a:off x="125348" y="1522804"/>
            <a:ext cx="999504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>
                <a:solidFill>
                  <a:schemeClr val="accent3">
                    <a:lumMod val="10000"/>
                  </a:schemeClr>
                </a:solidFill>
              </a:rPr>
              <a:t>Target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DA495E-0FCD-53F1-8557-A5E95F36C66F}"/>
              </a:ext>
            </a:extLst>
          </p:cNvPr>
          <p:cNvSpPr txBox="1"/>
          <p:nvPr/>
        </p:nvSpPr>
        <p:spPr>
          <a:xfrm>
            <a:off x="3443189" y="1512319"/>
            <a:ext cx="2464589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chemeClr val="accent3">
                    <a:lumMod val="10000"/>
                  </a:schemeClr>
                </a:solidFill>
              </a:rPr>
              <a:t>Core activities</a:t>
            </a:r>
          </a:p>
        </p:txBody>
      </p:sp>
    </p:spTree>
    <p:extLst>
      <p:ext uri="{BB962C8B-B14F-4D97-AF65-F5344CB8AC3E}">
        <p14:creationId xmlns:p14="http://schemas.microsoft.com/office/powerpoint/2010/main" val="95175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B36CC4-D940-AC56-72AF-7730DCB540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3" t="18050" r="31303" b="11331"/>
          <a:stretch>
            <a:fillRect/>
          </a:stretch>
        </p:blipFill>
        <p:spPr>
          <a:xfrm>
            <a:off x="2218858" y="1325563"/>
            <a:ext cx="4798299" cy="4465637"/>
          </a:xfrm>
        </p:spPr>
      </p:pic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5F253B94-D421-06FC-9D93-148A90D408A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278813" y="5614988"/>
            <a:ext cx="652462" cy="246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6BDF5C4-D6DC-49F9-B39D-4AA57DEA7788}" type="slidenum">
              <a:rPr lang="en-GB" altLang="en-US" b="0" baseline="0" smtClean="0"/>
              <a:pPr/>
              <a:t>3</a:t>
            </a:fld>
            <a:endParaRPr lang="en-GB" altLang="en-US" b="0" baseline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F54DF8E-BE35-F4E5-67A3-7E5A42089822}"/>
              </a:ext>
            </a:extLst>
          </p:cNvPr>
          <p:cNvCxnSpPr/>
          <p:nvPr/>
        </p:nvCxnSpPr>
        <p:spPr bwMode="auto">
          <a:xfrm>
            <a:off x="1755775" y="2400300"/>
            <a:ext cx="2338388" cy="90328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342" name="TextBox 3">
            <a:extLst>
              <a:ext uri="{FF2B5EF4-FFF2-40B4-BE49-F238E27FC236}">
                <a16:creationId xmlns:a16="http://schemas.microsoft.com/office/drawing/2014/main" id="{66ECE078-AF2F-9F10-A81B-4E3663CA2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1695450"/>
            <a:ext cx="1690687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2800">
                <a:latin typeface="Calibri" panose="020F0502020204030204" pitchFamily="34" charset="0"/>
                <a:cs typeface="Calibri" panose="020F0502020204030204" pitchFamily="34" charset="0"/>
              </a:rPr>
              <a:t>Trauma informed practice</a:t>
            </a:r>
          </a:p>
          <a:p>
            <a:r>
              <a:rPr lang="en-GB" altLang="en-US" sz="2800">
                <a:latin typeface="Calibri" panose="020F0502020204030204" pitchFamily="34" charset="0"/>
                <a:cs typeface="Calibri" panose="020F0502020204030204" pitchFamily="34" charset="0"/>
              </a:rPr>
              <a:t>(individual clinician-focus)</a:t>
            </a:r>
          </a:p>
          <a:p>
            <a:endParaRPr lang="en-GB" alt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900"/>
              </a:lnSpc>
              <a:spcAft>
                <a:spcPts val="1200"/>
              </a:spcAft>
            </a:pPr>
            <a:endParaRPr lang="en-GB" altLang="en-US" sz="2400" i="1">
              <a:solidFill>
                <a:srgbClr val="7030A0"/>
              </a:solidFill>
            </a:endParaRPr>
          </a:p>
        </p:txBody>
      </p:sp>
      <p:sp>
        <p:nvSpPr>
          <p:cNvPr id="14343" name="TextBox 8">
            <a:extLst>
              <a:ext uri="{FF2B5EF4-FFF2-40B4-BE49-F238E27FC236}">
                <a16:creationId xmlns:a16="http://schemas.microsoft.com/office/drawing/2014/main" id="{DA27D5D6-94E4-A6D0-B540-5F10BCBA4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413" y="2146300"/>
            <a:ext cx="17335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2800">
                <a:latin typeface="Calibri" panose="020F0502020204030204" pitchFamily="34" charset="0"/>
                <a:cs typeface="Calibri" panose="020F0502020204030204" pitchFamily="34" charset="0"/>
              </a:rPr>
              <a:t>Trauma informed system</a:t>
            </a:r>
          </a:p>
          <a:p>
            <a:r>
              <a:rPr lang="en-GB" altLang="en-US" sz="2800">
                <a:latin typeface="Calibri" panose="020F0502020204030204" pitchFamily="34" charset="0"/>
                <a:cs typeface="Calibri" panose="020F0502020204030204" pitchFamily="34" charset="0"/>
              </a:rPr>
              <a:t>(organization &amp; mgmt-focus)</a:t>
            </a:r>
          </a:p>
          <a:p>
            <a:endParaRPr lang="en-GB" altLang="en-US" sz="32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EC5BF6-F247-AC16-AE6C-445E1C4299D2}"/>
              </a:ext>
            </a:extLst>
          </p:cNvPr>
          <p:cNvCxnSpPr/>
          <p:nvPr/>
        </p:nvCxnSpPr>
        <p:spPr bwMode="auto">
          <a:xfrm flipH="1">
            <a:off x="5788025" y="3303588"/>
            <a:ext cx="1273175" cy="2027237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8F7B8D-4B7E-01CD-A1A0-8FE18D6524C0}"/>
              </a:ext>
            </a:extLst>
          </p:cNvPr>
          <p:cNvCxnSpPr/>
          <p:nvPr/>
        </p:nvCxnSpPr>
        <p:spPr bwMode="auto">
          <a:xfrm flipH="1">
            <a:off x="5788025" y="2940050"/>
            <a:ext cx="1312863" cy="208915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553553-1493-C894-4FAC-68DC628F5A86}"/>
              </a:ext>
            </a:extLst>
          </p:cNvPr>
          <p:cNvCxnSpPr/>
          <p:nvPr/>
        </p:nvCxnSpPr>
        <p:spPr bwMode="auto">
          <a:xfrm flipH="1">
            <a:off x="5964238" y="2725738"/>
            <a:ext cx="1174750" cy="1520825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3C59E3-21E7-2306-CB72-8428589D7F0C}"/>
              </a:ext>
            </a:extLst>
          </p:cNvPr>
          <p:cNvCxnSpPr/>
          <p:nvPr/>
        </p:nvCxnSpPr>
        <p:spPr bwMode="auto">
          <a:xfrm>
            <a:off x="1755775" y="2517775"/>
            <a:ext cx="1617663" cy="84613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B083E24-FD83-D15D-09C4-D1DF47FC96B1}"/>
              </a:ext>
            </a:extLst>
          </p:cNvPr>
          <p:cNvCxnSpPr/>
          <p:nvPr/>
        </p:nvCxnSpPr>
        <p:spPr bwMode="auto">
          <a:xfrm>
            <a:off x="1758950" y="2689225"/>
            <a:ext cx="1400175" cy="94773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bg2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7AE6D1B-37D4-D0B3-D557-A66F482B5D1D}"/>
              </a:ext>
            </a:extLst>
          </p:cNvPr>
          <p:cNvSpPr txBox="1">
            <a:spLocks/>
          </p:cNvSpPr>
          <p:nvPr/>
        </p:nvSpPr>
        <p:spPr bwMode="auto">
          <a:xfrm>
            <a:off x="0" y="33338"/>
            <a:ext cx="9170988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GB" altLang="en-US" sz="3200" kern="0" baseline="0">
                <a:latin typeface="+mn-lt"/>
              </a:rPr>
              <a:t>What does the being </a:t>
            </a:r>
            <a:r>
              <a:rPr lang="en-GB" altLang="en-US" sz="3200" b="1" kern="0" baseline="0">
                <a:latin typeface="+mn-lt"/>
              </a:rPr>
              <a:t>trauma-informed mean?</a:t>
            </a:r>
          </a:p>
          <a:p>
            <a:pPr algn="ctr"/>
            <a:r>
              <a:rPr lang="en-GB" altLang="en-US" sz="2600" b="0" i="1" kern="0" baseline="0">
                <a:solidFill>
                  <a:schemeClr val="tx2"/>
                </a:solidFill>
                <a:latin typeface="+mn-lt"/>
              </a:rPr>
              <a:t>And why does it matter in physical health?</a:t>
            </a:r>
            <a:r>
              <a:rPr lang="en-GB" altLang="en-US" sz="3200" b="1" kern="0" baseline="0">
                <a:latin typeface="+mn-lt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245F21-A082-A8AB-00D5-A78B2CD04CB3}"/>
              </a:ext>
            </a:extLst>
          </p:cNvPr>
          <p:cNvSpPr txBox="1"/>
          <p:nvPr/>
        </p:nvSpPr>
        <p:spPr>
          <a:xfrm>
            <a:off x="2293649" y="5716260"/>
            <a:ext cx="4745530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rgbClr val="000000"/>
                </a:solidFill>
              </a:rPr>
              <a:t>Source: NHS Scotland Trauma Informed Practice Toolkit</a:t>
            </a:r>
          </a:p>
        </p:txBody>
      </p:sp>
    </p:spTree>
    <p:extLst>
      <p:ext uri="{BB962C8B-B14F-4D97-AF65-F5344CB8AC3E}">
        <p14:creationId xmlns:p14="http://schemas.microsoft.com/office/powerpoint/2010/main" val="322093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>
            <a:extLst>
              <a:ext uri="{FF2B5EF4-FFF2-40B4-BE49-F238E27FC236}">
                <a16:creationId xmlns:a16="http://schemas.microsoft.com/office/drawing/2014/main" id="{951BED60-5F3F-F0F7-2540-4237BFF5C29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29145A6-84E2-48DD-93F8-F8952DFDEEB1}" type="slidenum">
              <a:rPr lang="en-GB" altLang="en-US" b="0" baseline="0" smtClean="0"/>
              <a:pPr/>
              <a:t>4</a:t>
            </a:fld>
            <a:endParaRPr lang="en-GB" altLang="en-US" b="0" baseline="0"/>
          </a:p>
        </p:txBody>
      </p:sp>
      <p:sp>
        <p:nvSpPr>
          <p:cNvPr id="69636" name="TextBox 8">
            <a:extLst>
              <a:ext uri="{FF2B5EF4-FFF2-40B4-BE49-F238E27FC236}">
                <a16:creationId xmlns:a16="http://schemas.microsoft.com/office/drawing/2014/main" id="{7021B0E7-0D17-E66F-AD87-A4123075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159" y="1482998"/>
            <a:ext cx="3817738" cy="52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89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“I always love the psychology sessions. It’s like seeing a therapist for work”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“I love how we get to chat about important things with colleagues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“Allows you to relax, reflect and make you conscious of your behaviour”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“Gives us understanding on how to deal with issues with patients and colleagues”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“Good for mental                                 health &amp; wellbeing”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“Learn how to deal                               with emotions”</a:t>
            </a:r>
          </a:p>
          <a:p>
            <a:pPr algn="r">
              <a:lnSpc>
                <a:spcPts val="2000"/>
              </a:lnSpc>
              <a:spcAft>
                <a:spcPts val="600"/>
              </a:spcAft>
            </a:pPr>
            <a:endParaRPr lang="en-GB" altLang="en-US" sz="2400" i="1">
              <a:solidFill>
                <a:srgbClr val="C00000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algn="r">
              <a:lnSpc>
                <a:spcPts val="2000"/>
              </a:lnSpc>
              <a:spcAft>
                <a:spcPts val="600"/>
              </a:spcAft>
            </a:pPr>
            <a:endParaRPr lang="en-GB" altLang="en-US" sz="2400" i="1">
              <a:solidFill>
                <a:srgbClr val="C00000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algn="r">
              <a:spcAft>
                <a:spcPts val="600"/>
              </a:spcAft>
            </a:pPr>
            <a:endParaRPr lang="en-GB" altLang="en-US" sz="2000" b="0" i="1">
              <a:solidFill>
                <a:srgbClr val="B60072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69637" name="TextBox 10">
            <a:extLst>
              <a:ext uri="{FF2B5EF4-FFF2-40B4-BE49-F238E27FC236}">
                <a16:creationId xmlns:a16="http://schemas.microsoft.com/office/drawing/2014/main" id="{59043C43-C132-EB1B-B2E8-FFAE60E33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492" y="2428130"/>
            <a:ext cx="3479800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89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GB" altLang="en-US" sz="2000" b="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”</a:t>
            </a:r>
          </a:p>
        </p:txBody>
      </p:sp>
      <p:sp>
        <p:nvSpPr>
          <p:cNvPr id="69638" name="TextBox 12">
            <a:extLst>
              <a:ext uri="{FF2B5EF4-FFF2-40B4-BE49-F238E27FC236}">
                <a16:creationId xmlns:a16="http://schemas.microsoft.com/office/drawing/2014/main" id="{6F0FEDA8-573A-BAC4-65BD-703E76F87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093" y="1501514"/>
            <a:ext cx="4489914" cy="51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89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“Very useful and practical to reflect what we are like in daily life at work.”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“It gave space to pause and reflect on our practice and how we can best support patients, their families and each other.”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“Helps you understand your pt/family's behaviour and how to de-escalate challenging situations”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“It helps us manage traumatic experiences looking after challenging patients and relatives.”</a:t>
            </a:r>
            <a:endParaRPr lang="en-GB" altLang="en-US" sz="2400" i="1">
              <a:solidFill>
                <a:srgbClr val="B60072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GB" altLang="en-US" sz="2400" i="1">
                <a:solidFill>
                  <a:srgbClr val="E76E2B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“Helps me understand the importance of reflection and of being in ‘the green zone’ myself”</a:t>
            </a:r>
          </a:p>
          <a:p>
            <a:pPr>
              <a:spcAft>
                <a:spcPts val="600"/>
              </a:spcAft>
            </a:pPr>
            <a:endParaRPr lang="en-GB" altLang="en-US" sz="2000" b="0" i="1">
              <a:solidFill>
                <a:srgbClr val="000000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spcAft>
                <a:spcPts val="600"/>
              </a:spcAft>
            </a:pPr>
            <a:endParaRPr lang="en-GB" altLang="en-US" sz="2000" b="0" i="1">
              <a:solidFill>
                <a:srgbClr val="000000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spcAft>
                <a:spcPts val="600"/>
              </a:spcAft>
            </a:pPr>
            <a:endParaRPr lang="en-GB" altLang="en-US" sz="2000" b="0" i="1">
              <a:solidFill>
                <a:srgbClr val="B60072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spcAft>
                <a:spcPts val="600"/>
              </a:spcAft>
            </a:pPr>
            <a:endParaRPr lang="en-GB" altLang="en-US" sz="2000" b="0" i="1">
              <a:solidFill>
                <a:srgbClr val="B60072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F4953-0363-DD50-DB27-40252756DCE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Clr>
                <a:srgbClr val="0F4761"/>
              </a:buClr>
            </a:pPr>
            <a:r>
              <a:rPr lang="en-GB" altLang="en-US" sz="3200" kern="0" baseline="0" dirty="0">
                <a:latin typeface="+mn-lt"/>
              </a:rPr>
              <a:t>TIP Training outcomes</a:t>
            </a:r>
          </a:p>
          <a:p>
            <a:pPr marR="0" algn="ctr" rtl="0">
              <a:buClr>
                <a:srgbClr val="0F4761"/>
              </a:buClr>
            </a:pPr>
            <a:r>
              <a:rPr lang="en-GB" altLang="en-US" b="0" i="1" kern="0" baseline="0" dirty="0">
                <a:solidFill>
                  <a:schemeClr val="tx2"/>
                </a:solidFill>
                <a:latin typeface="+mn-lt"/>
              </a:rPr>
              <a:t>A Trojan Horse for staff wellbeing and                  resilience training</a:t>
            </a:r>
            <a:endParaRPr lang="en-GB" altLang="en-US" b="0" kern="0" baseline="0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340DFA5-8FCA-4163-0E68-98720B7B7A38}"/>
              </a:ext>
            </a:extLst>
          </p:cNvPr>
          <p:cNvCxnSpPr>
            <a:cxnSpLocks/>
          </p:cNvCxnSpPr>
          <p:nvPr/>
        </p:nvCxnSpPr>
        <p:spPr bwMode="auto">
          <a:xfrm>
            <a:off x="4307950" y="1592385"/>
            <a:ext cx="0" cy="4757965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2064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65A7FD-3D51-97C6-FECB-9DCBF94CB9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E64B71-0696-4577-9F68-09BEDD632831}" type="slidenum">
              <a:rPr lang="en-GB" altLang="en-US"/>
              <a:pPr>
                <a:defRPr/>
              </a:pPr>
              <a:t>5</a:t>
            </a:fld>
            <a:endParaRPr lang="en-GB" altLang="en-US"/>
          </a:p>
        </p:txBody>
      </p:sp>
      <p:pic>
        <p:nvPicPr>
          <p:cNvPr id="8" name="Picture 7" descr="A diagram of a patient&amp;#39;s process&#10;&#10;AI-generated content may be incorrect.">
            <a:extLst>
              <a:ext uri="{FF2B5EF4-FFF2-40B4-BE49-F238E27FC236}">
                <a16:creationId xmlns:a16="http://schemas.microsoft.com/office/drawing/2014/main" id="{126CC5E3-B53C-3A22-F2BC-604CC6E20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396" y="1143117"/>
            <a:ext cx="5382937" cy="509165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5410674-D04B-CE12-A8F0-DCA414E16B6A}"/>
              </a:ext>
            </a:extLst>
          </p:cNvPr>
          <p:cNvSpPr txBox="1">
            <a:spLocks/>
          </p:cNvSpPr>
          <p:nvPr/>
        </p:nvSpPr>
        <p:spPr bwMode="auto">
          <a:xfrm>
            <a:off x="0" y="11413"/>
            <a:ext cx="9144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marR="0" algn="ctr" rtl="0">
              <a:buClr>
                <a:srgbClr val="0F4761"/>
              </a:buClr>
            </a:pPr>
            <a:r>
              <a:rPr lang="en-GB" altLang="en-US" sz="3200" kern="0" baseline="0"/>
              <a:t>Establishing a </a:t>
            </a:r>
            <a:r>
              <a:rPr lang="en-GB" altLang="en-US" sz="3200" b="1" kern="0" baseline="0"/>
              <a:t>staff safety </a:t>
            </a:r>
            <a:r>
              <a:rPr lang="en-GB" altLang="en-US" sz="3200" kern="0" baseline="0"/>
              <a:t>pathway</a:t>
            </a:r>
            <a:r>
              <a:rPr lang="en-GB" altLang="en-US" sz="3200" b="1" kern="0" baseline="0"/>
              <a:t> </a:t>
            </a:r>
          </a:p>
          <a:p>
            <a:pPr marR="0" algn="ctr" rtl="0">
              <a:buClr>
                <a:srgbClr val="0F4761"/>
              </a:buClr>
            </a:pPr>
            <a:r>
              <a:rPr lang="en-GB" altLang="en-US" b="0" i="1" kern="0" baseline="0"/>
              <a:t>Embedding trauma-informed thinking and interventions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5A506DB-76F6-D816-2338-BD038B7EA3EC}"/>
              </a:ext>
            </a:extLst>
          </p:cNvPr>
          <p:cNvSpPr/>
          <p:nvPr/>
        </p:nvSpPr>
        <p:spPr bwMode="auto">
          <a:xfrm>
            <a:off x="3835400" y="1896533"/>
            <a:ext cx="1354667" cy="508000"/>
          </a:xfrm>
          <a:prstGeom prst="ellipse">
            <a:avLst/>
          </a:prstGeom>
          <a:solidFill>
            <a:srgbClr val="E76E2B">
              <a:alpha val="20000"/>
            </a:srgbClr>
          </a:solidFill>
          <a:ln w="38100" cap="flat" cmpd="sng" algn="ctr">
            <a:solidFill>
              <a:srgbClr val="E76E2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-25000">
              <a:ln>
                <a:noFill/>
              </a:ln>
              <a:solidFill>
                <a:srgbClr val="C00000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781B364-647B-40D0-29B6-1C8A9360867F}"/>
              </a:ext>
            </a:extLst>
          </p:cNvPr>
          <p:cNvSpPr/>
          <p:nvPr/>
        </p:nvSpPr>
        <p:spPr bwMode="auto">
          <a:xfrm>
            <a:off x="3835400" y="4656666"/>
            <a:ext cx="1354667" cy="508000"/>
          </a:xfrm>
          <a:prstGeom prst="ellipse">
            <a:avLst/>
          </a:prstGeom>
          <a:solidFill>
            <a:srgbClr val="E76E2B">
              <a:alpha val="20000"/>
            </a:srgbClr>
          </a:solidFill>
          <a:ln w="38100" cap="flat" cmpd="sng" algn="ctr">
            <a:solidFill>
              <a:srgbClr val="E76E2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-25000">
              <a:ln>
                <a:noFill/>
              </a:ln>
              <a:solidFill>
                <a:srgbClr val="C00000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2E4AC-AF2E-16D7-6D99-0ECF0F5C1B7C}"/>
              </a:ext>
            </a:extLst>
          </p:cNvPr>
          <p:cNvSpPr txBox="1"/>
          <p:nvPr/>
        </p:nvSpPr>
        <p:spPr>
          <a:xfrm>
            <a:off x="160866" y="1795427"/>
            <a:ext cx="157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E76E2B"/>
                </a:solidFill>
              </a:rPr>
              <a:t>The Team Immediate Meet (or TIM)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77A12-A71F-0C19-C135-A41931021918}"/>
              </a:ext>
            </a:extLst>
          </p:cNvPr>
          <p:cNvSpPr txBox="1"/>
          <p:nvPr/>
        </p:nvSpPr>
        <p:spPr>
          <a:xfrm>
            <a:off x="97858" y="3894716"/>
            <a:ext cx="17826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E76E2B"/>
                </a:solidFill>
              </a:rPr>
              <a:t>Post Event Team Reflection (PETR) Sessions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4C01182-8FD8-4A2C-C6F6-B60692752469}"/>
              </a:ext>
            </a:extLst>
          </p:cNvPr>
          <p:cNvCxnSpPr/>
          <p:nvPr/>
        </p:nvCxnSpPr>
        <p:spPr bwMode="auto">
          <a:xfrm>
            <a:off x="1735667" y="2192209"/>
            <a:ext cx="2023533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E76E2B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DE9F55-C3B9-D154-8BB2-D2A31C252644}"/>
              </a:ext>
            </a:extLst>
          </p:cNvPr>
          <p:cNvCxnSpPr/>
          <p:nvPr/>
        </p:nvCxnSpPr>
        <p:spPr bwMode="auto">
          <a:xfrm>
            <a:off x="2633133" y="4377267"/>
            <a:ext cx="1405468" cy="35833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E76E2B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53E773-700C-796F-C0E5-705685D1B699}"/>
              </a:ext>
            </a:extLst>
          </p:cNvPr>
          <p:cNvCxnSpPr/>
          <p:nvPr/>
        </p:nvCxnSpPr>
        <p:spPr bwMode="auto">
          <a:xfrm>
            <a:off x="1939470" y="4377267"/>
            <a:ext cx="693663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E76E2B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4967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B8BDA34-A5FF-B92D-3321-4974605234CA}"/>
              </a:ext>
            </a:extLst>
          </p:cNvPr>
          <p:cNvSpPr/>
          <p:nvPr/>
        </p:nvSpPr>
        <p:spPr bwMode="auto">
          <a:xfrm>
            <a:off x="219068" y="1299973"/>
            <a:ext cx="1996097" cy="5037457"/>
          </a:xfrm>
          <a:prstGeom prst="roundRect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pic>
        <p:nvPicPr>
          <p:cNvPr id="12" name="Picture 11" descr="A close up of words&#10;&#10;AI-generated content may be incorrect.">
            <a:extLst>
              <a:ext uri="{FF2B5EF4-FFF2-40B4-BE49-F238E27FC236}">
                <a16:creationId xmlns:a16="http://schemas.microsoft.com/office/drawing/2014/main" id="{319D25D7-2EBC-0F88-AE41-C72232CC5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076" y="2054355"/>
            <a:ext cx="2327140" cy="32696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2EC0C-95AD-6198-549A-B385C974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6" y="28503"/>
            <a:ext cx="9113983" cy="834008"/>
          </a:xfrm>
        </p:spPr>
        <p:txBody>
          <a:bodyPr/>
          <a:lstStyle/>
          <a:p>
            <a:pPr algn="ctr"/>
            <a:r>
              <a:rPr lang="en-US" sz="3200" b="1">
                <a:cs typeface="Arial"/>
              </a:rPr>
              <a:t>Team Immediate Meet staff feedback</a:t>
            </a:r>
            <a:br>
              <a:rPr lang="en-US">
                <a:cs typeface="Arial"/>
              </a:rPr>
            </a:br>
            <a:r>
              <a:rPr lang="en-US">
                <a:cs typeface="Arial"/>
              </a:rPr>
              <a:t>(Intervention on the same day/shift)</a:t>
            </a:r>
            <a:endParaRPr lang="en-US" b="1"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B043BF-9A88-9EE2-20D8-712968BBE91A}"/>
              </a:ext>
            </a:extLst>
          </p:cNvPr>
          <p:cNvSpPr txBox="1"/>
          <p:nvPr/>
        </p:nvSpPr>
        <p:spPr>
          <a:xfrm>
            <a:off x="2271076" y="1255831"/>
            <a:ext cx="6728991" cy="4633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425"/>
              </a:lnSpc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ＭＳ Ｐゴシック"/>
                <a:cs typeface="Aptos Serif" panose="02020604070405020304" pitchFamily="18" charset="0"/>
              </a:rPr>
              <a:t>"The TIM helped me to draw a line under my experience, so I didn't take it home with me”</a:t>
            </a:r>
            <a:endParaRPr lang="en-US" sz="1600" baseline="0">
              <a:solidFill>
                <a:srgbClr val="E76E2B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F711C2-C61C-00E7-AA41-ECF1C7AD40D9}"/>
              </a:ext>
            </a:extLst>
          </p:cNvPr>
          <p:cNvSpPr txBox="1"/>
          <p:nvPr/>
        </p:nvSpPr>
        <p:spPr>
          <a:xfrm>
            <a:off x="4684419" y="4087893"/>
            <a:ext cx="4183522" cy="7134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600"/>
              </a:lnSpc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ＭＳ Ｐゴシック"/>
                <a:cs typeface="Aptos Serif" panose="02020604070405020304" pitchFamily="18" charset="0"/>
              </a:rPr>
              <a:t>"I found it really helpful to come together and check in on each other and hear other’s perspectives"</a:t>
            </a:r>
            <a:r>
              <a:rPr lang="en-GB" sz="1600" baseline="0">
                <a:solidFill>
                  <a:srgbClr val="E76E2B"/>
                </a:solidFill>
                <a:latin typeface="Aptos Serif" panose="02020604070405020304" pitchFamily="18" charset="0"/>
                <a:ea typeface="ＭＳ Ｐゴシック"/>
                <a:cs typeface="Aptos Serif" panose="02020604070405020304" pitchFamily="18" charset="0"/>
              </a:rPr>
              <a:t> </a:t>
            </a:r>
            <a:endParaRPr lang="en-US" sz="1600" baseline="0">
              <a:solidFill>
                <a:srgbClr val="E76E2B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64DA9-960E-763F-D092-4180B101404D}"/>
              </a:ext>
            </a:extLst>
          </p:cNvPr>
          <p:cNvSpPr txBox="1"/>
          <p:nvPr/>
        </p:nvSpPr>
        <p:spPr>
          <a:xfrm>
            <a:off x="4654127" y="2303344"/>
            <a:ext cx="4183522" cy="9186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600"/>
              </a:lnSpc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ＭＳ Ｐゴシック"/>
                <a:cs typeface="Aptos Serif" panose="02020604070405020304" pitchFamily="18" charset="0"/>
              </a:rPr>
              <a:t>"As a TIM leader I was able to set aside my own emotions when organising the TIM but I led by example and shared my own emotional response during the TIM" </a:t>
            </a:r>
            <a:endParaRPr lang="en-US" sz="1600" baseline="0">
              <a:solidFill>
                <a:srgbClr val="E76E2B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EB5512-2E22-5D50-E777-4F33F2F33EA2}"/>
              </a:ext>
            </a:extLst>
          </p:cNvPr>
          <p:cNvSpPr txBox="1"/>
          <p:nvPr/>
        </p:nvSpPr>
        <p:spPr>
          <a:xfrm>
            <a:off x="4338670" y="4851932"/>
            <a:ext cx="45292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/>
                <a:cs typeface="Aptos Serif" panose="02020604070405020304" pitchFamily="18" charset="0"/>
              </a:rPr>
              <a:t>"Attending a TIM provided me with the confidence to instigate and lead a TIM." </a:t>
            </a:r>
            <a:endParaRPr lang="en-US" sz="1600" i="1" baseline="0">
              <a:solidFill>
                <a:schemeClr val="tx2"/>
              </a:solidFill>
              <a:latin typeface="Aptos Serif" panose="02020604070405020304" pitchFamily="18" charset="0"/>
              <a:ea typeface="Calibri"/>
              <a:cs typeface="Aptos Serif" panose="0202060407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0A782-7D86-A8ED-44D9-DF429F716C16}"/>
              </a:ext>
            </a:extLst>
          </p:cNvPr>
          <p:cNvSpPr txBox="1"/>
          <p:nvPr/>
        </p:nvSpPr>
        <p:spPr>
          <a:xfrm>
            <a:off x="4759779" y="3197102"/>
            <a:ext cx="4077870" cy="9771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i="1">
              <a:solidFill>
                <a:schemeClr val="tx2"/>
              </a:solidFill>
              <a:latin typeface="Aptos Serif" panose="02020604070405020304" pitchFamily="18" charset="0"/>
              <a:ea typeface="Calibri"/>
              <a:cs typeface="Aptos Serif" panose="02020604070405020304" pitchFamily="18" charset="0"/>
            </a:endParaRPr>
          </a:p>
          <a:p>
            <a:pPr algn="ctr">
              <a:lnSpc>
                <a:spcPts val="1500"/>
              </a:lnSpc>
            </a:pPr>
            <a:r>
              <a:rPr lang="en-GB" sz="1600" i="1" baseline="0">
                <a:solidFill>
                  <a:schemeClr val="accent4">
                    <a:lumMod val="49000"/>
                  </a:schemeClr>
                </a:solidFill>
                <a:latin typeface="Aptos Serif" panose="02020604070405020304" pitchFamily="18" charset="0"/>
                <a:ea typeface="Calibri"/>
                <a:cs typeface="Aptos Serif" panose="02020604070405020304" pitchFamily="18" charset="0"/>
              </a:rPr>
              <a:t>"The structure of the TIM gave me the freedom to talk about my emotional experience" </a:t>
            </a:r>
          </a:p>
          <a:p>
            <a:endParaRPr lang="en-GB" sz="1200" b="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209C15-E01C-A520-39BF-2ED04E8DB7E7}"/>
              </a:ext>
            </a:extLst>
          </p:cNvPr>
          <p:cNvSpPr txBox="1"/>
          <p:nvPr/>
        </p:nvSpPr>
        <p:spPr>
          <a:xfrm>
            <a:off x="2568373" y="5549429"/>
            <a:ext cx="6269276" cy="99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/>
                <a:cs typeface="Aptos Serif" panose="02020604070405020304" pitchFamily="18" charset="0"/>
              </a:rPr>
              <a:t>"A hot debrief isn't helpful when people are feeling emotional; a TIM check-in means people can be followed up later which is better"</a:t>
            </a:r>
            <a:endParaRPr lang="en-US" sz="1600" baseline="0">
              <a:solidFill>
                <a:srgbClr val="E76E2B"/>
              </a:solidFill>
              <a:latin typeface="Aptos Serif" panose="02020604070405020304" pitchFamily="18" charset="0"/>
              <a:ea typeface="Calibri"/>
              <a:cs typeface="Aptos Serif" panose="02020604070405020304" pitchFamily="18" charset="0"/>
            </a:endParaRPr>
          </a:p>
          <a:p>
            <a:endParaRPr lang="en-GB" sz="1600" i="1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8D9FA2-CCC5-87B1-0108-0698427E80A5}"/>
              </a:ext>
            </a:extLst>
          </p:cNvPr>
          <p:cNvSpPr txBox="1"/>
          <p:nvPr/>
        </p:nvSpPr>
        <p:spPr>
          <a:xfrm>
            <a:off x="2215165" y="6375057"/>
            <a:ext cx="612547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/>
                <a:cs typeface="Aptos Serif" panose="02020604070405020304" pitchFamily="18" charset="0"/>
              </a:rPr>
              <a:t>"This is SO needed I wish it had been available before now." </a:t>
            </a:r>
            <a:endParaRPr lang="en-US" sz="1600" i="1" baseline="0">
              <a:solidFill>
                <a:schemeClr val="tx2"/>
              </a:solidFill>
              <a:latin typeface="Aptos Serif" panose="02020604070405020304" pitchFamily="18" charset="0"/>
              <a:ea typeface="Calibri"/>
              <a:cs typeface="Aptos Serif" panose="0202060407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A56151-B073-2627-33AF-FFDF2E7B7BD7}"/>
              </a:ext>
            </a:extLst>
          </p:cNvPr>
          <p:cNvSpPr txBox="1"/>
          <p:nvPr/>
        </p:nvSpPr>
        <p:spPr>
          <a:xfrm>
            <a:off x="3699680" y="1755020"/>
            <a:ext cx="5444320" cy="482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/>
                <a:cs typeface="Aptos Serif" panose="02020604070405020304" pitchFamily="18" charset="0"/>
              </a:rPr>
              <a:t>"The TIM was so quick and easy to do... I didn’t have to worry as I knew staff would now get support"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B29D4B-8591-D082-9F68-D679075CFAFB}"/>
              </a:ext>
            </a:extLst>
          </p:cNvPr>
          <p:cNvSpPr txBox="1"/>
          <p:nvPr/>
        </p:nvSpPr>
        <p:spPr>
          <a:xfrm>
            <a:off x="275422" y="1488569"/>
            <a:ext cx="17513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Incident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Young female pt in ICU with T2 </a:t>
            </a:r>
            <a:r>
              <a:rPr lang="en-GB" sz="1200" baseline="0" err="1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resp</a:t>
            </a: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 failure (Rare appendix cancer)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Unexpected rapid deterioration and death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Patient was Mandarin speaking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Family all present at the time of her death &amp; very distressed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Not accepting of her medical status</a:t>
            </a:r>
          </a:p>
          <a:p>
            <a:pPr algn="ctr">
              <a:spcAft>
                <a:spcPts val="1200"/>
              </a:spcAft>
            </a:pPr>
            <a:r>
              <a:rPr lang="en-GB" sz="1200" baseline="0">
                <a:solidFill>
                  <a:srgbClr val="000000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Passed in half an hour leaving everyone in shock</a:t>
            </a:r>
          </a:p>
        </p:txBody>
      </p:sp>
    </p:spTree>
    <p:extLst>
      <p:ext uri="{BB962C8B-B14F-4D97-AF65-F5344CB8AC3E}">
        <p14:creationId xmlns:p14="http://schemas.microsoft.com/office/powerpoint/2010/main" val="254003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31EA0-863E-0CAB-73A5-7082184D93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78813" y="5565774"/>
            <a:ext cx="652462" cy="246063"/>
          </a:xfrm>
        </p:spPr>
        <p:txBody>
          <a:bodyPr/>
          <a:lstStyle/>
          <a:p>
            <a:fld id="{7227D076-2E9B-403A-AC04-EAE6E7986C43}" type="slidenum">
              <a:rPr lang="en-GB" altLang="en-US" smtClean="0"/>
              <a:pPr/>
              <a:t>7</a:t>
            </a:fld>
            <a:endParaRPr lang="en-GB" alt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809258-90D8-2B43-6B60-1678B8426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513286"/>
              </p:ext>
            </p:extLst>
          </p:nvPr>
        </p:nvGraphicFramePr>
        <p:xfrm>
          <a:off x="189766" y="2516269"/>
          <a:ext cx="3764226" cy="299085"/>
        </p:xfrm>
        <a:graphic>
          <a:graphicData uri="http://schemas.openxmlformats.org/drawingml/2006/table">
            <a:tbl>
              <a:tblPr/>
              <a:tblGrid>
                <a:gridCol w="3764226">
                  <a:extLst>
                    <a:ext uri="{9D8B030D-6E8A-4147-A177-3AD203B41FA5}">
                      <a16:colId xmlns:a16="http://schemas.microsoft.com/office/drawing/2014/main" val="30517877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endParaRPr lang="en-GB" sz="1600" b="1" i="1" u="none" strike="noStrike">
                        <a:solidFill>
                          <a:srgbClr val="7030A0"/>
                        </a:solidFill>
                        <a:effectLst/>
                        <a:latin typeface="Aptos Serif" panose="02020604070405020304" pitchFamily="18" charset="0"/>
                        <a:ea typeface="Calibri" panose="020F0502020204030204" pitchFamily="34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52184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ADAF610-C849-AE1E-F78E-90825FC34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428250"/>
              </p:ext>
            </p:extLst>
          </p:nvPr>
        </p:nvGraphicFramePr>
        <p:xfrm>
          <a:off x="189766" y="4362547"/>
          <a:ext cx="3682245" cy="831936"/>
        </p:xfrm>
        <a:graphic>
          <a:graphicData uri="http://schemas.openxmlformats.org/drawingml/2006/table">
            <a:tbl>
              <a:tblPr/>
              <a:tblGrid>
                <a:gridCol w="3682245">
                  <a:extLst>
                    <a:ext uri="{9D8B030D-6E8A-4147-A177-3AD203B41FA5}">
                      <a16:colId xmlns:a16="http://schemas.microsoft.com/office/drawing/2014/main" val="4073007965"/>
                    </a:ext>
                  </a:extLst>
                </a:gridCol>
              </a:tblGrid>
              <a:tr h="831936"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>
                        <a:solidFill>
                          <a:schemeClr val="accent4"/>
                        </a:solidFill>
                        <a:effectLst/>
                        <a:latin typeface="Aptos Serif" panose="02020604070405020304" pitchFamily="18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7560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E8F51E-A3E7-5276-5D88-FCAC9FE67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06448"/>
              </p:ext>
            </p:extLst>
          </p:nvPr>
        </p:nvGraphicFramePr>
        <p:xfrm>
          <a:off x="890079" y="5924452"/>
          <a:ext cx="2251876" cy="222885"/>
        </p:xfrm>
        <a:graphic>
          <a:graphicData uri="http://schemas.openxmlformats.org/drawingml/2006/table">
            <a:tbl>
              <a:tblPr/>
              <a:tblGrid>
                <a:gridCol w="2251876">
                  <a:extLst>
                    <a:ext uri="{9D8B030D-6E8A-4147-A177-3AD203B41FA5}">
                      <a16:colId xmlns:a16="http://schemas.microsoft.com/office/drawing/2014/main" val="347237525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1" i="1" u="none" strike="noStrike">
                        <a:solidFill>
                          <a:schemeClr val="accent4"/>
                        </a:solidFill>
                        <a:effectLst/>
                        <a:latin typeface="Amasis MT Pro" panose="020405040500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5403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C5DF9DA-3F26-59A9-90E9-B8FE043BE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047029"/>
              </p:ext>
            </p:extLst>
          </p:nvPr>
        </p:nvGraphicFramePr>
        <p:xfrm>
          <a:off x="1640296" y="5060267"/>
          <a:ext cx="3731833" cy="299085"/>
        </p:xfrm>
        <a:graphic>
          <a:graphicData uri="http://schemas.openxmlformats.org/drawingml/2006/table">
            <a:tbl>
              <a:tblPr/>
              <a:tblGrid>
                <a:gridCol w="3731833">
                  <a:extLst>
                    <a:ext uri="{9D8B030D-6E8A-4147-A177-3AD203B41FA5}">
                      <a16:colId xmlns:a16="http://schemas.microsoft.com/office/drawing/2014/main" val="13430111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endParaRPr lang="en-GB" sz="1600" b="1" i="1" u="none" strike="noStrike" baseline="0">
                        <a:solidFill>
                          <a:schemeClr val="accent4"/>
                        </a:solidFill>
                        <a:effectLst/>
                        <a:latin typeface="Aptos Serif" panose="02020604070405020304" pitchFamily="18" charset="0"/>
                        <a:ea typeface="Calibri" panose="020F0502020204030204" pitchFamily="34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867492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8FE0EF5-22C1-FB6A-576D-307CC0D6D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733047"/>
              </p:ext>
            </p:extLst>
          </p:nvPr>
        </p:nvGraphicFramePr>
        <p:xfrm>
          <a:off x="4384153" y="4407718"/>
          <a:ext cx="3299506" cy="299085"/>
        </p:xfrm>
        <a:graphic>
          <a:graphicData uri="http://schemas.openxmlformats.org/drawingml/2006/table">
            <a:tbl>
              <a:tblPr/>
              <a:tblGrid>
                <a:gridCol w="3299506">
                  <a:extLst>
                    <a:ext uri="{9D8B030D-6E8A-4147-A177-3AD203B41FA5}">
                      <a16:colId xmlns:a16="http://schemas.microsoft.com/office/drawing/2014/main" val="8590658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en-GB" sz="1600" b="1" i="1" u="none" strike="noStrike">
                        <a:solidFill>
                          <a:srgbClr val="7030A0"/>
                        </a:solidFill>
                        <a:effectLst/>
                        <a:latin typeface="Aptos Serif" panose="02020604070405020304" pitchFamily="18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16667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71E739E-F2FD-4D65-B480-D4CB43520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644919"/>
              </p:ext>
            </p:extLst>
          </p:nvPr>
        </p:nvGraphicFramePr>
        <p:xfrm>
          <a:off x="4384153" y="2097751"/>
          <a:ext cx="4287840" cy="344216"/>
        </p:xfrm>
        <a:graphic>
          <a:graphicData uri="http://schemas.openxmlformats.org/drawingml/2006/table">
            <a:tbl>
              <a:tblPr/>
              <a:tblGrid>
                <a:gridCol w="4287840">
                  <a:extLst>
                    <a:ext uri="{9D8B030D-6E8A-4147-A177-3AD203B41FA5}">
                      <a16:colId xmlns:a16="http://schemas.microsoft.com/office/drawing/2014/main" val="13612340"/>
                    </a:ext>
                  </a:extLst>
                </a:gridCol>
              </a:tblGrid>
              <a:tr h="344216">
                <a:tc>
                  <a:txBody>
                    <a:bodyPr/>
                    <a:lstStyle/>
                    <a:p>
                      <a:pPr algn="l" fontAlgn="b"/>
                      <a:endParaRPr lang="en-GB" sz="1600" b="1" i="1" u="none" strike="noStrike" baseline="0">
                        <a:solidFill>
                          <a:srgbClr val="B60072"/>
                        </a:solidFill>
                        <a:effectLst/>
                        <a:latin typeface="Aptos Serif" panose="02020604070405020304" pitchFamily="18" charset="0"/>
                        <a:ea typeface="Calibri" panose="020F0502020204030204" pitchFamily="34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24865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D3D2AE0-FF95-6D9C-BEC5-1CD131D2CD68}"/>
              </a:ext>
            </a:extLst>
          </p:cNvPr>
          <p:cNvSpPr txBox="1"/>
          <p:nvPr/>
        </p:nvSpPr>
        <p:spPr>
          <a:xfrm>
            <a:off x="509312" y="1149489"/>
            <a:ext cx="3764226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rgbClr val="E76E2B"/>
                </a:solidFill>
                <a:effectLst/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</a:t>
            </a: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It </a:t>
            </a:r>
            <a:r>
              <a:rPr lang="en-GB" sz="1600" i="1" baseline="0">
                <a:solidFill>
                  <a:srgbClr val="E76E2B"/>
                </a:solidFill>
                <a:effectLst/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was the first time I've been offered this type of session during my 6 years </a:t>
            </a: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as a </a:t>
            </a:r>
            <a:r>
              <a:rPr lang="en-GB" sz="1600" i="1" baseline="0">
                <a:solidFill>
                  <a:srgbClr val="E76E2B"/>
                </a:solidFill>
                <a:effectLst/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doctor and it was truly invaluable”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“Hearing other’s perspectives made me feel proud of how things were handled”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“It gave me closure and answered my outstanding questions”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“A very safe and respectful forum to listen and to share feelings and experiences.”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“I will encourage others to take part in these sessions.” 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</a:rPr>
              <a:t>“Please continue to deliver these             excellent groups” </a:t>
            </a:r>
          </a:p>
          <a:p>
            <a:pPr algn="r">
              <a:lnSpc>
                <a:spcPts val="1800"/>
              </a:lnSpc>
              <a:spcAft>
                <a:spcPts val="1200"/>
              </a:spcAft>
            </a:pPr>
            <a:endParaRPr lang="en-GB" sz="1600" i="1" baseline="0">
              <a:solidFill>
                <a:schemeClr val="tx2"/>
              </a:solidFill>
              <a:latin typeface="Aptos Serif" panose="02020604070405020304" pitchFamily="18" charset="0"/>
              <a:ea typeface="Calibri" panose="020F0502020204030204" pitchFamily="34" charset="0"/>
              <a:cs typeface="Aptos Serif" panose="02020604070405020304" pitchFamily="18" charset="0"/>
            </a:endParaRPr>
          </a:p>
          <a:p>
            <a:pPr algn="r"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rgbClr val="B60072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 </a:t>
            </a:r>
          </a:p>
          <a:p>
            <a:pPr algn="r">
              <a:spcAft>
                <a:spcPts val="1200"/>
              </a:spcAft>
            </a:pPr>
            <a:endParaRPr lang="en-GB" sz="1600" i="1" baseline="0">
              <a:solidFill>
                <a:srgbClr val="B60072"/>
              </a:solidFill>
              <a:latin typeface="Aptos Serif" panose="02020604070405020304" pitchFamily="18" charset="0"/>
              <a:ea typeface="Calibri" panose="020F0502020204030204" pitchFamily="34" charset="0"/>
              <a:cs typeface="Aptos Serif" panose="02020604070405020304" pitchFamily="18" charset="0"/>
            </a:endParaRPr>
          </a:p>
          <a:p>
            <a:pPr algn="r">
              <a:spcAft>
                <a:spcPts val="1200"/>
              </a:spcAft>
            </a:pPr>
            <a:endParaRPr lang="en-GB" sz="1600" i="1" baseline="0">
              <a:solidFill>
                <a:srgbClr val="B60072"/>
              </a:solidFill>
              <a:latin typeface="Aptos Serif" panose="02020604070405020304" pitchFamily="18" charset="0"/>
              <a:ea typeface="Calibri" panose="020F0502020204030204" pitchFamily="34" charset="0"/>
              <a:cs typeface="Aptos Serif" panose="02020604070405020304" pitchFamily="18" charset="0"/>
            </a:endParaRPr>
          </a:p>
          <a:p>
            <a:pPr algn="r"/>
            <a:r>
              <a:rPr lang="en-GB" sz="1600" i="1" baseline="0">
                <a:solidFill>
                  <a:srgbClr val="B60072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 </a:t>
            </a:r>
          </a:p>
          <a:p>
            <a:pPr algn="r"/>
            <a:endParaRPr lang="en-GB" sz="1600" i="1" baseline="0">
              <a:solidFill>
                <a:srgbClr val="B6007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892FB08-6AC2-7EFF-3E1E-B4F33DF56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99540"/>
              </p:ext>
            </p:extLst>
          </p:nvPr>
        </p:nvGraphicFramePr>
        <p:xfrm>
          <a:off x="4384153" y="3084313"/>
          <a:ext cx="4570081" cy="299085"/>
        </p:xfrm>
        <a:graphic>
          <a:graphicData uri="http://schemas.openxmlformats.org/drawingml/2006/table">
            <a:tbl>
              <a:tblPr/>
              <a:tblGrid>
                <a:gridCol w="4570081">
                  <a:extLst>
                    <a:ext uri="{9D8B030D-6E8A-4147-A177-3AD203B41FA5}">
                      <a16:colId xmlns:a16="http://schemas.microsoft.com/office/drawing/2014/main" val="13430111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600" b="1" i="1" u="none" strike="noStrike" baseline="0">
                        <a:solidFill>
                          <a:srgbClr val="7030A0"/>
                        </a:solidFill>
                        <a:effectLst/>
                        <a:latin typeface="Aptos Serif" panose="02020604070405020304" pitchFamily="18" charset="0"/>
                        <a:cs typeface="Aptos Serif" panose="02020604070405020304" pitchFamily="18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867492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9980409-FE07-54DC-BCE5-2C83E704FB93}"/>
              </a:ext>
            </a:extLst>
          </p:cNvPr>
          <p:cNvSpPr txBox="1">
            <a:spLocks/>
          </p:cNvSpPr>
          <p:nvPr/>
        </p:nvSpPr>
        <p:spPr bwMode="auto">
          <a:xfrm>
            <a:off x="0" y="19579"/>
            <a:ext cx="9144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marR="0" algn="ctr" rtl="0">
              <a:buClr>
                <a:srgbClr val="0F4761"/>
              </a:buClr>
            </a:pPr>
            <a:r>
              <a:rPr lang="en-GB" altLang="en-US" sz="3200" b="1" kern="0" baseline="0"/>
              <a:t>Post Event Team Reflection staff feedback                           </a:t>
            </a:r>
            <a:r>
              <a:rPr lang="en-GB" altLang="en-US" b="0" i="1" kern="0" baseline="0"/>
              <a:t>Intervention 2-3 weeks post event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CF674F-9340-4E3B-1456-DAB66E0F51A1}"/>
              </a:ext>
            </a:extLst>
          </p:cNvPr>
          <p:cNvSpPr txBox="1"/>
          <p:nvPr/>
        </p:nvSpPr>
        <p:spPr>
          <a:xfrm>
            <a:off x="4578404" y="1149489"/>
            <a:ext cx="4040668" cy="63914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rgbClr val="E76E2B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“This PETR has changed my perception of talking about these experiences, it’s very helpful and worthwhile”</a:t>
            </a:r>
          </a:p>
          <a:p>
            <a:pPr>
              <a:lnSpc>
                <a:spcPts val="1800"/>
              </a:lnSpc>
              <a:spcAft>
                <a:spcPts val="1200"/>
              </a:spcAft>
            </a:pP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  <a:ea typeface="Calibri" panose="020F0502020204030204" pitchFamily="34" charset="0"/>
                <a:cs typeface="Aptos Serif" panose="02020604070405020304" pitchFamily="18" charset="0"/>
              </a:rPr>
              <a:t>“I really valued feeling safe, supported, and heard, hearing other team members’ experiences and having our responses to a traumatic experience normalised”</a:t>
            </a:r>
          </a:p>
          <a:p>
            <a:pPr rtl="0">
              <a:lnSpc>
                <a:spcPts val="1800"/>
              </a:lnSpc>
              <a:spcAft>
                <a:spcPts val="1200"/>
              </a:spcAft>
            </a:pPr>
            <a:r>
              <a:rPr lang="en-GB" sz="1600" b="1" i="1" u="none" strike="noStrike" kern="1200" baseline="0">
                <a:solidFill>
                  <a:srgbClr val="E76E2B"/>
                </a:solidFill>
                <a:latin typeface="Aptos Serif" panose="02020604070405020304" pitchFamily="18" charset="0"/>
              </a:rPr>
              <a:t>“The discussion led me to better understand what I felt less equipped to handle when a patient died”</a:t>
            </a:r>
          </a:p>
          <a:p>
            <a:pPr rtl="0">
              <a:lnSpc>
                <a:spcPts val="1800"/>
              </a:lnSpc>
              <a:spcAft>
                <a:spcPts val="1200"/>
              </a:spcAft>
            </a:pPr>
            <a:r>
              <a:rPr lang="en-GB" sz="1600" b="1" i="1" u="none" strike="noStrike" kern="1200" baseline="0">
                <a:solidFill>
                  <a:schemeClr val="tx2"/>
                </a:solidFill>
                <a:latin typeface="Aptos Serif" panose="02020604070405020304" pitchFamily="18" charset="0"/>
              </a:rPr>
              <a:t>“It was very helpful to understand </a:t>
            </a: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</a:rPr>
              <a:t>others’</a:t>
            </a:r>
            <a:r>
              <a:rPr lang="en-GB" sz="1600" b="1" i="1" u="none" strike="noStrike" kern="1200" baseline="0">
                <a:solidFill>
                  <a:schemeClr val="tx2"/>
                </a:solidFill>
                <a:latin typeface="Aptos Serif" panose="02020604070405020304" pitchFamily="18" charset="0"/>
              </a:rPr>
              <a:t> experiences </a:t>
            </a:r>
            <a:r>
              <a:rPr lang="en-GB" sz="1600" i="1" baseline="0">
                <a:solidFill>
                  <a:schemeClr val="tx2"/>
                </a:solidFill>
                <a:latin typeface="Aptos Serif" panose="02020604070405020304" pitchFamily="18" charset="0"/>
              </a:rPr>
              <a:t>and </a:t>
            </a:r>
            <a:r>
              <a:rPr lang="en-GB" sz="1600" b="1" i="1" u="none" strike="noStrike" kern="1200" baseline="0">
                <a:solidFill>
                  <a:schemeClr val="tx2"/>
                </a:solidFill>
                <a:latin typeface="Aptos Serif" panose="02020604070405020304" pitchFamily="18" charset="0"/>
              </a:rPr>
              <a:t>perspectives”</a:t>
            </a:r>
          </a:p>
          <a:p>
            <a:pPr rtl="0">
              <a:lnSpc>
                <a:spcPts val="1800"/>
              </a:lnSpc>
              <a:spcAft>
                <a:spcPts val="1200"/>
              </a:spcAft>
            </a:pPr>
            <a:r>
              <a:rPr lang="en-GB" sz="1600" b="1" i="1" u="none" strike="noStrike" kern="1200" baseline="0">
                <a:solidFill>
                  <a:srgbClr val="E76E2B"/>
                </a:solidFill>
                <a:latin typeface="Aptos Serif" panose="02020604070405020304" pitchFamily="18" charset="0"/>
              </a:rPr>
              <a:t>“I would recommend this session to everyone who experience a traumatic or challenging experience at work”</a:t>
            </a:r>
          </a:p>
          <a:p>
            <a:pPr rtl="0">
              <a:lnSpc>
                <a:spcPts val="1400"/>
              </a:lnSpc>
              <a:spcAft>
                <a:spcPts val="1200"/>
              </a:spcAft>
            </a:pPr>
            <a:endParaRPr lang="en-GB" sz="1400" b="1" i="1" u="none" strike="noStrike" kern="1200" baseline="0">
              <a:solidFill>
                <a:srgbClr val="7030A0"/>
              </a:solidFill>
              <a:latin typeface="Aptos Serif" panose="02020604070405020304" pitchFamily="18" charset="0"/>
            </a:endParaRPr>
          </a:p>
          <a:p>
            <a:pPr rtl="0">
              <a:spcAft>
                <a:spcPts val="1200"/>
              </a:spcAft>
            </a:pPr>
            <a:endParaRPr lang="en-GB" sz="1400" b="1" i="1" u="none" strike="noStrike" kern="1200" baseline="0">
              <a:solidFill>
                <a:srgbClr val="7030A0"/>
              </a:solidFill>
              <a:latin typeface="Aptos Serif" panose="02020604070405020304" pitchFamily="18" charset="0"/>
            </a:endParaRPr>
          </a:p>
          <a:p>
            <a:pPr rtl="0"/>
            <a:r>
              <a:rPr lang="en-GB" sz="1600" b="1" i="1" u="none" strike="noStrike" kern="1200" baseline="0">
                <a:solidFill>
                  <a:srgbClr val="7030A0"/>
                </a:solidFill>
                <a:latin typeface="Aptos Serif" panose="02020604070405020304" pitchFamily="18" charset="0"/>
              </a:rPr>
              <a:t> </a:t>
            </a:r>
          </a:p>
          <a:p>
            <a:endParaRPr lang="en-GB" sz="1600" i="1" baseline="0">
              <a:solidFill>
                <a:schemeClr val="tx2"/>
              </a:solidFill>
              <a:latin typeface="Aptos Serif" panose="02020604070405020304" pitchFamily="18" charset="0"/>
              <a:ea typeface="Calibri" panose="020F0502020204030204" pitchFamily="34" charset="0"/>
              <a:cs typeface="Aptos Serif" panose="02020604070405020304" pitchFamily="18" charset="0"/>
            </a:endParaRPr>
          </a:p>
          <a:p>
            <a:endParaRPr lang="en-GB" sz="1600" i="1" baseline="0">
              <a:solidFill>
                <a:schemeClr val="tx2"/>
              </a:solidFill>
              <a:latin typeface="Aptos Serif" panose="02020604070405020304" pitchFamily="18" charset="0"/>
              <a:ea typeface="Calibri" panose="020F0502020204030204" pitchFamily="34" charset="0"/>
              <a:cs typeface="Aptos Serif" panose="02020604070405020304" pitchFamily="18" charset="0"/>
            </a:endParaRPr>
          </a:p>
          <a:p>
            <a:pPr algn="ctr"/>
            <a:endParaRPr lang="en-GB" sz="1600" i="1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949FE74-0E3D-D6C7-CC41-71E61207C56A}"/>
              </a:ext>
            </a:extLst>
          </p:cNvPr>
          <p:cNvCxnSpPr>
            <a:cxnSpLocks/>
          </p:cNvCxnSpPr>
          <p:nvPr/>
        </p:nvCxnSpPr>
        <p:spPr bwMode="auto">
          <a:xfrm>
            <a:off x="4412423" y="1250385"/>
            <a:ext cx="0" cy="5181946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8420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2">
            <a:extLst>
              <a:ext uri="{FF2B5EF4-FFF2-40B4-BE49-F238E27FC236}">
                <a16:creationId xmlns:a16="http://schemas.microsoft.com/office/drawing/2014/main" id="{F9E95D9D-46C9-7E86-5687-3622E0FB4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qr code on a blue background&#10;&#10;AI-generated content may be incorrect.">
            <a:extLst>
              <a:ext uri="{FF2B5EF4-FFF2-40B4-BE49-F238E27FC236}">
                <a16:creationId xmlns:a16="http://schemas.microsoft.com/office/drawing/2014/main" id="{0CB8B409-620B-8280-9A5B-B4A93194F5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35" t="33817" r="22547" b="11401"/>
          <a:stretch/>
        </p:blipFill>
        <p:spPr>
          <a:xfrm>
            <a:off x="1684864" y="3716800"/>
            <a:ext cx="1834936" cy="1817219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F242BD58-3DBB-02EB-C123-F34330190F39}"/>
              </a:ext>
            </a:extLst>
          </p:cNvPr>
          <p:cNvSpPr txBox="1">
            <a:spLocks/>
          </p:cNvSpPr>
          <p:nvPr/>
        </p:nvSpPr>
        <p:spPr bwMode="auto">
          <a:xfrm>
            <a:off x="3619804" y="3795631"/>
            <a:ext cx="5447992" cy="154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ts val="2200"/>
              </a:lnSpc>
              <a:spcAft>
                <a:spcPts val="0"/>
              </a:spcAft>
            </a:pPr>
            <a:r>
              <a:rPr lang="en-GB" altLang="en-US" sz="1800" b="0" kern="0" baseline="0"/>
              <a:t>Dr Janet Balabanovic</a:t>
            </a:r>
            <a:br>
              <a:rPr lang="en-GB" altLang="en-US" sz="1800" b="0" kern="0" baseline="0"/>
            </a:br>
            <a:r>
              <a:rPr lang="en-GB" altLang="en-US" sz="1800" b="0" kern="0" baseline="0"/>
              <a:t>Critical Care Psychology Lead</a:t>
            </a:r>
            <a:br>
              <a:rPr lang="en-GB" altLang="en-US" sz="1800" b="0" kern="0" baseline="0"/>
            </a:br>
            <a:r>
              <a:rPr lang="en-GB" altLang="en-US" sz="1800" b="0" kern="0" baseline="0"/>
              <a:t>Consultant Counselling Psychologist</a:t>
            </a:r>
          </a:p>
          <a:p>
            <a:pPr>
              <a:lnSpc>
                <a:spcPts val="2200"/>
              </a:lnSpc>
              <a:spcAft>
                <a:spcPts val="0"/>
              </a:spcAft>
            </a:pPr>
            <a:r>
              <a:rPr lang="en-GB" altLang="en-US" sz="1800" b="0" kern="0" baseline="0"/>
              <a:t>BABCP Accredited Cognitive Behavioural Therapist</a:t>
            </a:r>
            <a:br>
              <a:rPr lang="en-GB" altLang="en-US" sz="1800" b="0" kern="0" baseline="0"/>
            </a:br>
            <a:r>
              <a:rPr lang="en-GB" altLang="en-US" sz="1800" b="0" kern="0" baseline="0"/>
              <a:t>email: </a:t>
            </a:r>
            <a:r>
              <a:rPr lang="en-GB" altLang="en-US" sz="1800" b="0" kern="0" baseline="0">
                <a:hlinkClick r:id="rId5"/>
              </a:rPr>
              <a:t>j.balabanovic@nhs.net</a:t>
            </a:r>
            <a:r>
              <a:rPr lang="en-GB" altLang="en-US" sz="1800" b="0" kern="0" baseline="0"/>
              <a:t>                      </a:t>
            </a:r>
          </a:p>
          <a:p>
            <a:pPr>
              <a:lnSpc>
                <a:spcPts val="2200"/>
              </a:lnSpc>
              <a:spcAft>
                <a:spcPts val="0"/>
              </a:spcAft>
            </a:pPr>
            <a:r>
              <a:rPr lang="en-GB" altLang="en-US" sz="1800" b="0" kern="0" baseline="0"/>
              <a:t>Mobile: 07974 630586</a:t>
            </a:r>
            <a:br>
              <a:rPr lang="en-GB" altLang="en-US" sz="1600" b="0" kern="0" baseline="0"/>
            </a:br>
            <a:br>
              <a:rPr lang="en-GB" altLang="en-US" sz="1600" b="0" kern="0" baseline="0"/>
            </a:br>
            <a:endParaRPr lang="en-GB" altLang="en-US" sz="1600" b="0" kern="0" baseline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8207A8E-6784-E417-3F62-4DD173E72F9A}"/>
              </a:ext>
            </a:extLst>
          </p:cNvPr>
          <p:cNvSpPr txBox="1">
            <a:spLocks/>
          </p:cNvSpPr>
          <p:nvPr/>
        </p:nvSpPr>
        <p:spPr bwMode="auto">
          <a:xfrm>
            <a:off x="0" y="3396175"/>
            <a:ext cx="9143999" cy="60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ts val="1800"/>
              </a:lnSpc>
              <a:spcAft>
                <a:spcPts val="600"/>
              </a:spcAft>
            </a:pPr>
            <a:r>
              <a:rPr lang="en-GB" altLang="en-US" i="1" kern="0" baseline="0">
                <a:solidFill>
                  <a:srgbClr val="000000"/>
                </a:solidFill>
              </a:rPr>
              <a:t>Please get in touch if you’d like to know more</a:t>
            </a:r>
          </a:p>
        </p:txBody>
      </p:sp>
    </p:spTree>
    <p:extLst>
      <p:ext uri="{BB962C8B-B14F-4D97-AF65-F5344CB8AC3E}">
        <p14:creationId xmlns:p14="http://schemas.microsoft.com/office/powerpoint/2010/main" val="422542590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7B85"/>
      </a:dk1>
      <a:lt1>
        <a:srgbClr val="ACDCD4"/>
      </a:lt1>
      <a:dk2>
        <a:srgbClr val="00535E"/>
      </a:dk2>
      <a:lt2>
        <a:srgbClr val="FFFFFF"/>
      </a:lt2>
      <a:accent1>
        <a:srgbClr val="ACDCD4"/>
      </a:accent1>
      <a:accent2>
        <a:srgbClr val="A9C398"/>
      </a:accent2>
      <a:accent3>
        <a:srgbClr val="D2EBE6"/>
      </a:accent3>
      <a:accent4>
        <a:srgbClr val="006871"/>
      </a:accent4>
      <a:accent5>
        <a:srgbClr val="D2EBE6"/>
      </a:accent5>
      <a:accent6>
        <a:srgbClr val="99B089"/>
      </a:accent6>
      <a:hlink>
        <a:srgbClr val="00AFDB"/>
      </a:hlink>
      <a:folHlink>
        <a:srgbClr val="00539B"/>
      </a:folHlink>
    </a:clrScheme>
    <a:fontScheme name="2_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2_Office Theme 1">
        <a:dk1>
          <a:srgbClr val="007B85"/>
        </a:dk1>
        <a:lt1>
          <a:srgbClr val="ACDCD4"/>
        </a:lt1>
        <a:dk2>
          <a:srgbClr val="00535E"/>
        </a:dk2>
        <a:lt2>
          <a:srgbClr val="FFFFFF"/>
        </a:lt2>
        <a:accent1>
          <a:srgbClr val="ACDCD4"/>
        </a:accent1>
        <a:accent2>
          <a:srgbClr val="A9C398"/>
        </a:accent2>
        <a:accent3>
          <a:srgbClr val="D2EBE6"/>
        </a:accent3>
        <a:accent4>
          <a:srgbClr val="006871"/>
        </a:accent4>
        <a:accent5>
          <a:srgbClr val="D2EBE6"/>
        </a:accent5>
        <a:accent6>
          <a:srgbClr val="99B089"/>
        </a:accent6>
        <a:hlink>
          <a:srgbClr val="00AFDB"/>
        </a:hlink>
        <a:folHlink>
          <a:srgbClr val="0053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6a2e09-cd5a-43b9-95ad-f27dc8263e8e" xsi:nil="true"/>
    <lcf76f155ced4ddcb4097134ff3c332f xmlns="e6bed965-523c-4023-8d78-af032cd4769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51620C47D3F4CB046B96311EA442D" ma:contentTypeVersion="15" ma:contentTypeDescription="Create a new document." ma:contentTypeScope="" ma:versionID="4a597c82bc5313b41426df21e9cdbc7a">
  <xsd:schema xmlns:xsd="http://www.w3.org/2001/XMLSchema" xmlns:xs="http://www.w3.org/2001/XMLSchema" xmlns:p="http://schemas.microsoft.com/office/2006/metadata/properties" xmlns:ns2="e6bed965-523c-4023-8d78-af032cd47694" xmlns:ns3="7c6a2e09-cd5a-43b9-95ad-f27dc8263e8e" targetNamespace="http://schemas.microsoft.com/office/2006/metadata/properties" ma:root="true" ma:fieldsID="c3ef1ddc7c14852e28076232bbf7ccf5" ns2:_="" ns3:_="">
    <xsd:import namespace="e6bed965-523c-4023-8d78-af032cd47694"/>
    <xsd:import namespace="7c6a2e09-cd5a-43b9-95ad-f27dc8263e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ed965-523c-4023-8d78-af032cd47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a720f7c-b663-4697-a928-66c8f8080f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a2e09-cd5a-43b9-95ad-f27dc8263e8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efe600-5022-4431-9da1-a50178d25ce5}" ma:internalName="TaxCatchAll" ma:showField="CatchAllData" ma:web="7c6a2e09-cd5a-43b9-95ad-f27dc8263e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A93DC7-4D3E-4432-9177-EFE5AFA58CD8}">
  <ds:schemaRefs>
    <ds:schemaRef ds:uri="http://purl.org/dc/terms/"/>
    <ds:schemaRef ds:uri="http://www.w3.org/XML/1998/namespace"/>
    <ds:schemaRef ds:uri="http://schemas.microsoft.com/sharepoint/v3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b93ae039-eeb3-4e18-b100-43c865ba3f57"/>
    <ds:schemaRef ds:uri="f4efb517-c97a-42ab-9a63-7ae56dbab3dd"/>
  </ds:schemaRefs>
</ds:datastoreItem>
</file>

<file path=customXml/itemProps2.xml><?xml version="1.0" encoding="utf-8"?>
<ds:datastoreItem xmlns:ds="http://schemas.openxmlformats.org/officeDocument/2006/customXml" ds:itemID="{D8087D67-BA00-44D3-A6CF-0B8F85D3C850}"/>
</file>

<file path=customXml/itemProps3.xml><?xml version="1.0" encoding="utf-8"?>
<ds:datastoreItem xmlns:ds="http://schemas.openxmlformats.org/officeDocument/2006/customXml" ds:itemID="{64BBCD01-7FAD-4896-A1A2-FE8BD1D06ECD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831A0573-2EA6-46E0-9116-B647D418D45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968</Words>
  <Application>Microsoft Office PowerPoint</Application>
  <PresentationFormat>On-screen Show (4:3)</PresentationFormat>
  <Paragraphs>108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Amasis MT Pro</vt:lpstr>
      <vt:lpstr>Aptos Serif</vt:lpstr>
      <vt:lpstr>Arial</vt:lpstr>
      <vt:lpstr>Calibri</vt:lpstr>
      <vt:lpstr>Century Gothic</vt:lpstr>
      <vt:lpstr>Times New Roman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Team Immediate Meet staff feedback (Intervention on the same day/shift)</vt:lpstr>
      <vt:lpstr>PowerPoint Presentation</vt:lpstr>
      <vt:lpstr>PowerPoint Presentation</vt:lpstr>
    </vt:vector>
  </TitlesOfParts>
  <Company>University College London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UCLH powerpoint template</dc:title>
  <dc:creator>jlumgair</dc:creator>
  <cp:lastModifiedBy>Amy Mcloughlin</cp:lastModifiedBy>
  <cp:revision>5</cp:revision>
  <cp:lastPrinted>2025-09-14T08:03:27Z</cp:lastPrinted>
  <dcterms:created xsi:type="dcterms:W3CDTF">2013-04-05T08:40:04Z</dcterms:created>
  <dcterms:modified xsi:type="dcterms:W3CDTF">2025-09-14T21:33:43Z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16</vt:lpwstr>
  </property>
  <property fmtid="{D5CDD505-2E9C-101B-9397-08002B2CF9AE}" pid="3" name="ContentType">
    <vt:lpwstr>Other</vt:lpwstr>
  </property>
  <property fmtid="{D5CDD505-2E9C-101B-9397-08002B2CF9AE}" pid="4" name="display_urn:schemas-microsoft-com:office:office#Owner">
    <vt:lpwstr>O'Brien,Warren</vt:lpwstr>
  </property>
  <property fmtid="{D5CDD505-2E9C-101B-9397-08002B2CF9AE}" pid="5" name="Review">
    <vt:lpwstr>2019-07-28T00:00:00Z</vt:lpwstr>
  </property>
  <property fmtid="{D5CDD505-2E9C-101B-9397-08002B2CF9AE}" pid="6" name="ContentTypeId">
    <vt:lpwstr>0x01010001F51620C47D3F4CB046B96311EA442D</vt:lpwstr>
  </property>
</Properties>
</file>