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1"/>
  </p:sldMasterIdLst>
  <p:notesMasterIdLst>
    <p:notesMasterId r:id="rId36"/>
  </p:notesMasterIdLst>
  <p:sldIdLst>
    <p:sldId id="3490" r:id="rId12"/>
    <p:sldId id="2147478862" r:id="rId13"/>
    <p:sldId id="2147351432" r:id="rId14"/>
    <p:sldId id="2147478834" r:id="rId15"/>
    <p:sldId id="2147478876" r:id="rId16"/>
    <p:sldId id="2147478839" r:id="rId17"/>
    <p:sldId id="2147478871" r:id="rId18"/>
    <p:sldId id="2147478872" r:id="rId19"/>
    <p:sldId id="2147478857" r:id="rId20"/>
    <p:sldId id="2147478860" r:id="rId21"/>
    <p:sldId id="2147478858" r:id="rId22"/>
    <p:sldId id="2147478842" r:id="rId23"/>
    <p:sldId id="2147478877" r:id="rId24"/>
    <p:sldId id="2147478863" r:id="rId25"/>
    <p:sldId id="2147478883" r:id="rId26"/>
    <p:sldId id="2147478884" r:id="rId27"/>
    <p:sldId id="2147478885" r:id="rId28"/>
    <p:sldId id="2147478886" r:id="rId29"/>
    <p:sldId id="2147478887" r:id="rId30"/>
    <p:sldId id="2147478878" r:id="rId31"/>
    <p:sldId id="2147478879" r:id="rId32"/>
    <p:sldId id="2147478880" r:id="rId33"/>
    <p:sldId id="2147478881" r:id="rId34"/>
    <p:sldId id="2147478882" r:id="rId35"/>
  </p:sldIdLst>
  <p:sldSz cx="12192000" cy="6858000"/>
  <p:notesSz cx="6858000" cy="9144000"/>
  <p:custDataLst>
    <p:custData r:id="rId8"/>
    <p:custData r:id="rId7"/>
    <p:custData r:id="rId1"/>
    <p:custData r:id="rId5"/>
    <p:custData r:id="rId9"/>
    <p:custData r:id="rId10"/>
    <p:custData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8796B-2912-C0F5-7D21-24197C1235CC}" v="28" dt="2025-02-12T08:52:25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37" autoAdjust="0"/>
    <p:restoredTop sz="94504"/>
  </p:normalViewPr>
  <p:slideViewPr>
    <p:cSldViewPr snapToGrid="0">
      <p:cViewPr varScale="1">
        <p:scale>
          <a:sx n="97" d="100"/>
          <a:sy n="97" d="100"/>
        </p:scale>
        <p:origin x="15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microsoft.com/office/2015/10/relationships/revisionInfo" Target="revisionInfo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  Filipov" userId="S::filip.filipov@oag.com::116884fd-c54c-40da-87e3-fac824549198" providerId="AD" clId="Web-{C128796B-2912-C0F5-7D21-24197C1235CC}"/>
    <pc:docChg chg="modSld">
      <pc:chgData name="Filip  Filipov" userId="S::filip.filipov@oag.com::116884fd-c54c-40da-87e3-fac824549198" providerId="AD" clId="Web-{C128796B-2912-C0F5-7D21-24197C1235CC}" dt="2025-02-12T08:52:25.361" v="27" actId="20577"/>
      <pc:docMkLst>
        <pc:docMk/>
      </pc:docMkLst>
      <pc:sldChg chg="modSp">
        <pc:chgData name="Filip  Filipov" userId="S::filip.filipov@oag.com::116884fd-c54c-40da-87e3-fac824549198" providerId="AD" clId="Web-{C128796B-2912-C0F5-7D21-24197C1235CC}" dt="2025-02-12T08:52:25.361" v="27" actId="20577"/>
        <pc:sldMkLst>
          <pc:docMk/>
          <pc:sldMk cId="4003543680" sldId="2147478882"/>
        </pc:sldMkLst>
        <pc:spChg chg="mod">
          <ac:chgData name="Filip  Filipov" userId="S::filip.filipov@oag.com::116884fd-c54c-40da-87e3-fac824549198" providerId="AD" clId="Web-{C128796B-2912-C0F5-7D21-24197C1235CC}" dt="2025-02-12T08:52:25.361" v="27" actId="20577"/>
          <ac:spMkLst>
            <pc:docMk/>
            <pc:sldMk cId="4003543680" sldId="2147478882"/>
            <ac:spMk id="6" creationId="{94BCCE14-A0D6-7F4A-BEA1-E66F199233A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616-B14E-8D85-2C45CF4901A9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616-B14E-8D85-2C45CF4901A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616-B14E-8D85-2C45CF4901A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16-B14E-8D85-2C45CF4901A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616-B14E-8D85-2C45CF4901A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16-B14E-8D85-2C45CF4901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Code Generation</c:v>
                </c:pt>
                <c:pt idx="1">
                  <c:v>Suppor Chatbots</c:v>
                </c:pt>
                <c:pt idx="2">
                  <c:v>Enterprise Search + Retrieval</c:v>
                </c:pt>
                <c:pt idx="3">
                  <c:v>Data extraction</c:v>
                </c:pt>
                <c:pt idx="4">
                  <c:v>Meeting summarization</c:v>
                </c:pt>
                <c:pt idx="5">
                  <c:v>Copywriting</c:v>
                </c:pt>
                <c:pt idx="6">
                  <c:v>Image generation</c:v>
                </c:pt>
                <c:pt idx="7">
                  <c:v>Coaching</c:v>
                </c:pt>
                <c:pt idx="8">
                  <c:v>Workflow Automation</c:v>
                </c:pt>
                <c:pt idx="9">
                  <c:v>Web research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0.51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0.27</c:v>
                </c:pt>
                <c:pt idx="4">
                  <c:v>0.25</c:v>
                </c:pt>
                <c:pt idx="5">
                  <c:v>0.21</c:v>
                </c:pt>
                <c:pt idx="6">
                  <c:v>0.2</c:v>
                </c:pt>
                <c:pt idx="7">
                  <c:v>0.13</c:v>
                </c:pt>
                <c:pt idx="8">
                  <c:v>0.1</c:v>
                </c:pt>
                <c:pt idx="9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16-B14E-8D85-2C45CF490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08323999"/>
        <c:axId val="245918479"/>
      </c:barChart>
      <c:catAx>
        <c:axId val="12083239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18479"/>
        <c:crosses val="autoZero"/>
        <c:auto val="1"/>
        <c:lblAlgn val="ctr"/>
        <c:lblOffset val="100"/>
        <c:noMultiLvlLbl val="0"/>
      </c:catAx>
      <c:valAx>
        <c:axId val="24591847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08323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3B4FC-0BD9-4576-A046-4C76DC485310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26DC1-C71F-4C28-BA83-D1D9A3284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35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70AA31-4A96-E34E-9410-BE1755B808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681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CAA9-BE37-03E4-9B63-18708D8E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D2F4F2-BD3A-D56A-0AEC-735008C43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D3A827-DBB9-F447-21C9-C4613BB7E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C85-DF21-31B2-47C0-0E7FAB6DBC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1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EFC5C-52E1-1070-C06F-A678600D4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A2DAE9-9D9A-29A2-B68A-B42A18AE2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1AD4F-10FF-01FF-2E11-A76540D54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9D6F5-D356-E991-FC36-20C24650B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40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FE5F-1D98-F8A9-E0A4-B70B272E4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578383-3271-90F4-ED71-5B9B903E9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CE1FD-A88A-2FA4-570A-7EB0F138A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464A9-D07F-E246-634C-1452D85D0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63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41A97-D8B1-705C-F5EC-4C4AF568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8EC5B-150E-8FA5-82F1-A175CE956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89543-310F-CC66-73B0-5E522B5F3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C373A-346D-AAEF-BB27-9FA364D15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959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7E254-5C29-8A69-D5E9-0D54E3D2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C21C9-C0DB-1C84-71BE-98661CAFE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07BCF-C0A9-22A2-50B7-62EA7B08F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4D596-CAB0-3B72-B29E-35B4F4183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546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F4A8B-6B58-0096-1B04-834C74937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DE51DA-3881-F892-5737-52B72FB45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2F726-D7CC-BA13-9551-1EA7D57D5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9412A-5010-2184-7521-938DEE77B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289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0A598-640A-B61D-08DE-D680BF0A9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E23469-2F74-1F86-64C2-98B8EF6E7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CA3006-3467-BD70-2C6E-3038D8BEC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A24FF-4363-DD02-0DF8-7AF540CA4B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354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E0D4-1791-EAC3-0F3B-184EC32D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268371-35CD-14A9-F300-8D59495B0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F1F29-6AF2-D51B-EB05-CEB66B48F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DBFF9-6E35-6ED2-0B70-5571B72D5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62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2DDE7-395F-60BC-F2B0-26C652C9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E26E0-73E4-5FBE-B3A7-57724DB72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691A65-893F-9C00-6625-3B68E5C1E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DCB8C-601A-3D29-A0D9-636BCDBE7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18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2073-932F-1331-6B83-4B0E9C045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5F2AD6-6686-4970-4132-242EEF334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FFB3B-0E46-92BB-6CA6-42D465BD0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1D5EC-C275-4521-33A3-2EB98BD09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443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98593-54E9-14CE-1DFA-A5286E16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4C8D8B-46C3-6D78-B694-CBDA55954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04D188-6991-C156-356A-2549421F0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864A7-F485-BDC5-0184-11A07A4A0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0627B-2BB7-BD4F-B952-AFC5DB8AAA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861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BB3C1-9DAB-CD45-C3DB-9B86F24B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F19611-0488-DF31-7AC9-6259CBCB8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08B52-20CD-6B42-4D8B-A3AEADCB4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DBB9F-422F-E882-10DC-253B3F142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90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BB3C1-9DAB-CD45-C3DB-9B86F24B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F19611-0488-DF31-7AC9-6259CBCB8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08B52-20CD-6B42-4D8B-A3AEADCB4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DBB9F-422F-E882-10DC-253B3F142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90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68A4A-C447-F47C-1A4C-2A97C208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22C1A-14BE-13D6-64DA-7FB816C43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B135B-61C3-4219-1E3B-AA31E2968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29F08-A358-DD6E-465C-BE849989E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82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E755-BECC-8A49-9DEE-B3480CAAA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68E07-36E0-6129-A88C-F2FC3544F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07674-3AE2-13C5-D0C9-925BA01C57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FF917-CE64-FE2D-DF4F-62D9ED42D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0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3887C-A820-B4B8-CB53-AC3875C23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3AE30-C3E4-78EC-83C9-F354A990A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B6302-79E1-6158-49C9-2B1202C77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9F9C3-1D64-31D9-53FA-BD40CB45C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70AA31-4A96-E34E-9410-BE1755B808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61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D936C-3D09-3611-51C4-5A31FBC21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DC85B-9DBC-2422-E5F9-8D9ADD885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B0EBC0-BE88-8C5A-1637-C529E3C6D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3E5D-1046-3F3A-D956-DCD99336AD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70AA31-4A96-E34E-9410-BE1755B808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97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5.wdp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microsoft.com/office/2007/relationships/hdphoto" Target="../media/hdphoto6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BBF63B-1EEC-3617-E2BF-AA690F72B46F}"/>
              </a:ext>
            </a:extLst>
          </p:cNvPr>
          <p:cNvGrpSpPr/>
          <p:nvPr/>
        </p:nvGrpSpPr>
        <p:grpSpPr>
          <a:xfrm>
            <a:off x="0" y="-3151"/>
            <a:ext cx="12192000" cy="6864302"/>
            <a:chOff x="150920" y="743567"/>
            <a:chExt cx="12192000" cy="6864302"/>
          </a:xfrm>
        </p:grpSpPr>
        <p:sp>
          <p:nvSpPr>
            <p:cNvPr id="5" name="Rectángulo 2">
              <a:extLst>
                <a:ext uri="{FF2B5EF4-FFF2-40B4-BE49-F238E27FC236}">
                  <a16:creationId xmlns:a16="http://schemas.microsoft.com/office/drawing/2014/main" id="{3071ED5C-F6B9-CF99-841C-07481694065A}"/>
                </a:ext>
              </a:extLst>
            </p:cNvPr>
            <p:cNvSpPr/>
            <p:nvPr/>
          </p:nvSpPr>
          <p:spPr>
            <a:xfrm>
              <a:off x="150920" y="743567"/>
              <a:ext cx="12192000" cy="68580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Imagen 3" descr="Imagen que contiene estrella, cielo&#10;&#10;Descripción generada automáticamente">
              <a:extLst>
                <a:ext uri="{FF2B5EF4-FFF2-40B4-BE49-F238E27FC236}">
                  <a16:creationId xmlns:a16="http://schemas.microsoft.com/office/drawing/2014/main" id="{3091C054-5369-7028-8207-E4DF4B412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920" y="749869"/>
              <a:ext cx="12192000" cy="68580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EC114A-5996-ACFD-CEBC-19C212D3C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12" y="4554245"/>
            <a:ext cx="4825753" cy="423624"/>
          </a:xfrm>
          <a:prstGeom prst="rect">
            <a:avLst/>
          </a:prstGeom>
        </p:spPr>
        <p:txBody>
          <a:bodyPr anchor="t" anchorCtr="0"/>
          <a:lstStyle>
            <a:lvl1pPr>
              <a:defRPr lang="en-GB" sz="20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</a:pPr>
            <a:r>
              <a:rPr lang="en-US" dirty="0"/>
              <a:t>PRESENTER’S NAME</a:t>
            </a:r>
            <a:endParaRPr lang="en-GB" dirty="0"/>
          </a:p>
        </p:txBody>
      </p:sp>
      <p:pic>
        <p:nvPicPr>
          <p:cNvPr id="4" name="Imagen 5" descr="Forma&#10;&#10;Descripción generada automáticamente con confianza media">
            <a:extLst>
              <a:ext uri="{FF2B5EF4-FFF2-40B4-BE49-F238E27FC236}">
                <a16:creationId xmlns:a16="http://schemas.microsoft.com/office/drawing/2014/main" id="{EC25C45A-F3C4-F815-6E65-646A81B0C1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9694" y="683997"/>
            <a:ext cx="2167841" cy="121582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721183-7E2A-4BFE-5B70-9F3FC44380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4013" y="5147051"/>
            <a:ext cx="4825752" cy="32790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GB" sz="2000" b="1" i="0" kern="120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24EF2D-08EC-8227-FFC5-CEBE1B803C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3413" y="3435967"/>
            <a:ext cx="4826000" cy="73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76592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646059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750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lang="en-US" sz="32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n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n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n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400">
                <a:latin typeface="+mn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4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 object 16">
            <a:extLst>
              <a:ext uri="{FF2B5EF4-FFF2-40B4-BE49-F238E27FC236}">
                <a16:creationId xmlns:a16="http://schemas.microsoft.com/office/drawing/2014/main" id="{271E6705-9884-3181-1834-70DF7B3961F6}"/>
              </a:ext>
            </a:extLst>
          </p:cNvPr>
          <p:cNvPicPr/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lang="en-US" sz="32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D5F3A-ED41-FBBA-53DA-0D5362F068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648" y="6278137"/>
            <a:ext cx="467160" cy="2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3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4DAA19-0A70-ECB4-0673-5B8EC973938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79958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631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4DAA19-0A70-ECB4-0673-5B8EC973938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95011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FD327-48E7-3B01-3EBC-0463551861D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721867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0601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1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587C4D2A-3D4D-5797-7637-E4F1A4ED8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803017"/>
            <a:ext cx="12192000" cy="406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741193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ángulo 10">
            <a:extLst>
              <a:ext uri="{FF2B5EF4-FFF2-40B4-BE49-F238E27FC236}">
                <a16:creationId xmlns:a16="http://schemas.microsoft.com/office/drawing/2014/main" id="{FA6E94BA-C5ED-3FB3-87B8-2E587CC99F1E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587302-6B12-193F-24EB-615F03AF31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sp>
        <p:nvSpPr>
          <p:cNvPr id="12" name="CuadroTexto 1">
            <a:extLst>
              <a:ext uri="{FF2B5EF4-FFF2-40B4-BE49-F238E27FC236}">
                <a16:creationId xmlns:a16="http://schemas.microsoft.com/office/drawing/2014/main" id="{B5678C62-AB40-42BD-75EC-D619C35E717C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‹#›</a:t>
            </a:fld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AB43AD-B57E-E340-9BAF-BDE8F4036B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320" y="1371601"/>
            <a:ext cx="4254500" cy="35493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2800">
                <a:latin typeface="Aptos" panose="020B0004020202020204" pitchFamily="34" charset="0"/>
              </a:defRPr>
            </a:lvl1pPr>
            <a:lvl2pPr marL="457200" indent="0">
              <a:buNone/>
              <a:defRPr sz="2800">
                <a:latin typeface="Aptos" panose="020B0004020202020204" pitchFamily="34" charset="0"/>
              </a:defRPr>
            </a:lvl2pPr>
            <a:lvl3pPr marL="914400" indent="0">
              <a:buNone/>
              <a:defRPr sz="2800">
                <a:latin typeface="Aptos" panose="020B0004020202020204" pitchFamily="34" charset="0"/>
              </a:defRPr>
            </a:lvl3pPr>
            <a:lvl4pPr marL="1371600" indent="0">
              <a:buNone/>
              <a:defRPr sz="2800">
                <a:latin typeface="Aptos" panose="020B0004020202020204" pitchFamily="34" charset="0"/>
              </a:defRPr>
            </a:lvl4pPr>
            <a:lvl5pPr marL="1828800" indent="0">
              <a:buNone/>
              <a:defRPr sz="2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77308031-EFE3-7226-9D77-A92DF0B692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42836" y="1371599"/>
            <a:ext cx="6302826" cy="354931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800">
                <a:latin typeface="Aptos" panose="020B0004020202020204" pitchFamily="34" charset="0"/>
              </a:defRPr>
            </a:lvl1pPr>
            <a:lvl2pPr marL="457200" indent="0">
              <a:buNone/>
              <a:defRPr sz="2800">
                <a:latin typeface="Aptos" panose="020B0004020202020204" pitchFamily="34" charset="0"/>
              </a:defRPr>
            </a:lvl2pPr>
            <a:lvl3pPr marL="914400" indent="0">
              <a:buNone/>
              <a:defRPr sz="2800">
                <a:latin typeface="Aptos" panose="020B0004020202020204" pitchFamily="34" charset="0"/>
              </a:defRPr>
            </a:lvl3pPr>
            <a:lvl4pPr marL="1371600" indent="0">
              <a:buNone/>
              <a:defRPr sz="2800">
                <a:latin typeface="Aptos" panose="020B0004020202020204" pitchFamily="34" charset="0"/>
              </a:defRPr>
            </a:lvl4pPr>
            <a:lvl5pPr marL="1828800" indent="0">
              <a:buNone/>
              <a:defRPr sz="2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546008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6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F9A39116-6106-2D62-B1EE-E42245C509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7"/>
          <a:stretch/>
        </p:blipFill>
        <p:spPr>
          <a:xfrm rot="5400000" flipH="1">
            <a:off x="6674414" y="1340414"/>
            <a:ext cx="4507371" cy="65278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705099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ángulo 10">
            <a:extLst>
              <a:ext uri="{FF2B5EF4-FFF2-40B4-BE49-F238E27FC236}">
                <a16:creationId xmlns:a16="http://schemas.microsoft.com/office/drawing/2014/main" id="{FA6E94BA-C5ED-3FB3-87B8-2E587CC99F1E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587302-6B12-193F-24EB-615F03AF31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sp>
        <p:nvSpPr>
          <p:cNvPr id="12" name="CuadroTexto 1">
            <a:extLst>
              <a:ext uri="{FF2B5EF4-FFF2-40B4-BE49-F238E27FC236}">
                <a16:creationId xmlns:a16="http://schemas.microsoft.com/office/drawing/2014/main" id="{B5678C62-AB40-42BD-75EC-D619C35E717C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‹#›</a:t>
            </a:fld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AB43AD-B57E-E340-9BAF-BDE8F4036B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319" y="1359568"/>
            <a:ext cx="5552975" cy="35854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2800">
                <a:latin typeface="Aptos" panose="020B0004020202020204" pitchFamily="34" charset="0"/>
              </a:defRPr>
            </a:lvl1pPr>
            <a:lvl2pPr marL="457200" indent="0">
              <a:buNone/>
              <a:defRPr sz="2800">
                <a:latin typeface="Aptos" panose="020B0004020202020204" pitchFamily="34" charset="0"/>
              </a:defRPr>
            </a:lvl2pPr>
            <a:lvl3pPr marL="914400" indent="0">
              <a:buNone/>
              <a:defRPr sz="2800">
                <a:latin typeface="Aptos" panose="020B0004020202020204" pitchFamily="34" charset="0"/>
              </a:defRPr>
            </a:lvl3pPr>
            <a:lvl4pPr marL="1371600" indent="0">
              <a:buNone/>
              <a:defRPr sz="2800">
                <a:latin typeface="Aptos" panose="020B0004020202020204" pitchFamily="34" charset="0"/>
              </a:defRPr>
            </a:lvl4pPr>
            <a:lvl5pPr marL="1828800" indent="0">
              <a:buNone/>
              <a:defRPr sz="2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85651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741193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59551-A454-0A81-6C18-57505DD95B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pic>
        <p:nvPicPr>
          <p:cNvPr id="2" name="Imagen 1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FF5C84E4-DEDC-F982-C9C4-089F641C89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E2DEA0-C05C-60EE-0104-2C12B5F74D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0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699222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n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n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ABFC3-9FFA-27CC-25D5-A309E90F92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A10CEC-A55E-FDD5-61BE-394ED5593F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4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699222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ABFC3-9FFA-27CC-25D5-A309E90F92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20FB-0C7D-2920-CC83-98A99F0E0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E49B72-1B23-4890-9410-A555AACB9BD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79958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3934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699222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ABFC3-9FFA-27CC-25D5-A309E90F92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0CF08E-02A6-62CF-2268-BBEA48BFA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D53331-E260-1846-9642-79B9EA3CFB5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95011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2BEC8C-495A-E504-068B-696093FEF3D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721867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solidFill>
                  <a:schemeClr val="bg1"/>
                </a:solidFill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solidFill>
                  <a:schemeClr val="bg1"/>
                </a:solidFill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31608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bg>
      <p:bgPr>
        <a:solidFill>
          <a:srgbClr val="FCD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0">
            <a:extLst>
              <a:ext uri="{FF2B5EF4-FFF2-40B4-BE49-F238E27FC236}">
                <a16:creationId xmlns:a16="http://schemas.microsoft.com/office/drawing/2014/main" id="{15DA53CA-9A7F-0EA7-0748-33D412C79DA1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uadroTexto 1">
            <a:extLst>
              <a:ext uri="{FF2B5EF4-FFF2-40B4-BE49-F238E27FC236}">
                <a16:creationId xmlns:a16="http://schemas.microsoft.com/office/drawing/2014/main" id="{2228E78A-5E71-8826-41D3-498CD196E2D7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D6679D-2A25-C608-EF44-402448AE88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68798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bg>
      <p:bgPr>
        <a:solidFill>
          <a:srgbClr val="FCD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0">
            <a:extLst>
              <a:ext uri="{FF2B5EF4-FFF2-40B4-BE49-F238E27FC236}">
                <a16:creationId xmlns:a16="http://schemas.microsoft.com/office/drawing/2014/main" id="{15DA53CA-9A7F-0EA7-0748-33D412C79DA1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uadroTexto 1">
            <a:extLst>
              <a:ext uri="{FF2B5EF4-FFF2-40B4-BE49-F238E27FC236}">
                <a16:creationId xmlns:a16="http://schemas.microsoft.com/office/drawing/2014/main" id="{2228E78A-5E71-8826-41D3-498CD196E2D7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D6679D-2A25-C608-EF44-402448AE88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CD7D-E1DC-37A3-18CC-F1C580AE5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n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n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n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n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bg>
      <p:bgPr>
        <a:solidFill>
          <a:srgbClr val="FCD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0">
            <a:extLst>
              <a:ext uri="{FF2B5EF4-FFF2-40B4-BE49-F238E27FC236}">
                <a16:creationId xmlns:a16="http://schemas.microsoft.com/office/drawing/2014/main" id="{15DA53CA-9A7F-0EA7-0748-33D412C79DA1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uadroTexto 1">
            <a:extLst>
              <a:ext uri="{FF2B5EF4-FFF2-40B4-BE49-F238E27FC236}">
                <a16:creationId xmlns:a16="http://schemas.microsoft.com/office/drawing/2014/main" id="{2228E78A-5E71-8826-41D3-498CD196E2D7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89E49-4DFB-385F-3D49-A2E96690B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B82BF0-6E0B-7854-304A-5D3E96B7DD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79958" y="1361661"/>
            <a:ext cx="5090962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282B93-0527-8792-9336-294949D34B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13718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bg>
      <p:bgPr>
        <a:solidFill>
          <a:srgbClr val="FCD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0">
            <a:extLst>
              <a:ext uri="{FF2B5EF4-FFF2-40B4-BE49-F238E27FC236}">
                <a16:creationId xmlns:a16="http://schemas.microsoft.com/office/drawing/2014/main" id="{15DA53CA-9A7F-0EA7-0748-33D412C79DA1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uadroTexto 1">
            <a:extLst>
              <a:ext uri="{FF2B5EF4-FFF2-40B4-BE49-F238E27FC236}">
                <a16:creationId xmlns:a16="http://schemas.microsoft.com/office/drawing/2014/main" id="{2228E78A-5E71-8826-41D3-498CD196E2D7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2B328-DF0D-417E-4B44-E3CEBA7FB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5C3A28-5A2D-CEA2-FCC1-9B6BEE5507C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95011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18E667-777A-262C-E74C-D6C12CBEA55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721867" y="1361661"/>
            <a:ext cx="3449053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400">
                <a:latin typeface="+mj-lt"/>
              </a:defRPr>
            </a:lvl1pPr>
            <a:lvl2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2000">
                <a:latin typeface="+mj-lt"/>
              </a:defRPr>
            </a:lvl2pPr>
            <a:lvl3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800">
                <a:latin typeface="+mj-lt"/>
              </a:defRPr>
            </a:lvl3pPr>
            <a:lvl4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4pPr>
            <a:lvl5pPr>
              <a:lnSpc>
                <a:spcPts val="1600"/>
              </a:lnSpc>
              <a:spcBef>
                <a:spcPts val="200"/>
              </a:spcBef>
              <a:spcAft>
                <a:spcPts val="600"/>
              </a:spcAft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567B0C-11D1-CDEC-303B-3066A5460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768756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B2E8-C448-B071-A08B-06E6612E3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A79A8-824E-ED9E-DDBF-B96190A9A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DB573-50A9-D091-03B3-3CFC9C63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B9CA-AB21-4514-AB37-662AB831056B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F4CFE-5BB9-17A4-8F3F-B20C6F81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7C23C-2175-4F83-358A-854F9E29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22D9-FC26-4636-B0F8-68A0802058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55980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3071ED5C-F6B9-CF99-841C-074816940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n 3" descr="Imagen que contiene estrella, cielo&#10;&#10;Descripción generada automáticamente">
            <a:extLst>
              <a:ext uri="{FF2B5EF4-FFF2-40B4-BE49-F238E27FC236}">
                <a16:creationId xmlns:a16="http://schemas.microsoft.com/office/drawing/2014/main" id="{3091C054-5369-7028-8207-E4DF4B412A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EC114A-5996-ACFD-CEBC-19C212D3C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362740"/>
            <a:ext cx="4825753" cy="327904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lang="en-GB" sz="2800" b="1" i="0" kern="120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</a:lstStyle>
          <a:p>
            <a:r>
              <a:rPr lang="en-US" dirty="0"/>
              <a:t>PRESENTER’S NAME</a:t>
            </a:r>
            <a:endParaRPr lang="en-GB" dirty="0"/>
          </a:p>
        </p:txBody>
      </p:sp>
      <p:pic>
        <p:nvPicPr>
          <p:cNvPr id="4" name="Imagen 5" descr="Forma&#10;&#10;Descripción generada automáticamente con confianza media">
            <a:extLst>
              <a:ext uri="{FF2B5EF4-FFF2-40B4-BE49-F238E27FC236}">
                <a16:creationId xmlns:a16="http://schemas.microsoft.com/office/drawing/2014/main" id="{EC25C45A-F3C4-F815-6E65-646A81B0C1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8378" y="2007733"/>
            <a:ext cx="4234269" cy="237477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721183-7E2A-4BFE-5B70-9F3FC44380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859826"/>
            <a:ext cx="4825752" cy="32790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GB" sz="1600" b="1" i="0" kern="120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33156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3071ED5C-F6B9-CF99-841C-074816940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n 3" descr="Imagen que contiene estrella, cielo&#10;&#10;Descripción generada automáticamente">
            <a:extLst>
              <a:ext uri="{FF2B5EF4-FFF2-40B4-BE49-F238E27FC236}">
                <a16:creationId xmlns:a16="http://schemas.microsoft.com/office/drawing/2014/main" id="{3091C054-5369-7028-8207-E4DF4B412A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EC114A-5996-ACFD-CEBC-19C212D3C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362740"/>
            <a:ext cx="4825753" cy="327904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lang="en-GB" sz="2800" b="1" i="0" kern="120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</a:lstStyle>
          <a:p>
            <a:r>
              <a:rPr lang="en-US" dirty="0"/>
              <a:t>PRESENTER’S NAME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721183-7E2A-4BFE-5B70-9F3FC44380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859826"/>
            <a:ext cx="4825752" cy="32790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GB" sz="1600" b="1" i="0" kern="120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18324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2">
            <a:extLst>
              <a:ext uri="{FF2B5EF4-FFF2-40B4-BE49-F238E27FC236}">
                <a16:creationId xmlns:a16="http://schemas.microsoft.com/office/drawing/2014/main" id="{5E52DB93-51D2-16FE-60AF-6A3D795018E7}"/>
              </a:ext>
            </a:extLst>
          </p:cNvPr>
          <p:cNvSpPr/>
          <p:nvPr userDrawn="1"/>
        </p:nvSpPr>
        <p:spPr>
          <a:xfrm>
            <a:off x="0" y="1"/>
            <a:ext cx="12192000" cy="1940312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41" y="433693"/>
            <a:ext cx="2759172" cy="646059"/>
          </a:xfrm>
          <a:prstGeom prst="rect">
            <a:avLst/>
          </a:prstGeom>
        </p:spPr>
        <p:txBody>
          <a:bodyPr anchor="t"/>
          <a:lstStyle>
            <a:lvl1pPr>
              <a:defRPr lang="en-US" sz="2800" b="1" i="0" cap="all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CF0CD9-8A7E-62A2-2C8C-E6AC12442841}"/>
              </a:ext>
            </a:extLst>
          </p:cNvPr>
          <p:cNvSpPr txBox="1"/>
          <p:nvPr userDrawn="1"/>
        </p:nvSpPr>
        <p:spPr>
          <a:xfrm>
            <a:off x="985317" y="2361429"/>
            <a:ext cx="1434034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FEATURES</a:t>
            </a:r>
            <a:endParaRPr lang="en-GB">
              <a:latin typeface="+mn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4C001-78B3-0F21-AB8B-B6700315ABB4}"/>
              </a:ext>
            </a:extLst>
          </p:cNvPr>
          <p:cNvSpPr txBox="1"/>
          <p:nvPr userDrawn="1"/>
        </p:nvSpPr>
        <p:spPr>
          <a:xfrm>
            <a:off x="4280967" y="2363103"/>
            <a:ext cx="1434034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BENEFITS</a:t>
            </a:r>
            <a:endParaRPr lang="en-GB">
              <a:latin typeface="+mn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recto 33">
            <a:extLst>
              <a:ext uri="{FF2B5EF4-FFF2-40B4-BE49-F238E27FC236}">
                <a16:creationId xmlns:a16="http://schemas.microsoft.com/office/drawing/2014/main" id="{9105B8E5-9A51-D43B-BAF9-B897037DB1A7}"/>
              </a:ext>
            </a:extLst>
          </p:cNvPr>
          <p:cNvCxnSpPr/>
          <p:nvPr userDrawn="1"/>
        </p:nvCxnSpPr>
        <p:spPr>
          <a:xfrm>
            <a:off x="904407" y="2426615"/>
            <a:ext cx="0" cy="1304693"/>
          </a:xfrm>
          <a:prstGeom prst="line">
            <a:avLst/>
          </a:prstGeom>
          <a:ln w="1270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33">
            <a:extLst>
              <a:ext uri="{FF2B5EF4-FFF2-40B4-BE49-F238E27FC236}">
                <a16:creationId xmlns:a16="http://schemas.microsoft.com/office/drawing/2014/main" id="{907C6198-18E7-DF3A-265E-4977ED460C2B}"/>
              </a:ext>
            </a:extLst>
          </p:cNvPr>
          <p:cNvCxnSpPr/>
          <p:nvPr userDrawn="1"/>
        </p:nvCxnSpPr>
        <p:spPr>
          <a:xfrm>
            <a:off x="4214292" y="2426615"/>
            <a:ext cx="0" cy="1304693"/>
          </a:xfrm>
          <a:prstGeom prst="line">
            <a:avLst/>
          </a:prstGeom>
          <a:ln w="1270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731E5B4-CBF2-194D-A81B-17BD2EB613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1831" y="433693"/>
            <a:ext cx="7926388" cy="451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FB0D6DD-6E61-36C6-F785-10FFCAF33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5317" y="2732087"/>
            <a:ext cx="2751137" cy="1393825"/>
          </a:xfrm>
          <a:prstGeom prst="rect">
            <a:avLst/>
          </a:prstGeom>
        </p:spPr>
        <p:txBody>
          <a:bodyPr/>
          <a:lstStyle>
            <a:lvl1pPr marL="285750" indent="-285750">
              <a:defRPr sz="1800">
                <a:latin typeface="Aptos Narrow" panose="020B00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800">
                <a:latin typeface="Aptos Narrow" panose="020B0004020202020204" pitchFamily="34" charset="0"/>
              </a:defRPr>
            </a:lvl3pPr>
            <a:lvl4pPr>
              <a:defRPr sz="1800">
                <a:latin typeface="Aptos Narrow" panose="020B0004020202020204" pitchFamily="34" charset="0"/>
              </a:defRPr>
            </a:lvl4pPr>
            <a:lvl5pPr>
              <a:defRPr sz="1800">
                <a:latin typeface="Aptos Narrow" panose="020B0004020202020204" pitchFamily="34" charset="0"/>
              </a:defRPr>
            </a:lvl5pPr>
          </a:lstStyle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r>
              <a:rPr lang="en-US"/>
              <a:t>Click to edit Master text styles</a:t>
            </a:r>
          </a:p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endParaRPr lang="en-US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6532C965-1CA0-FB28-DB2A-F49DAED38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80967" y="2757838"/>
            <a:ext cx="2751137" cy="1393825"/>
          </a:xfrm>
          <a:prstGeom prst="rect">
            <a:avLst/>
          </a:prstGeom>
        </p:spPr>
        <p:txBody>
          <a:bodyPr/>
          <a:lstStyle>
            <a:lvl1pPr marL="285750" indent="-285750">
              <a:defRPr sz="1800">
                <a:latin typeface="Aptos Narrow" panose="020B00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800">
                <a:latin typeface="Aptos Narrow" panose="020B0004020202020204" pitchFamily="34" charset="0"/>
              </a:defRPr>
            </a:lvl3pPr>
            <a:lvl4pPr>
              <a:defRPr sz="1800">
                <a:latin typeface="Aptos Narrow" panose="020B0004020202020204" pitchFamily="34" charset="0"/>
              </a:defRPr>
            </a:lvl4pPr>
            <a:lvl5pPr>
              <a:defRPr sz="1800">
                <a:latin typeface="Aptos Narrow" panose="020B0004020202020204" pitchFamily="34" charset="0"/>
              </a:defRPr>
            </a:lvl5pPr>
          </a:lstStyle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r>
              <a:rPr lang="en-US"/>
              <a:t>Click to edit Master text styles</a:t>
            </a:r>
          </a:p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16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2">
            <a:extLst>
              <a:ext uri="{FF2B5EF4-FFF2-40B4-BE49-F238E27FC236}">
                <a16:creationId xmlns:a16="http://schemas.microsoft.com/office/drawing/2014/main" id="{A4AADFB1-5328-E469-28C7-1D3D3FDE3760}"/>
              </a:ext>
            </a:extLst>
          </p:cNvPr>
          <p:cNvSpPr/>
          <p:nvPr userDrawn="1"/>
        </p:nvSpPr>
        <p:spPr>
          <a:xfrm>
            <a:off x="0" y="1"/>
            <a:ext cx="12192000" cy="1940312"/>
          </a:xfrm>
          <a:prstGeom prst="rect">
            <a:avLst/>
          </a:prstGeom>
          <a:solidFill>
            <a:srgbClr val="2449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41" y="433693"/>
            <a:ext cx="2759172" cy="646059"/>
          </a:xfrm>
          <a:prstGeom prst="rect">
            <a:avLst/>
          </a:prstGeom>
        </p:spPr>
        <p:txBody>
          <a:bodyPr anchor="t"/>
          <a:lstStyle>
            <a:lvl1pPr>
              <a:defRPr lang="en-US" sz="2800" b="1" i="0" kern="1200" cap="all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CF0CD9-8A7E-62A2-2C8C-E6AC12442841}"/>
              </a:ext>
            </a:extLst>
          </p:cNvPr>
          <p:cNvSpPr txBox="1"/>
          <p:nvPr userDrawn="1"/>
        </p:nvSpPr>
        <p:spPr>
          <a:xfrm>
            <a:off x="985317" y="2361429"/>
            <a:ext cx="1434034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FEATURES</a:t>
            </a:r>
            <a:endParaRPr lang="en-GB">
              <a:latin typeface="+mn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4C001-78B3-0F21-AB8B-B6700315ABB4}"/>
              </a:ext>
            </a:extLst>
          </p:cNvPr>
          <p:cNvSpPr txBox="1"/>
          <p:nvPr userDrawn="1"/>
        </p:nvSpPr>
        <p:spPr>
          <a:xfrm>
            <a:off x="4280967" y="2363103"/>
            <a:ext cx="1434034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BENEFITS</a:t>
            </a:r>
            <a:endParaRPr lang="en-GB">
              <a:latin typeface="+mn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recto 33">
            <a:extLst>
              <a:ext uri="{FF2B5EF4-FFF2-40B4-BE49-F238E27FC236}">
                <a16:creationId xmlns:a16="http://schemas.microsoft.com/office/drawing/2014/main" id="{9105B8E5-9A51-D43B-BAF9-B897037DB1A7}"/>
              </a:ext>
            </a:extLst>
          </p:cNvPr>
          <p:cNvCxnSpPr/>
          <p:nvPr userDrawn="1"/>
        </p:nvCxnSpPr>
        <p:spPr>
          <a:xfrm>
            <a:off x="904407" y="2426615"/>
            <a:ext cx="0" cy="1304693"/>
          </a:xfrm>
          <a:prstGeom prst="line">
            <a:avLst/>
          </a:prstGeom>
          <a:ln w="127000">
            <a:solidFill>
              <a:srgbClr val="2449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33">
            <a:extLst>
              <a:ext uri="{FF2B5EF4-FFF2-40B4-BE49-F238E27FC236}">
                <a16:creationId xmlns:a16="http://schemas.microsoft.com/office/drawing/2014/main" id="{907C6198-18E7-DF3A-265E-4977ED460C2B}"/>
              </a:ext>
            </a:extLst>
          </p:cNvPr>
          <p:cNvCxnSpPr/>
          <p:nvPr userDrawn="1"/>
        </p:nvCxnSpPr>
        <p:spPr>
          <a:xfrm>
            <a:off x="4214292" y="2426615"/>
            <a:ext cx="0" cy="1304693"/>
          </a:xfrm>
          <a:prstGeom prst="line">
            <a:avLst/>
          </a:prstGeom>
          <a:ln w="127000">
            <a:solidFill>
              <a:srgbClr val="2449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731E5B4-CBF2-194D-A81B-17BD2EB613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1831" y="433693"/>
            <a:ext cx="7926388" cy="451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FB0D6DD-6E61-36C6-F785-10FFCAF33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5317" y="2732087"/>
            <a:ext cx="2751137" cy="1393825"/>
          </a:xfrm>
          <a:prstGeom prst="rect">
            <a:avLst/>
          </a:prstGeom>
        </p:spPr>
        <p:txBody>
          <a:bodyPr/>
          <a:lstStyle>
            <a:lvl1pPr marL="285750" indent="-285750">
              <a:defRPr sz="1800">
                <a:latin typeface="Aptos Narrow" panose="020B00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800">
                <a:latin typeface="Aptos Narrow" panose="020B0004020202020204" pitchFamily="34" charset="0"/>
              </a:defRPr>
            </a:lvl3pPr>
            <a:lvl4pPr>
              <a:defRPr sz="1800">
                <a:latin typeface="Aptos Narrow" panose="020B0004020202020204" pitchFamily="34" charset="0"/>
              </a:defRPr>
            </a:lvl4pPr>
            <a:lvl5pPr>
              <a:defRPr sz="1800">
                <a:latin typeface="Aptos Narrow" panose="020B0004020202020204" pitchFamily="34" charset="0"/>
              </a:defRPr>
            </a:lvl5pPr>
          </a:lstStyle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r>
              <a:rPr lang="en-US"/>
              <a:t>Click to edit Master text styles</a:t>
            </a:r>
          </a:p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endParaRPr lang="en-US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6532C965-1CA0-FB28-DB2A-F49DAED38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80967" y="2757838"/>
            <a:ext cx="2751137" cy="1393825"/>
          </a:xfrm>
          <a:prstGeom prst="rect">
            <a:avLst/>
          </a:prstGeom>
        </p:spPr>
        <p:txBody>
          <a:bodyPr/>
          <a:lstStyle>
            <a:lvl1pPr marL="285750" indent="-285750">
              <a:defRPr sz="1800">
                <a:latin typeface="Aptos Narrow" panose="020B00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800">
                <a:latin typeface="Aptos Narrow" panose="020B0004020202020204" pitchFamily="34" charset="0"/>
              </a:defRPr>
            </a:lvl3pPr>
            <a:lvl4pPr>
              <a:defRPr sz="1800">
                <a:latin typeface="Aptos Narrow" panose="020B0004020202020204" pitchFamily="34" charset="0"/>
              </a:defRPr>
            </a:lvl4pPr>
            <a:lvl5pPr>
              <a:defRPr sz="1800">
                <a:latin typeface="Aptos Narrow" panose="020B0004020202020204" pitchFamily="34" charset="0"/>
              </a:defRPr>
            </a:lvl5pPr>
          </a:lstStyle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r>
              <a:rPr lang="en-US"/>
              <a:t>Click to edit Master text styles</a:t>
            </a:r>
          </a:p>
          <a:p>
            <a:pPr marL="180975" marR="0" lvl="1" indent="-180975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Pct val="90000"/>
              <a:buFont typeface="Symbol" panose="05050102010706020507" pitchFamily="18" charset="2"/>
              <a:buChar char="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03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646059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99859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E01BCE42-185F-B410-818C-3D9D60AE2F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E9B714D-FB52-4E81-DF90-B973660F5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4"/>
            <a:ext cx="10690342" cy="646059"/>
          </a:xfrm>
          <a:prstGeom prst="rect">
            <a:avLst/>
          </a:prstGeom>
        </p:spPr>
        <p:txBody>
          <a:bodyPr anchor="t"/>
          <a:lstStyle>
            <a:lvl1pPr>
              <a:defRPr sz="4000" b="1" i="0" cap="none" baseline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59551-A454-0A81-6C18-57505DD95B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17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709854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800">
                <a:latin typeface="+mn-lt"/>
              </a:defRPr>
            </a:lvl1pPr>
            <a:lvl2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600">
                <a:latin typeface="+mn-lt"/>
              </a:defRPr>
            </a:lvl2pPr>
            <a:lvl3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400">
                <a:latin typeface="+mn-lt"/>
              </a:defRPr>
            </a:lvl3pPr>
            <a:lvl4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200">
                <a:latin typeface="+mn-lt"/>
              </a:defRPr>
            </a:lvl4pPr>
            <a:lvl5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2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5032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BC68973-622E-1845-B693-AA9138AEF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20" y="534155"/>
            <a:ext cx="10515600" cy="699222"/>
          </a:xfrm>
          <a:prstGeom prst="rect">
            <a:avLst/>
          </a:prstGeom>
        </p:spPr>
        <p:txBody>
          <a:bodyPr anchor="t"/>
          <a:lstStyle>
            <a:lvl1pPr>
              <a:defRPr lang="en-US" sz="4000" b="1" i="0" cap="none" baseline="0" dirty="0">
                <a:solidFill>
                  <a:schemeClr val="bg1"/>
                </a:solidFill>
                <a:latin typeface="+mn-lt"/>
                <a:ea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D7DBAF-C3CC-5FC2-A6B4-CBE935433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361661"/>
            <a:ext cx="10515600" cy="4715909"/>
          </a:xfrm>
          <a:prstGeom prst="rect">
            <a:avLst/>
          </a:prstGeo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ABFC3-9FFA-27CC-25D5-A309E90F92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98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 object 16">
            <a:extLst>
              <a:ext uri="{FF2B5EF4-FFF2-40B4-BE49-F238E27FC236}">
                <a16:creationId xmlns:a16="http://schemas.microsoft.com/office/drawing/2014/main" id="{859A62F4-460C-EF09-D1D6-8E8FD45D9BC7}"/>
              </a:ext>
            </a:extLst>
          </p:cNvPr>
          <p:cNvPicPr/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437E35E-5662-0980-72B0-50A29863FEFF}"/>
              </a:ext>
            </a:extLst>
          </p:cNvPr>
          <p:cNvSpPr/>
          <p:nvPr userDrawn="1"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34CEF54-F6C1-7875-F1FE-CCC00F6BE6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3" y="6294925"/>
            <a:ext cx="579862" cy="32472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4AE3E5C-33CE-409A-79F4-B3EAA4231322}"/>
              </a:ext>
            </a:extLst>
          </p:cNvPr>
          <p:cNvSpPr txBox="1"/>
          <p:nvPr userDrawn="1"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‹#›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38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8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7E26F11-E700-4E59-F940-07FCAC7EDAE9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434C7AD-5DEA-5E2B-1182-012AB24BE318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‹#›</a:t>
            </a:fld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3" name="Rectángulo 10">
            <a:extLst>
              <a:ext uri="{FF2B5EF4-FFF2-40B4-BE49-F238E27FC236}">
                <a16:creationId xmlns:a16="http://schemas.microsoft.com/office/drawing/2014/main" id="{1591F6D2-06C2-BA4B-67D4-1953E62D46E5}"/>
              </a:ext>
            </a:extLst>
          </p:cNvPr>
          <p:cNvSpPr/>
          <p:nvPr userDrawn="1"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B076E6A5-6458-4762-28AE-589240F532C7}"/>
              </a:ext>
            </a:extLst>
          </p:cNvPr>
          <p:cNvSpPr txBox="1"/>
          <p:nvPr userDrawn="1"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‹#›</a:t>
            </a:fld>
            <a:endParaRPr lang="en-GB" sz="1100" b="1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CD60AC-F734-9CB4-B355-DB0037CB31EF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48" y="6278137"/>
            <a:ext cx="467161" cy="2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9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93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90" r:id="rId17"/>
    <p:sldLayoutId id="2147483691" r:id="rId18"/>
    <p:sldLayoutId id="2147483692" r:id="rId19"/>
    <p:sldLayoutId id="2147483663" r:id="rId20"/>
    <p:sldLayoutId id="2147483664" r:id="rId21"/>
    <p:sldLayoutId id="2147483665" r:id="rId22"/>
    <p:sldLayoutId id="2147483666" r:id="rId23"/>
    <p:sldLayoutId id="2147483667" r:id="rId24"/>
    <p:sldLayoutId id="2147483668" r:id="rId25"/>
    <p:sldLayoutId id="2147483669" r:id="rId26"/>
    <p:sldLayoutId id="2147483671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F26B43"/>
          </p15:clr>
        </p15:guide>
        <p15:guide id="2" pos="74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3wVpVH0Wa6E?feature=oembed" TargetMode="Externa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mpleflying.com/united-airlines-generative-ai-improvement-customer-satisfaction/?utm_source=chatgpt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expedia.com/newsroom/expedia-launched-chatgp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press.jal.co.jp/en/release/202411/00848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futuretravelexperience.com/2025/01/delta-unveils-ai-powered-travel-journey-with-new-multi-modal-options-and-increased-personalis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aerotime.aero/articles/how-fetcherr-uses-generative-ai-to-drive-hyper-efficient-airline-pric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openai.com/index/introducing-operator/?utm_source=chatgpt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6E4A7D-7EC1-0FDE-7504-BDC8686F7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362" y="5524484"/>
            <a:ext cx="11237638" cy="327904"/>
          </a:xfrm>
        </p:spPr>
        <p:txBody>
          <a:bodyPr lIns="0" tIns="0" rIns="0" bIns="0" anchor="t" anchorCtr="0"/>
          <a:lstStyle/>
          <a:p>
            <a:r>
              <a:rPr lang="en-GB" b="1" dirty="0">
                <a:solidFill>
                  <a:schemeClr val="accent4"/>
                </a:solidFill>
                <a:latin typeface="Aptos" panose="020B0004020202020204" pitchFamily="34" charset="0"/>
              </a:rPr>
              <a:t>Filip Filipov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095DFA-CD56-97EC-A325-D0593CCD44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4362" y="5852387"/>
            <a:ext cx="11237638" cy="1005613"/>
          </a:xfrm>
        </p:spPr>
        <p:txBody>
          <a:bodyPr lIns="0" tIns="0" rIns="0" bIns="0" anchor="t" anchorCtr="0"/>
          <a:lstStyle/>
          <a:p>
            <a:r>
              <a:rPr lang="en-GB" dirty="0"/>
              <a:t>19</a:t>
            </a:r>
            <a:r>
              <a:rPr lang="en-GB" baseline="30000" dirty="0"/>
              <a:t>th</a:t>
            </a:r>
            <a:r>
              <a:rPr lang="en-GB" dirty="0"/>
              <a:t> February, 2025</a:t>
            </a:r>
          </a:p>
        </p:txBody>
      </p:sp>
    </p:spTree>
    <p:extLst>
      <p:ext uri="{BB962C8B-B14F-4D97-AF65-F5344CB8AC3E}">
        <p14:creationId xmlns:p14="http://schemas.microsoft.com/office/powerpoint/2010/main" val="261926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75213A-4F28-86EC-CBE2-645A679DF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E6F4B777-CF1F-8DDB-29C6-514743B48E5E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There’s a fine line between vision and hallucination.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~ generated by AI</a:t>
            </a:r>
            <a:endParaRPr lang="en-GB" sz="4000" cap="none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6CD4EBF-D347-6643-A6D1-0C8C48F0C08D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F981A8-F749-17E6-989F-7C45C7E29855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2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7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B418-B454-34D5-15B8-7CBDDF004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9206EB8D-2876-7689-0CE4-4C8E50C42260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5E80377-7501-6B7A-CD47-B4B7F9EE1C3F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3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0DE127-75A7-4D6A-14B5-42998390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Technology: Cambrian Moment</a:t>
            </a:r>
            <a:endParaRPr lang="en-GB" sz="2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E5A3DA-EC18-F3F7-C619-DA74C542E4FD}"/>
              </a:ext>
            </a:extLst>
          </p:cNvPr>
          <p:cNvCxnSpPr>
            <a:cxnSpLocks/>
          </p:cNvCxnSpPr>
          <p:nvPr/>
        </p:nvCxnSpPr>
        <p:spPr>
          <a:xfrm>
            <a:off x="612305" y="3587250"/>
            <a:ext cx="1121280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6DB04BBB-7934-A7A0-3F9C-AC0345EBD9D6}"/>
              </a:ext>
            </a:extLst>
          </p:cNvPr>
          <p:cNvSpPr/>
          <p:nvPr/>
        </p:nvSpPr>
        <p:spPr>
          <a:xfrm>
            <a:off x="612305" y="3436779"/>
            <a:ext cx="325065" cy="325065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012144F-D659-33F9-00E5-74AC704C88D1}"/>
              </a:ext>
            </a:extLst>
          </p:cNvPr>
          <p:cNvSpPr/>
          <p:nvPr/>
        </p:nvSpPr>
        <p:spPr>
          <a:xfrm>
            <a:off x="2931431" y="3436779"/>
            <a:ext cx="325065" cy="325065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9C01016-E6D5-B0EA-22E8-F2AEA2C7FB6B}"/>
              </a:ext>
            </a:extLst>
          </p:cNvPr>
          <p:cNvSpPr/>
          <p:nvPr/>
        </p:nvSpPr>
        <p:spPr>
          <a:xfrm>
            <a:off x="5285205" y="3436779"/>
            <a:ext cx="325065" cy="325065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9E6D46-C398-9A53-641F-D04F9DB4CC85}"/>
              </a:ext>
            </a:extLst>
          </p:cNvPr>
          <p:cNvSpPr/>
          <p:nvPr/>
        </p:nvSpPr>
        <p:spPr>
          <a:xfrm>
            <a:off x="7638979" y="3413630"/>
            <a:ext cx="325065" cy="325065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A9AF442-741F-0CA2-8120-0AD888640215}"/>
              </a:ext>
            </a:extLst>
          </p:cNvPr>
          <p:cNvSpPr/>
          <p:nvPr/>
        </p:nvSpPr>
        <p:spPr>
          <a:xfrm>
            <a:off x="9992753" y="3425205"/>
            <a:ext cx="325065" cy="325065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5C9356-3631-55FD-D500-10009CA9ADBB}"/>
              </a:ext>
            </a:extLst>
          </p:cNvPr>
          <p:cNvSpPr txBox="1"/>
          <p:nvPr/>
        </p:nvSpPr>
        <p:spPr>
          <a:xfrm>
            <a:off x="612305" y="3870238"/>
            <a:ext cx="1208722" cy="369332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b="1" dirty="0"/>
              <a:t>Internet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31F2B3-B767-83C7-1122-C31D4AE1262F}"/>
              </a:ext>
            </a:extLst>
          </p:cNvPr>
          <p:cNvSpPr txBox="1"/>
          <p:nvPr/>
        </p:nvSpPr>
        <p:spPr>
          <a:xfrm>
            <a:off x="544315" y="3175522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200" b="1" dirty="0"/>
              <a:t>1990s – 2000s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C7D5D0-41F9-2DD9-715E-93708273A466}"/>
              </a:ext>
            </a:extLst>
          </p:cNvPr>
          <p:cNvSpPr txBox="1"/>
          <p:nvPr/>
        </p:nvSpPr>
        <p:spPr>
          <a:xfrm>
            <a:off x="2931431" y="3175522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200" b="1"/>
              <a:t>2000s – 2010s</a:t>
            </a:r>
            <a:endParaRPr lang="en-US" sz="12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A68CDD-AD43-682F-3BBD-637F0D1CB5EA}"/>
              </a:ext>
            </a:extLst>
          </p:cNvPr>
          <p:cNvSpPr txBox="1"/>
          <p:nvPr/>
        </p:nvSpPr>
        <p:spPr>
          <a:xfrm>
            <a:off x="5285205" y="3175522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200" b="1" dirty="0"/>
              <a:t>2010s – 2020s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C255A5-D469-2CDD-FF0A-8C6DDAC129BB}"/>
              </a:ext>
            </a:extLst>
          </p:cNvPr>
          <p:cNvSpPr txBox="1"/>
          <p:nvPr/>
        </p:nvSpPr>
        <p:spPr>
          <a:xfrm>
            <a:off x="7638979" y="3175522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200" b="1" dirty="0"/>
              <a:t>2010s – 2020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E23E14-C029-2E9B-4A0B-31035FE751D4}"/>
              </a:ext>
            </a:extLst>
          </p:cNvPr>
          <p:cNvSpPr txBox="1"/>
          <p:nvPr/>
        </p:nvSpPr>
        <p:spPr>
          <a:xfrm>
            <a:off x="9992753" y="3175522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sz="1200" b="1" dirty="0"/>
              <a:t>2020 – present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0D1384-9B91-7FCE-2074-949CE825815F}"/>
              </a:ext>
            </a:extLst>
          </p:cNvPr>
          <p:cNvSpPr txBox="1"/>
          <p:nvPr/>
        </p:nvSpPr>
        <p:spPr>
          <a:xfrm>
            <a:off x="2931431" y="3870238"/>
            <a:ext cx="1208722" cy="369332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b="1" dirty="0"/>
              <a:t>Social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C258707-E2E5-FD21-6BFC-6CA3C82C2B4F}"/>
              </a:ext>
            </a:extLst>
          </p:cNvPr>
          <p:cNvSpPr txBox="1"/>
          <p:nvPr/>
        </p:nvSpPr>
        <p:spPr>
          <a:xfrm>
            <a:off x="5285205" y="3870238"/>
            <a:ext cx="1208722" cy="369332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b="1" dirty="0"/>
              <a:t>Mobile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512195-822E-4CD9-8BEB-0CA5FCE76AD2}"/>
              </a:ext>
            </a:extLst>
          </p:cNvPr>
          <p:cNvSpPr txBox="1"/>
          <p:nvPr/>
        </p:nvSpPr>
        <p:spPr>
          <a:xfrm>
            <a:off x="7638979" y="3870238"/>
            <a:ext cx="1208722" cy="369332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b="1" dirty="0"/>
              <a:t>Cloud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EDED801-5738-D5AD-6E0D-4B36EB064C4B}"/>
              </a:ext>
            </a:extLst>
          </p:cNvPr>
          <p:cNvSpPr txBox="1"/>
          <p:nvPr/>
        </p:nvSpPr>
        <p:spPr>
          <a:xfrm>
            <a:off x="9992753" y="3870238"/>
            <a:ext cx="1208722" cy="369332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b="1" dirty="0"/>
              <a:t>AI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6E4F96-9CCA-792B-8062-8824C956D261}"/>
              </a:ext>
            </a:extLst>
          </p:cNvPr>
          <p:cNvSpPr txBox="1"/>
          <p:nvPr/>
        </p:nvSpPr>
        <p:spPr>
          <a:xfrm>
            <a:off x="434883" y="4406546"/>
            <a:ext cx="11390224" cy="1500354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txBody>
          <a:bodyPr wrap="none" rtlCol="0">
            <a:noAutofit/>
          </a:bodyPr>
          <a:lstStyle/>
          <a:p>
            <a:pPr algn="r"/>
            <a:r>
              <a:rPr lang="en-US" b="1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enablers</a:t>
            </a:r>
          </a:p>
          <a:p>
            <a:pPr algn="r"/>
            <a:endParaRPr lang="en-US" dirty="0">
              <a:solidFill>
                <a:srgbClr val="FCD504"/>
              </a:solidFill>
            </a:endParaRPr>
          </a:p>
          <a:p>
            <a:pPr algn="r"/>
            <a:endParaRPr lang="en-US" dirty="0">
              <a:solidFill>
                <a:srgbClr val="FCD504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6093E6-B2F9-E213-79A4-2EB405106914}"/>
              </a:ext>
            </a:extLst>
          </p:cNvPr>
          <p:cNvSpPr txBox="1"/>
          <p:nvPr/>
        </p:nvSpPr>
        <p:spPr>
          <a:xfrm>
            <a:off x="612305" y="4758391"/>
            <a:ext cx="1666870" cy="954107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Infra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Protocols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Networking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D6B4B2-80C3-D246-3736-51E68C98E4E5}"/>
              </a:ext>
            </a:extLst>
          </p:cNvPr>
          <p:cNvSpPr txBox="1"/>
          <p:nvPr/>
        </p:nvSpPr>
        <p:spPr>
          <a:xfrm>
            <a:off x="2931430" y="4758391"/>
            <a:ext cx="2050001" cy="954107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Web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Internet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Smartphones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Network effects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470B761-0C8D-AC6B-8ED7-0944CAAB4B4F}"/>
              </a:ext>
            </a:extLst>
          </p:cNvPr>
          <p:cNvSpPr txBox="1"/>
          <p:nvPr/>
        </p:nvSpPr>
        <p:spPr>
          <a:xfrm>
            <a:off x="5285205" y="4758391"/>
            <a:ext cx="2188290" cy="954107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3-5G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 ecosystems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Processors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Touch screens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13FFA9-56FF-B9BC-BCD0-A440E4F95988}"/>
              </a:ext>
            </a:extLst>
          </p:cNvPr>
          <p:cNvSpPr txBox="1"/>
          <p:nvPr/>
        </p:nvSpPr>
        <p:spPr>
          <a:xfrm>
            <a:off x="7638979" y="4758391"/>
            <a:ext cx="2188290" cy="954107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Data centers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SaaS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Stateless tech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Fiber 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254DEE-F760-61C8-1FD0-636D90E40210}"/>
              </a:ext>
            </a:extLst>
          </p:cNvPr>
          <p:cNvSpPr txBox="1"/>
          <p:nvPr/>
        </p:nvSpPr>
        <p:spPr>
          <a:xfrm>
            <a:off x="9992752" y="4758391"/>
            <a:ext cx="1832353" cy="954107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GPUs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Learning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Algorithms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EF6D7BB-C991-BE12-46CA-6733D0CF9BE3}"/>
              </a:ext>
            </a:extLst>
          </p:cNvPr>
          <p:cNvSpPr/>
          <p:nvPr/>
        </p:nvSpPr>
        <p:spPr>
          <a:xfrm>
            <a:off x="628492" y="2736464"/>
            <a:ext cx="223394" cy="22339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ECFD7C1-5172-5753-D60A-65AD6735CF9B}"/>
              </a:ext>
            </a:extLst>
          </p:cNvPr>
          <p:cNvSpPr/>
          <p:nvPr/>
        </p:nvSpPr>
        <p:spPr>
          <a:xfrm>
            <a:off x="2982266" y="2456453"/>
            <a:ext cx="223394" cy="22339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37D4FE8-B2DA-9E0B-CA97-A10A5C4C76C0}"/>
              </a:ext>
            </a:extLst>
          </p:cNvPr>
          <p:cNvSpPr/>
          <p:nvPr/>
        </p:nvSpPr>
        <p:spPr>
          <a:xfrm>
            <a:off x="5349501" y="2144585"/>
            <a:ext cx="223394" cy="22339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7D23498-EF96-63FC-D26E-A2A0EDEDCC11}"/>
              </a:ext>
            </a:extLst>
          </p:cNvPr>
          <p:cNvSpPr/>
          <p:nvPr/>
        </p:nvSpPr>
        <p:spPr>
          <a:xfrm>
            <a:off x="7689814" y="1803352"/>
            <a:ext cx="223394" cy="22339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9B71B43-5C24-720B-9D05-9918241B058C}"/>
              </a:ext>
            </a:extLst>
          </p:cNvPr>
          <p:cNvSpPr/>
          <p:nvPr/>
        </p:nvSpPr>
        <p:spPr>
          <a:xfrm>
            <a:off x="10043588" y="1511350"/>
            <a:ext cx="223394" cy="22339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33A4118A-1560-3257-01A8-F07E43BAD650}"/>
              </a:ext>
            </a:extLst>
          </p:cNvPr>
          <p:cNvCxnSpPr>
            <a:cxnSpLocks/>
            <a:stCxn id="48" idx="4"/>
            <a:endCxn id="49" idx="4"/>
          </p:cNvCxnSpPr>
          <p:nvPr/>
        </p:nvCxnSpPr>
        <p:spPr>
          <a:xfrm rot="5400000" flipH="1" flipV="1">
            <a:off x="1777070" y="1642966"/>
            <a:ext cx="280011" cy="2353774"/>
          </a:xfrm>
          <a:prstGeom prst="curvedConnector3">
            <a:avLst>
              <a:gd name="adj1" fmla="val -81640"/>
            </a:avLst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>
            <a:extLst>
              <a:ext uri="{FF2B5EF4-FFF2-40B4-BE49-F238E27FC236}">
                <a16:creationId xmlns:a16="http://schemas.microsoft.com/office/drawing/2014/main" id="{BC9C1682-686C-2024-FCF4-A9A112D83298}"/>
              </a:ext>
            </a:extLst>
          </p:cNvPr>
          <p:cNvCxnSpPr>
            <a:cxnSpLocks/>
            <a:stCxn id="49" idx="4"/>
            <a:endCxn id="50" idx="4"/>
          </p:cNvCxnSpPr>
          <p:nvPr/>
        </p:nvCxnSpPr>
        <p:spPr>
          <a:xfrm rot="5400000" flipH="1" flipV="1">
            <a:off x="4121646" y="1340295"/>
            <a:ext cx="311868" cy="2367235"/>
          </a:xfrm>
          <a:prstGeom prst="curvedConnector3">
            <a:avLst>
              <a:gd name="adj1" fmla="val -73300"/>
            </a:avLst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urved Connector 71">
            <a:extLst>
              <a:ext uri="{FF2B5EF4-FFF2-40B4-BE49-F238E27FC236}">
                <a16:creationId xmlns:a16="http://schemas.microsoft.com/office/drawing/2014/main" id="{4FC1D848-D1B1-F9A3-9933-6D80EDFBDBB6}"/>
              </a:ext>
            </a:extLst>
          </p:cNvPr>
          <p:cNvCxnSpPr>
            <a:cxnSpLocks/>
            <a:stCxn id="50" idx="4"/>
            <a:endCxn id="51" idx="4"/>
          </p:cNvCxnSpPr>
          <p:nvPr/>
        </p:nvCxnSpPr>
        <p:spPr>
          <a:xfrm rot="5400000" flipH="1" flipV="1">
            <a:off x="6460737" y="1027206"/>
            <a:ext cx="341233" cy="2340313"/>
          </a:xfrm>
          <a:prstGeom prst="curvedConnector3">
            <a:avLst>
              <a:gd name="adj1" fmla="val -66992"/>
            </a:avLst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2B5E4F2A-7E0B-DE66-1612-A83ECED5F6AA}"/>
              </a:ext>
            </a:extLst>
          </p:cNvPr>
          <p:cNvCxnSpPr>
            <a:cxnSpLocks/>
            <a:stCxn id="51" idx="4"/>
            <a:endCxn id="52" idx="4"/>
          </p:cNvCxnSpPr>
          <p:nvPr/>
        </p:nvCxnSpPr>
        <p:spPr>
          <a:xfrm rot="5400000" flipH="1" flipV="1">
            <a:off x="8832397" y="703858"/>
            <a:ext cx="292002" cy="2353774"/>
          </a:xfrm>
          <a:prstGeom prst="curvedConnector3">
            <a:avLst>
              <a:gd name="adj1" fmla="val -78287"/>
            </a:avLst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urved Connector 91">
            <a:extLst>
              <a:ext uri="{FF2B5EF4-FFF2-40B4-BE49-F238E27FC236}">
                <a16:creationId xmlns:a16="http://schemas.microsoft.com/office/drawing/2014/main" id="{D7204B33-E248-041A-2ADB-86FF1745DC7D}"/>
              </a:ext>
            </a:extLst>
          </p:cNvPr>
          <p:cNvCxnSpPr>
            <a:cxnSpLocks/>
            <a:stCxn id="52" idx="4"/>
          </p:cNvCxnSpPr>
          <p:nvPr/>
        </p:nvCxnSpPr>
        <p:spPr>
          <a:xfrm rot="16200000" flipH="1">
            <a:off x="10498950" y="1391078"/>
            <a:ext cx="261189" cy="948519"/>
          </a:xfrm>
          <a:prstGeom prst="curvedConnector2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8E94C6E8-DE31-F03D-6AE9-3A4B3025E573}"/>
              </a:ext>
            </a:extLst>
          </p:cNvPr>
          <p:cNvSpPr txBox="1"/>
          <p:nvPr/>
        </p:nvSpPr>
        <p:spPr>
          <a:xfrm>
            <a:off x="2377905" y="1660720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algn="ctr"/>
            <a:r>
              <a:rPr lang="en-US" sz="1200" b="1" dirty="0"/>
              <a:t>Slow start</a:t>
            </a:r>
          </a:p>
        </p:txBody>
      </p:sp>
      <p:cxnSp>
        <p:nvCxnSpPr>
          <p:cNvPr id="96" name="Curved Connector 95">
            <a:extLst>
              <a:ext uri="{FF2B5EF4-FFF2-40B4-BE49-F238E27FC236}">
                <a16:creationId xmlns:a16="http://schemas.microsoft.com/office/drawing/2014/main" id="{C5963FFD-3F6A-5260-F8A0-64B70B79C8A7}"/>
              </a:ext>
            </a:extLst>
          </p:cNvPr>
          <p:cNvCxnSpPr>
            <a:cxnSpLocks/>
            <a:stCxn id="95" idx="2"/>
          </p:cNvCxnSpPr>
          <p:nvPr/>
        </p:nvCxnSpPr>
        <p:spPr>
          <a:xfrm flipH="1">
            <a:off x="1014745" y="1937719"/>
            <a:ext cx="1967521" cy="8306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urved Connector 95">
            <a:extLst>
              <a:ext uri="{FF2B5EF4-FFF2-40B4-BE49-F238E27FC236}">
                <a16:creationId xmlns:a16="http://schemas.microsoft.com/office/drawing/2014/main" id="{EEA78445-0A11-4BD5-28DA-A3815B10A2B1}"/>
              </a:ext>
            </a:extLst>
          </p:cNvPr>
          <p:cNvCxnSpPr>
            <a:cxnSpLocks/>
            <a:stCxn id="95" idx="2"/>
          </p:cNvCxnSpPr>
          <p:nvPr/>
        </p:nvCxnSpPr>
        <p:spPr>
          <a:xfrm>
            <a:off x="2982266" y="1937719"/>
            <a:ext cx="724747" cy="6865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912AC5B5-EAF6-9A37-7519-33520E317931}"/>
              </a:ext>
            </a:extLst>
          </p:cNvPr>
          <p:cNvSpPr txBox="1"/>
          <p:nvPr/>
        </p:nvSpPr>
        <p:spPr>
          <a:xfrm>
            <a:off x="8912833" y="2672949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algn="ctr"/>
            <a:r>
              <a:rPr lang="en-US" sz="1200" b="1" dirty="0"/>
              <a:t>Acceleration</a:t>
            </a:r>
          </a:p>
        </p:txBody>
      </p:sp>
      <p:cxnSp>
        <p:nvCxnSpPr>
          <p:cNvPr id="104" name="Curved Connector 95">
            <a:extLst>
              <a:ext uri="{FF2B5EF4-FFF2-40B4-BE49-F238E27FC236}">
                <a16:creationId xmlns:a16="http://schemas.microsoft.com/office/drawing/2014/main" id="{949F3563-84A0-B90B-6E0E-E80E472C14B6}"/>
              </a:ext>
            </a:extLst>
          </p:cNvPr>
          <p:cNvCxnSpPr>
            <a:cxnSpLocks/>
            <a:stCxn id="103" idx="0"/>
          </p:cNvCxnSpPr>
          <p:nvPr/>
        </p:nvCxnSpPr>
        <p:spPr>
          <a:xfrm flipH="1" flipV="1">
            <a:off x="7688113" y="2344382"/>
            <a:ext cx="1829081" cy="3285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urved Connector 95">
            <a:extLst>
              <a:ext uri="{FF2B5EF4-FFF2-40B4-BE49-F238E27FC236}">
                <a16:creationId xmlns:a16="http://schemas.microsoft.com/office/drawing/2014/main" id="{A2C505DD-2206-0447-8CCB-592C49E2FF6D}"/>
              </a:ext>
            </a:extLst>
          </p:cNvPr>
          <p:cNvCxnSpPr>
            <a:cxnSpLocks/>
            <a:stCxn id="103" idx="0"/>
          </p:cNvCxnSpPr>
          <p:nvPr/>
        </p:nvCxnSpPr>
        <p:spPr>
          <a:xfrm flipV="1">
            <a:off x="9517194" y="2079215"/>
            <a:ext cx="475558" cy="5937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CC51FF2E-0DD3-FD0E-4584-10158B2B2D63}"/>
              </a:ext>
            </a:extLst>
          </p:cNvPr>
          <p:cNvSpPr txBox="1"/>
          <p:nvPr/>
        </p:nvSpPr>
        <p:spPr>
          <a:xfrm>
            <a:off x="10253583" y="4814466"/>
            <a:ext cx="596387" cy="19392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txBody>
          <a:bodyPr wrap="none" rtlCol="0">
            <a:noAutofit/>
          </a:bodyPr>
          <a:lstStyle/>
          <a:p>
            <a:pPr algn="r"/>
            <a:endParaRPr lang="en-US" b="1" i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r"/>
            <a:endParaRPr lang="en-US" dirty="0">
              <a:solidFill>
                <a:srgbClr val="FCD504"/>
              </a:solidFill>
            </a:endParaRPr>
          </a:p>
          <a:p>
            <a:pPr algn="r"/>
            <a:endParaRPr lang="en-US" dirty="0">
              <a:solidFill>
                <a:srgbClr val="FCD504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3340382-BBE2-2243-A90E-9701ECAB8161}"/>
              </a:ext>
            </a:extLst>
          </p:cNvPr>
          <p:cNvSpPr txBox="1"/>
          <p:nvPr/>
        </p:nvSpPr>
        <p:spPr>
          <a:xfrm>
            <a:off x="10741301" y="1244009"/>
            <a:ext cx="1208722" cy="276999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pPr algn="ctr"/>
            <a:r>
              <a:rPr lang="en-US" sz="1200" b="1" dirty="0">
                <a:solidFill>
                  <a:srgbClr val="92D050"/>
                </a:solidFill>
              </a:rPr>
              <a:t>We are here!</a:t>
            </a:r>
          </a:p>
        </p:txBody>
      </p:sp>
      <p:cxnSp>
        <p:nvCxnSpPr>
          <p:cNvPr id="115" name="Curved Connector 95">
            <a:extLst>
              <a:ext uri="{FF2B5EF4-FFF2-40B4-BE49-F238E27FC236}">
                <a16:creationId xmlns:a16="http://schemas.microsoft.com/office/drawing/2014/main" id="{EDC1C065-5DB9-E1C3-5387-04913A336C6E}"/>
              </a:ext>
            </a:extLst>
          </p:cNvPr>
          <p:cNvCxnSpPr>
            <a:cxnSpLocks/>
          </p:cNvCxnSpPr>
          <p:nvPr/>
        </p:nvCxnSpPr>
        <p:spPr>
          <a:xfrm flipH="1">
            <a:off x="10317818" y="1511350"/>
            <a:ext cx="532152" cy="25217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DCFDF37-FE3C-25B6-6A7C-1698AFC51C5B}"/>
              </a:ext>
            </a:extLst>
          </p:cNvPr>
          <p:cNvSpPr txBox="1"/>
          <p:nvPr/>
        </p:nvSpPr>
        <p:spPr>
          <a:xfrm>
            <a:off x="10908928" y="4502443"/>
            <a:ext cx="102077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b="1" i="1" dirty="0">
                <a:solidFill>
                  <a:schemeClr val="accent6">
                    <a:lumMod val="90000"/>
                  </a:schemeClr>
                </a:solidFill>
              </a:rPr>
              <a:t>enablers</a:t>
            </a:r>
            <a:endParaRPr lang="en-GB" sz="1600" dirty="0">
              <a:solidFill>
                <a:schemeClr val="accent6">
                  <a:lumMod val="9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E88519-317F-D00E-D91F-28B3DE52D9E5}"/>
              </a:ext>
            </a:extLst>
          </p:cNvPr>
          <p:cNvSpPr txBox="1"/>
          <p:nvPr/>
        </p:nvSpPr>
        <p:spPr>
          <a:xfrm>
            <a:off x="961941" y="6333976"/>
            <a:ext cx="1718171" cy="245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i="1" cap="none" dirty="0">
                <a:latin typeface="Aptos" panose="020B0004020202020204" pitchFamily="34" charset="0"/>
              </a:rPr>
              <a:t>Source: OAG Analysis</a:t>
            </a:r>
          </a:p>
        </p:txBody>
      </p:sp>
    </p:spTree>
    <p:extLst>
      <p:ext uri="{BB962C8B-B14F-4D97-AF65-F5344CB8AC3E}">
        <p14:creationId xmlns:p14="http://schemas.microsoft.com/office/powerpoint/2010/main" val="186481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EB5FA-22EA-CF1F-65A9-0D7D9138E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3CB62979-6E7E-C0A1-3AC9-F4CAD677A33E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5C0E95B-7430-2DA7-C1A7-A1803C32EE53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4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BAFAD10-01D6-063F-F81C-9DBCDD8092B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/>
          <a:lstStyle/>
          <a:p>
            <a:r>
              <a:rPr lang="en-GB" dirty="0"/>
              <a:t>Generative AI</a:t>
            </a:r>
            <a:endParaRPr lang="en-GB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6C1DA7-6EA9-D364-4B18-CEB1E1825DE5}"/>
              </a:ext>
            </a:extLst>
          </p:cNvPr>
          <p:cNvGrpSpPr/>
          <p:nvPr/>
        </p:nvGrpSpPr>
        <p:grpSpPr>
          <a:xfrm>
            <a:off x="1061427" y="1984031"/>
            <a:ext cx="10256814" cy="2567454"/>
            <a:chOff x="726146" y="1750351"/>
            <a:chExt cx="10739707" cy="2688330"/>
          </a:xfrm>
        </p:grpSpPr>
        <p:pic>
          <p:nvPicPr>
            <p:cNvPr id="3" name="Graphic 2" descr="Database with solid fill">
              <a:extLst>
                <a:ext uri="{FF2B5EF4-FFF2-40B4-BE49-F238E27FC236}">
                  <a16:creationId xmlns:a16="http://schemas.microsoft.com/office/drawing/2014/main" id="{57FC7AF5-0F4B-DECE-50E9-46A9E472A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9153" y="1911559"/>
              <a:ext cx="1702633" cy="1702633"/>
            </a:xfrm>
            <a:prstGeom prst="rect">
              <a:avLst/>
            </a:prstGeom>
          </p:spPr>
        </p:pic>
        <p:sp>
          <p:nvSpPr>
            <p:cNvPr id="4" name="Title 5">
              <a:extLst>
                <a:ext uri="{FF2B5EF4-FFF2-40B4-BE49-F238E27FC236}">
                  <a16:creationId xmlns:a16="http://schemas.microsoft.com/office/drawing/2014/main" id="{B6D03089-09CA-A1D0-A85E-C7D01115D6BA}"/>
                </a:ext>
              </a:extLst>
            </p:cNvPr>
            <p:cNvSpPr txBox="1">
              <a:spLocks/>
            </p:cNvSpPr>
            <p:nvPr/>
          </p:nvSpPr>
          <p:spPr>
            <a:xfrm>
              <a:off x="726146" y="3772557"/>
              <a:ext cx="3612461" cy="666124"/>
            </a:xfrm>
            <a:prstGeom prst="rect">
              <a:avLst/>
            </a:prstGeom>
          </p:spPr>
          <p:txBody>
            <a:bodyPr lIns="0" anchor="t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i="0" kern="1200" cap="all" baseline="0">
                  <a:solidFill>
                    <a:schemeClr val="tx1"/>
                  </a:solidFill>
                  <a:latin typeface="Aptos" panose="020B0004020202020204" pitchFamily="34" charset="0"/>
                  <a:ea typeface="DIN Condensed Light" panose="020B0506040000020204" pitchFamily="34" charset="77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20 TB of data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&gt; library of congress, 24m books</a:t>
              </a:r>
            </a:p>
          </p:txBody>
        </p:sp>
        <p:pic>
          <p:nvPicPr>
            <p:cNvPr id="6" name="Graphic 5" descr="Processor with solid fill">
              <a:extLst>
                <a:ext uri="{FF2B5EF4-FFF2-40B4-BE49-F238E27FC236}">
                  <a16:creationId xmlns:a16="http://schemas.microsoft.com/office/drawing/2014/main" id="{6157DB2A-F67D-A805-1741-6B02B2E96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58746" y="1750351"/>
              <a:ext cx="2025669" cy="2025669"/>
            </a:xfrm>
            <a:prstGeom prst="rect">
              <a:avLst/>
            </a:prstGeom>
          </p:spPr>
        </p:pic>
        <p:sp>
          <p:nvSpPr>
            <p:cNvPr id="8" name="Title 5">
              <a:extLst>
                <a:ext uri="{FF2B5EF4-FFF2-40B4-BE49-F238E27FC236}">
                  <a16:creationId xmlns:a16="http://schemas.microsoft.com/office/drawing/2014/main" id="{1716302D-3B55-B905-6B1A-5343A4C629E9}"/>
                </a:ext>
              </a:extLst>
            </p:cNvPr>
            <p:cNvSpPr txBox="1">
              <a:spLocks/>
            </p:cNvSpPr>
            <p:nvPr/>
          </p:nvSpPr>
          <p:spPr>
            <a:xfrm>
              <a:off x="4289769" y="3772557"/>
              <a:ext cx="3612461" cy="666124"/>
            </a:xfrm>
            <a:prstGeom prst="rect">
              <a:avLst/>
            </a:prstGeom>
          </p:spPr>
          <p:txBody>
            <a:bodyPr lIns="0" anchor="t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i="0" kern="1200" cap="all" baseline="0">
                  <a:solidFill>
                    <a:schemeClr val="tx1"/>
                  </a:solidFill>
                  <a:latin typeface="Aptos" panose="020B0004020202020204" pitchFamily="34" charset="0"/>
                  <a:ea typeface="DIN Condensed Light" panose="020B0506040000020204" pitchFamily="34" charset="77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600" cap="none" dirty="0">
                  <a:solidFill>
                    <a:schemeClr val="accent4"/>
                  </a:solidFill>
                </a:rPr>
                <a:t>12,000 GPUs</a:t>
              </a:r>
              <a:endParaRPr kumimoji="0" lang="en-GB" sz="360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DIN Condensed Light" panose="020B0506040000020204" pitchFamily="34" charset="77"/>
                <a:cs typeface="+mj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&gt; $300m + $4m a day</a:t>
              </a:r>
            </a:p>
          </p:txBody>
        </p:sp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E4E519CD-D56D-8ADF-664E-FA9AE01BE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21246" y="1822744"/>
              <a:ext cx="1799063" cy="1799063"/>
            </a:xfrm>
            <a:prstGeom prst="rect">
              <a:avLst/>
            </a:prstGeom>
          </p:spPr>
        </p:pic>
        <p:sp>
          <p:nvSpPr>
            <p:cNvPr id="11" name="Title 5">
              <a:extLst>
                <a:ext uri="{FF2B5EF4-FFF2-40B4-BE49-F238E27FC236}">
                  <a16:creationId xmlns:a16="http://schemas.microsoft.com/office/drawing/2014/main" id="{6B9C4DEC-16A5-1C1F-E3D6-DCD176FE3576}"/>
                </a:ext>
              </a:extLst>
            </p:cNvPr>
            <p:cNvSpPr txBox="1">
              <a:spLocks/>
            </p:cNvSpPr>
            <p:nvPr/>
          </p:nvSpPr>
          <p:spPr>
            <a:xfrm>
              <a:off x="7853392" y="3772557"/>
              <a:ext cx="3612461" cy="666124"/>
            </a:xfrm>
            <a:prstGeom prst="rect">
              <a:avLst/>
            </a:prstGeom>
          </p:spPr>
          <p:txBody>
            <a:bodyPr lIns="0" anchor="t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i="0" kern="1200" cap="all" baseline="0">
                  <a:solidFill>
                    <a:schemeClr val="tx1"/>
                  </a:solidFill>
                  <a:latin typeface="Aptos" panose="020B0004020202020204" pitchFamily="34" charset="0"/>
                  <a:ea typeface="DIN Condensed Light" panose="020B0506040000020204" pitchFamily="34" charset="77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600" cap="none" dirty="0">
                  <a:solidFill>
                    <a:schemeClr val="accent4"/>
                  </a:solidFill>
                </a:rPr>
                <a:t>140GB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&gt; </a:t>
              </a:r>
              <a:r>
                <a:rPr kumimoji="0" lang="en-GB" sz="160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Gpt</a:t>
              </a: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 4o </a:t>
              </a:r>
              <a:r>
                <a:rPr lang="en-GB" sz="1600" cap="none" dirty="0">
                  <a:solidFill>
                    <a:schemeClr val="bg1"/>
                  </a:solidFill>
                </a:rPr>
                <a:t>222bn parameters</a:t>
              </a:r>
              <a:endParaRPr kumimoji="0" lang="en-GB" sz="1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DIN Condensed Light" panose="020B0506040000020204" pitchFamily="34" charset="77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4108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9A957-D538-2AA1-5B67-CBC95D3BB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E8C6BEA3-ADDA-FB97-27D2-FCAB56DB5566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6B84C2C-E54A-B41E-8D12-F449D388FFF3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5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9AB95FA7-D2D1-3F93-839C-B5B60720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Large Language Model</a:t>
            </a:r>
            <a:endParaRPr lang="en-GB" sz="2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97F743-BF25-9017-26D0-3815386C6749}"/>
              </a:ext>
            </a:extLst>
          </p:cNvPr>
          <p:cNvGrpSpPr/>
          <p:nvPr/>
        </p:nvGrpSpPr>
        <p:grpSpPr>
          <a:xfrm>
            <a:off x="2251222" y="2053169"/>
            <a:ext cx="3450033" cy="2498316"/>
            <a:chOff x="7868208" y="2053169"/>
            <a:chExt cx="3450033" cy="2498316"/>
          </a:xfrm>
        </p:grpSpPr>
        <p:pic>
          <p:nvPicPr>
            <p:cNvPr id="12" name="Graphic 11" descr="Document with solid fill">
              <a:extLst>
                <a:ext uri="{FF2B5EF4-FFF2-40B4-BE49-F238E27FC236}">
                  <a16:creationId xmlns:a16="http://schemas.microsoft.com/office/drawing/2014/main" id="{9BAC1334-F613-2183-6E17-FE820566E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7041" y="2053169"/>
              <a:ext cx="1718171" cy="1718171"/>
            </a:xfrm>
            <a:prstGeom prst="rect">
              <a:avLst/>
            </a:prstGeom>
          </p:spPr>
        </p:pic>
        <p:sp>
          <p:nvSpPr>
            <p:cNvPr id="13" name="Title 5">
              <a:extLst>
                <a:ext uri="{FF2B5EF4-FFF2-40B4-BE49-F238E27FC236}">
                  <a16:creationId xmlns:a16="http://schemas.microsoft.com/office/drawing/2014/main" id="{BB92138A-5311-18B2-BC70-3B8B7428594F}"/>
                </a:ext>
              </a:extLst>
            </p:cNvPr>
            <p:cNvSpPr txBox="1">
              <a:spLocks/>
            </p:cNvSpPr>
            <p:nvPr/>
          </p:nvSpPr>
          <p:spPr>
            <a:xfrm>
              <a:off x="7868208" y="3915312"/>
              <a:ext cx="3450033" cy="636173"/>
            </a:xfrm>
            <a:prstGeom prst="rect">
              <a:avLst/>
            </a:prstGeom>
          </p:spPr>
          <p:txBody>
            <a:bodyPr lIns="0" anchor="t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i="0" kern="1200" cap="all" baseline="0">
                  <a:solidFill>
                    <a:schemeClr val="tx1"/>
                  </a:solidFill>
                  <a:latin typeface="Aptos" panose="020B0004020202020204" pitchFamily="34" charset="0"/>
                  <a:ea typeface="DIN Condensed Light" panose="020B0506040000020204" pitchFamily="34" charset="77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600" cap="none" dirty="0">
                  <a:solidFill>
                    <a:schemeClr val="accent4"/>
                  </a:solidFill>
                </a:rPr>
                <a:t>140GB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Text here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sz="3600" cap="non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7AB8D3-7273-D11C-5CC5-AD0E38F72D3E}"/>
              </a:ext>
            </a:extLst>
          </p:cNvPr>
          <p:cNvGrpSpPr/>
          <p:nvPr/>
        </p:nvGrpSpPr>
        <p:grpSpPr>
          <a:xfrm>
            <a:off x="5394204" y="2053169"/>
            <a:ext cx="4323792" cy="2498316"/>
            <a:chOff x="7394230" y="2053169"/>
            <a:chExt cx="4323792" cy="2498316"/>
          </a:xfrm>
        </p:grpSpPr>
        <p:pic>
          <p:nvPicPr>
            <p:cNvPr id="17" name="Graphic 16" descr="Document with solid fill">
              <a:extLst>
                <a:ext uri="{FF2B5EF4-FFF2-40B4-BE49-F238E27FC236}">
                  <a16:creationId xmlns:a16="http://schemas.microsoft.com/office/drawing/2014/main" id="{F1653730-CB76-6F27-174D-140AFC608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7041" y="2053169"/>
              <a:ext cx="1718171" cy="1718171"/>
            </a:xfrm>
            <a:prstGeom prst="rect">
              <a:avLst/>
            </a:prstGeom>
          </p:spPr>
        </p:pic>
        <p:sp>
          <p:nvSpPr>
            <p:cNvPr id="18" name="Title 5">
              <a:extLst>
                <a:ext uri="{FF2B5EF4-FFF2-40B4-BE49-F238E27FC236}">
                  <a16:creationId xmlns:a16="http://schemas.microsoft.com/office/drawing/2014/main" id="{C3C51929-63EE-E989-2944-56D044C5441A}"/>
                </a:ext>
              </a:extLst>
            </p:cNvPr>
            <p:cNvSpPr txBox="1">
              <a:spLocks/>
            </p:cNvSpPr>
            <p:nvPr/>
          </p:nvSpPr>
          <p:spPr>
            <a:xfrm>
              <a:off x="7394230" y="3915312"/>
              <a:ext cx="4323792" cy="636173"/>
            </a:xfrm>
            <a:prstGeom prst="rect">
              <a:avLst/>
            </a:prstGeom>
          </p:spPr>
          <p:txBody>
            <a:bodyPr lIns="0" anchor="t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i="0" kern="1200" cap="all" baseline="0">
                  <a:solidFill>
                    <a:schemeClr val="tx1"/>
                  </a:solidFill>
                  <a:latin typeface="Aptos" panose="020B0004020202020204" pitchFamily="34" charset="0"/>
                  <a:ea typeface="DIN Condensed Light" panose="020B0506040000020204" pitchFamily="34" charset="77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600" cap="none" dirty="0">
                  <a:solidFill>
                    <a:schemeClr val="accent4"/>
                  </a:solidFill>
                </a:rPr>
                <a:t>500 lines of C code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IN Condensed Light" panose="020B0506040000020204" pitchFamily="34" charset="77"/>
                  <a:cs typeface="+mj-cs"/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399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71657-6023-B337-F538-1CBBA445A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DC4CDB48-823B-9B43-14EA-6A49C026A914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535608B-2F89-CEC3-F54F-494B17CEF7B2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6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E590C26-255E-767D-A14E-BE7F071C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Weaknesses</a:t>
            </a:r>
            <a:endParaRPr lang="en-GB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81A68A3-2E3A-8780-09AE-5FE72CE25986}"/>
              </a:ext>
            </a:extLst>
          </p:cNvPr>
          <p:cNvSpPr txBox="1">
            <a:spLocks/>
          </p:cNvSpPr>
          <p:nvPr/>
        </p:nvSpPr>
        <p:spPr>
          <a:xfrm>
            <a:off x="655320" y="1895207"/>
            <a:ext cx="6747063" cy="1961898"/>
          </a:xfrm>
          <a:prstGeom prst="rect">
            <a:avLst/>
          </a:prstGeom>
        </p:spPr>
        <p:txBody>
          <a:bodyPr l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Data Analysis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GB" cap="none" dirty="0"/>
              <a:t>Domain agnostic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Language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135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E05F7-6802-652F-7DFA-C7A9932C6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DC03E705-8FDE-DA57-352F-607FC713934C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2811E55-6D05-6C99-43A8-378A41AAAF50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7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445668A-4343-771D-380E-77912FC2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Strengths</a:t>
            </a:r>
            <a:endParaRPr lang="en-GB" sz="2400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96EBF7A-7E38-F9EE-11CF-F1FFEFD8714E}"/>
              </a:ext>
            </a:extLst>
          </p:cNvPr>
          <p:cNvSpPr txBox="1">
            <a:spLocks/>
          </p:cNvSpPr>
          <p:nvPr/>
        </p:nvSpPr>
        <p:spPr>
          <a:xfrm>
            <a:off x="655320" y="1895207"/>
            <a:ext cx="6747063" cy="1961898"/>
          </a:xfrm>
          <a:prstGeom prst="rect">
            <a:avLst/>
          </a:prstGeom>
        </p:spPr>
        <p:txBody>
          <a:bodyPr l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571500" lvl="0" indent="-571500">
              <a:lnSpc>
                <a:spcPct val="150000"/>
              </a:lnSpc>
              <a:buClr>
                <a:srgbClr val="C00000"/>
              </a:buClr>
              <a:buFont typeface="System Font Regular"/>
              <a:buChar char="X"/>
              <a:defRPr/>
            </a:pPr>
            <a:r>
              <a:rPr lang="en-GB" cap="none" dirty="0"/>
              <a:t>Hallucination</a:t>
            </a:r>
          </a:p>
          <a:p>
            <a:pPr marL="571500" lvl="0" indent="-571500">
              <a:lnSpc>
                <a:spcPct val="150000"/>
              </a:lnSpc>
              <a:buClr>
                <a:srgbClr val="C00000"/>
              </a:buClr>
              <a:buFont typeface="System Font Regular"/>
              <a:buChar char="X"/>
              <a:defRPr/>
            </a:pPr>
            <a:r>
              <a:rPr lang="en-GB" cap="none" dirty="0"/>
              <a:t>Resource Intensity</a:t>
            </a:r>
          </a:p>
          <a:p>
            <a:pPr marL="571500" lvl="0" indent="-571500">
              <a:lnSpc>
                <a:spcPct val="150000"/>
              </a:lnSpc>
              <a:buClr>
                <a:srgbClr val="C00000"/>
              </a:buClr>
              <a:buFont typeface="System Font Regular"/>
              <a:buChar char="X"/>
              <a:defRPr/>
            </a:pPr>
            <a:r>
              <a:rPr lang="en-GB" cap="none" dirty="0"/>
              <a:t>Ethical and Privacy Challenges</a:t>
            </a:r>
          </a:p>
        </p:txBody>
      </p:sp>
    </p:spTree>
    <p:extLst>
      <p:ext uri="{BB962C8B-B14F-4D97-AF65-F5344CB8AC3E}">
        <p14:creationId xmlns:p14="http://schemas.microsoft.com/office/powerpoint/2010/main" val="206778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708339-8ADD-4DEB-ADE2-2410E85C0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BDCFF635-58FD-B52D-D463-ED221C61B923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5CFE941-D2FF-C1B4-322A-04B24FCFBB74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8</a:t>
            </a:fld>
            <a:endParaRPr lang="en-GB" sz="1100" b="1">
              <a:solidFill>
                <a:schemeClr val="tx1"/>
              </a:solidFill>
            </a:endParaRPr>
          </a:p>
        </p:txBody>
      </p:sp>
      <p:pic>
        <p:nvPicPr>
          <p:cNvPr id="4" name="Picture 3" descr="A close-up of a rusted metal structure&#10;&#10;AI-generated content may be incorrect.">
            <a:extLst>
              <a:ext uri="{FF2B5EF4-FFF2-40B4-BE49-F238E27FC236}">
                <a16:creationId xmlns:a16="http://schemas.microsoft.com/office/drawing/2014/main" id="{CF905CCF-0943-9D2C-4C21-C2806F3240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82" t="-7770" b="-34181"/>
          <a:stretch/>
        </p:blipFill>
        <p:spPr>
          <a:xfrm rot="159111">
            <a:off x="5348913" y="1534726"/>
            <a:ext cx="5436956" cy="5808763"/>
          </a:xfrm>
          <a:prstGeom prst="rect">
            <a:avLst/>
          </a:prstGeom>
          <a:solidFill>
            <a:schemeClr val="bg1"/>
          </a:solidFill>
          <a:effectLst>
            <a:outerShdw blurRad="330434" dist="166780" dir="2700000" algn="tl" rotWithShape="0">
              <a:prstClr val="black">
                <a:alpha val="18528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9F219F-70F9-E482-6B35-2A217710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this is 2016 estimates.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156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A91D1-131B-5C70-1E0B-985FD277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C2F2F409-ACD8-D26C-7EBC-F4D046E2A579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2CD93A3-D4C2-81C3-1EE9-94A2054EA5B6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9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7DA3088B-80B9-DBB6-7B2B-40B3CEC9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Dominant use cases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7A3FCB3-D7CD-F88E-A18E-00AD30BD4F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4798748"/>
              </p:ext>
            </p:extLst>
          </p:nvPr>
        </p:nvGraphicFramePr>
        <p:xfrm>
          <a:off x="1158240" y="1465005"/>
          <a:ext cx="10273757" cy="4326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094B8F-D5DB-A3E6-2484-5DF7BDA9E554}"/>
              </a:ext>
            </a:extLst>
          </p:cNvPr>
          <p:cNvSpPr txBox="1"/>
          <p:nvPr/>
        </p:nvSpPr>
        <p:spPr>
          <a:xfrm>
            <a:off x="1180012" y="6333976"/>
            <a:ext cx="1718171" cy="245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cap="none" dirty="0"/>
              <a:t>* Menlo VC</a:t>
            </a:r>
          </a:p>
        </p:txBody>
      </p:sp>
    </p:spTree>
    <p:extLst>
      <p:ext uri="{BB962C8B-B14F-4D97-AF65-F5344CB8AC3E}">
        <p14:creationId xmlns:p14="http://schemas.microsoft.com/office/powerpoint/2010/main" val="193544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BDA5F-4D54-6C4C-1146-903B8DC4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1F93C05-9FAC-6E97-ED4D-C85C03E91432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EA893F7-D7A2-96A6-1588-826FE4158B0C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10</a:t>
            </a:fld>
            <a:endParaRPr lang="en-GB" sz="1100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DE9CA1-4B09-899D-136E-04AFFD96DE09}"/>
              </a:ext>
            </a:extLst>
          </p:cNvPr>
          <p:cNvGrpSpPr/>
          <p:nvPr/>
        </p:nvGrpSpPr>
        <p:grpSpPr>
          <a:xfrm>
            <a:off x="1211374" y="2132168"/>
            <a:ext cx="9769252" cy="3136665"/>
            <a:chOff x="1125967" y="2105274"/>
            <a:chExt cx="9769252" cy="3136665"/>
          </a:xfrm>
        </p:grpSpPr>
        <p:pic>
          <p:nvPicPr>
            <p:cNvPr id="12290" name="Picture 2">
              <a:extLst>
                <a:ext uri="{FF2B5EF4-FFF2-40B4-BE49-F238E27FC236}">
                  <a16:creationId xmlns:a16="http://schemas.microsoft.com/office/drawing/2014/main" id="{640A85EB-D1F0-4F1C-818E-91A2DF9B8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967" y="2105274"/>
              <a:ext cx="2685713" cy="727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2" name="Picture 4">
              <a:extLst>
                <a:ext uri="{FF2B5EF4-FFF2-40B4-BE49-F238E27FC236}">
                  <a16:creationId xmlns:a16="http://schemas.microsoft.com/office/drawing/2014/main" id="{F49AA030-3637-E67F-B64F-F35E256D8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4246" y="2116640"/>
              <a:ext cx="3841853" cy="633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4" name="Picture 6">
              <a:extLst>
                <a:ext uri="{FF2B5EF4-FFF2-40B4-BE49-F238E27FC236}">
                  <a16:creationId xmlns:a16="http://schemas.microsoft.com/office/drawing/2014/main" id="{7947E2A0-0405-B46C-4807-E60EEB501E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8978" y="2138239"/>
              <a:ext cx="1756241" cy="715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6" name="Picture 8">
              <a:extLst>
                <a:ext uri="{FF2B5EF4-FFF2-40B4-BE49-F238E27FC236}">
                  <a16:creationId xmlns:a16="http://schemas.microsoft.com/office/drawing/2014/main" id="{76B3B440-C28D-90E3-3945-A28E1DF43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144" y="3456624"/>
              <a:ext cx="3418855" cy="384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8" name="Picture 10" descr="DeepSeek Logo PNG Vector SVG, EPS, Ai formats (7.0 KB) Free Download">
              <a:extLst>
                <a:ext uri="{FF2B5EF4-FFF2-40B4-BE49-F238E27FC236}">
                  <a16:creationId xmlns:a16="http://schemas.microsoft.com/office/drawing/2014/main" id="{C5D0D67F-898B-2A1E-F9F7-01E3BED2C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5099" y="3145452"/>
              <a:ext cx="3581999" cy="797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02" name="Picture 14" descr="Mistral AI - Wikipedia">
              <a:extLst>
                <a:ext uri="{FF2B5EF4-FFF2-40B4-BE49-F238E27FC236}">
                  <a16:creationId xmlns:a16="http://schemas.microsoft.com/office/drawing/2014/main" id="{19DCCE15-5021-C36E-A6CC-78A174AE72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547" y="4426770"/>
              <a:ext cx="2481537" cy="81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BD8622B-9009-C338-3758-93A884F0B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534155"/>
            <a:ext cx="9027160" cy="709854"/>
          </a:xfrm>
        </p:spPr>
        <p:txBody>
          <a:bodyPr/>
          <a:lstStyle/>
          <a:p>
            <a:r>
              <a:rPr lang="en-GB" dirty="0"/>
              <a:t>Names we should all remember</a:t>
            </a:r>
          </a:p>
        </p:txBody>
      </p:sp>
    </p:spTree>
    <p:extLst>
      <p:ext uri="{BB962C8B-B14F-4D97-AF65-F5344CB8AC3E}">
        <p14:creationId xmlns:p14="http://schemas.microsoft.com/office/powerpoint/2010/main" val="1808602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E13D0-C2AE-43EB-1D18-7276B841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C0B63CB-6E61-D073-CA49-EB86C2D1ED62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2FC4649-D080-4B33-A21E-5E24540EE52D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11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31C27909-3092-7519-F073-08DA29EC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LLM Market Share</a:t>
            </a:r>
            <a:endParaRPr lang="en-GB" sz="2400" dirty="0"/>
          </a:p>
        </p:txBody>
      </p:sp>
      <p:pic>
        <p:nvPicPr>
          <p:cNvPr id="2050" name="Picture 2" descr="Graph showing market share of LLMs in 2023 vs. 2024">
            <a:extLst>
              <a:ext uri="{FF2B5EF4-FFF2-40B4-BE49-F238E27FC236}">
                <a16:creationId xmlns:a16="http://schemas.microsoft.com/office/drawing/2014/main" id="{ED3EDB08-699C-E196-CA34-54DBD6245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2360" y="1217114"/>
            <a:ext cx="10272884" cy="482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0A0BC9-BAA8-7E11-CB6F-CEEF5A9EB072}"/>
              </a:ext>
            </a:extLst>
          </p:cNvPr>
          <p:cNvSpPr txBox="1"/>
          <p:nvPr/>
        </p:nvSpPr>
        <p:spPr>
          <a:xfrm>
            <a:off x="1180012" y="6333976"/>
            <a:ext cx="1718171" cy="245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cap="none" dirty="0"/>
              <a:t>* Menlo VC</a:t>
            </a:r>
          </a:p>
        </p:txBody>
      </p:sp>
    </p:spTree>
    <p:extLst>
      <p:ext uri="{BB962C8B-B14F-4D97-AF65-F5344CB8AC3E}">
        <p14:creationId xmlns:p14="http://schemas.microsoft.com/office/powerpoint/2010/main" val="358473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21F9-0E30-84E9-62BB-8A02FBE50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55016C2C-94FA-0A54-962C-D118E97FB882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48059E9-31D7-5242-BD2D-0AD4187D037C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12</a:t>
            </a:fld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ECAC955-A514-D291-5CE4-8FED90F4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 dirty="0"/>
              <a:t>Ethical Considerations</a:t>
            </a:r>
            <a:endParaRPr lang="en-GB" sz="2400" dirty="0"/>
          </a:p>
        </p:txBody>
      </p:sp>
      <p:pic>
        <p:nvPicPr>
          <p:cNvPr id="8" name="Online Media 7" descr="Anderson Cooper, 4K Original/(Deep)Fake Example">
            <a:hlinkClick r:id="" action="ppaction://media"/>
            <a:extLst>
              <a:ext uri="{FF2B5EF4-FFF2-40B4-BE49-F238E27FC236}">
                <a16:creationId xmlns:a16="http://schemas.microsoft.com/office/drawing/2014/main" id="{FC9C5D03-06B3-4ADC-26EE-A8CC822626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62869" y="1442830"/>
            <a:ext cx="7459355" cy="42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6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823F6-DC77-1D20-A0E9-15A7A4CC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FA6C5DF-4B87-CB96-1DD5-83F5F70EA37B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What about Generative </a:t>
            </a:r>
            <a:b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</a:b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AI and Travel?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409226C-C23C-2437-7469-49176A25BBFD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3FB636-15DE-86A4-1AB9-167A8DEBD0A3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13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42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>
            <a:extLst>
              <a:ext uri="{FF2B5EF4-FFF2-40B4-BE49-F238E27FC236}">
                <a16:creationId xmlns:a16="http://schemas.microsoft.com/office/drawing/2014/main" id="{C9A629BE-D5A9-78B2-C8E3-7849D3F8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858" y="684687"/>
            <a:ext cx="3463628" cy="60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 minimalist sketch-style watercolor illustration of United Airlines using generative AI for customer support. The scene features a customer interacting with a digital interface on their smartphone, showing notifications about flight updates and delay communications. In the background, there are subtle outlines of an airplane and a customer support desk, symbolizing the connection between AI and real-time assistance. The overall composition uses soft blue and white tones, emphasizing innovation and simplicity, consistent with a clean and modern aesthetic.">
            <a:extLst>
              <a:ext uri="{FF2B5EF4-FFF2-40B4-BE49-F238E27FC236}">
                <a16:creationId xmlns:a16="http://schemas.microsoft.com/office/drawing/2014/main" id="{CB2C9A90-A5E7-2541-A027-24501238E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585226"/>
            <a:ext cx="5399861" cy="5399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DB3C59-43EB-0F29-FA51-B072F2231798}"/>
              </a:ext>
            </a:extLst>
          </p:cNvPr>
          <p:cNvSpPr txBox="1"/>
          <p:nvPr/>
        </p:nvSpPr>
        <p:spPr>
          <a:xfrm>
            <a:off x="858954" y="6331370"/>
            <a:ext cx="10364218" cy="245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cap="none" dirty="0">
                <a:latin typeface="Aptos" panose="020B0004020202020204" pitchFamily="34" charset="0"/>
              </a:rPr>
              <a:t>Source: </a:t>
            </a:r>
            <a:r>
              <a:rPr lang="en-GB" sz="1100" i="1" cap="none" dirty="0">
                <a:latin typeface="Aptos" panose="020B0004020202020204" pitchFamily="34" charset="0"/>
                <a:hlinkClick r:id="rId4"/>
              </a:rPr>
              <a:t>https://simpleflying.com/united-airlines-generative-ai-improvement-customer-satisfaction/?utm_source=chatgpt.com</a:t>
            </a:r>
            <a:endParaRPr lang="en-GB" sz="1100" i="1" cap="none" dirty="0">
              <a:latin typeface="Aptos" panose="020B0004020202020204" pitchFamily="34" charset="0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A82547D6-5064-5EB6-30D5-89B4C48B7442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How can I help?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+6% 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val="1915807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92AA7-5143-E947-CFB9-C3B2822C6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FE7647-E0B8-FD92-4027-845D572B03F3}"/>
              </a:ext>
            </a:extLst>
          </p:cNvPr>
          <p:cNvSpPr txBox="1"/>
          <p:nvPr/>
        </p:nvSpPr>
        <p:spPr>
          <a:xfrm>
            <a:off x="858954" y="6309598"/>
            <a:ext cx="10364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5A4C"/>
              </a:buClr>
              <a:buSzPts val="1200"/>
              <a:buFont typeface="Montserrat"/>
              <a:buNone/>
            </a:pPr>
            <a:r>
              <a:rPr lang="en-US" sz="1100" i="1" dirty="0">
                <a:latin typeface="Aptos" panose="020B0004020202020204" pitchFamily="34" charset="0"/>
                <a:sym typeface="Montserrat"/>
              </a:rPr>
              <a:t>Source: </a:t>
            </a:r>
            <a:r>
              <a:rPr lang="en-US" sz="1100" i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  <a:hlinkClick r:id="rId2"/>
              </a:rPr>
              <a:t>https://www.expedia.com/newsroom/expedia-launched-chatgpt/</a:t>
            </a:r>
            <a:endParaRPr lang="en-US" sz="1100" i="1" dirty="0">
              <a:solidFill>
                <a:schemeClr val="bg1">
                  <a:lumMod val="65000"/>
                </a:schemeClr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A3DDBEFF-62F2-5822-4EE6-B0878E8048ED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Dream it, plan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29m virtual conversations</a:t>
            </a:r>
          </a:p>
        </p:txBody>
      </p:sp>
      <p:pic>
        <p:nvPicPr>
          <p:cNvPr id="5" name="Picture 8" descr="Expedia (2023) Logo PNG Vector (SVG) Free Download">
            <a:extLst>
              <a:ext uri="{FF2B5EF4-FFF2-40B4-BE49-F238E27FC236}">
                <a16:creationId xmlns:a16="http://schemas.microsoft.com/office/drawing/2014/main" id="{72A0224C-DBA2-9784-CA6B-9F023C6522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088" b="38419"/>
          <a:stretch/>
        </p:blipFill>
        <p:spPr bwMode="auto">
          <a:xfrm>
            <a:off x="760980" y="563454"/>
            <a:ext cx="3854564" cy="90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DBA33420-CCDE-E247-A425-9F7E73AF1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915" y="267007"/>
            <a:ext cx="3309257" cy="5877240"/>
          </a:xfrm>
          <a:prstGeom prst="rect">
            <a:avLst/>
          </a:prstGeom>
          <a:effectLst>
            <a:softEdge rad="189272"/>
          </a:effectLst>
        </p:spPr>
      </p:pic>
    </p:spTree>
    <p:extLst>
      <p:ext uri="{BB962C8B-B14F-4D97-AF65-F5344CB8AC3E}">
        <p14:creationId xmlns:p14="http://schemas.microsoft.com/office/powerpoint/2010/main" val="2112602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37F83-6D32-1489-E4D1-6F50EDDB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268F66-4C33-280F-B722-6BD56B1D1E4F}"/>
              </a:ext>
            </a:extLst>
          </p:cNvPr>
          <p:cNvSpPr txBox="1"/>
          <p:nvPr/>
        </p:nvSpPr>
        <p:spPr>
          <a:xfrm>
            <a:off x="858954" y="6309598"/>
            <a:ext cx="10364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5A4C"/>
              </a:buClr>
              <a:buSzPts val="1200"/>
              <a:buFont typeface="Montserrat"/>
              <a:buNone/>
            </a:pPr>
            <a:r>
              <a:rPr lang="en-US" sz="1100" i="1" dirty="0">
                <a:latin typeface="Aptos" panose="020B0004020202020204" pitchFamily="34" charset="0"/>
                <a:sym typeface="Montserrat"/>
              </a:rPr>
              <a:t>Source: </a:t>
            </a:r>
            <a:r>
              <a:rPr lang="en-GB" sz="1100" i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  <a:hlinkClick r:id="rId2"/>
              </a:rPr>
              <a:t>https://press.jal.co.jp/en/release/202411/008488.html</a:t>
            </a:r>
            <a:endParaRPr lang="en-GB" sz="1100" i="1" dirty="0">
              <a:solidFill>
                <a:schemeClr val="bg1">
                  <a:lumMod val="65000"/>
                </a:schemeClr>
              </a:solidFill>
              <a:latin typeface="Aptos" panose="020B00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846FB7FC-8DB1-78FA-9036-E9492547AE31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If it fits, it flies.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Pilot incredibly successful.</a:t>
            </a:r>
          </a:p>
        </p:txBody>
      </p:sp>
      <p:pic>
        <p:nvPicPr>
          <p:cNvPr id="4" name="Picture 6" descr="Download Japan Airlines (JAL) Logo in SVG Vector or PNG File Format - Logo .wine">
            <a:extLst>
              <a:ext uri="{FF2B5EF4-FFF2-40B4-BE49-F238E27FC236}">
                <a16:creationId xmlns:a16="http://schemas.microsoft.com/office/drawing/2014/main" id="{FDA9EBA4-35FC-0291-B08D-E69C03CD5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0311" y="787011"/>
            <a:ext cx="5225689" cy="6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1274A1-125C-30C9-ED89-B2D52E48BE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084" y="585226"/>
            <a:ext cx="5399861" cy="5399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6466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BD1B-C533-B3BA-75EC-0BCF0155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B68F80-6C69-BBC3-D554-3EF16E3EF8D7}"/>
              </a:ext>
            </a:extLst>
          </p:cNvPr>
          <p:cNvSpPr txBox="1"/>
          <p:nvPr/>
        </p:nvSpPr>
        <p:spPr>
          <a:xfrm>
            <a:off x="858954" y="6309598"/>
            <a:ext cx="10364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5A4C"/>
              </a:buClr>
              <a:buSzPts val="1200"/>
              <a:buFont typeface="Montserrat"/>
              <a:buNone/>
            </a:pPr>
            <a:r>
              <a:rPr lang="en-US" sz="1100" i="1" dirty="0">
                <a:latin typeface="Aptos" panose="020B0004020202020204" pitchFamily="34" charset="0"/>
                <a:sym typeface="Montserrat"/>
              </a:rPr>
              <a:t>Source: 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  <a:hlinkClick r:id="rId2"/>
              </a:rPr>
              <a:t>https://www.futuretravelexperience.com/2025/01/delta-unveils-ai-powered-travel-journey-with-new-multi-modal-options-and-increased-personalisation/</a:t>
            </a:r>
            <a:endParaRPr lang="en-GB" sz="11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CBEEA614-7EA4-CF40-DE27-8FF590F0D8FF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Concierge.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Yet to be released.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EFDA1D2-B514-9823-8D44-F1C352CC4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535" y="757844"/>
            <a:ext cx="3124837" cy="48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9A3005-DF20-4362-0169-953828F6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084" y="585226"/>
            <a:ext cx="5399861" cy="5399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0811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5FFF1-5078-B08E-3A49-E75B337C7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955561-A197-2CCF-F905-E2B28C07B399}"/>
              </a:ext>
            </a:extLst>
          </p:cNvPr>
          <p:cNvSpPr txBox="1"/>
          <p:nvPr/>
        </p:nvSpPr>
        <p:spPr>
          <a:xfrm>
            <a:off x="858954" y="6309598"/>
            <a:ext cx="10364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5A4C"/>
              </a:buClr>
              <a:buSzPts val="1200"/>
              <a:buFont typeface="Montserrat"/>
              <a:buNone/>
            </a:pPr>
            <a:r>
              <a:rPr lang="en-US" sz="1100" i="1" dirty="0">
                <a:latin typeface="Aptos" panose="020B0004020202020204" pitchFamily="34" charset="0"/>
                <a:sym typeface="Montserrat"/>
              </a:rPr>
              <a:t>Source: 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  <a:hlinkClick r:id="rId2"/>
              </a:rPr>
              <a:t>https://www.aerotime.aero/articles/how-fetcherr-uses-generative-ai-to-drive-hyper-efficient-airline-pricing</a:t>
            </a:r>
            <a:endParaRPr lang="en-GB" sz="11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0E60B76E-A13E-BEA1-B12E-38BB00BCC902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price is right.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Yet to be released.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BABA5-26AD-6365-F997-2AF38A93B2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084" y="530796"/>
            <a:ext cx="5540831" cy="5540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Fetcherr | 2025 Phocuswright Conference: November 18-20 ...">
            <a:extLst>
              <a:ext uri="{FF2B5EF4-FFF2-40B4-BE49-F238E27FC236}">
                <a16:creationId xmlns:a16="http://schemas.microsoft.com/office/drawing/2014/main" id="{D6AD48CF-5FE5-205D-3BA4-52179C26A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4664" y="736073"/>
            <a:ext cx="926166" cy="142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546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A7E2D-7773-1641-AB37-5D1D63A7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225D37-09D7-D8E0-F09D-735F0E7DC9BB}"/>
              </a:ext>
            </a:extLst>
          </p:cNvPr>
          <p:cNvSpPr txBox="1"/>
          <p:nvPr/>
        </p:nvSpPr>
        <p:spPr>
          <a:xfrm>
            <a:off x="858954" y="6309598"/>
            <a:ext cx="10364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5A4C"/>
              </a:buClr>
              <a:buSzPts val="1200"/>
              <a:buFont typeface="Montserrat"/>
              <a:buNone/>
            </a:pPr>
            <a:r>
              <a:rPr lang="en-US" sz="1100" i="1" dirty="0">
                <a:latin typeface="Aptos" panose="020B0004020202020204" pitchFamily="34" charset="0"/>
                <a:sym typeface="Montserrat"/>
              </a:rPr>
              <a:t>Source: 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-webkit-standard"/>
                <a:hlinkClick r:id="rId2"/>
              </a:rPr>
              <a:t>https://openai.com/index/introducing-operator/?utm_source=chatgpt.com</a:t>
            </a:r>
            <a:endParaRPr lang="en-GB" sz="11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87D9168C-55DB-5679-73BA-5D6C52ABFD20}"/>
              </a:ext>
            </a:extLst>
          </p:cNvPr>
          <p:cNvSpPr txBox="1">
            <a:spLocks/>
          </p:cNvSpPr>
          <p:nvPr/>
        </p:nvSpPr>
        <p:spPr>
          <a:xfrm>
            <a:off x="858953" y="2246675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Winter is coming.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US Pro only.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F8A859C-3EDB-324A-71DC-C7B056BB9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877" y="666664"/>
            <a:ext cx="2634979" cy="71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7A3A266-B004-404B-F35E-AB555B021E89}"/>
              </a:ext>
            </a:extLst>
          </p:cNvPr>
          <p:cNvGrpSpPr/>
          <p:nvPr/>
        </p:nvGrpSpPr>
        <p:grpSpPr>
          <a:xfrm>
            <a:off x="5738900" y="498140"/>
            <a:ext cx="8332700" cy="5486947"/>
            <a:chOff x="5738900" y="498140"/>
            <a:chExt cx="8332700" cy="5486947"/>
          </a:xfrm>
        </p:grpSpPr>
        <p:pic>
          <p:nvPicPr>
            <p:cNvPr id="8" name="Picture 2" descr="The image shows a user request to find and book the highest-rated one-day tour of Rome on TripAdvisor. It includes a search process summary and a TripAdvisor webpage displaying a &quot;Best Seller&quot; tour: &quot;Rome: Colosseum, Roman Forum and Palatine Hill.&quot;">
              <a:extLst>
                <a:ext uri="{FF2B5EF4-FFF2-40B4-BE49-F238E27FC236}">
                  <a16:creationId xmlns:a16="http://schemas.microsoft.com/office/drawing/2014/main" id="{76E9C8BA-6BB2-1A41-8D8C-DE179248F3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 bwMode="auto">
            <a:xfrm>
              <a:off x="5738900" y="498140"/>
              <a:ext cx="4443187" cy="548694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The image shows a user request to find and book the highest-rated one-day tour of Rome on TripAdvisor. It includes a search process summary and a TripAdvisor webpage displaying a &quot;Best Seller&quot; tour: &quot;Rome: Colosseum, Roman Forum and Palatine Hill.&quot;">
              <a:extLst>
                <a:ext uri="{FF2B5EF4-FFF2-40B4-BE49-F238E27FC236}">
                  <a16:creationId xmlns:a16="http://schemas.microsoft.com/office/drawing/2014/main" id="{6D11DD96-4AF4-BE2D-4701-C121383E64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 bwMode="auto">
            <a:xfrm>
              <a:off x="9628413" y="498140"/>
              <a:ext cx="4443187" cy="548694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4080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823F6-DC77-1D20-A0E9-15A7A4CC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FA6C5DF-4B87-CB96-1DD5-83F5F70EA37B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So what?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409226C-C23C-2437-7469-49176A25BBFD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3FB636-15DE-86A4-1AB9-167A8DEBD0A3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20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71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241DB-A050-4304-4D4C-32A6215A3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20D0988-BDE2-18E2-9B1B-72038C5120A6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 AI is here to stay.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8340D2F-E07A-9F16-59FA-3EDEAA4AEFA3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8C8CC6-B918-EC24-4BF0-A1F10EA178AC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21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811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B33C-5FB0-18AB-2EE7-E23759375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7EFC762-11D0-9ECF-8FF9-DC43E839B0EF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2. Let’s go back to basics.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424134-420D-96B7-7C53-50FBAB7BD9C5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466B44-3FDC-0A4B-5A2F-357150B37ECD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22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38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A2989D-AE10-9EF1-5A85-A558CAC6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7ACF1A3-DAAD-B8ED-A52D-D63D050FEB9F}"/>
              </a:ext>
            </a:extLst>
          </p:cNvPr>
          <p:cNvSpPr txBox="1">
            <a:spLocks/>
          </p:cNvSpPr>
          <p:nvPr/>
        </p:nvSpPr>
        <p:spPr>
          <a:xfrm>
            <a:off x="858953" y="1865062"/>
            <a:ext cx="5824235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3. Best data wins.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3712836-DD75-65B7-553B-054CE9EA3A84}"/>
              </a:ext>
            </a:extLst>
          </p:cNvPr>
          <p:cNvSpPr/>
          <p:nvPr/>
        </p:nvSpPr>
        <p:spPr>
          <a:xfrm>
            <a:off x="11245245" y="6278137"/>
            <a:ext cx="579863" cy="579863"/>
          </a:xfrm>
          <a:prstGeom prst="rect">
            <a:avLst/>
          </a:prstGeom>
          <a:solidFill>
            <a:srgbClr val="FCD5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7CBD3F6-F9C8-18B4-0AA2-344F1B6DAA61}"/>
              </a:ext>
            </a:extLst>
          </p:cNvPr>
          <p:cNvSpPr txBox="1"/>
          <p:nvPr/>
        </p:nvSpPr>
        <p:spPr>
          <a:xfrm>
            <a:off x="11245244" y="6389202"/>
            <a:ext cx="579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41821E-547C-414C-A6D1-32B53268DC1E}" type="slidenum">
              <a:rPr lang="en-GB" sz="1100" b="1" smtClean="0">
                <a:solidFill>
                  <a:schemeClr val="tx1"/>
                </a:solidFill>
              </a:rPr>
              <a:pPr algn="ctr"/>
              <a:t>23</a:t>
            </a:fld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05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959E1-228C-BE87-045E-E8867ACDD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025891DA-69C2-C7C5-73C3-FCE9582F2F22}"/>
              </a:ext>
            </a:extLst>
          </p:cNvPr>
          <p:cNvSpPr txBox="1">
            <a:spLocks/>
          </p:cNvSpPr>
          <p:nvPr/>
        </p:nvSpPr>
        <p:spPr>
          <a:xfrm>
            <a:off x="858954" y="1865062"/>
            <a:ext cx="4825752" cy="156393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all" baseline="0">
                <a:solidFill>
                  <a:schemeClr val="tx1"/>
                </a:solidFill>
                <a:latin typeface="Aptos" panose="020B0004020202020204" pitchFamily="34" charset="0"/>
                <a:ea typeface="DIN Condensed Light" panose="020B0506040000020204" pitchFamily="34" charset="77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Let’s build the future of travel together.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8D5D1A-DD2A-7FFA-D4AB-4157EE4D6B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648" y="6278137"/>
            <a:ext cx="467160" cy="2616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4BCCE14-A0D6-7F4A-BEA1-E66F1992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89" y="5524484"/>
            <a:ext cx="11264611" cy="934806"/>
          </a:xfrm>
        </p:spPr>
        <p:txBody>
          <a:bodyPr lIns="0" tIns="0" rIns="0" bIns="0" anchor="t" anchorCtr="0"/>
          <a:lstStyle/>
          <a:p>
            <a:r>
              <a:rPr lang="en-GB" b="1">
                <a:solidFill>
                  <a:schemeClr val="accent4"/>
                </a:solidFill>
                <a:latin typeface="Aptos"/>
              </a:rPr>
              <a:t>Filip </a:t>
            </a:r>
            <a:r>
              <a:rPr lang="en-GB">
                <a:solidFill>
                  <a:schemeClr val="accent4"/>
                </a:solidFill>
                <a:latin typeface="Aptos"/>
              </a:rPr>
              <a:t>Filipov </a:t>
            </a:r>
            <a:r>
              <a:rPr lang="en-GB">
                <a:solidFill>
                  <a:schemeClr val="accent4">
                    <a:lumMod val="20000"/>
                    <a:lumOff val="80000"/>
                  </a:schemeClr>
                </a:solidFill>
                <a:latin typeface="Aptos"/>
              </a:rPr>
              <a:t>in/ffilipov</a:t>
            </a:r>
            <a:br>
              <a:rPr lang="en-GB" dirty="0">
                <a:latin typeface="Aptos"/>
              </a:rPr>
            </a:br>
            <a:endParaRPr lang="en-GB" b="1" dirty="0">
              <a:solidFill>
                <a:schemeClr val="accent4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D67DB25-0D39-17BB-FC27-B0782CA631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4362" y="5852387"/>
            <a:ext cx="11237638" cy="1005613"/>
          </a:xfrm>
        </p:spPr>
        <p:txBody>
          <a:bodyPr lIns="0" tIns="0" rIns="0" bIns="0" anchor="t" anchorCtr="0"/>
          <a:lstStyle/>
          <a:p>
            <a:r>
              <a:rPr lang="en-GB" dirty="0"/>
              <a:t>19</a:t>
            </a:r>
            <a:r>
              <a:rPr lang="en-GB" baseline="30000" dirty="0"/>
              <a:t>th</a:t>
            </a:r>
            <a:r>
              <a:rPr lang="en-GB" dirty="0"/>
              <a:t> February, 2025</a:t>
            </a:r>
          </a:p>
        </p:txBody>
      </p:sp>
    </p:spTree>
    <p:extLst>
      <p:ext uri="{BB962C8B-B14F-4D97-AF65-F5344CB8AC3E}">
        <p14:creationId xmlns:p14="http://schemas.microsoft.com/office/powerpoint/2010/main" val="4003543680"/>
      </p:ext>
    </p:extLst>
  </p:cSld>
  <p:clrMapOvr>
    <a:masterClrMapping/>
  </p:clrMapOvr>
</p:sld>
</file>

<file path=ppt/theme/theme1.xml><?xml version="1.0" encoding="utf-8"?>
<a:theme xmlns:a="http://schemas.openxmlformats.org/drawingml/2006/main" name="OAG presentation template">
  <a:themeElements>
    <a:clrScheme name="OAG 2025">
      <a:dk1>
        <a:srgbClr val="191919"/>
      </a:dk1>
      <a:lt1>
        <a:srgbClr val="FFFFFF"/>
      </a:lt1>
      <a:dk2>
        <a:srgbClr val="FFFFFF"/>
      </a:dk2>
      <a:lt2>
        <a:srgbClr val="FFFFFF"/>
      </a:lt2>
      <a:accent1>
        <a:srgbClr val="183F4C"/>
      </a:accent1>
      <a:accent2>
        <a:srgbClr val="228C91"/>
      </a:accent2>
      <a:accent3>
        <a:srgbClr val="DC2450"/>
      </a:accent3>
      <a:accent4>
        <a:srgbClr val="F7CF04"/>
      </a:accent4>
      <a:accent5>
        <a:srgbClr val="4D4D4D"/>
      </a:accent5>
      <a:accent6>
        <a:srgbClr val="E6E6E6"/>
      </a:accent6>
      <a:hlink>
        <a:srgbClr val="228C91"/>
      </a:hlink>
      <a:folHlink>
        <a:srgbClr val="DC2450"/>
      </a:folHlink>
    </a:clrScheme>
    <a:fontScheme name="Custom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G presentation template" id="{C900BC18-F8A5-48B6-9966-69419A60E9A2}" vid="{62F22370-4A03-422C-8F70-50A4324074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AllExternalAdhocVariableMappings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f365e1-cfd6-4d6b-8626-f301d2c25177">
      <Terms xmlns="http://schemas.microsoft.com/office/infopath/2007/PartnerControls"/>
    </lcf76f155ced4ddcb4097134ff3c332f>
    <TaxCatchAll xmlns="181731f4-f73f-4432-9298-d0722aa8de3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DB00590B2A94A820D972F7C833950" ma:contentTypeVersion="15" ma:contentTypeDescription="Create a new document." ma:contentTypeScope="" ma:versionID="60b1d66ccd719359de4c4f5f61291297">
  <xsd:schema xmlns:xsd="http://www.w3.org/2001/XMLSchema" xmlns:xs="http://www.w3.org/2001/XMLSchema" xmlns:p="http://schemas.microsoft.com/office/2006/metadata/properties" xmlns:ns2="07f365e1-cfd6-4d6b-8626-f301d2c25177" xmlns:ns3="181731f4-f73f-4432-9298-d0722aa8de31" targetNamespace="http://schemas.microsoft.com/office/2006/metadata/properties" ma:root="true" ma:fieldsID="486c3f0cd99d7b69d000aef38587660c" ns2:_="" ns3:_="">
    <xsd:import namespace="07f365e1-cfd6-4d6b-8626-f301d2c25177"/>
    <xsd:import namespace="181731f4-f73f-4432-9298-d0722aa8de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365e1-cfd6-4d6b-8626-f301d2c251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1731f4-f73f-4432-9298-d0722aa8de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5816e46-b7ee-41a7-9f2c-87b20ae611e1}" ma:internalName="TaxCatchAll" ma:showField="CatchAllData" ma:web="181731f4-f73f-4432-9298-d0722aa8de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VariableListDefinition name="System" displayName="System" id="3e528333-4821-48a8-ac6b-33d7a163c332" isdomainofvalue="False" dataSourceId="75892dce-ef59-4d69-b260-cafd02bcf1fc"/>
</file>

<file path=customXml/item5.xml><?xml version="1.0" encoding="utf-8"?>
<VariableList UniqueId="3e528333-4821-48a8-ac6b-33d7a163c332" Name="System" ContentType="XML" MajorVersion="0" MinorVersion="1" isLocalCopy="False" IsBaseObject="False" DataSourceId="75892dce-ef59-4d69-b260-cafd02bcf1fc" DataSourceMajorVersion="0" DataSourceMinorVersion="1"/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VariableListDefinition name="AD_HOC" displayName="AD_HOC" id="880793fc-1bf3-40e4-9e5a-fb6f3acac641" isdomainofvalue="False" dataSourceId="e8d4b99f-8068-4df2-9be7-20aa059afbfd"/>
</file>

<file path=customXml/item8.xml><?xml version="1.0" encoding="utf-8"?>
<VariableList UniqueId="8e2b33d3-7baa-432a-a4e8-196770047b0c" Name="Computed" ContentType="XML" MajorVersion="0" MinorVersion="1" isLocalCopy="False" IsBaseObject="False" DataSourceId="232a157e-71a4-4680-adaa-0da1d9e19f37" DataSourceMajorVersion="0" DataSourceMinorVersion="1"/>
</file>

<file path=customXml/item9.xml><?xml version="1.0" encoding="utf-8"?>
<VariableListDefinition name="Computed" displayName="Computed" id="8e2b33d3-7baa-432a-a4e8-196770047b0c" isdomainofvalue="False" dataSourceId="232a157e-71a4-4680-adaa-0da1d9e19f37"/>
</file>

<file path=customXml/item10.xml><?xml version="1.0" encoding="utf-8"?>
<VariableList UniqueId="880793fc-1bf3-40e4-9e5a-fb6f3acac641" Name="AD_HOC" ContentType="XML" MajorVersion="0" MinorVersion="1" isLocalCopy="False" IsBaseObject="False" DataSourceId="e8d4b99f-8068-4df2-9be7-20aa059afbfd" DataSourceMajorVersion="0" DataSourceMinorVersion="1"/>
</file>

<file path=customXml/itemProps1.xml><?xml version="1.0" encoding="utf-8"?>
<ds:datastoreItem xmlns:ds="http://schemas.openxmlformats.org/officeDocument/2006/customXml" ds:itemID="{7F5052FA-DF1D-4644-AC9B-9CF798CC5C36}">
  <ds:schemaRefs/>
</ds:datastoreItem>
</file>

<file path=customXml/itemProps2.xml><?xml version="1.0" encoding="utf-8"?>
<ds:datastoreItem xmlns:ds="http://schemas.openxmlformats.org/officeDocument/2006/customXml" ds:itemID="{136AB81E-A20F-41F5-B8B8-2B3F69801154}">
  <ds:schemaRefs>
    <ds:schemaRef ds:uri="http://schemas.microsoft.com/office/2006/metadata/properties"/>
    <ds:schemaRef ds:uri="http://schemas.microsoft.com/office/infopath/2007/PartnerControls"/>
    <ds:schemaRef ds:uri="75fe8b76-0683-4a3a-bb4e-0e71958df12b"/>
    <ds:schemaRef ds:uri="903be783-787b-4547-9b0a-150583a00c18"/>
  </ds:schemaRefs>
</ds:datastoreItem>
</file>

<file path=customXml/itemProps3.xml><?xml version="1.0" encoding="utf-8"?>
<ds:datastoreItem xmlns:ds="http://schemas.openxmlformats.org/officeDocument/2006/customXml" ds:itemID="{1C0F39F3-918C-4BAF-BB75-D68B7DD3AD2D}"/>
</file>

<file path=customXml/itemProps4.xml><?xml version="1.0" encoding="utf-8"?>
<ds:datastoreItem xmlns:ds="http://schemas.openxmlformats.org/officeDocument/2006/customXml" ds:itemID="{3BE9678E-F455-4A34-91F4-3A7A5730DDD5}">
  <ds:schemaRefs/>
</ds:datastoreItem>
</file>

<file path=customXml/itemProps5.xml><?xml version="1.0" encoding="utf-8"?>
<ds:datastoreItem xmlns:ds="http://schemas.openxmlformats.org/officeDocument/2006/customXml" ds:itemID="{915229C4-EF2B-4D23-8D85-2D93D6B537E6}">
  <ds:schemaRefs/>
</ds:datastoreItem>
</file>

<file path=customXml/itemProps6.xml><?xml version="1.0" encoding="utf-8"?>
<ds:datastoreItem xmlns:ds="http://schemas.openxmlformats.org/officeDocument/2006/customXml" ds:itemID="{A737801C-B99B-4C4A-AC42-E3C59637E67F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672B6111-9A79-4B8E-BA91-24CFEC11DC9A}">
  <ds:schemaRefs/>
</ds:datastoreItem>
</file>

<file path=customXml/itemProps8.xml><?xml version="1.0" encoding="utf-8"?>
<ds:datastoreItem xmlns:ds="http://schemas.openxmlformats.org/officeDocument/2006/customXml" ds:itemID="{50AD4B53-AC83-4A75-AA5B-D9801E0C0572}">
  <ds:schemaRefs/>
</ds:datastoreItem>
</file>

<file path=customXml/itemProps9.xml><?xml version="1.0" encoding="utf-8"?>
<ds:datastoreItem xmlns:ds="http://schemas.openxmlformats.org/officeDocument/2006/customXml" ds:itemID="{D1576DF6-B794-4FF6-92F2-E48E5529413F}">
  <ds:schemaRefs/>
</ds:datastoreItem>
</file>

<file path=customXml/itemProps10.xml><?xml version="1.0" encoding="utf-8"?>
<ds:datastoreItem xmlns:ds="http://schemas.openxmlformats.org/officeDocument/2006/customXml" ds:itemID="{57E09BD1-6DD3-479E-8E12-19C69796208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OAG presentation template</Template>
  <TotalTime>717</TotalTime>
  <Words>401</Words>
  <Application>Microsoft Office PowerPoint</Application>
  <PresentationFormat>Widescreen</PresentationFormat>
  <Paragraphs>135</Paragraphs>
  <Slides>24</Slides>
  <Notes>18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OAG presentation template</vt:lpstr>
      <vt:lpstr>Filip Filipov</vt:lpstr>
      <vt:lpstr>PowerPoint Presentation</vt:lpstr>
      <vt:lpstr>Technology: Cambrian Moment</vt:lpstr>
      <vt:lpstr>Generative AI</vt:lpstr>
      <vt:lpstr>Large Language Model</vt:lpstr>
      <vt:lpstr>Weaknesses</vt:lpstr>
      <vt:lpstr>Strengths</vt:lpstr>
      <vt:lpstr>And this is 2016 estimates. </vt:lpstr>
      <vt:lpstr>Dominant use cases</vt:lpstr>
      <vt:lpstr>Names we should all remember</vt:lpstr>
      <vt:lpstr>LLM Market Share</vt:lpstr>
      <vt:lpstr>Ethical 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Filip Filipov in/ffilipov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Chelsea Waller</dc:creator>
  <cp:lastModifiedBy>Sue Davidson</cp:lastModifiedBy>
  <cp:revision>41</cp:revision>
  <dcterms:created xsi:type="dcterms:W3CDTF">2025-01-22T11:46:30Z</dcterms:created>
  <dcterms:modified xsi:type="dcterms:W3CDTF">2025-02-12T09:10:51Z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0x010100766DB00590B2A94A820D972F7C833950</vt:lpwstr>
  </property>
  <property fmtid="{D5CDD505-2E9C-101B-9397-08002B2CF9AE}" pid="3" name="MediaServiceImageTags">
    <vt:lpwstr/>
  </property>
</Properties>
</file>