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1533" r:id="rId5"/>
    <p:sldId id="2147473231" r:id="rId6"/>
    <p:sldId id="1226" r:id="rId7"/>
    <p:sldId id="2147473232" r:id="rId8"/>
    <p:sldId id="2147473236" r:id="rId9"/>
    <p:sldId id="2147473239" r:id="rId10"/>
    <p:sldId id="2147473237" r:id="rId11"/>
    <p:sldId id="2147473238" r:id="rId12"/>
    <p:sldId id="2147473240" r:id="rId13"/>
    <p:sldId id="2147473241" r:id="rId14"/>
    <p:sldId id="2147473226" r:id="rId15"/>
    <p:sldId id="2147473227" r:id="rId16"/>
    <p:sldId id="259" r:id="rId17"/>
    <p:sldId id="1587" r:id="rId18"/>
    <p:sldId id="2147473243" r:id="rId19"/>
    <p:sldId id="2147473242" r:id="rId20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25C"/>
    <a:srgbClr val="FFE181"/>
    <a:srgbClr val="FFCD2D"/>
    <a:srgbClr val="CC9B00"/>
    <a:srgbClr val="C1CDFF"/>
    <a:srgbClr val="FFC000"/>
    <a:srgbClr val="A7B8FF"/>
    <a:srgbClr val="0356B1"/>
    <a:srgbClr val="788488"/>
    <a:srgbClr val="EF7E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FE0382-B972-3286-FA0D-AE62518E59E0}" v="3" dt="2026-04-01T11:04:05.4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78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39EFE-0303-44F6-9A16-FD3B5E015DB1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04766-77AF-4EBE-9704-229FD5F6AD6A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9881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926D1-0013-4A80-B64E-9D824EE65210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F2995-AB43-4B7C-B8CD-9DC7C3692A9C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7846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7CD2B-3BC7-E488-D85E-99B5261D6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CD0065-A63C-2247-A1B4-622EBC16C2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6B6FD5-C9BA-0CDF-8AD1-22648111CF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F2A02-1EC8-9A3C-2FF2-D6AAA3F5A5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929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8200" y="6131286"/>
            <a:ext cx="2743200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3"/>
            <a:ext cx="12192000" cy="5779827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  <a:prstGeom prst="rect">
            <a:avLst/>
          </a:prstGeo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218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131286"/>
            <a:ext cx="2743200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‹nº›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000">
                <a:solidFill>
                  <a:srgbClr val="0012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3" name="Picture 2" descr="A blue dotted wave on a black background&#10;&#10;Description automatically generated">
            <a:extLst>
              <a:ext uri="{FF2B5EF4-FFF2-40B4-BE49-F238E27FC236}">
                <a16:creationId xmlns:a16="http://schemas.microsoft.com/office/drawing/2014/main" id="{FDC35F7D-B3A2-5A12-A18B-CDE55045A6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1235" y="-2612142"/>
            <a:ext cx="7562103" cy="522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04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131286"/>
            <a:ext cx="2743200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‹nº›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339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5699" cy="3881904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131286"/>
            <a:ext cx="2743200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>
                <a:solidFill>
                  <a:srgbClr val="0012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3E8AE9-9A2C-2353-3836-F512D7E4A4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1717" y="2090580"/>
            <a:ext cx="11697770" cy="808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341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1800"/>
              </a:spcAft>
              <a:defRPr/>
            </a:lvl1pPr>
            <a:lvl2pPr>
              <a:spcAft>
                <a:spcPts val="1800"/>
              </a:spcAft>
              <a:defRPr/>
            </a:lvl2pPr>
            <a:lvl3pPr>
              <a:spcAft>
                <a:spcPts val="1800"/>
              </a:spcAft>
              <a:defRPr/>
            </a:lvl3pPr>
            <a:lvl4pPr>
              <a:spcAft>
                <a:spcPts val="1800"/>
              </a:spcAft>
              <a:defRPr/>
            </a:lvl4pPr>
            <a:lvl5pPr>
              <a:spcAft>
                <a:spcPts val="18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8200" y="6131286"/>
            <a:ext cx="2743200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‹nº›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839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  <a:prstGeom prst="rect">
            <a:avLst/>
          </a:prstGeom>
        </p:spPr>
        <p:txBody>
          <a:bodyPr>
            <a:noAutofit/>
          </a:bodyPr>
          <a:lstStyle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8200" y="6131286"/>
            <a:ext cx="2743200" cy="365125"/>
          </a:xfrm>
          <a:prstGeom prst="rect">
            <a:avLst/>
          </a:prstGeom>
        </p:spPr>
        <p:txBody>
          <a:bodyPr/>
          <a:lstStyle/>
          <a:p>
            <a:fld id="{F46C79FD-C571-418B-AB0F-5EE936C85276}" type="slidenum">
              <a:rPr lang="en-GB" smtClean="0"/>
              <a:t>‹nº›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67745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6"/>
            <a:ext cx="3358489" cy="376313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8200" y="6131286"/>
            <a:ext cx="2743200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604979" y="1825625"/>
            <a:ext cx="3358489" cy="376313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371761" y="1825625"/>
            <a:ext cx="3358489" cy="376313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71010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9733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09733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38200" y="6131286"/>
            <a:ext cx="2743200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‹nº›</a:t>
            </a:fld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694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8200" y="6131286"/>
            <a:ext cx="2743200" cy="365125"/>
          </a:xfrm>
          <a:prstGeom prst="rect">
            <a:avLst/>
          </a:prstGeom>
        </p:spPr>
        <p:txBody>
          <a:bodyPr/>
          <a:lstStyle/>
          <a:p>
            <a:fld id="{F46C79FD-C571-418B-AB0F-5EE936C85276}" type="slidenum">
              <a:rPr lang="en-GB" smtClean="0"/>
              <a:t>‹nº›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43015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59635" y="-59635"/>
            <a:ext cx="6155635" cy="6983896"/>
          </a:xfrm>
          <a:prstGeom prst="rect">
            <a:avLst/>
          </a:prstGeo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3214048" y="1992573"/>
            <a:ext cx="8550322" cy="3616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9447" y="743802"/>
            <a:ext cx="544923" cy="5449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8331" y="1992572"/>
            <a:ext cx="8226040" cy="3616657"/>
          </a:xfrm>
          <a:prstGeom prst="rect">
            <a:avLst/>
          </a:prstGeom>
          <a:solidFill>
            <a:schemeClr val="bg1"/>
          </a:solidFill>
        </p:spPr>
        <p:txBody>
          <a:bodyPr lIns="360000" tIns="360000" rIns="360000" bIns="360000" anchor="ctr" anchorCtr="0">
            <a:noAutofit/>
          </a:bodyPr>
          <a:lstStyle>
            <a:lvl1pPr marL="0" indent="0">
              <a:buFontTx/>
              <a:buNone/>
              <a:defRPr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4062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7056" y="1825625"/>
            <a:ext cx="4926841" cy="3769957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131286"/>
            <a:ext cx="2743200" cy="365125"/>
          </a:xfrm>
          <a:prstGeom prst="rect">
            <a:avLst/>
          </a:prstGeom>
        </p:spPr>
        <p:txBody>
          <a:bodyPr/>
          <a:lstStyle/>
          <a:p>
            <a:fld id="{F46C79FD-C571-418B-AB0F-5EE936C85276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817056" y="482860"/>
            <a:ext cx="4669266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46383" y="-46383"/>
            <a:ext cx="6142383" cy="6964017"/>
          </a:xfrm>
          <a:prstGeom prst="rect">
            <a:avLst/>
          </a:prstGeo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2034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0288"/>
            <a:ext cx="12192000" cy="50183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8200" y="6131286"/>
            <a:ext cx="2743200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4"/>
            <a:ext cx="12192000" cy="28908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87264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3067468"/>
            <a:ext cx="10065224" cy="8977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783535"/>
            <a:ext cx="5040313" cy="52899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9985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8200" y="6131286"/>
            <a:ext cx="2743200" cy="365125"/>
          </a:xfrm>
          <a:prstGeom prst="rect">
            <a:avLst/>
          </a:prstGeom>
        </p:spPr>
        <p:txBody>
          <a:bodyPr/>
          <a:lstStyle/>
          <a:p>
            <a:fld id="{F46C79FD-C571-418B-AB0F-5EE936C85276}" type="slidenum">
              <a:rPr lang="en-GB" smtClean="0"/>
              <a:t>‹nº›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70722" y="2284667"/>
            <a:ext cx="3141663" cy="2090737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901451" y="2284668"/>
            <a:ext cx="3141663" cy="2090737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436086" y="2284667"/>
            <a:ext cx="3141663" cy="2090737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1206774" y="4038684"/>
            <a:ext cx="2669558" cy="1524235"/>
          </a:xfrm>
          <a:prstGeom prst="rect">
            <a:avLst/>
          </a:prstGeo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672139" y="4041944"/>
            <a:ext cx="2669558" cy="1524235"/>
          </a:xfrm>
          <a:prstGeom prst="rect">
            <a:avLst/>
          </a:prstGeo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8137503" y="4037437"/>
            <a:ext cx="2669558" cy="1524235"/>
          </a:xfrm>
          <a:prstGeom prst="rect">
            <a:avLst/>
          </a:prstGeo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01072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8200" y="6131286"/>
            <a:ext cx="2743200" cy="365125"/>
          </a:xfrm>
          <a:prstGeom prst="rect">
            <a:avLst/>
          </a:prstGeom>
        </p:spPr>
        <p:txBody>
          <a:bodyPr/>
          <a:lstStyle/>
          <a:p>
            <a:fld id="{F46C79FD-C571-418B-AB0F-5EE936C85276}" type="slidenum">
              <a:rPr lang="en-GB" smtClean="0"/>
              <a:t>‹nº›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713869" y="2159957"/>
            <a:ext cx="2461591" cy="1638158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713868" y="3968881"/>
            <a:ext cx="2461591" cy="1638158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324547" y="2159956"/>
            <a:ext cx="2461593" cy="1638159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8935227" y="3968880"/>
            <a:ext cx="2520000" cy="1638158"/>
          </a:xfrm>
          <a:prstGeom prst="rect">
            <a:avLst/>
          </a:prstGeo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1033617" y="2159957"/>
            <a:ext cx="2520000" cy="1638159"/>
          </a:xfrm>
          <a:prstGeom prst="rect">
            <a:avLst/>
          </a:prstGeo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324549" y="3968880"/>
            <a:ext cx="2461591" cy="1638158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1033617" y="3968881"/>
            <a:ext cx="2520000" cy="1638158"/>
          </a:xfrm>
          <a:prstGeom prst="rect">
            <a:avLst/>
          </a:prstGeo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8966322" y="2159956"/>
            <a:ext cx="2520000" cy="1638159"/>
          </a:xfrm>
          <a:prstGeom prst="rect">
            <a:avLst/>
          </a:prstGeo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85566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46643"/>
            <a:ext cx="10515600" cy="782357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8200" y="6131286"/>
            <a:ext cx="2743200" cy="365125"/>
          </a:xfrm>
          <a:prstGeom prst="rect">
            <a:avLst/>
          </a:prstGeom>
        </p:spPr>
        <p:txBody>
          <a:bodyPr/>
          <a:lstStyle/>
          <a:p>
            <a:fld id="{F46C79FD-C571-418B-AB0F-5EE936C85276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838200" y="3630613"/>
            <a:ext cx="10515600" cy="2035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6774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8200" y="6131286"/>
            <a:ext cx="2743200" cy="365125"/>
          </a:xfrm>
          <a:prstGeom prst="rect">
            <a:avLst/>
          </a:prstGeom>
        </p:spPr>
        <p:txBody>
          <a:bodyPr/>
          <a:lstStyle/>
          <a:p>
            <a:fld id="{F46C79FD-C571-418B-AB0F-5EE936C8527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41180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1663305"/>
            <a:ext cx="10363200" cy="184665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36933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8" indent="0" algn="ctr">
              <a:buNone/>
              <a:defRPr sz="2000"/>
            </a:lvl2pPr>
            <a:lvl3pPr marL="914336" indent="0" algn="ctr">
              <a:buNone/>
              <a:defRPr sz="1800"/>
            </a:lvl3pPr>
            <a:lvl4pPr marL="1371504" indent="0" algn="ctr">
              <a:buNone/>
              <a:defRPr sz="1600"/>
            </a:lvl4pPr>
            <a:lvl5pPr marL="1828671" indent="0" algn="ctr">
              <a:buNone/>
              <a:defRPr sz="1600"/>
            </a:lvl5pPr>
            <a:lvl6pPr marL="2285839" indent="0" algn="ctr">
              <a:buNone/>
              <a:defRPr sz="1600"/>
            </a:lvl6pPr>
            <a:lvl7pPr marL="2743007" indent="0" algn="ctr">
              <a:buNone/>
              <a:defRPr sz="1600"/>
            </a:lvl7pPr>
            <a:lvl8pPr marL="3200175" indent="0" algn="ctr">
              <a:buNone/>
              <a:defRPr sz="1600"/>
            </a:lvl8pPr>
            <a:lvl9pPr marL="3657343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77940"/>
            <a:ext cx="2804160" cy="230833"/>
          </a:xfrm>
          <a:prstGeom prst="rect">
            <a:avLst/>
          </a:prstGeom>
        </p:spPr>
        <p:txBody>
          <a:bodyPr/>
          <a:lstStyle/>
          <a:p>
            <a:fld id="{55347FA1-8645-9943-97B1-2E799B65242B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45280" y="6377940"/>
            <a:ext cx="3901440" cy="2308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78240" y="6377940"/>
            <a:ext cx="2804160" cy="230833"/>
          </a:xfrm>
        </p:spPr>
        <p:txBody>
          <a:bodyPr/>
          <a:lstStyle/>
          <a:p>
            <a:fld id="{2BC1F92C-40DD-474D-9544-A18BEF9B1A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0401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1530721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2219"/>
            <a:ext cx="12192000" cy="605919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5289" y="1078173"/>
            <a:ext cx="12197346" cy="5783239"/>
          </a:xfrm>
          <a:prstGeom prst="rect">
            <a:avLst/>
          </a:prstGeom>
          <a:solidFill>
            <a:srgbClr val="024EA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  <a:prstGeom prst="rect">
            <a:avLst/>
          </a:prstGeo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  <a:prstGeom prst="rect">
            <a:avLst/>
          </a:prstGeom>
        </p:spPr>
        <p:txBody>
          <a:bodyPr wrap="none"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  <a:prstGeom prst="rect">
            <a:avLst/>
          </a:prstGeom>
        </p:spPr>
        <p:txBody>
          <a:bodyPr wrap="none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4428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bg>
      <p:bgPr>
        <a:solidFill>
          <a:srgbClr val="0012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yellow dots on a black background">
            <a:extLst>
              <a:ext uri="{FF2B5EF4-FFF2-40B4-BE49-F238E27FC236}">
                <a16:creationId xmlns:a16="http://schemas.microsoft.com/office/drawing/2014/main" id="{5DEE2CEA-4F3D-EC79-B8CD-7057ABE9A1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51314" y="4476389"/>
            <a:ext cx="15936685" cy="355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99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pter Slide">
    <p:bg>
      <p:bgPr>
        <a:solidFill>
          <a:srgbClr val="FF5C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yellow dots on a black background">
            <a:extLst>
              <a:ext uri="{FF2B5EF4-FFF2-40B4-BE49-F238E27FC236}">
                <a16:creationId xmlns:a16="http://schemas.microsoft.com/office/drawing/2014/main" id="{5DEE2CEA-4F3D-EC79-B8CD-7057ABE9A1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51314" y="4476389"/>
            <a:ext cx="15936685" cy="355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467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pter Slide">
    <p:bg>
      <p:bgPr>
        <a:solidFill>
          <a:srgbClr val="18BA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yellow dots on a black background">
            <a:extLst>
              <a:ext uri="{FF2B5EF4-FFF2-40B4-BE49-F238E27FC236}">
                <a16:creationId xmlns:a16="http://schemas.microsoft.com/office/drawing/2014/main" id="{5DEE2CEA-4F3D-EC79-B8CD-7057ABE9A1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51314" y="4476389"/>
            <a:ext cx="15936685" cy="355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73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hapter Slide">
    <p:bg>
      <p:bgPr>
        <a:solidFill>
          <a:srgbClr val="FFCC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DEE2CEA-4F3D-EC79-B8CD-7057ABE9A1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51314" y="4476389"/>
            <a:ext cx="15936685" cy="355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05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Slide">
    <p:bg>
      <p:bgPr>
        <a:solidFill>
          <a:srgbClr val="0012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yellow dots on a black background">
            <a:extLst>
              <a:ext uri="{FF2B5EF4-FFF2-40B4-BE49-F238E27FC236}">
                <a16:creationId xmlns:a16="http://schemas.microsoft.com/office/drawing/2014/main" id="{5DEE2CEA-4F3D-EC79-B8CD-7057ABE9A1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51314" y="4476389"/>
            <a:ext cx="15936685" cy="355001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23BD90E6-D4D2-E5C9-25AF-DF0A17E2582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0008" y="356858"/>
            <a:ext cx="2781300" cy="1666875"/>
          </a:xfrm>
          <a:prstGeom prst="rect">
            <a:avLst/>
          </a:prstGeom>
        </p:spPr>
      </p:pic>
      <p:pic>
        <p:nvPicPr>
          <p:cNvPr id="3" name="Picture 2" descr="A blue flag with yellow stars in a circle&#10;&#10;Description automatically generated">
            <a:extLst>
              <a:ext uri="{FF2B5EF4-FFF2-40B4-BE49-F238E27FC236}">
                <a16:creationId xmlns:a16="http://schemas.microsoft.com/office/drawing/2014/main" id="{2FA972DF-8582-1EA0-2875-B02C3B2CA34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0694" y="977668"/>
            <a:ext cx="1142799" cy="776732"/>
          </a:xfrm>
          <a:prstGeom prst="rect">
            <a:avLst/>
          </a:prstGeom>
        </p:spPr>
      </p:pic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CECCEF0F-1490-156D-6930-F5A4DC50AD2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366375" y="977900"/>
            <a:ext cx="1130300" cy="776288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/>
          <a:lstStyle>
            <a:lvl1pPr marL="7620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BE" err="1"/>
              <a:t>Your</a:t>
            </a:r>
            <a:r>
              <a:rPr lang="fr-BE"/>
              <a:t> </a:t>
            </a:r>
            <a:r>
              <a:rPr lang="fr-BE" err="1"/>
              <a:t>counrty</a:t>
            </a:r>
            <a:endParaRPr lang="en-IE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11C7B26-41B0-DCD9-ED6D-FED06CBB0F23}"/>
              </a:ext>
            </a:extLst>
          </p:cNvPr>
          <p:cNvGrpSpPr/>
          <p:nvPr userDrawn="1"/>
        </p:nvGrpSpPr>
        <p:grpSpPr>
          <a:xfrm>
            <a:off x="2865221" y="2017484"/>
            <a:ext cx="6583616" cy="2619403"/>
            <a:chOff x="2865221" y="2017484"/>
            <a:chExt cx="6583616" cy="261940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0A07C69-856B-CA4C-0E35-0F1E651439F4}"/>
                </a:ext>
              </a:extLst>
            </p:cNvPr>
            <p:cNvSpPr txBox="1"/>
            <p:nvPr userDrawn="1"/>
          </p:nvSpPr>
          <p:spPr>
            <a:xfrm>
              <a:off x="2865221" y="2017484"/>
              <a:ext cx="633005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4000" b="1">
                  <a:solidFill>
                    <a:srgbClr val="FFCC03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TEMPLATE </a:t>
              </a:r>
            </a:p>
            <a:p>
              <a:r>
                <a:rPr lang="fr-BE" sz="4000" b="1" err="1">
                  <a:solidFill>
                    <a:schemeClr val="bg1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Event</a:t>
              </a:r>
              <a:r>
                <a:rPr lang="fr-BE" sz="4000" b="1">
                  <a:solidFill>
                    <a:schemeClr val="bg1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fr-BE" sz="4000" b="1" err="1">
                  <a:solidFill>
                    <a:schemeClr val="bg1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presentation</a:t>
              </a:r>
              <a:endParaRPr lang="en-IE" sz="4000" b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035DB11-3A4D-0A6F-845A-0AF5949258E2}"/>
                </a:ext>
              </a:extLst>
            </p:cNvPr>
            <p:cNvSpPr txBox="1"/>
            <p:nvPr userDrawn="1"/>
          </p:nvSpPr>
          <p:spPr>
            <a:xfrm>
              <a:off x="2906285" y="3319697"/>
              <a:ext cx="4177799" cy="277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200" b="1">
                  <a:solidFill>
                    <a:schemeClr val="bg1"/>
                  </a:solidFill>
                </a:rPr>
                <a:t>You can </a:t>
              </a:r>
              <a:r>
                <a:rPr lang="fr-BE" sz="1200" b="1" err="1">
                  <a:solidFill>
                    <a:schemeClr val="bg1"/>
                  </a:solidFill>
                </a:rPr>
                <a:t>choose</a:t>
              </a:r>
              <a:r>
                <a:rPr lang="fr-BE" sz="1200" b="1">
                  <a:solidFill>
                    <a:schemeClr val="bg1"/>
                  </a:solidFill>
                </a:rPr>
                <a:t> </a:t>
              </a:r>
              <a:r>
                <a:rPr lang="fr-BE" sz="1200" b="1" err="1">
                  <a:solidFill>
                    <a:schemeClr val="bg1"/>
                  </a:solidFill>
                </a:rPr>
                <a:t>between</a:t>
              </a:r>
              <a:r>
                <a:rPr lang="fr-BE" sz="1200" b="1">
                  <a:solidFill>
                    <a:schemeClr val="bg1"/>
                  </a:solidFill>
                </a:rPr>
                <a:t> </a:t>
              </a:r>
              <a:r>
                <a:rPr lang="fr-BE" sz="1200" b="1" err="1">
                  <a:solidFill>
                    <a:schemeClr val="bg1"/>
                  </a:solidFill>
                </a:rPr>
                <a:t>those</a:t>
              </a:r>
              <a:r>
                <a:rPr lang="fr-BE" sz="1200" b="1">
                  <a:solidFill>
                    <a:schemeClr val="bg1"/>
                  </a:solidFill>
                </a:rPr>
                <a:t> </a:t>
              </a:r>
              <a:r>
                <a:rPr lang="fr-BE" sz="1200" b="1" err="1">
                  <a:solidFill>
                    <a:schemeClr val="bg1"/>
                  </a:solidFill>
                </a:rPr>
                <a:t>colors</a:t>
              </a:r>
              <a:r>
                <a:rPr lang="fr-BE" sz="1200" b="1">
                  <a:solidFill>
                    <a:schemeClr val="bg1"/>
                  </a:solidFill>
                </a:rPr>
                <a:t>:</a:t>
              </a:r>
              <a:endParaRPr lang="en-IE" sz="1200" b="1">
                <a:solidFill>
                  <a:schemeClr val="bg1"/>
                </a:solidFill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09BBEA4-EDBA-3FDC-35A5-965457414EB0}"/>
                </a:ext>
              </a:extLst>
            </p:cNvPr>
            <p:cNvSpPr/>
            <p:nvPr userDrawn="1"/>
          </p:nvSpPr>
          <p:spPr>
            <a:xfrm>
              <a:off x="2865221" y="3778180"/>
              <a:ext cx="858707" cy="858707"/>
            </a:xfrm>
            <a:prstGeom prst="ellipse">
              <a:avLst/>
            </a:prstGeom>
            <a:solidFill>
              <a:srgbClr val="0053E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98437BE-3478-C165-7EA2-7D16763FD153}"/>
                </a:ext>
              </a:extLst>
            </p:cNvPr>
            <p:cNvSpPr/>
            <p:nvPr userDrawn="1"/>
          </p:nvSpPr>
          <p:spPr>
            <a:xfrm>
              <a:off x="5159595" y="3771324"/>
              <a:ext cx="858707" cy="858707"/>
            </a:xfrm>
            <a:prstGeom prst="ellipse">
              <a:avLst/>
            </a:prstGeom>
            <a:solidFill>
              <a:srgbClr val="A43E9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0E988F7-2062-03D4-6598-C1B7C42573CA}"/>
                </a:ext>
              </a:extLst>
            </p:cNvPr>
            <p:cNvSpPr/>
            <p:nvPr userDrawn="1"/>
          </p:nvSpPr>
          <p:spPr>
            <a:xfrm>
              <a:off x="4012408" y="3778180"/>
              <a:ext cx="858707" cy="858707"/>
            </a:xfrm>
            <a:prstGeom prst="ellipse">
              <a:avLst/>
            </a:prstGeom>
            <a:solidFill>
              <a:srgbClr val="FFCD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srgbClr val="FFCD00"/>
                </a:solidFill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4EED3F5-69F8-DD48-0271-EF9BAA76DA1D}"/>
                </a:ext>
              </a:extLst>
            </p:cNvPr>
            <p:cNvSpPr/>
            <p:nvPr userDrawn="1"/>
          </p:nvSpPr>
          <p:spPr>
            <a:xfrm>
              <a:off x="6306782" y="3771323"/>
              <a:ext cx="858707" cy="858707"/>
            </a:xfrm>
            <a:prstGeom prst="ellipse">
              <a:avLst/>
            </a:prstGeom>
            <a:solidFill>
              <a:srgbClr val="00BBA9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srgbClr val="00BBA9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8B2BF01-0AE2-70E2-280B-B486C4F23634}"/>
                </a:ext>
              </a:extLst>
            </p:cNvPr>
            <p:cNvSpPr/>
            <p:nvPr userDrawn="1"/>
          </p:nvSpPr>
          <p:spPr>
            <a:xfrm>
              <a:off x="7448456" y="3771322"/>
              <a:ext cx="858707" cy="858707"/>
            </a:xfrm>
            <a:prstGeom prst="ellipse">
              <a:avLst/>
            </a:prstGeom>
            <a:solidFill>
              <a:srgbClr val="000A5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D0964C5-F9FA-EFEF-7D2D-5952982A167F}"/>
                </a:ext>
              </a:extLst>
            </p:cNvPr>
            <p:cNvSpPr/>
            <p:nvPr userDrawn="1"/>
          </p:nvSpPr>
          <p:spPr>
            <a:xfrm>
              <a:off x="8590130" y="3778180"/>
              <a:ext cx="858707" cy="858707"/>
            </a:xfrm>
            <a:prstGeom prst="ellipse">
              <a:avLst/>
            </a:prstGeom>
            <a:solidFill>
              <a:srgbClr val="FF5C5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</p:spTree>
    <p:extLst>
      <p:ext uri="{BB962C8B-B14F-4D97-AF65-F5344CB8AC3E}">
        <p14:creationId xmlns:p14="http://schemas.microsoft.com/office/powerpoint/2010/main" val="1438730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131286"/>
            <a:ext cx="2743200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‹nº›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9844" y="6950075"/>
            <a:ext cx="1716200" cy="45054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156297" cy="16557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2509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720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2" r:id="rId2"/>
    <p:sldLayoutId id="2147483657" r:id="rId3"/>
    <p:sldLayoutId id="2147483649" r:id="rId4"/>
    <p:sldLayoutId id="2147483672" r:id="rId5"/>
    <p:sldLayoutId id="2147483673" r:id="rId6"/>
    <p:sldLayoutId id="2147483674" r:id="rId7"/>
    <p:sldLayoutId id="2147483671" r:id="rId8"/>
    <p:sldLayoutId id="2147483651" r:id="rId9"/>
    <p:sldLayoutId id="2147483669" r:id="rId10"/>
    <p:sldLayoutId id="2147483670" r:id="rId11"/>
    <p:sldLayoutId id="2147483650" r:id="rId12"/>
    <p:sldLayoutId id="2147483660" r:id="rId13"/>
    <p:sldLayoutId id="2147483652" r:id="rId14"/>
    <p:sldLayoutId id="2147483661" r:id="rId15"/>
    <p:sldLayoutId id="2147483653" r:id="rId16"/>
    <p:sldLayoutId id="2147483654" r:id="rId17"/>
    <p:sldLayoutId id="2147483659" r:id="rId18"/>
    <p:sldLayoutId id="2147483658" r:id="rId19"/>
    <p:sldLayoutId id="2147483666" r:id="rId20"/>
    <p:sldLayoutId id="2147483667" r:id="rId21"/>
    <p:sldLayoutId id="2147483668" r:id="rId22"/>
    <p:sldLayoutId id="2147483655" r:id="rId23"/>
    <p:sldLayoutId id="2147483675" r:id="rId24"/>
    <p:sldLayoutId id="2147483676" r:id="rId2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sv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2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2B6467D0-96CF-3F4F-E89F-F6180593396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786702" y="658961"/>
            <a:ext cx="2340612" cy="1402764"/>
          </a:xfrm>
          <a:prstGeom prst="rect">
            <a:avLst/>
          </a:prstGeom>
        </p:spPr>
      </p:pic>
      <p:pic>
        <p:nvPicPr>
          <p:cNvPr id="9" name="Picture 8" descr="A blue flag with yellow stars in a circle&#10;&#10;Description automatically generated">
            <a:extLst>
              <a:ext uri="{FF2B5EF4-FFF2-40B4-BE49-F238E27FC236}">
                <a16:creationId xmlns:a16="http://schemas.microsoft.com/office/drawing/2014/main" id="{426CA3E8-AFFA-21D4-A66D-DDC1CEC664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194" y="1180218"/>
            <a:ext cx="959954" cy="652458"/>
          </a:xfrm>
          <a:prstGeom prst="rect">
            <a:avLst/>
          </a:prstGeom>
        </p:spPr>
      </p:pic>
      <p:sp>
        <p:nvSpPr>
          <p:cNvPr id="7" name="Freeform 11">
            <a:extLst>
              <a:ext uri="{FF2B5EF4-FFF2-40B4-BE49-F238E27FC236}">
                <a16:creationId xmlns:a16="http://schemas.microsoft.com/office/drawing/2014/main" id="{3E37B6D9-66D5-2D34-C2C3-30FEB9E3B322}"/>
              </a:ext>
            </a:extLst>
          </p:cNvPr>
          <p:cNvSpPr>
            <a:spLocks noChangeAspect="1"/>
          </p:cNvSpPr>
          <p:nvPr/>
        </p:nvSpPr>
        <p:spPr>
          <a:xfrm>
            <a:off x="5501730" y="1180218"/>
            <a:ext cx="957952" cy="648000"/>
          </a:xfrm>
          <a:custGeom>
            <a:avLst/>
            <a:gdLst/>
            <a:ahLst/>
            <a:cxnLst/>
            <a:rect l="l" t="t" r="r" b="b"/>
            <a:pathLst>
              <a:path w="1850232" h="1251573">
                <a:moveTo>
                  <a:pt x="0" y="0"/>
                </a:moveTo>
                <a:lnTo>
                  <a:pt x="1850232" y="0"/>
                </a:lnTo>
                <a:lnTo>
                  <a:pt x="1850232" y="1251573"/>
                </a:lnTo>
                <a:lnTo>
                  <a:pt x="0" y="125157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F0A214B2-B73F-1093-810D-9B6FCD1EE73A}"/>
              </a:ext>
            </a:extLst>
          </p:cNvPr>
          <p:cNvSpPr txBox="1"/>
          <p:nvPr/>
        </p:nvSpPr>
        <p:spPr>
          <a:xfrm>
            <a:off x="602901" y="2223935"/>
            <a:ext cx="113043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b="1" dirty="0">
                <a:solidFill>
                  <a:schemeClr val="accent5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 perspetiva do INEFOP sobre o desenvolvimento de competências e a formação Profissional em Angola</a:t>
            </a:r>
            <a:endParaRPr lang="en-IE" sz="4000" b="1" dirty="0">
              <a:solidFill>
                <a:schemeClr val="accent5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751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601B02-2733-3188-0026-9F9DEB6D9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#inefop360 #inefop #certificaçãoprofissional #inefop #excelência ...">
            <a:extLst>
              <a:ext uri="{FF2B5EF4-FFF2-40B4-BE49-F238E27FC236}">
                <a16:creationId xmlns:a16="http://schemas.microsoft.com/office/drawing/2014/main" id="{1AEFE601-B616-E341-3905-BB05A85C8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231" y="549257"/>
            <a:ext cx="4651841" cy="465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79D70A7-B4DD-CA32-AA2E-5C5555B7D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38" y="186977"/>
            <a:ext cx="7273629" cy="724561"/>
          </a:xfrm>
        </p:spPr>
        <p:txBody>
          <a:bodyPr/>
          <a:lstStyle/>
          <a:p>
            <a:r>
              <a:rPr lang="pt-PT" sz="3200" dirty="0">
                <a:solidFill>
                  <a:srgbClr val="00125C"/>
                </a:solidFill>
              </a:rPr>
              <a:t>CARTEIRA PROFISSIONAL</a:t>
            </a:r>
            <a:endParaRPr lang="en-GB" sz="3200" dirty="0">
              <a:solidFill>
                <a:srgbClr val="00125C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4E1AA5-0E1B-82C8-8329-E5C028B6A8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02212" y="3361698"/>
            <a:ext cx="14196423" cy="3465634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6A064572-5F0F-77D9-59F1-2123D593D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54FAADB3-8EDA-0657-F18B-A50AD7DA7F43}"/>
              </a:ext>
            </a:extLst>
          </p:cNvPr>
          <p:cNvSpPr txBox="1"/>
          <p:nvPr/>
        </p:nvSpPr>
        <p:spPr>
          <a:xfrm>
            <a:off x="6096000" y="6209358"/>
            <a:ext cx="4526861" cy="461665"/>
          </a:xfrm>
          <a:prstGeom prst="rect">
            <a:avLst/>
          </a:prstGeom>
          <a:solidFill>
            <a:srgbClr val="00125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endParaRPr lang="fr-BE" sz="2400" b="1" dirty="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B9E4C89-DBAC-3136-30E9-C75DD9FDE92D}"/>
              </a:ext>
            </a:extLst>
          </p:cNvPr>
          <p:cNvSpPr txBox="1"/>
          <p:nvPr/>
        </p:nvSpPr>
        <p:spPr>
          <a:xfrm>
            <a:off x="524774" y="1826952"/>
            <a:ext cx="601049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dirty="0">
                <a:solidFill>
                  <a:srgbClr val="00125C"/>
                </a:solidFill>
              </a:rPr>
              <a:t>Documentos oficiais que certificam e reconhecem as competências profissionais dos trabalhadores em Angola, sobretudo nas áreas técnicas e de Artes e ofícios</a:t>
            </a:r>
          </a:p>
          <a:p>
            <a:endParaRPr lang="pt-PT" dirty="0">
              <a:solidFill>
                <a:srgbClr val="00125C"/>
              </a:solidFill>
            </a:endParaRPr>
          </a:p>
          <a:p>
            <a:endParaRPr lang="pt-PT" dirty="0">
              <a:solidFill>
                <a:srgbClr val="00125C"/>
              </a:solidFill>
            </a:endParaRPr>
          </a:p>
          <a:p>
            <a:r>
              <a:rPr lang="pt-PT" dirty="0">
                <a:solidFill>
                  <a:srgbClr val="00125C"/>
                </a:solidFill>
              </a:rPr>
              <a:t>Incluem:</a:t>
            </a:r>
          </a:p>
          <a:p>
            <a:r>
              <a:rPr lang="pt-PT" dirty="0" err="1">
                <a:solidFill>
                  <a:srgbClr val="00125C"/>
                </a:solidFill>
              </a:rPr>
              <a:t>Textes</a:t>
            </a:r>
            <a:r>
              <a:rPr lang="pt-PT" dirty="0">
                <a:solidFill>
                  <a:srgbClr val="00125C"/>
                </a:solidFill>
              </a:rPr>
              <a:t> de classificação</a:t>
            </a:r>
          </a:p>
          <a:p>
            <a:r>
              <a:rPr lang="pt-PT" dirty="0">
                <a:solidFill>
                  <a:srgbClr val="00125C"/>
                </a:solidFill>
              </a:rPr>
              <a:t>Valorização Profissional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859294F0-252C-23BF-F6C1-621E6BC2EE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773" y="4169794"/>
            <a:ext cx="43913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AO" altLang="pt-A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748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E5FE56-CC67-281D-EBD5-9F14F8BBB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DAF515D2-8F2F-278E-12BA-17FCCD847123}"/>
              </a:ext>
            </a:extLst>
          </p:cNvPr>
          <p:cNvSpPr/>
          <p:nvPr/>
        </p:nvSpPr>
        <p:spPr>
          <a:xfrm>
            <a:off x="-11000" y="173581"/>
            <a:ext cx="9113013" cy="766143"/>
          </a:xfrm>
          <a:prstGeom prst="roundRect">
            <a:avLst>
              <a:gd name="adj" fmla="val 3039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A0C6C10A-A853-9312-9D33-27E131397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467" y="29041"/>
            <a:ext cx="9005708" cy="782357"/>
          </a:xfrm>
        </p:spPr>
        <p:txBody>
          <a:bodyPr/>
          <a:lstStyle/>
          <a:p>
            <a:r>
              <a:rPr lang="en-IE" sz="28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PRESPECTIVAS DA FORMAÇÃO PROFISSIONAL </a:t>
            </a:r>
            <a:endParaRPr lang="en-IE" sz="3600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16" name="Picture 2" descr="What is the European Global Gateway strategy? - Kit Com - Prod">
            <a:extLst>
              <a:ext uri="{FF2B5EF4-FFF2-40B4-BE49-F238E27FC236}">
                <a16:creationId xmlns:a16="http://schemas.microsoft.com/office/drawing/2014/main" id="{107947B8-DD70-B4CB-D68C-350787D599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022" r="5387" b="15784"/>
          <a:stretch>
            <a:fillRect/>
          </a:stretch>
        </p:blipFill>
        <p:spPr bwMode="auto">
          <a:xfrm>
            <a:off x="9161007" y="186977"/>
            <a:ext cx="2836333" cy="112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E7D705E-9DB9-52D2-AC9B-676C26A86CAA}"/>
              </a:ext>
            </a:extLst>
          </p:cNvPr>
          <p:cNvSpPr txBox="1"/>
          <p:nvPr/>
        </p:nvSpPr>
        <p:spPr>
          <a:xfrm>
            <a:off x="6364978" y="5299280"/>
            <a:ext cx="56323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t-PT" b="1" u="sng" dirty="0"/>
              <a:t>Laboratórios Emergentes </a:t>
            </a:r>
          </a:p>
          <a:p>
            <a:pPr algn="just">
              <a:buNone/>
            </a:pPr>
            <a:r>
              <a:rPr lang="pt-PT" dirty="0"/>
              <a:t>Ambientes práticos voltados para tecnologias inovadoras e aprendizagem aplicada.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FFAECED-BF00-69C3-E5DF-149E20AFD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60" y="2576436"/>
            <a:ext cx="5257652" cy="297933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54EA302-A38B-E2A6-A271-8436FC398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2774" y="1501808"/>
            <a:ext cx="5454565" cy="3736761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D4CB622-F9DA-D56A-9BE5-009556A787B0}"/>
              </a:ext>
            </a:extLst>
          </p:cNvPr>
          <p:cNvSpPr txBox="1"/>
          <p:nvPr/>
        </p:nvSpPr>
        <p:spPr>
          <a:xfrm>
            <a:off x="124322" y="1432899"/>
            <a:ext cx="64026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t-PT" b="1" u="sng" dirty="0"/>
              <a:t>Parcerias Internacionais</a:t>
            </a:r>
          </a:p>
          <a:p>
            <a:pPr algn="just">
              <a:buNone/>
            </a:pPr>
            <a:r>
              <a:rPr lang="pt-PT" dirty="0"/>
              <a:t>Alinhamento de competências técnicas e profissionais com empresas e Instituições  de referência global.</a:t>
            </a:r>
          </a:p>
        </p:txBody>
      </p:sp>
    </p:spTree>
    <p:extLst>
      <p:ext uri="{BB962C8B-B14F-4D97-AF65-F5344CB8AC3E}">
        <p14:creationId xmlns:p14="http://schemas.microsoft.com/office/powerpoint/2010/main" val="3595731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B4639-333B-134B-5A57-F68094BFE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92F3CD25-5C82-33F3-F24C-656191ED3388}"/>
              </a:ext>
            </a:extLst>
          </p:cNvPr>
          <p:cNvSpPr/>
          <p:nvPr/>
        </p:nvSpPr>
        <p:spPr>
          <a:xfrm>
            <a:off x="-191229" y="446549"/>
            <a:ext cx="9113013" cy="766143"/>
          </a:xfrm>
          <a:prstGeom prst="roundRect">
            <a:avLst>
              <a:gd name="adj" fmla="val 3039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8F76C855-C17D-F6D2-1161-49D1F41F7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660" y="373771"/>
            <a:ext cx="9005708" cy="782357"/>
          </a:xfrm>
        </p:spPr>
        <p:txBody>
          <a:bodyPr/>
          <a:lstStyle/>
          <a:p>
            <a:r>
              <a:rPr lang="en-IE" sz="28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PRESPECTIVAS DA FORMAÇÃO PROFISSIONAL </a:t>
            </a:r>
            <a:endParaRPr lang="en-IE" sz="3600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16" name="Picture 2" descr="What is the European Global Gateway strategy? - Kit Com - Prod">
            <a:extLst>
              <a:ext uri="{FF2B5EF4-FFF2-40B4-BE49-F238E27FC236}">
                <a16:creationId xmlns:a16="http://schemas.microsoft.com/office/drawing/2014/main" id="{8AC5A286-5C76-C836-6C4A-E4C75E2EC2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022" r="5387" b="15784"/>
          <a:stretch>
            <a:fillRect/>
          </a:stretch>
        </p:blipFill>
        <p:spPr bwMode="auto">
          <a:xfrm>
            <a:off x="9161007" y="186977"/>
            <a:ext cx="2836333" cy="112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E3B77EF-96FC-4C38-EB94-E247205EA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4" y="1432900"/>
            <a:ext cx="6523123" cy="497855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18C6EFC-936B-2F6E-2452-13F3AC8F6496}"/>
              </a:ext>
            </a:extLst>
          </p:cNvPr>
          <p:cNvSpPr txBox="1"/>
          <p:nvPr/>
        </p:nvSpPr>
        <p:spPr>
          <a:xfrm>
            <a:off x="7013907" y="2555346"/>
            <a:ext cx="477497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t-PT" b="1" u="sng" dirty="0"/>
              <a:t>Capacitação técnica e Comportamental do Formadores.</a:t>
            </a:r>
          </a:p>
          <a:p>
            <a:pPr algn="just">
              <a:buNone/>
            </a:pPr>
            <a:endParaRPr lang="pt-PT" b="1" u="sng" dirty="0"/>
          </a:p>
          <a:p>
            <a:pPr algn="just">
              <a:buNone/>
            </a:pPr>
            <a:r>
              <a:rPr lang="pt-PT" dirty="0"/>
              <a:t>Desenvolvimento das competências técnicas , comportamental e pedagógicas , alinhadas as necessidades actuais do mercado </a:t>
            </a:r>
          </a:p>
        </p:txBody>
      </p:sp>
    </p:spTree>
    <p:extLst>
      <p:ext uri="{BB962C8B-B14F-4D97-AF65-F5344CB8AC3E}">
        <p14:creationId xmlns:p14="http://schemas.microsoft.com/office/powerpoint/2010/main" val="310891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99480" y="533202"/>
            <a:ext cx="2202756" cy="324247"/>
          </a:xfrm>
          <a:prstGeom prst="roundRect">
            <a:avLst>
              <a:gd name="adj" fmla="val 17751"/>
            </a:avLst>
          </a:prstGeom>
          <a:noFill/>
          <a:ln w="7620">
            <a:solidFill>
              <a:srgbClr val="5E4CE6"/>
            </a:solidFill>
            <a:prstDash val="solid"/>
          </a:ln>
        </p:spPr>
        <p:txBody>
          <a:bodyPr/>
          <a:lstStyle/>
          <a:p>
            <a:endParaRPr lang="pt-PT" sz="1500"/>
          </a:p>
        </p:txBody>
      </p:sp>
      <p:sp>
        <p:nvSpPr>
          <p:cNvPr id="3" name="Text 1"/>
          <p:cNvSpPr/>
          <p:nvPr/>
        </p:nvSpPr>
        <p:spPr>
          <a:xfrm>
            <a:off x="708521" y="590848"/>
            <a:ext cx="1984673" cy="208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25"/>
              </a:lnSpc>
            </a:pPr>
            <a:r>
              <a:rPr lang="en-US" sz="1042" dirty="0">
                <a:solidFill>
                  <a:srgbClr val="5E4CE6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PARCERIAS INTERNACIONAIS</a:t>
            </a:r>
            <a:endParaRPr lang="en-US" sz="1042" dirty="0"/>
          </a:p>
        </p:txBody>
      </p:sp>
      <p:sp>
        <p:nvSpPr>
          <p:cNvPr id="4" name="Text 2"/>
          <p:cNvSpPr/>
          <p:nvPr/>
        </p:nvSpPr>
        <p:spPr>
          <a:xfrm>
            <a:off x="599480" y="919460"/>
            <a:ext cx="7217370" cy="535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208"/>
              </a:lnSpc>
            </a:pPr>
            <a:r>
              <a:rPr lang="en-US" sz="3333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O que estas parcerias proporcionam</a:t>
            </a:r>
            <a:endParaRPr lang="en-US" sz="3333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80" y="2022971"/>
            <a:ext cx="6999188" cy="3966170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8022928" y="1862138"/>
            <a:ext cx="3575844" cy="1325860"/>
          </a:xfrm>
          <a:prstGeom prst="roundRect">
            <a:avLst>
              <a:gd name="adj" fmla="val 6897"/>
            </a:avLst>
          </a:prstGeom>
          <a:solidFill>
            <a:srgbClr val="FAFAFA">
              <a:alpha val="95000"/>
            </a:srgbClr>
          </a:solidFill>
          <a:ln w="2286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pt-PT" sz="1500"/>
          </a:p>
        </p:txBody>
      </p:sp>
      <p:sp>
        <p:nvSpPr>
          <p:cNvPr id="7" name="Shape 4"/>
          <p:cNvSpPr/>
          <p:nvPr/>
        </p:nvSpPr>
        <p:spPr>
          <a:xfrm>
            <a:off x="8003878" y="1862138"/>
            <a:ext cx="76200" cy="1325860"/>
          </a:xfrm>
          <a:prstGeom prst="roundRect">
            <a:avLst>
              <a:gd name="adj" fmla="val 94419"/>
            </a:avLst>
          </a:prstGeom>
          <a:solidFill>
            <a:srgbClr val="5E4CE6"/>
          </a:solidFill>
          <a:ln/>
        </p:spPr>
        <p:txBody>
          <a:bodyPr/>
          <a:lstStyle/>
          <a:p>
            <a:endParaRPr lang="pt-PT" sz="1500"/>
          </a:p>
        </p:txBody>
      </p:sp>
      <p:sp>
        <p:nvSpPr>
          <p:cNvPr id="8" name="Text 5"/>
          <p:cNvSpPr/>
          <p:nvPr/>
        </p:nvSpPr>
        <p:spPr>
          <a:xfrm>
            <a:off x="8270379" y="2052439"/>
            <a:ext cx="2356843" cy="267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67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Alinhamento Curricular</a:t>
            </a:r>
            <a:endParaRPr lang="en-US" sz="1667" dirty="0"/>
          </a:p>
        </p:txBody>
      </p:sp>
      <p:sp>
        <p:nvSpPr>
          <p:cNvPr id="9" name="Text 6"/>
          <p:cNvSpPr/>
          <p:nvPr/>
        </p:nvSpPr>
        <p:spPr>
          <a:xfrm>
            <a:off x="8270380" y="2475210"/>
            <a:ext cx="3138091" cy="5224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333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Competências técnicas validadas por empresas líderes de setor.</a:t>
            </a:r>
            <a:endParaRPr lang="en-US" sz="1333" dirty="0"/>
          </a:p>
        </p:txBody>
      </p:sp>
      <p:sp>
        <p:nvSpPr>
          <p:cNvPr id="10" name="Shape 7"/>
          <p:cNvSpPr/>
          <p:nvPr/>
        </p:nvSpPr>
        <p:spPr>
          <a:xfrm>
            <a:off x="8022928" y="3343176"/>
            <a:ext cx="3575844" cy="1325860"/>
          </a:xfrm>
          <a:prstGeom prst="roundRect">
            <a:avLst>
              <a:gd name="adj" fmla="val 6897"/>
            </a:avLst>
          </a:prstGeom>
          <a:solidFill>
            <a:srgbClr val="FAFAFA">
              <a:alpha val="95000"/>
            </a:srgbClr>
          </a:solidFill>
          <a:ln w="2286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pt-PT" sz="1500"/>
          </a:p>
        </p:txBody>
      </p:sp>
      <p:sp>
        <p:nvSpPr>
          <p:cNvPr id="11" name="Shape 8"/>
          <p:cNvSpPr/>
          <p:nvPr/>
        </p:nvSpPr>
        <p:spPr>
          <a:xfrm>
            <a:off x="8003878" y="3343176"/>
            <a:ext cx="76200" cy="1325860"/>
          </a:xfrm>
          <a:prstGeom prst="roundRect">
            <a:avLst>
              <a:gd name="adj" fmla="val 94419"/>
            </a:avLst>
          </a:prstGeom>
          <a:solidFill>
            <a:srgbClr val="5E4CE6"/>
          </a:solidFill>
          <a:ln/>
        </p:spPr>
        <p:txBody>
          <a:bodyPr/>
          <a:lstStyle/>
          <a:p>
            <a:endParaRPr lang="pt-PT" sz="1500"/>
          </a:p>
        </p:txBody>
      </p:sp>
      <p:sp>
        <p:nvSpPr>
          <p:cNvPr id="12" name="Text 9"/>
          <p:cNvSpPr/>
          <p:nvPr/>
        </p:nvSpPr>
        <p:spPr>
          <a:xfrm>
            <a:off x="8270379" y="3533478"/>
            <a:ext cx="2538413" cy="267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67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Mobilidade e Intercâmbio</a:t>
            </a:r>
            <a:endParaRPr lang="en-US" sz="1667" dirty="0"/>
          </a:p>
        </p:txBody>
      </p:sp>
      <p:sp>
        <p:nvSpPr>
          <p:cNvPr id="13" name="Text 10"/>
          <p:cNvSpPr/>
          <p:nvPr/>
        </p:nvSpPr>
        <p:spPr>
          <a:xfrm>
            <a:off x="8270380" y="3956249"/>
            <a:ext cx="3138091" cy="5224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333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Oportunidades de formação em contextos internacionais reais.</a:t>
            </a:r>
            <a:endParaRPr lang="en-US" sz="1333" dirty="0"/>
          </a:p>
        </p:txBody>
      </p:sp>
      <p:sp>
        <p:nvSpPr>
          <p:cNvPr id="14" name="Shape 11"/>
          <p:cNvSpPr/>
          <p:nvPr/>
        </p:nvSpPr>
        <p:spPr>
          <a:xfrm>
            <a:off x="8022928" y="4824214"/>
            <a:ext cx="3575844" cy="1325860"/>
          </a:xfrm>
          <a:prstGeom prst="roundRect">
            <a:avLst>
              <a:gd name="adj" fmla="val 6897"/>
            </a:avLst>
          </a:prstGeom>
          <a:solidFill>
            <a:srgbClr val="FAFAFA">
              <a:alpha val="95000"/>
            </a:srgbClr>
          </a:solidFill>
          <a:ln w="2286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pt-PT" sz="1500"/>
          </a:p>
        </p:txBody>
      </p:sp>
      <p:sp>
        <p:nvSpPr>
          <p:cNvPr id="15" name="Shape 12"/>
          <p:cNvSpPr/>
          <p:nvPr/>
        </p:nvSpPr>
        <p:spPr>
          <a:xfrm>
            <a:off x="8003878" y="4824214"/>
            <a:ext cx="76200" cy="1325860"/>
          </a:xfrm>
          <a:prstGeom prst="roundRect">
            <a:avLst>
              <a:gd name="adj" fmla="val 94419"/>
            </a:avLst>
          </a:prstGeom>
          <a:solidFill>
            <a:srgbClr val="5E4CE6"/>
          </a:solidFill>
          <a:ln/>
        </p:spPr>
        <p:txBody>
          <a:bodyPr/>
          <a:lstStyle/>
          <a:p>
            <a:endParaRPr lang="pt-PT" sz="1500"/>
          </a:p>
        </p:txBody>
      </p:sp>
      <p:sp>
        <p:nvSpPr>
          <p:cNvPr id="16" name="Text 13"/>
          <p:cNvSpPr/>
          <p:nvPr/>
        </p:nvSpPr>
        <p:spPr>
          <a:xfrm>
            <a:off x="8270379" y="5014516"/>
            <a:ext cx="2369840" cy="267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67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Reconhecimento Global</a:t>
            </a:r>
            <a:endParaRPr lang="en-US" sz="1667" dirty="0"/>
          </a:p>
        </p:txBody>
      </p:sp>
      <p:sp>
        <p:nvSpPr>
          <p:cNvPr id="17" name="Text 14"/>
          <p:cNvSpPr/>
          <p:nvPr/>
        </p:nvSpPr>
        <p:spPr>
          <a:xfrm>
            <a:off x="8270380" y="5437287"/>
            <a:ext cx="3138091" cy="5224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333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Certificações com valor reconhecido em múltiplos mercados.</a:t>
            </a:r>
            <a:endParaRPr lang="en-US" sz="1333" dirty="0"/>
          </a:p>
        </p:txBody>
      </p:sp>
      <p:pic>
        <p:nvPicPr>
          <p:cNvPr id="18" name="Picture 2" descr="What is the European Global Gateway strategy? - Kit Com - Prod">
            <a:extLst>
              <a:ext uri="{FF2B5EF4-FFF2-40B4-BE49-F238E27FC236}">
                <a16:creationId xmlns:a16="http://schemas.microsoft.com/office/drawing/2014/main" id="{056A8E34-2D37-D154-8F9E-852BC05405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022" r="5387" b="15784"/>
          <a:stretch>
            <a:fillRect/>
          </a:stretch>
        </p:blipFill>
        <p:spPr bwMode="auto">
          <a:xfrm>
            <a:off x="9161007" y="186977"/>
            <a:ext cx="2836333" cy="112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4D60F39-59D9-BC4A-5BEE-58998B132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64" y="204176"/>
            <a:ext cx="12030636" cy="597117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E5AC222-B356-B947-F85A-316CDB77E0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54000" y="1094997"/>
            <a:ext cx="5101780" cy="564257"/>
          </a:xfrm>
        </p:spPr>
        <p:txBody>
          <a:bodyPr/>
          <a:lstStyle/>
          <a:p>
            <a:r>
              <a:rPr lang="pt-PT" sz="3667" dirty="0">
                <a:solidFill>
                  <a:srgbClr val="0070C0"/>
                </a:solidFill>
              </a:rPr>
              <a:t>INEFOP 5.0</a:t>
            </a:r>
            <a:endParaRPr lang="pt-AO" sz="3667" dirty="0">
              <a:solidFill>
                <a:srgbClr val="0070C0"/>
              </a:solidFill>
            </a:endParaRPr>
          </a:p>
        </p:txBody>
      </p:sp>
      <p:sp>
        <p:nvSpPr>
          <p:cNvPr id="7" name="TextBox 63">
            <a:extLst>
              <a:ext uri="{FF2B5EF4-FFF2-40B4-BE49-F238E27FC236}">
                <a16:creationId xmlns:a16="http://schemas.microsoft.com/office/drawing/2014/main" id="{3A01A9EE-2020-4399-32D8-67470130A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549" y="473709"/>
            <a:ext cx="5715001" cy="53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anose="020F0502020204030203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anose="020F0502020204030203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anose="020F0502020204030203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anose="020F0502020204030203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anose="020F0502020204030203" charset="0"/>
                <a:ea typeface="MS PGothic" panose="020B0600070205080204" pitchFamily="34" charset="-128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charset="0"/>
                <a:ea typeface="MS PGothic" panose="020B0600070205080204" pitchFamily="34" charset="-128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charset="0"/>
                <a:ea typeface="MS PGothic" panose="020B0600070205080204" pitchFamily="34" charset="-128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charset="0"/>
                <a:ea typeface="MS PGothic" panose="020B0600070205080204" pitchFamily="34" charset="-128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pt-PT" sz="2667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Metas  e Estratégias</a:t>
            </a:r>
            <a:endParaRPr lang="en-US" altLang="pt-PT" sz="2667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34097DE7-DD67-C049-EE4A-1C5B12E9AA3C}"/>
              </a:ext>
            </a:extLst>
          </p:cNvPr>
          <p:cNvSpPr/>
          <p:nvPr/>
        </p:nvSpPr>
        <p:spPr>
          <a:xfrm>
            <a:off x="812831" y="4391540"/>
            <a:ext cx="9115529" cy="675231"/>
          </a:xfrm>
          <a:prstGeom prst="rect">
            <a:avLst/>
          </a:prstGeom>
          <a:solidFill>
            <a:srgbClr val="00087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761970">
              <a:defRPr/>
            </a:pPr>
            <a:endParaRPr lang="id-ID" sz="1500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" name="Rectangle 21">
            <a:extLst>
              <a:ext uri="{FF2B5EF4-FFF2-40B4-BE49-F238E27FC236}">
                <a16:creationId xmlns:a16="http://schemas.microsoft.com/office/drawing/2014/main" id="{FD5940A8-0955-A71F-5566-6E9AE3A4C9BC}"/>
              </a:ext>
            </a:extLst>
          </p:cNvPr>
          <p:cNvSpPr/>
          <p:nvPr/>
        </p:nvSpPr>
        <p:spPr>
          <a:xfrm>
            <a:off x="2113762" y="3657871"/>
            <a:ext cx="7814598" cy="675231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761970">
              <a:defRPr/>
            </a:pPr>
            <a:endParaRPr lang="id-ID" sz="1500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" name="Rectangle 22">
            <a:extLst>
              <a:ext uri="{FF2B5EF4-FFF2-40B4-BE49-F238E27FC236}">
                <a16:creationId xmlns:a16="http://schemas.microsoft.com/office/drawing/2014/main" id="{C41D9F7B-2D0A-D7AB-527A-321D0E5E7A8B}"/>
              </a:ext>
            </a:extLst>
          </p:cNvPr>
          <p:cNvSpPr/>
          <p:nvPr/>
        </p:nvSpPr>
        <p:spPr>
          <a:xfrm>
            <a:off x="3332654" y="2924202"/>
            <a:ext cx="6595706" cy="675231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761970">
              <a:defRPr/>
            </a:pPr>
            <a:r>
              <a:rPr lang="id-ID" sz="20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Apoio ao empreendedorismo</a:t>
            </a:r>
          </a:p>
        </p:txBody>
      </p:sp>
      <p:sp>
        <p:nvSpPr>
          <p:cNvPr id="21" name="Rectangle 24">
            <a:extLst>
              <a:ext uri="{FF2B5EF4-FFF2-40B4-BE49-F238E27FC236}">
                <a16:creationId xmlns:a16="http://schemas.microsoft.com/office/drawing/2014/main" id="{4E996474-F272-41EC-EAF9-D3CFDD31A45F}"/>
              </a:ext>
            </a:extLst>
          </p:cNvPr>
          <p:cNvSpPr/>
          <p:nvPr/>
        </p:nvSpPr>
        <p:spPr>
          <a:xfrm>
            <a:off x="4551546" y="2200429"/>
            <a:ext cx="5376814" cy="6752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761970">
              <a:defRPr/>
            </a:pPr>
            <a:r>
              <a:rPr lang="pt-PT" sz="20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Expansão e modernização dos centros de formação</a:t>
            </a:r>
            <a:endParaRPr lang="id-ID" sz="20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5">
            <a:extLst>
              <a:ext uri="{FF2B5EF4-FFF2-40B4-BE49-F238E27FC236}">
                <a16:creationId xmlns:a16="http://schemas.microsoft.com/office/drawing/2014/main" id="{D0B25E13-0926-0AF2-F995-69FC3ADE17EE}"/>
              </a:ext>
            </a:extLst>
          </p:cNvPr>
          <p:cNvSpPr/>
          <p:nvPr/>
        </p:nvSpPr>
        <p:spPr>
          <a:xfrm>
            <a:off x="5770436" y="1472046"/>
            <a:ext cx="4157923" cy="675231"/>
          </a:xfrm>
          <a:prstGeom prst="rect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761970">
              <a:defRPr/>
            </a:pPr>
            <a:r>
              <a:rPr lang="pt-PT" sz="20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Formação alinhada à Indústria 4.0</a:t>
            </a:r>
          </a:p>
        </p:txBody>
      </p:sp>
      <p:sp>
        <p:nvSpPr>
          <p:cNvPr id="31" name="TextBox 44">
            <a:extLst>
              <a:ext uri="{FF2B5EF4-FFF2-40B4-BE49-F238E27FC236}">
                <a16:creationId xmlns:a16="http://schemas.microsoft.com/office/drawing/2014/main" id="{543B7501-7AC1-5DD1-D75A-8F33EE44C6E9}"/>
              </a:ext>
            </a:extLst>
          </p:cNvPr>
          <p:cNvSpPr txBox="1"/>
          <p:nvPr/>
        </p:nvSpPr>
        <p:spPr>
          <a:xfrm>
            <a:off x="1131334" y="4542651"/>
            <a:ext cx="8557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Formação contínua de formadores</a:t>
            </a:r>
            <a:endParaRPr lang="id-ID" sz="2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45">
            <a:extLst>
              <a:ext uri="{FF2B5EF4-FFF2-40B4-BE49-F238E27FC236}">
                <a16:creationId xmlns:a16="http://schemas.microsoft.com/office/drawing/2014/main" id="{5E6FC29D-7247-BF9B-EF4A-6ABC7F31ACA7}"/>
              </a:ext>
            </a:extLst>
          </p:cNvPr>
          <p:cNvSpPr txBox="1"/>
          <p:nvPr/>
        </p:nvSpPr>
        <p:spPr>
          <a:xfrm>
            <a:off x="2330156" y="3808982"/>
            <a:ext cx="6914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AO"/>
            </a:defPPr>
            <a:lvl1pPr>
              <a:defRPr sz="2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algn="ctr"/>
            <a:r>
              <a:rPr lang="pt-PT" sz="2000" dirty="0"/>
              <a:t>Maior inserção de mulheres em STEM</a:t>
            </a:r>
          </a:p>
        </p:txBody>
      </p:sp>
      <p:grpSp>
        <p:nvGrpSpPr>
          <p:cNvPr id="40" name="Group 66">
            <a:extLst>
              <a:ext uri="{FF2B5EF4-FFF2-40B4-BE49-F238E27FC236}">
                <a16:creationId xmlns:a16="http://schemas.microsoft.com/office/drawing/2014/main" id="{1022EEA1-2D88-9B39-AC28-36BA93328E83}"/>
              </a:ext>
            </a:extLst>
          </p:cNvPr>
          <p:cNvGrpSpPr/>
          <p:nvPr/>
        </p:nvGrpSpPr>
        <p:grpSpPr>
          <a:xfrm>
            <a:off x="3787018" y="2076053"/>
            <a:ext cx="648229" cy="828301"/>
            <a:chOff x="5408613" y="1528762"/>
            <a:chExt cx="777875" cy="1190626"/>
          </a:xfrm>
          <a:solidFill>
            <a:srgbClr val="A82466"/>
          </a:solidFill>
        </p:grpSpPr>
        <p:sp>
          <p:nvSpPr>
            <p:cNvPr id="41" name="Freeform 25">
              <a:extLst>
                <a:ext uri="{FF2B5EF4-FFF2-40B4-BE49-F238E27FC236}">
                  <a16:creationId xmlns:a16="http://schemas.microsoft.com/office/drawing/2014/main" id="{CF5F99A4-A12A-EC7A-7D9C-DF54D900F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5488" y="2682875"/>
              <a:ext cx="100013" cy="36513"/>
            </a:xfrm>
            <a:custGeom>
              <a:avLst/>
              <a:gdLst>
                <a:gd name="T0" fmla="*/ 46 w 90"/>
                <a:gd name="T1" fmla="*/ 33 h 33"/>
                <a:gd name="T2" fmla="*/ 90 w 90"/>
                <a:gd name="T3" fmla="*/ 7 h 33"/>
                <a:gd name="T4" fmla="*/ 0 w 90"/>
                <a:gd name="T5" fmla="*/ 0 h 33"/>
                <a:gd name="T6" fmla="*/ 46 w 90"/>
                <a:gd name="T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33">
                  <a:moveTo>
                    <a:pt x="46" y="33"/>
                  </a:moveTo>
                  <a:cubicBezTo>
                    <a:pt x="65" y="33"/>
                    <a:pt x="82" y="23"/>
                    <a:pt x="90" y="7"/>
                  </a:cubicBezTo>
                  <a:cubicBezTo>
                    <a:pt x="59" y="6"/>
                    <a:pt x="28" y="3"/>
                    <a:pt x="0" y="0"/>
                  </a:cubicBezTo>
                  <a:cubicBezTo>
                    <a:pt x="6" y="19"/>
                    <a:pt x="25" y="33"/>
                    <a:pt x="46" y="33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id-ID" sz="1500"/>
            </a:p>
          </p:txBody>
        </p:sp>
        <p:sp>
          <p:nvSpPr>
            <p:cNvPr id="42" name="Freeform 26">
              <a:extLst>
                <a:ext uri="{FF2B5EF4-FFF2-40B4-BE49-F238E27FC236}">
                  <a16:creationId xmlns:a16="http://schemas.microsoft.com/office/drawing/2014/main" id="{4A366173-18B9-776B-F772-2475D8D0E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8838" y="2682875"/>
              <a:ext cx="101600" cy="36513"/>
            </a:xfrm>
            <a:custGeom>
              <a:avLst/>
              <a:gdLst>
                <a:gd name="T0" fmla="*/ 44 w 91"/>
                <a:gd name="T1" fmla="*/ 33 h 33"/>
                <a:gd name="T2" fmla="*/ 91 w 91"/>
                <a:gd name="T3" fmla="*/ 0 h 33"/>
                <a:gd name="T4" fmla="*/ 0 w 91"/>
                <a:gd name="T5" fmla="*/ 7 h 33"/>
                <a:gd name="T6" fmla="*/ 44 w 91"/>
                <a:gd name="T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" h="33">
                  <a:moveTo>
                    <a:pt x="44" y="33"/>
                  </a:moveTo>
                  <a:cubicBezTo>
                    <a:pt x="66" y="33"/>
                    <a:pt x="84" y="19"/>
                    <a:pt x="91" y="0"/>
                  </a:cubicBezTo>
                  <a:cubicBezTo>
                    <a:pt x="62" y="3"/>
                    <a:pt x="31" y="6"/>
                    <a:pt x="0" y="7"/>
                  </a:cubicBezTo>
                  <a:cubicBezTo>
                    <a:pt x="8" y="22"/>
                    <a:pt x="25" y="33"/>
                    <a:pt x="44" y="33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id-ID" sz="1500"/>
            </a:p>
          </p:txBody>
        </p:sp>
        <p:sp>
          <p:nvSpPr>
            <p:cNvPr id="43" name="Freeform 27">
              <a:extLst>
                <a:ext uri="{FF2B5EF4-FFF2-40B4-BE49-F238E27FC236}">
                  <a16:creationId xmlns:a16="http://schemas.microsoft.com/office/drawing/2014/main" id="{41729D03-FE85-C7A5-B5A8-1C230CD7F7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2950" y="1698625"/>
              <a:ext cx="198438" cy="173038"/>
            </a:xfrm>
            <a:custGeom>
              <a:avLst/>
              <a:gdLst>
                <a:gd name="T0" fmla="*/ 9 w 180"/>
                <a:gd name="T1" fmla="*/ 26 h 156"/>
                <a:gd name="T2" fmla="*/ 0 w 180"/>
                <a:gd name="T3" fmla="*/ 66 h 156"/>
                <a:gd name="T4" fmla="*/ 90 w 180"/>
                <a:gd name="T5" fmla="*/ 156 h 156"/>
                <a:gd name="T6" fmla="*/ 180 w 180"/>
                <a:gd name="T7" fmla="*/ 66 h 156"/>
                <a:gd name="T8" fmla="*/ 171 w 180"/>
                <a:gd name="T9" fmla="*/ 26 h 156"/>
                <a:gd name="T10" fmla="*/ 90 w 180"/>
                <a:gd name="T11" fmla="*/ 0 h 156"/>
                <a:gd name="T12" fmla="*/ 9 w 180"/>
                <a:gd name="T13" fmla="*/ 2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" h="156">
                  <a:moveTo>
                    <a:pt x="9" y="26"/>
                  </a:moveTo>
                  <a:cubicBezTo>
                    <a:pt x="3" y="38"/>
                    <a:pt x="0" y="51"/>
                    <a:pt x="0" y="66"/>
                  </a:cubicBezTo>
                  <a:cubicBezTo>
                    <a:pt x="0" y="115"/>
                    <a:pt x="40" y="156"/>
                    <a:pt x="90" y="156"/>
                  </a:cubicBezTo>
                  <a:cubicBezTo>
                    <a:pt x="140" y="156"/>
                    <a:pt x="180" y="115"/>
                    <a:pt x="180" y="66"/>
                  </a:cubicBezTo>
                  <a:cubicBezTo>
                    <a:pt x="180" y="51"/>
                    <a:pt x="177" y="38"/>
                    <a:pt x="171" y="26"/>
                  </a:cubicBezTo>
                  <a:cubicBezTo>
                    <a:pt x="160" y="16"/>
                    <a:pt x="136" y="0"/>
                    <a:pt x="90" y="0"/>
                  </a:cubicBezTo>
                  <a:cubicBezTo>
                    <a:pt x="44" y="0"/>
                    <a:pt x="20" y="16"/>
                    <a:pt x="9" y="26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id-ID" sz="1500"/>
            </a:p>
          </p:txBody>
        </p:sp>
        <p:sp>
          <p:nvSpPr>
            <p:cNvPr id="44" name="Freeform 28">
              <a:extLst>
                <a:ext uri="{FF2B5EF4-FFF2-40B4-BE49-F238E27FC236}">
                  <a16:creationId xmlns:a16="http://schemas.microsoft.com/office/drawing/2014/main" id="{289EEA92-C2F2-A0C2-880A-ADA546A492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08613" y="1528762"/>
              <a:ext cx="252413" cy="280988"/>
            </a:xfrm>
            <a:custGeom>
              <a:avLst/>
              <a:gdLst>
                <a:gd name="T0" fmla="*/ 177 w 228"/>
                <a:gd name="T1" fmla="*/ 154 h 254"/>
                <a:gd name="T2" fmla="*/ 141 w 228"/>
                <a:gd name="T3" fmla="*/ 120 h 254"/>
                <a:gd name="T4" fmla="*/ 214 w 228"/>
                <a:gd name="T5" fmla="*/ 51 h 254"/>
                <a:gd name="T6" fmla="*/ 182 w 228"/>
                <a:gd name="T7" fmla="*/ 21 h 254"/>
                <a:gd name="T8" fmla="*/ 113 w 228"/>
                <a:gd name="T9" fmla="*/ 110 h 254"/>
                <a:gd name="T10" fmla="*/ 94 w 228"/>
                <a:gd name="T11" fmla="*/ 120 h 254"/>
                <a:gd name="T12" fmla="*/ 85 w 228"/>
                <a:gd name="T13" fmla="*/ 143 h 254"/>
                <a:gd name="T14" fmla="*/ 0 w 228"/>
                <a:gd name="T15" fmla="*/ 229 h 254"/>
                <a:gd name="T16" fmla="*/ 24 w 228"/>
                <a:gd name="T17" fmla="*/ 254 h 254"/>
                <a:gd name="T18" fmla="*/ 97 w 228"/>
                <a:gd name="T19" fmla="*/ 167 h 254"/>
                <a:gd name="T20" fmla="*/ 141 w 228"/>
                <a:gd name="T21" fmla="*/ 208 h 254"/>
                <a:gd name="T22" fmla="*/ 168 w 228"/>
                <a:gd name="T23" fmla="*/ 173 h 254"/>
                <a:gd name="T24" fmla="*/ 177 w 228"/>
                <a:gd name="T25" fmla="*/ 154 h 254"/>
                <a:gd name="T26" fmla="*/ 191 w 228"/>
                <a:gd name="T27" fmla="*/ 22 h 254"/>
                <a:gd name="T28" fmla="*/ 205 w 228"/>
                <a:gd name="T29" fmla="*/ 30 h 254"/>
                <a:gd name="T30" fmla="*/ 208 w 228"/>
                <a:gd name="T31" fmla="*/ 46 h 254"/>
                <a:gd name="T32" fmla="*/ 206 w 228"/>
                <a:gd name="T33" fmla="*/ 46 h 254"/>
                <a:gd name="T34" fmla="*/ 199 w 228"/>
                <a:gd name="T35" fmla="*/ 32 h 254"/>
                <a:gd name="T36" fmla="*/ 194 w 228"/>
                <a:gd name="T37" fmla="*/ 38 h 254"/>
                <a:gd name="T38" fmla="*/ 194 w 228"/>
                <a:gd name="T39" fmla="*/ 38 h 254"/>
                <a:gd name="T40" fmla="*/ 191 w 228"/>
                <a:gd name="T41" fmla="*/ 22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8" h="254">
                  <a:moveTo>
                    <a:pt x="177" y="154"/>
                  </a:moveTo>
                  <a:cubicBezTo>
                    <a:pt x="141" y="120"/>
                    <a:pt x="141" y="120"/>
                    <a:pt x="141" y="120"/>
                  </a:cubicBezTo>
                  <a:cubicBezTo>
                    <a:pt x="162" y="99"/>
                    <a:pt x="186" y="77"/>
                    <a:pt x="214" y="51"/>
                  </a:cubicBezTo>
                  <a:cubicBezTo>
                    <a:pt x="228" y="38"/>
                    <a:pt x="197" y="0"/>
                    <a:pt x="182" y="21"/>
                  </a:cubicBezTo>
                  <a:cubicBezTo>
                    <a:pt x="160" y="52"/>
                    <a:pt x="136" y="82"/>
                    <a:pt x="113" y="110"/>
                  </a:cubicBezTo>
                  <a:cubicBezTo>
                    <a:pt x="106" y="111"/>
                    <a:pt x="99" y="114"/>
                    <a:pt x="94" y="120"/>
                  </a:cubicBezTo>
                  <a:cubicBezTo>
                    <a:pt x="88" y="127"/>
                    <a:pt x="85" y="135"/>
                    <a:pt x="85" y="143"/>
                  </a:cubicBezTo>
                  <a:cubicBezTo>
                    <a:pt x="51" y="182"/>
                    <a:pt x="20" y="213"/>
                    <a:pt x="0" y="229"/>
                  </a:cubicBezTo>
                  <a:cubicBezTo>
                    <a:pt x="1" y="239"/>
                    <a:pt x="12" y="250"/>
                    <a:pt x="24" y="254"/>
                  </a:cubicBezTo>
                  <a:cubicBezTo>
                    <a:pt x="48" y="223"/>
                    <a:pt x="71" y="196"/>
                    <a:pt x="97" y="167"/>
                  </a:cubicBezTo>
                  <a:cubicBezTo>
                    <a:pt x="141" y="208"/>
                    <a:pt x="141" y="208"/>
                    <a:pt x="141" y="208"/>
                  </a:cubicBezTo>
                  <a:cubicBezTo>
                    <a:pt x="152" y="196"/>
                    <a:pt x="161" y="184"/>
                    <a:pt x="168" y="173"/>
                  </a:cubicBezTo>
                  <a:cubicBezTo>
                    <a:pt x="173" y="164"/>
                    <a:pt x="177" y="157"/>
                    <a:pt x="177" y="154"/>
                  </a:cubicBezTo>
                  <a:close/>
                  <a:moveTo>
                    <a:pt x="191" y="22"/>
                  </a:moveTo>
                  <a:cubicBezTo>
                    <a:pt x="194" y="20"/>
                    <a:pt x="200" y="23"/>
                    <a:pt x="205" y="30"/>
                  </a:cubicBezTo>
                  <a:cubicBezTo>
                    <a:pt x="210" y="36"/>
                    <a:pt x="211" y="43"/>
                    <a:pt x="208" y="46"/>
                  </a:cubicBezTo>
                  <a:cubicBezTo>
                    <a:pt x="207" y="46"/>
                    <a:pt x="206" y="46"/>
                    <a:pt x="206" y="46"/>
                  </a:cubicBezTo>
                  <a:cubicBezTo>
                    <a:pt x="207" y="38"/>
                    <a:pt x="195" y="24"/>
                    <a:pt x="199" y="32"/>
                  </a:cubicBezTo>
                  <a:cubicBezTo>
                    <a:pt x="201" y="39"/>
                    <a:pt x="197" y="39"/>
                    <a:pt x="194" y="38"/>
                  </a:cubicBezTo>
                  <a:cubicBezTo>
                    <a:pt x="194" y="38"/>
                    <a:pt x="194" y="38"/>
                    <a:pt x="194" y="38"/>
                  </a:cubicBezTo>
                  <a:cubicBezTo>
                    <a:pt x="189" y="32"/>
                    <a:pt x="188" y="24"/>
                    <a:pt x="191" y="22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id-ID" sz="1500"/>
            </a:p>
          </p:txBody>
        </p:sp>
        <p:sp>
          <p:nvSpPr>
            <p:cNvPr id="45" name="Freeform 29">
              <a:extLst>
                <a:ext uri="{FF2B5EF4-FFF2-40B4-BE49-F238E27FC236}">
                  <a16:creationId xmlns:a16="http://schemas.microsoft.com/office/drawing/2014/main" id="{700E7E52-DFF4-FA77-DC54-EE247162F7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9013" y="2268538"/>
              <a:ext cx="73025" cy="50800"/>
            </a:xfrm>
            <a:custGeom>
              <a:avLst/>
              <a:gdLst>
                <a:gd name="T0" fmla="*/ 1 w 66"/>
                <a:gd name="T1" fmla="*/ 3 h 46"/>
                <a:gd name="T2" fmla="*/ 1 w 66"/>
                <a:gd name="T3" fmla="*/ 12 h 46"/>
                <a:gd name="T4" fmla="*/ 31 w 66"/>
                <a:gd name="T5" fmla="*/ 46 h 46"/>
                <a:gd name="T6" fmla="*/ 33 w 66"/>
                <a:gd name="T7" fmla="*/ 46 h 46"/>
                <a:gd name="T8" fmla="*/ 65 w 66"/>
                <a:gd name="T9" fmla="*/ 16 h 46"/>
                <a:gd name="T10" fmla="*/ 66 w 66"/>
                <a:gd name="T11" fmla="*/ 1 h 46"/>
                <a:gd name="T12" fmla="*/ 43 w 66"/>
                <a:gd name="T13" fmla="*/ 0 h 46"/>
                <a:gd name="T14" fmla="*/ 1 w 66"/>
                <a:gd name="T15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" h="46">
                  <a:moveTo>
                    <a:pt x="1" y="3"/>
                  </a:moveTo>
                  <a:cubicBezTo>
                    <a:pt x="1" y="6"/>
                    <a:pt x="1" y="9"/>
                    <a:pt x="1" y="12"/>
                  </a:cubicBezTo>
                  <a:cubicBezTo>
                    <a:pt x="0" y="30"/>
                    <a:pt x="13" y="45"/>
                    <a:pt x="31" y="46"/>
                  </a:cubicBezTo>
                  <a:cubicBezTo>
                    <a:pt x="32" y="46"/>
                    <a:pt x="32" y="46"/>
                    <a:pt x="33" y="46"/>
                  </a:cubicBezTo>
                  <a:cubicBezTo>
                    <a:pt x="50" y="46"/>
                    <a:pt x="64" y="33"/>
                    <a:pt x="65" y="16"/>
                  </a:cubicBezTo>
                  <a:cubicBezTo>
                    <a:pt x="65" y="11"/>
                    <a:pt x="65" y="6"/>
                    <a:pt x="66" y="1"/>
                  </a:cubicBezTo>
                  <a:cubicBezTo>
                    <a:pt x="58" y="0"/>
                    <a:pt x="50" y="0"/>
                    <a:pt x="43" y="0"/>
                  </a:cubicBezTo>
                  <a:cubicBezTo>
                    <a:pt x="26" y="0"/>
                    <a:pt x="11" y="2"/>
                    <a:pt x="1" y="3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id-ID" sz="1500"/>
            </a:p>
          </p:txBody>
        </p:sp>
        <p:sp>
          <p:nvSpPr>
            <p:cNvPr id="46" name="Freeform 30">
              <a:extLst>
                <a:ext uri="{FF2B5EF4-FFF2-40B4-BE49-F238E27FC236}">
                  <a16:creationId xmlns:a16="http://schemas.microsoft.com/office/drawing/2014/main" id="{E52CF10F-BF35-23BB-721D-A811107E8E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8625" y="1698625"/>
              <a:ext cx="677863" cy="982663"/>
            </a:xfrm>
            <a:custGeom>
              <a:avLst/>
              <a:gdLst>
                <a:gd name="T0" fmla="*/ 366 w 611"/>
                <a:gd name="T1" fmla="*/ 211 h 891"/>
                <a:gd name="T2" fmla="*/ 350 w 611"/>
                <a:gd name="T3" fmla="*/ 236 h 891"/>
                <a:gd name="T4" fmla="*/ 300 w 611"/>
                <a:gd name="T5" fmla="*/ 181 h 891"/>
                <a:gd name="T6" fmla="*/ 95 w 611"/>
                <a:gd name="T7" fmla="*/ 0 h 891"/>
                <a:gd name="T8" fmla="*/ 0 w 611"/>
                <a:gd name="T9" fmla="*/ 109 h 891"/>
                <a:gd name="T10" fmla="*/ 216 w 611"/>
                <a:gd name="T11" fmla="*/ 346 h 891"/>
                <a:gd name="T12" fmla="*/ 225 w 611"/>
                <a:gd name="T13" fmla="*/ 817 h 891"/>
                <a:gd name="T14" fmla="*/ 169 w 611"/>
                <a:gd name="T15" fmla="*/ 867 h 891"/>
                <a:gd name="T16" fmla="*/ 373 w 611"/>
                <a:gd name="T17" fmla="*/ 891 h 891"/>
                <a:gd name="T18" fmla="*/ 577 w 611"/>
                <a:gd name="T19" fmla="*/ 867 h 891"/>
                <a:gd name="T20" fmla="*/ 521 w 611"/>
                <a:gd name="T21" fmla="*/ 817 h 891"/>
                <a:gd name="T22" fmla="*/ 497 w 611"/>
                <a:gd name="T23" fmla="*/ 513 h 891"/>
                <a:gd name="T24" fmla="*/ 611 w 611"/>
                <a:gd name="T25" fmla="*/ 516 h 891"/>
                <a:gd name="T26" fmla="*/ 449 w 611"/>
                <a:gd name="T27" fmla="*/ 179 h 891"/>
                <a:gd name="T28" fmla="*/ 396 w 611"/>
                <a:gd name="T29" fmla="*/ 236 h 891"/>
                <a:gd name="T30" fmla="*/ 380 w 611"/>
                <a:gd name="T31" fmla="*/ 211 h 891"/>
                <a:gd name="T32" fmla="*/ 413 w 611"/>
                <a:gd name="T33" fmla="*/ 179 h 891"/>
                <a:gd name="T34" fmla="*/ 334 w 611"/>
                <a:gd name="T35" fmla="*/ 179 h 891"/>
                <a:gd name="T36" fmla="*/ 366 w 611"/>
                <a:gd name="T37" fmla="*/ 211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1" h="891">
                  <a:moveTo>
                    <a:pt x="366" y="211"/>
                  </a:moveTo>
                  <a:cubicBezTo>
                    <a:pt x="350" y="236"/>
                    <a:pt x="350" y="236"/>
                    <a:pt x="350" y="236"/>
                  </a:cubicBezTo>
                  <a:cubicBezTo>
                    <a:pt x="300" y="181"/>
                    <a:pt x="300" y="181"/>
                    <a:pt x="300" y="181"/>
                  </a:cubicBezTo>
                  <a:cubicBezTo>
                    <a:pt x="300" y="181"/>
                    <a:pt x="189" y="91"/>
                    <a:pt x="95" y="0"/>
                  </a:cubicBezTo>
                  <a:cubicBezTo>
                    <a:pt x="95" y="20"/>
                    <a:pt x="32" y="98"/>
                    <a:pt x="0" y="109"/>
                  </a:cubicBezTo>
                  <a:cubicBezTo>
                    <a:pt x="224" y="246"/>
                    <a:pt x="216" y="346"/>
                    <a:pt x="216" y="346"/>
                  </a:cubicBezTo>
                  <a:cubicBezTo>
                    <a:pt x="216" y="346"/>
                    <a:pt x="255" y="779"/>
                    <a:pt x="225" y="817"/>
                  </a:cubicBezTo>
                  <a:cubicBezTo>
                    <a:pt x="195" y="855"/>
                    <a:pt x="169" y="867"/>
                    <a:pt x="169" y="867"/>
                  </a:cubicBezTo>
                  <a:cubicBezTo>
                    <a:pt x="169" y="867"/>
                    <a:pt x="277" y="891"/>
                    <a:pt x="373" y="891"/>
                  </a:cubicBezTo>
                  <a:cubicBezTo>
                    <a:pt x="469" y="891"/>
                    <a:pt x="577" y="867"/>
                    <a:pt x="577" y="867"/>
                  </a:cubicBezTo>
                  <a:cubicBezTo>
                    <a:pt x="577" y="867"/>
                    <a:pt x="551" y="855"/>
                    <a:pt x="521" y="817"/>
                  </a:cubicBezTo>
                  <a:cubicBezTo>
                    <a:pt x="502" y="793"/>
                    <a:pt x="498" y="630"/>
                    <a:pt x="497" y="513"/>
                  </a:cubicBezTo>
                  <a:cubicBezTo>
                    <a:pt x="512" y="511"/>
                    <a:pt x="559" y="502"/>
                    <a:pt x="611" y="516"/>
                  </a:cubicBezTo>
                  <a:cubicBezTo>
                    <a:pt x="579" y="431"/>
                    <a:pt x="589" y="185"/>
                    <a:pt x="449" y="179"/>
                  </a:cubicBezTo>
                  <a:cubicBezTo>
                    <a:pt x="396" y="236"/>
                    <a:pt x="396" y="236"/>
                    <a:pt x="396" y="236"/>
                  </a:cubicBezTo>
                  <a:cubicBezTo>
                    <a:pt x="380" y="211"/>
                    <a:pt x="380" y="211"/>
                    <a:pt x="380" y="211"/>
                  </a:cubicBezTo>
                  <a:cubicBezTo>
                    <a:pt x="413" y="179"/>
                    <a:pt x="413" y="179"/>
                    <a:pt x="413" y="179"/>
                  </a:cubicBezTo>
                  <a:cubicBezTo>
                    <a:pt x="334" y="179"/>
                    <a:pt x="334" y="179"/>
                    <a:pt x="334" y="179"/>
                  </a:cubicBezTo>
                  <a:lnTo>
                    <a:pt x="366" y="211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id-ID" sz="1500"/>
            </a:p>
          </p:txBody>
        </p:sp>
        <p:sp>
          <p:nvSpPr>
            <p:cNvPr id="47" name="Freeform 31">
              <a:extLst>
                <a:ext uri="{FF2B5EF4-FFF2-40B4-BE49-F238E27FC236}">
                  <a16:creationId xmlns:a16="http://schemas.microsoft.com/office/drawing/2014/main" id="{F25A1887-5A00-1610-E19E-5AA0E9799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8175" y="1535112"/>
              <a:ext cx="407988" cy="276225"/>
            </a:xfrm>
            <a:custGeom>
              <a:avLst/>
              <a:gdLst>
                <a:gd name="T0" fmla="*/ 25 w 368"/>
                <a:gd name="T1" fmla="*/ 244 h 249"/>
                <a:gd name="T2" fmla="*/ 37 w 368"/>
                <a:gd name="T3" fmla="*/ 249 h 249"/>
                <a:gd name="T4" fmla="*/ 37 w 368"/>
                <a:gd name="T5" fmla="*/ 114 h 249"/>
                <a:gd name="T6" fmla="*/ 37 w 368"/>
                <a:gd name="T7" fmla="*/ 105 h 249"/>
                <a:gd name="T8" fmla="*/ 95 w 368"/>
                <a:gd name="T9" fmla="*/ 126 h 249"/>
                <a:gd name="T10" fmla="*/ 89 w 368"/>
                <a:gd name="T11" fmla="*/ 179 h 249"/>
                <a:gd name="T12" fmla="*/ 184 w 368"/>
                <a:gd name="T13" fmla="*/ 140 h 249"/>
                <a:gd name="T14" fmla="*/ 280 w 368"/>
                <a:gd name="T15" fmla="*/ 179 h 249"/>
                <a:gd name="T16" fmla="*/ 273 w 368"/>
                <a:gd name="T17" fmla="*/ 126 h 249"/>
                <a:gd name="T18" fmla="*/ 368 w 368"/>
                <a:gd name="T19" fmla="*/ 91 h 249"/>
                <a:gd name="T20" fmla="*/ 184 w 368"/>
                <a:gd name="T21" fmla="*/ 0 h 249"/>
                <a:gd name="T22" fmla="*/ 0 w 368"/>
                <a:gd name="T23" fmla="*/ 91 h 249"/>
                <a:gd name="T24" fmla="*/ 28 w 368"/>
                <a:gd name="T25" fmla="*/ 102 h 249"/>
                <a:gd name="T26" fmla="*/ 28 w 368"/>
                <a:gd name="T27" fmla="*/ 110 h 249"/>
                <a:gd name="T28" fmla="*/ 19 w 368"/>
                <a:gd name="T29" fmla="*/ 238 h 249"/>
                <a:gd name="T30" fmla="*/ 18 w 368"/>
                <a:gd name="T31" fmla="*/ 246 h 249"/>
                <a:gd name="T32" fmla="*/ 25 w 368"/>
                <a:gd name="T33" fmla="*/ 244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8" h="249">
                  <a:moveTo>
                    <a:pt x="25" y="244"/>
                  </a:moveTo>
                  <a:cubicBezTo>
                    <a:pt x="33" y="244"/>
                    <a:pt x="37" y="249"/>
                    <a:pt x="37" y="249"/>
                  </a:cubicBezTo>
                  <a:cubicBezTo>
                    <a:pt x="37" y="114"/>
                    <a:pt x="37" y="114"/>
                    <a:pt x="37" y="114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95" y="126"/>
                    <a:pt x="95" y="126"/>
                    <a:pt x="95" y="126"/>
                  </a:cubicBezTo>
                  <a:cubicBezTo>
                    <a:pt x="89" y="179"/>
                    <a:pt x="89" y="179"/>
                    <a:pt x="89" y="179"/>
                  </a:cubicBezTo>
                  <a:cubicBezTo>
                    <a:pt x="89" y="179"/>
                    <a:pt x="111" y="140"/>
                    <a:pt x="184" y="140"/>
                  </a:cubicBezTo>
                  <a:cubicBezTo>
                    <a:pt x="258" y="140"/>
                    <a:pt x="280" y="179"/>
                    <a:pt x="280" y="179"/>
                  </a:cubicBezTo>
                  <a:cubicBezTo>
                    <a:pt x="273" y="126"/>
                    <a:pt x="273" y="126"/>
                    <a:pt x="273" y="126"/>
                  </a:cubicBezTo>
                  <a:cubicBezTo>
                    <a:pt x="368" y="91"/>
                    <a:pt x="368" y="91"/>
                    <a:pt x="368" y="91"/>
                  </a:cubicBezTo>
                  <a:cubicBezTo>
                    <a:pt x="234" y="64"/>
                    <a:pt x="184" y="0"/>
                    <a:pt x="184" y="0"/>
                  </a:cubicBezTo>
                  <a:cubicBezTo>
                    <a:pt x="184" y="0"/>
                    <a:pt x="134" y="64"/>
                    <a:pt x="0" y="91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8" y="104"/>
                    <a:pt x="28" y="107"/>
                    <a:pt x="28" y="110"/>
                  </a:cubicBezTo>
                  <a:cubicBezTo>
                    <a:pt x="27" y="133"/>
                    <a:pt x="26" y="186"/>
                    <a:pt x="19" y="238"/>
                  </a:cubicBezTo>
                  <a:cubicBezTo>
                    <a:pt x="19" y="241"/>
                    <a:pt x="18" y="243"/>
                    <a:pt x="18" y="246"/>
                  </a:cubicBezTo>
                  <a:cubicBezTo>
                    <a:pt x="21" y="245"/>
                    <a:pt x="23" y="244"/>
                    <a:pt x="25" y="244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id-ID" sz="1500"/>
            </a:p>
          </p:txBody>
        </p:sp>
      </p:grpSp>
      <p:grpSp>
        <p:nvGrpSpPr>
          <p:cNvPr id="52" name="Group 33">
            <a:extLst>
              <a:ext uri="{FF2B5EF4-FFF2-40B4-BE49-F238E27FC236}">
                <a16:creationId xmlns:a16="http://schemas.microsoft.com/office/drawing/2014/main" id="{4134F1A1-F52A-1B23-E769-BFD12E7A78DA}"/>
              </a:ext>
            </a:extLst>
          </p:cNvPr>
          <p:cNvGrpSpPr/>
          <p:nvPr/>
        </p:nvGrpSpPr>
        <p:grpSpPr>
          <a:xfrm>
            <a:off x="1207064" y="3862400"/>
            <a:ext cx="439143" cy="413771"/>
            <a:chOff x="1463676" y="1549400"/>
            <a:chExt cx="357188" cy="336551"/>
          </a:xfrm>
          <a:solidFill>
            <a:schemeClr val="bg1">
              <a:lumMod val="50000"/>
            </a:schemeClr>
          </a:solidFill>
        </p:grpSpPr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id="{23965C44-F03C-F917-8456-DB0BD3C74D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3676" y="1722438"/>
              <a:ext cx="330200" cy="163513"/>
            </a:xfrm>
            <a:custGeom>
              <a:avLst/>
              <a:gdLst>
                <a:gd name="T0" fmla="*/ 121 w 124"/>
                <a:gd name="T1" fmla="*/ 19 h 61"/>
                <a:gd name="T2" fmla="*/ 116 w 124"/>
                <a:gd name="T3" fmla="*/ 21 h 61"/>
                <a:gd name="T4" fmla="*/ 66 w 124"/>
                <a:gd name="T5" fmla="*/ 53 h 61"/>
                <a:gd name="T6" fmla="*/ 19 w 124"/>
                <a:gd name="T7" fmla="*/ 25 h 61"/>
                <a:gd name="T8" fmla="*/ 29 w 124"/>
                <a:gd name="T9" fmla="*/ 19 h 61"/>
                <a:gd name="T10" fmla="*/ 29 w 124"/>
                <a:gd name="T11" fmla="*/ 16 h 61"/>
                <a:gd name="T12" fmla="*/ 3 w 124"/>
                <a:gd name="T13" fmla="*/ 1 h 61"/>
                <a:gd name="T14" fmla="*/ 0 w 124"/>
                <a:gd name="T15" fmla="*/ 2 h 61"/>
                <a:gd name="T16" fmla="*/ 0 w 124"/>
                <a:gd name="T17" fmla="*/ 32 h 61"/>
                <a:gd name="T18" fmla="*/ 3 w 124"/>
                <a:gd name="T19" fmla="*/ 34 h 61"/>
                <a:gd name="T20" fmla="*/ 12 w 124"/>
                <a:gd name="T21" fmla="*/ 29 h 61"/>
                <a:gd name="T22" fmla="*/ 66 w 124"/>
                <a:gd name="T23" fmla="*/ 61 h 61"/>
                <a:gd name="T24" fmla="*/ 123 w 124"/>
                <a:gd name="T25" fmla="*/ 24 h 61"/>
                <a:gd name="T26" fmla="*/ 121 w 124"/>
                <a:gd name="T27" fmla="*/ 1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4" h="61">
                  <a:moveTo>
                    <a:pt x="121" y="19"/>
                  </a:moveTo>
                  <a:cubicBezTo>
                    <a:pt x="119" y="18"/>
                    <a:pt x="117" y="19"/>
                    <a:pt x="116" y="21"/>
                  </a:cubicBezTo>
                  <a:cubicBezTo>
                    <a:pt x="108" y="41"/>
                    <a:pt x="88" y="53"/>
                    <a:pt x="66" y="53"/>
                  </a:cubicBezTo>
                  <a:cubicBezTo>
                    <a:pt x="46" y="53"/>
                    <a:pt x="28" y="42"/>
                    <a:pt x="19" y="25"/>
                  </a:cubicBezTo>
                  <a:cubicBezTo>
                    <a:pt x="24" y="22"/>
                    <a:pt x="29" y="20"/>
                    <a:pt x="29" y="19"/>
                  </a:cubicBezTo>
                  <a:cubicBezTo>
                    <a:pt x="31" y="18"/>
                    <a:pt x="31" y="17"/>
                    <a:pt x="29" y="16"/>
                  </a:cubicBezTo>
                  <a:cubicBezTo>
                    <a:pt x="28" y="15"/>
                    <a:pt x="4" y="1"/>
                    <a:pt x="3" y="1"/>
                  </a:cubicBezTo>
                  <a:cubicBezTo>
                    <a:pt x="2" y="0"/>
                    <a:pt x="0" y="1"/>
                    <a:pt x="0" y="2"/>
                  </a:cubicBezTo>
                  <a:cubicBezTo>
                    <a:pt x="0" y="4"/>
                    <a:pt x="0" y="30"/>
                    <a:pt x="0" y="32"/>
                  </a:cubicBezTo>
                  <a:cubicBezTo>
                    <a:pt x="0" y="34"/>
                    <a:pt x="1" y="35"/>
                    <a:pt x="3" y="34"/>
                  </a:cubicBezTo>
                  <a:cubicBezTo>
                    <a:pt x="3" y="34"/>
                    <a:pt x="7" y="32"/>
                    <a:pt x="12" y="29"/>
                  </a:cubicBezTo>
                  <a:cubicBezTo>
                    <a:pt x="23" y="49"/>
                    <a:pt x="43" y="61"/>
                    <a:pt x="66" y="61"/>
                  </a:cubicBezTo>
                  <a:cubicBezTo>
                    <a:pt x="91" y="61"/>
                    <a:pt x="114" y="47"/>
                    <a:pt x="123" y="24"/>
                  </a:cubicBezTo>
                  <a:cubicBezTo>
                    <a:pt x="124" y="22"/>
                    <a:pt x="123" y="20"/>
                    <a:pt x="121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id-ID" sz="1500"/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id="{A0339D07-98D0-E3B0-F0FA-53EED761B7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489" y="1549400"/>
              <a:ext cx="333375" cy="165100"/>
            </a:xfrm>
            <a:custGeom>
              <a:avLst/>
              <a:gdLst>
                <a:gd name="T0" fmla="*/ 125 w 125"/>
                <a:gd name="T1" fmla="*/ 29 h 62"/>
                <a:gd name="T2" fmla="*/ 122 w 125"/>
                <a:gd name="T3" fmla="*/ 28 h 62"/>
                <a:gd name="T4" fmla="*/ 112 w 125"/>
                <a:gd name="T5" fmla="*/ 33 h 62"/>
                <a:gd name="T6" fmla="*/ 57 w 125"/>
                <a:gd name="T7" fmla="*/ 0 h 62"/>
                <a:gd name="T8" fmla="*/ 0 w 125"/>
                <a:gd name="T9" fmla="*/ 38 h 62"/>
                <a:gd name="T10" fmla="*/ 2 w 125"/>
                <a:gd name="T11" fmla="*/ 43 h 62"/>
                <a:gd name="T12" fmla="*/ 8 w 125"/>
                <a:gd name="T13" fmla="*/ 41 h 62"/>
                <a:gd name="T14" fmla="*/ 57 w 125"/>
                <a:gd name="T15" fmla="*/ 8 h 62"/>
                <a:gd name="T16" fmla="*/ 106 w 125"/>
                <a:gd name="T17" fmla="*/ 37 h 62"/>
                <a:gd name="T18" fmla="*/ 96 w 125"/>
                <a:gd name="T19" fmla="*/ 43 h 62"/>
                <a:gd name="T20" fmla="*/ 96 w 125"/>
                <a:gd name="T21" fmla="*/ 46 h 62"/>
                <a:gd name="T22" fmla="*/ 122 w 125"/>
                <a:gd name="T23" fmla="*/ 61 h 62"/>
                <a:gd name="T24" fmla="*/ 125 w 125"/>
                <a:gd name="T25" fmla="*/ 60 h 62"/>
                <a:gd name="T26" fmla="*/ 125 w 125"/>
                <a:gd name="T27" fmla="*/ 2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5" h="62">
                  <a:moveTo>
                    <a:pt x="125" y="29"/>
                  </a:moveTo>
                  <a:cubicBezTo>
                    <a:pt x="125" y="28"/>
                    <a:pt x="124" y="27"/>
                    <a:pt x="122" y="28"/>
                  </a:cubicBezTo>
                  <a:cubicBezTo>
                    <a:pt x="122" y="28"/>
                    <a:pt x="118" y="30"/>
                    <a:pt x="112" y="33"/>
                  </a:cubicBezTo>
                  <a:cubicBezTo>
                    <a:pt x="103" y="13"/>
                    <a:pt x="82" y="0"/>
                    <a:pt x="57" y="0"/>
                  </a:cubicBezTo>
                  <a:cubicBezTo>
                    <a:pt x="32" y="0"/>
                    <a:pt x="10" y="15"/>
                    <a:pt x="0" y="38"/>
                  </a:cubicBezTo>
                  <a:cubicBezTo>
                    <a:pt x="0" y="40"/>
                    <a:pt x="0" y="42"/>
                    <a:pt x="2" y="43"/>
                  </a:cubicBezTo>
                  <a:cubicBezTo>
                    <a:pt x="5" y="44"/>
                    <a:pt x="7" y="43"/>
                    <a:pt x="8" y="41"/>
                  </a:cubicBezTo>
                  <a:cubicBezTo>
                    <a:pt x="16" y="21"/>
                    <a:pt x="36" y="8"/>
                    <a:pt x="57" y="8"/>
                  </a:cubicBezTo>
                  <a:cubicBezTo>
                    <a:pt x="79" y="8"/>
                    <a:pt x="97" y="19"/>
                    <a:pt x="106" y="37"/>
                  </a:cubicBezTo>
                  <a:cubicBezTo>
                    <a:pt x="101" y="40"/>
                    <a:pt x="96" y="43"/>
                    <a:pt x="96" y="43"/>
                  </a:cubicBezTo>
                  <a:cubicBezTo>
                    <a:pt x="94" y="44"/>
                    <a:pt x="94" y="46"/>
                    <a:pt x="96" y="46"/>
                  </a:cubicBezTo>
                  <a:cubicBezTo>
                    <a:pt x="97" y="47"/>
                    <a:pt x="121" y="60"/>
                    <a:pt x="122" y="61"/>
                  </a:cubicBezTo>
                  <a:cubicBezTo>
                    <a:pt x="124" y="62"/>
                    <a:pt x="125" y="61"/>
                    <a:pt x="125" y="60"/>
                  </a:cubicBezTo>
                  <a:cubicBezTo>
                    <a:pt x="125" y="57"/>
                    <a:pt x="125" y="31"/>
                    <a:pt x="125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id-ID" sz="1500"/>
            </a:p>
          </p:txBody>
        </p:sp>
      </p:grpSp>
      <p:grpSp>
        <p:nvGrpSpPr>
          <p:cNvPr id="55" name="Group 82">
            <a:extLst>
              <a:ext uri="{FF2B5EF4-FFF2-40B4-BE49-F238E27FC236}">
                <a16:creationId xmlns:a16="http://schemas.microsoft.com/office/drawing/2014/main" id="{D193A2A7-4790-0389-E1AB-BEEFC00D3397}"/>
              </a:ext>
            </a:extLst>
          </p:cNvPr>
          <p:cNvGrpSpPr/>
          <p:nvPr/>
        </p:nvGrpSpPr>
        <p:grpSpPr>
          <a:xfrm>
            <a:off x="2718462" y="3079418"/>
            <a:ext cx="414892" cy="414892"/>
            <a:chOff x="1493839" y="2932113"/>
            <a:chExt cx="298450" cy="298450"/>
          </a:xfrm>
          <a:solidFill>
            <a:schemeClr val="bg1">
              <a:lumMod val="50000"/>
            </a:schemeClr>
          </a:solidFill>
        </p:grpSpPr>
        <p:sp>
          <p:nvSpPr>
            <p:cNvPr id="56" name="Freeform 93">
              <a:extLst>
                <a:ext uri="{FF2B5EF4-FFF2-40B4-BE49-F238E27FC236}">
                  <a16:creationId xmlns:a16="http://schemas.microsoft.com/office/drawing/2014/main" id="{5E9B29AC-0E3F-EB3C-34C9-4C2183C259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3839" y="2932113"/>
              <a:ext cx="298450" cy="298450"/>
            </a:xfrm>
            <a:custGeom>
              <a:avLst/>
              <a:gdLst>
                <a:gd name="T0" fmla="*/ 64 w 112"/>
                <a:gd name="T1" fmla="*/ 12 h 112"/>
                <a:gd name="T2" fmla="*/ 78 w 112"/>
                <a:gd name="T3" fmla="*/ 23 h 112"/>
                <a:gd name="T4" fmla="*/ 84 w 112"/>
                <a:gd name="T5" fmla="*/ 18 h 112"/>
                <a:gd name="T6" fmla="*/ 93 w 112"/>
                <a:gd name="T7" fmla="*/ 25 h 112"/>
                <a:gd name="T8" fmla="*/ 89 w 112"/>
                <a:gd name="T9" fmla="*/ 34 h 112"/>
                <a:gd name="T10" fmla="*/ 100 w 112"/>
                <a:gd name="T11" fmla="*/ 48 h 112"/>
                <a:gd name="T12" fmla="*/ 104 w 112"/>
                <a:gd name="T13" fmla="*/ 60 h 112"/>
                <a:gd name="T14" fmla="*/ 95 w 112"/>
                <a:gd name="T15" fmla="*/ 64 h 112"/>
                <a:gd name="T16" fmla="*/ 93 w 112"/>
                <a:gd name="T17" fmla="*/ 81 h 112"/>
                <a:gd name="T18" fmla="*/ 87 w 112"/>
                <a:gd name="T19" fmla="*/ 93 h 112"/>
                <a:gd name="T20" fmla="*/ 81 w 112"/>
                <a:gd name="T21" fmla="*/ 93 h 112"/>
                <a:gd name="T22" fmla="*/ 64 w 112"/>
                <a:gd name="T23" fmla="*/ 95 h 112"/>
                <a:gd name="T24" fmla="*/ 60 w 112"/>
                <a:gd name="T25" fmla="*/ 104 h 112"/>
                <a:gd name="T26" fmla="*/ 48 w 112"/>
                <a:gd name="T27" fmla="*/ 100 h 112"/>
                <a:gd name="T28" fmla="*/ 34 w 112"/>
                <a:gd name="T29" fmla="*/ 89 h 112"/>
                <a:gd name="T30" fmla="*/ 28 w 112"/>
                <a:gd name="T31" fmla="*/ 94 h 112"/>
                <a:gd name="T32" fmla="*/ 19 w 112"/>
                <a:gd name="T33" fmla="*/ 87 h 112"/>
                <a:gd name="T34" fmla="*/ 23 w 112"/>
                <a:gd name="T35" fmla="*/ 78 h 112"/>
                <a:gd name="T36" fmla="*/ 12 w 112"/>
                <a:gd name="T37" fmla="*/ 64 h 112"/>
                <a:gd name="T38" fmla="*/ 8 w 112"/>
                <a:gd name="T39" fmla="*/ 52 h 112"/>
                <a:gd name="T40" fmla="*/ 17 w 112"/>
                <a:gd name="T41" fmla="*/ 48 h 112"/>
                <a:gd name="T42" fmla="*/ 19 w 112"/>
                <a:gd name="T43" fmla="*/ 31 h 112"/>
                <a:gd name="T44" fmla="*/ 25 w 112"/>
                <a:gd name="T45" fmla="*/ 19 h 112"/>
                <a:gd name="T46" fmla="*/ 31 w 112"/>
                <a:gd name="T47" fmla="*/ 19 h 112"/>
                <a:gd name="T48" fmla="*/ 48 w 112"/>
                <a:gd name="T49" fmla="*/ 17 h 112"/>
                <a:gd name="T50" fmla="*/ 52 w 112"/>
                <a:gd name="T51" fmla="*/ 8 h 112"/>
                <a:gd name="T52" fmla="*/ 60 w 112"/>
                <a:gd name="T53" fmla="*/ 0 h 112"/>
                <a:gd name="T54" fmla="*/ 40 w 112"/>
                <a:gd name="T55" fmla="*/ 11 h 112"/>
                <a:gd name="T56" fmla="*/ 28 w 112"/>
                <a:gd name="T57" fmla="*/ 10 h 112"/>
                <a:gd name="T58" fmla="*/ 14 w 112"/>
                <a:gd name="T59" fmla="*/ 19 h 112"/>
                <a:gd name="T60" fmla="*/ 13 w 112"/>
                <a:gd name="T61" fmla="*/ 35 h 112"/>
                <a:gd name="T62" fmla="*/ 0 w 112"/>
                <a:gd name="T63" fmla="*/ 52 h 112"/>
                <a:gd name="T64" fmla="*/ 11 w 112"/>
                <a:gd name="T65" fmla="*/ 72 h 112"/>
                <a:gd name="T66" fmla="*/ 10 w 112"/>
                <a:gd name="T67" fmla="*/ 84 h 112"/>
                <a:gd name="T68" fmla="*/ 19 w 112"/>
                <a:gd name="T69" fmla="*/ 98 h 112"/>
                <a:gd name="T70" fmla="*/ 35 w 112"/>
                <a:gd name="T71" fmla="*/ 99 h 112"/>
                <a:gd name="T72" fmla="*/ 52 w 112"/>
                <a:gd name="T73" fmla="*/ 112 h 112"/>
                <a:gd name="T74" fmla="*/ 72 w 112"/>
                <a:gd name="T75" fmla="*/ 101 h 112"/>
                <a:gd name="T76" fmla="*/ 84 w 112"/>
                <a:gd name="T77" fmla="*/ 102 h 112"/>
                <a:gd name="T78" fmla="*/ 98 w 112"/>
                <a:gd name="T79" fmla="*/ 93 h 112"/>
                <a:gd name="T80" fmla="*/ 99 w 112"/>
                <a:gd name="T81" fmla="*/ 77 h 112"/>
                <a:gd name="T82" fmla="*/ 112 w 112"/>
                <a:gd name="T83" fmla="*/ 60 h 112"/>
                <a:gd name="T84" fmla="*/ 101 w 112"/>
                <a:gd name="T85" fmla="*/ 40 h 112"/>
                <a:gd name="T86" fmla="*/ 102 w 112"/>
                <a:gd name="T87" fmla="*/ 28 h 112"/>
                <a:gd name="T88" fmla="*/ 93 w 112"/>
                <a:gd name="T89" fmla="*/ 14 h 112"/>
                <a:gd name="T90" fmla="*/ 77 w 112"/>
                <a:gd name="T91" fmla="*/ 13 h 112"/>
                <a:gd name="T92" fmla="*/ 60 w 112"/>
                <a:gd name="T9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2" h="112">
                  <a:moveTo>
                    <a:pt x="60" y="8"/>
                  </a:moveTo>
                  <a:cubicBezTo>
                    <a:pt x="62" y="8"/>
                    <a:pt x="64" y="10"/>
                    <a:pt x="64" y="12"/>
                  </a:cubicBezTo>
                  <a:cubicBezTo>
                    <a:pt x="64" y="17"/>
                    <a:pt x="64" y="17"/>
                    <a:pt x="64" y="17"/>
                  </a:cubicBezTo>
                  <a:cubicBezTo>
                    <a:pt x="69" y="18"/>
                    <a:pt x="74" y="20"/>
                    <a:pt x="78" y="23"/>
                  </a:cubicBezTo>
                  <a:cubicBezTo>
                    <a:pt x="81" y="19"/>
                    <a:pt x="81" y="19"/>
                    <a:pt x="81" y="19"/>
                  </a:cubicBezTo>
                  <a:cubicBezTo>
                    <a:pt x="82" y="18"/>
                    <a:pt x="83" y="18"/>
                    <a:pt x="84" y="18"/>
                  </a:cubicBezTo>
                  <a:cubicBezTo>
                    <a:pt x="85" y="18"/>
                    <a:pt x="86" y="18"/>
                    <a:pt x="87" y="19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4" y="26"/>
                    <a:pt x="94" y="29"/>
                    <a:pt x="93" y="31"/>
                  </a:cubicBezTo>
                  <a:cubicBezTo>
                    <a:pt x="89" y="34"/>
                    <a:pt x="89" y="34"/>
                    <a:pt x="89" y="34"/>
                  </a:cubicBezTo>
                  <a:cubicBezTo>
                    <a:pt x="92" y="38"/>
                    <a:pt x="94" y="43"/>
                    <a:pt x="95" y="48"/>
                  </a:cubicBezTo>
                  <a:cubicBezTo>
                    <a:pt x="100" y="48"/>
                    <a:pt x="100" y="48"/>
                    <a:pt x="100" y="48"/>
                  </a:cubicBezTo>
                  <a:cubicBezTo>
                    <a:pt x="102" y="48"/>
                    <a:pt x="104" y="50"/>
                    <a:pt x="104" y="52"/>
                  </a:cubicBezTo>
                  <a:cubicBezTo>
                    <a:pt x="104" y="60"/>
                    <a:pt x="104" y="60"/>
                    <a:pt x="104" y="60"/>
                  </a:cubicBezTo>
                  <a:cubicBezTo>
                    <a:pt x="104" y="62"/>
                    <a:pt x="102" y="64"/>
                    <a:pt x="100" y="64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4" y="69"/>
                    <a:pt x="92" y="74"/>
                    <a:pt x="89" y="78"/>
                  </a:cubicBezTo>
                  <a:cubicBezTo>
                    <a:pt x="93" y="81"/>
                    <a:pt x="93" y="81"/>
                    <a:pt x="93" y="81"/>
                  </a:cubicBezTo>
                  <a:cubicBezTo>
                    <a:pt x="94" y="83"/>
                    <a:pt x="94" y="86"/>
                    <a:pt x="93" y="87"/>
                  </a:cubicBezTo>
                  <a:cubicBezTo>
                    <a:pt x="87" y="93"/>
                    <a:pt x="87" y="93"/>
                    <a:pt x="87" y="93"/>
                  </a:cubicBezTo>
                  <a:cubicBezTo>
                    <a:pt x="86" y="94"/>
                    <a:pt x="85" y="94"/>
                    <a:pt x="84" y="94"/>
                  </a:cubicBezTo>
                  <a:cubicBezTo>
                    <a:pt x="83" y="94"/>
                    <a:pt x="82" y="94"/>
                    <a:pt x="81" y="93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74" y="92"/>
                    <a:pt x="69" y="94"/>
                    <a:pt x="64" y="95"/>
                  </a:cubicBezTo>
                  <a:cubicBezTo>
                    <a:pt x="64" y="100"/>
                    <a:pt x="64" y="100"/>
                    <a:pt x="64" y="100"/>
                  </a:cubicBezTo>
                  <a:cubicBezTo>
                    <a:pt x="64" y="102"/>
                    <a:pt x="62" y="104"/>
                    <a:pt x="60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0" y="104"/>
                    <a:pt x="48" y="102"/>
                    <a:pt x="48" y="100"/>
                  </a:cubicBezTo>
                  <a:cubicBezTo>
                    <a:pt x="48" y="95"/>
                    <a:pt x="48" y="95"/>
                    <a:pt x="48" y="95"/>
                  </a:cubicBezTo>
                  <a:cubicBezTo>
                    <a:pt x="43" y="94"/>
                    <a:pt x="38" y="92"/>
                    <a:pt x="34" y="89"/>
                  </a:cubicBezTo>
                  <a:cubicBezTo>
                    <a:pt x="31" y="93"/>
                    <a:pt x="31" y="93"/>
                    <a:pt x="31" y="93"/>
                  </a:cubicBezTo>
                  <a:cubicBezTo>
                    <a:pt x="30" y="94"/>
                    <a:pt x="29" y="94"/>
                    <a:pt x="28" y="94"/>
                  </a:cubicBezTo>
                  <a:cubicBezTo>
                    <a:pt x="27" y="94"/>
                    <a:pt x="26" y="94"/>
                    <a:pt x="25" y="93"/>
                  </a:cubicBezTo>
                  <a:cubicBezTo>
                    <a:pt x="19" y="87"/>
                    <a:pt x="19" y="87"/>
                    <a:pt x="19" y="87"/>
                  </a:cubicBezTo>
                  <a:cubicBezTo>
                    <a:pt x="18" y="86"/>
                    <a:pt x="18" y="83"/>
                    <a:pt x="19" y="81"/>
                  </a:cubicBezTo>
                  <a:cubicBezTo>
                    <a:pt x="23" y="78"/>
                    <a:pt x="23" y="78"/>
                    <a:pt x="23" y="78"/>
                  </a:cubicBezTo>
                  <a:cubicBezTo>
                    <a:pt x="20" y="74"/>
                    <a:pt x="18" y="69"/>
                    <a:pt x="17" y="64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10" y="64"/>
                    <a:pt x="8" y="62"/>
                    <a:pt x="8" y="60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0"/>
                    <a:pt x="10" y="48"/>
                    <a:pt x="12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8" y="43"/>
                    <a:pt x="20" y="38"/>
                    <a:pt x="23" y="34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8" y="29"/>
                    <a:pt x="18" y="26"/>
                    <a:pt x="19" y="25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6" y="18"/>
                    <a:pt x="27" y="18"/>
                    <a:pt x="28" y="18"/>
                  </a:cubicBezTo>
                  <a:cubicBezTo>
                    <a:pt x="29" y="18"/>
                    <a:pt x="30" y="18"/>
                    <a:pt x="31" y="19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8" y="20"/>
                    <a:pt x="43" y="18"/>
                    <a:pt x="48" y="17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0"/>
                    <a:pt x="50" y="8"/>
                    <a:pt x="52" y="8"/>
                  </a:cubicBezTo>
                  <a:cubicBezTo>
                    <a:pt x="60" y="8"/>
                    <a:pt x="60" y="8"/>
                    <a:pt x="60" y="8"/>
                  </a:cubicBezTo>
                  <a:moveTo>
                    <a:pt x="60" y="0"/>
                  </a:moveTo>
                  <a:cubicBezTo>
                    <a:pt x="52" y="0"/>
                    <a:pt x="52" y="0"/>
                    <a:pt x="52" y="0"/>
                  </a:cubicBezTo>
                  <a:cubicBezTo>
                    <a:pt x="46" y="0"/>
                    <a:pt x="41" y="5"/>
                    <a:pt x="40" y="11"/>
                  </a:cubicBezTo>
                  <a:cubicBezTo>
                    <a:pt x="38" y="11"/>
                    <a:pt x="37" y="12"/>
                    <a:pt x="35" y="13"/>
                  </a:cubicBezTo>
                  <a:cubicBezTo>
                    <a:pt x="33" y="11"/>
                    <a:pt x="31" y="10"/>
                    <a:pt x="28" y="10"/>
                  </a:cubicBezTo>
                  <a:cubicBezTo>
                    <a:pt x="25" y="10"/>
                    <a:pt x="21" y="11"/>
                    <a:pt x="19" y="14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1" y="22"/>
                    <a:pt x="10" y="25"/>
                    <a:pt x="10" y="28"/>
                  </a:cubicBezTo>
                  <a:cubicBezTo>
                    <a:pt x="10" y="31"/>
                    <a:pt x="11" y="33"/>
                    <a:pt x="13" y="35"/>
                  </a:cubicBezTo>
                  <a:cubicBezTo>
                    <a:pt x="12" y="37"/>
                    <a:pt x="11" y="38"/>
                    <a:pt x="11" y="40"/>
                  </a:cubicBezTo>
                  <a:cubicBezTo>
                    <a:pt x="5" y="41"/>
                    <a:pt x="0" y="46"/>
                    <a:pt x="0" y="52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6"/>
                    <a:pt x="5" y="71"/>
                    <a:pt x="11" y="72"/>
                  </a:cubicBezTo>
                  <a:cubicBezTo>
                    <a:pt x="11" y="74"/>
                    <a:pt x="12" y="75"/>
                    <a:pt x="13" y="77"/>
                  </a:cubicBezTo>
                  <a:cubicBezTo>
                    <a:pt x="11" y="79"/>
                    <a:pt x="10" y="81"/>
                    <a:pt x="10" y="84"/>
                  </a:cubicBezTo>
                  <a:cubicBezTo>
                    <a:pt x="10" y="87"/>
                    <a:pt x="11" y="91"/>
                    <a:pt x="14" y="93"/>
                  </a:cubicBezTo>
                  <a:cubicBezTo>
                    <a:pt x="19" y="98"/>
                    <a:pt x="19" y="98"/>
                    <a:pt x="19" y="98"/>
                  </a:cubicBezTo>
                  <a:cubicBezTo>
                    <a:pt x="21" y="101"/>
                    <a:pt x="25" y="102"/>
                    <a:pt x="28" y="102"/>
                  </a:cubicBezTo>
                  <a:cubicBezTo>
                    <a:pt x="31" y="102"/>
                    <a:pt x="33" y="101"/>
                    <a:pt x="35" y="99"/>
                  </a:cubicBezTo>
                  <a:cubicBezTo>
                    <a:pt x="37" y="100"/>
                    <a:pt x="38" y="101"/>
                    <a:pt x="40" y="101"/>
                  </a:cubicBezTo>
                  <a:cubicBezTo>
                    <a:pt x="41" y="107"/>
                    <a:pt x="46" y="112"/>
                    <a:pt x="52" y="112"/>
                  </a:cubicBezTo>
                  <a:cubicBezTo>
                    <a:pt x="60" y="112"/>
                    <a:pt x="60" y="112"/>
                    <a:pt x="60" y="112"/>
                  </a:cubicBezTo>
                  <a:cubicBezTo>
                    <a:pt x="66" y="112"/>
                    <a:pt x="71" y="107"/>
                    <a:pt x="72" y="101"/>
                  </a:cubicBezTo>
                  <a:cubicBezTo>
                    <a:pt x="74" y="101"/>
                    <a:pt x="75" y="100"/>
                    <a:pt x="77" y="99"/>
                  </a:cubicBezTo>
                  <a:cubicBezTo>
                    <a:pt x="79" y="101"/>
                    <a:pt x="81" y="102"/>
                    <a:pt x="84" y="102"/>
                  </a:cubicBezTo>
                  <a:cubicBezTo>
                    <a:pt x="87" y="102"/>
                    <a:pt x="91" y="101"/>
                    <a:pt x="93" y="98"/>
                  </a:cubicBezTo>
                  <a:cubicBezTo>
                    <a:pt x="98" y="93"/>
                    <a:pt x="98" y="93"/>
                    <a:pt x="98" y="93"/>
                  </a:cubicBezTo>
                  <a:cubicBezTo>
                    <a:pt x="101" y="91"/>
                    <a:pt x="102" y="87"/>
                    <a:pt x="102" y="84"/>
                  </a:cubicBezTo>
                  <a:cubicBezTo>
                    <a:pt x="102" y="81"/>
                    <a:pt x="101" y="79"/>
                    <a:pt x="99" y="77"/>
                  </a:cubicBezTo>
                  <a:cubicBezTo>
                    <a:pt x="100" y="75"/>
                    <a:pt x="101" y="74"/>
                    <a:pt x="101" y="72"/>
                  </a:cubicBezTo>
                  <a:cubicBezTo>
                    <a:pt x="107" y="71"/>
                    <a:pt x="112" y="66"/>
                    <a:pt x="112" y="60"/>
                  </a:cubicBezTo>
                  <a:cubicBezTo>
                    <a:pt x="112" y="52"/>
                    <a:pt x="112" y="52"/>
                    <a:pt x="112" y="52"/>
                  </a:cubicBezTo>
                  <a:cubicBezTo>
                    <a:pt x="112" y="46"/>
                    <a:pt x="107" y="41"/>
                    <a:pt x="101" y="40"/>
                  </a:cubicBezTo>
                  <a:cubicBezTo>
                    <a:pt x="101" y="38"/>
                    <a:pt x="100" y="37"/>
                    <a:pt x="99" y="35"/>
                  </a:cubicBezTo>
                  <a:cubicBezTo>
                    <a:pt x="101" y="33"/>
                    <a:pt x="102" y="31"/>
                    <a:pt x="102" y="28"/>
                  </a:cubicBezTo>
                  <a:cubicBezTo>
                    <a:pt x="102" y="25"/>
                    <a:pt x="101" y="22"/>
                    <a:pt x="98" y="19"/>
                  </a:cubicBezTo>
                  <a:cubicBezTo>
                    <a:pt x="93" y="14"/>
                    <a:pt x="93" y="14"/>
                    <a:pt x="93" y="14"/>
                  </a:cubicBezTo>
                  <a:cubicBezTo>
                    <a:pt x="91" y="11"/>
                    <a:pt x="87" y="10"/>
                    <a:pt x="84" y="10"/>
                  </a:cubicBezTo>
                  <a:cubicBezTo>
                    <a:pt x="81" y="10"/>
                    <a:pt x="79" y="11"/>
                    <a:pt x="77" y="13"/>
                  </a:cubicBezTo>
                  <a:cubicBezTo>
                    <a:pt x="75" y="12"/>
                    <a:pt x="74" y="11"/>
                    <a:pt x="72" y="11"/>
                  </a:cubicBezTo>
                  <a:cubicBezTo>
                    <a:pt x="71" y="5"/>
                    <a:pt x="66" y="0"/>
                    <a:pt x="6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id-ID" sz="1500"/>
            </a:p>
          </p:txBody>
        </p:sp>
        <p:sp>
          <p:nvSpPr>
            <p:cNvPr id="57" name="Freeform 94">
              <a:extLst>
                <a:ext uri="{FF2B5EF4-FFF2-40B4-BE49-F238E27FC236}">
                  <a16:creationId xmlns:a16="http://schemas.microsoft.com/office/drawing/2014/main" id="{4C37435E-0386-9DF9-B25F-EE0911A5A9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214" y="3011488"/>
              <a:ext cx="138113" cy="139700"/>
            </a:xfrm>
            <a:custGeom>
              <a:avLst/>
              <a:gdLst>
                <a:gd name="T0" fmla="*/ 26 w 52"/>
                <a:gd name="T1" fmla="*/ 52 h 52"/>
                <a:gd name="T2" fmla="*/ 0 w 52"/>
                <a:gd name="T3" fmla="*/ 26 h 52"/>
                <a:gd name="T4" fmla="*/ 26 w 52"/>
                <a:gd name="T5" fmla="*/ 0 h 52"/>
                <a:gd name="T6" fmla="*/ 52 w 52"/>
                <a:gd name="T7" fmla="*/ 26 h 52"/>
                <a:gd name="T8" fmla="*/ 26 w 52"/>
                <a:gd name="T9" fmla="*/ 52 h 52"/>
                <a:gd name="T10" fmla="*/ 26 w 52"/>
                <a:gd name="T11" fmla="*/ 4 h 52"/>
                <a:gd name="T12" fmla="*/ 4 w 52"/>
                <a:gd name="T13" fmla="*/ 26 h 52"/>
                <a:gd name="T14" fmla="*/ 26 w 52"/>
                <a:gd name="T15" fmla="*/ 48 h 52"/>
                <a:gd name="T16" fmla="*/ 48 w 52"/>
                <a:gd name="T17" fmla="*/ 26 h 52"/>
                <a:gd name="T18" fmla="*/ 26 w 52"/>
                <a:gd name="T19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52">
                  <a:moveTo>
                    <a:pt x="26" y="52"/>
                  </a:moveTo>
                  <a:cubicBezTo>
                    <a:pt x="12" y="52"/>
                    <a:pt x="0" y="40"/>
                    <a:pt x="0" y="26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40" y="0"/>
                    <a:pt x="52" y="12"/>
                    <a:pt x="52" y="26"/>
                  </a:cubicBezTo>
                  <a:cubicBezTo>
                    <a:pt x="52" y="40"/>
                    <a:pt x="40" y="52"/>
                    <a:pt x="26" y="52"/>
                  </a:cubicBezTo>
                  <a:close/>
                  <a:moveTo>
                    <a:pt x="26" y="4"/>
                  </a:moveTo>
                  <a:cubicBezTo>
                    <a:pt x="14" y="4"/>
                    <a:pt x="4" y="14"/>
                    <a:pt x="4" y="26"/>
                  </a:cubicBezTo>
                  <a:cubicBezTo>
                    <a:pt x="4" y="38"/>
                    <a:pt x="14" y="48"/>
                    <a:pt x="26" y="48"/>
                  </a:cubicBezTo>
                  <a:cubicBezTo>
                    <a:pt x="38" y="48"/>
                    <a:pt x="48" y="38"/>
                    <a:pt x="48" y="26"/>
                  </a:cubicBezTo>
                  <a:cubicBezTo>
                    <a:pt x="48" y="14"/>
                    <a:pt x="38" y="4"/>
                    <a:pt x="2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id-ID" sz="1500"/>
            </a:p>
          </p:txBody>
        </p:sp>
        <p:sp>
          <p:nvSpPr>
            <p:cNvPr id="58" name="Freeform 95">
              <a:extLst>
                <a:ext uri="{FF2B5EF4-FFF2-40B4-BE49-F238E27FC236}">
                  <a16:creationId xmlns:a16="http://schemas.microsoft.com/office/drawing/2014/main" id="{3B970051-0156-1EE7-CF8B-EBD771AAF7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04964" y="3043238"/>
              <a:ext cx="74613" cy="74613"/>
            </a:xfrm>
            <a:custGeom>
              <a:avLst/>
              <a:gdLst>
                <a:gd name="T0" fmla="*/ 14 w 28"/>
                <a:gd name="T1" fmla="*/ 28 h 28"/>
                <a:gd name="T2" fmla="*/ 0 w 28"/>
                <a:gd name="T3" fmla="*/ 14 h 28"/>
                <a:gd name="T4" fmla="*/ 14 w 28"/>
                <a:gd name="T5" fmla="*/ 0 h 28"/>
                <a:gd name="T6" fmla="*/ 28 w 28"/>
                <a:gd name="T7" fmla="*/ 14 h 28"/>
                <a:gd name="T8" fmla="*/ 14 w 28"/>
                <a:gd name="T9" fmla="*/ 28 h 28"/>
                <a:gd name="T10" fmla="*/ 14 w 28"/>
                <a:gd name="T11" fmla="*/ 4 h 28"/>
                <a:gd name="T12" fmla="*/ 4 w 28"/>
                <a:gd name="T13" fmla="*/ 14 h 28"/>
                <a:gd name="T14" fmla="*/ 14 w 28"/>
                <a:gd name="T15" fmla="*/ 24 h 28"/>
                <a:gd name="T16" fmla="*/ 24 w 28"/>
                <a:gd name="T17" fmla="*/ 14 h 28"/>
                <a:gd name="T18" fmla="*/ 14 w 28"/>
                <a:gd name="T1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8">
                  <a:moveTo>
                    <a:pt x="14" y="28"/>
                  </a:moveTo>
                  <a:cubicBezTo>
                    <a:pt x="6" y="28"/>
                    <a:pt x="0" y="22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2" y="0"/>
                    <a:pt x="28" y="6"/>
                    <a:pt x="28" y="14"/>
                  </a:cubicBezTo>
                  <a:cubicBezTo>
                    <a:pt x="28" y="22"/>
                    <a:pt x="22" y="28"/>
                    <a:pt x="14" y="28"/>
                  </a:cubicBezTo>
                  <a:close/>
                  <a:moveTo>
                    <a:pt x="14" y="4"/>
                  </a:moveTo>
                  <a:cubicBezTo>
                    <a:pt x="8" y="4"/>
                    <a:pt x="4" y="8"/>
                    <a:pt x="4" y="14"/>
                  </a:cubicBezTo>
                  <a:cubicBezTo>
                    <a:pt x="4" y="20"/>
                    <a:pt x="8" y="24"/>
                    <a:pt x="14" y="24"/>
                  </a:cubicBezTo>
                  <a:cubicBezTo>
                    <a:pt x="20" y="24"/>
                    <a:pt x="24" y="20"/>
                    <a:pt x="24" y="14"/>
                  </a:cubicBezTo>
                  <a:cubicBezTo>
                    <a:pt x="24" y="8"/>
                    <a:pt x="20" y="4"/>
                    <a:pt x="1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id-ID" sz="1500"/>
            </a:p>
          </p:txBody>
        </p:sp>
      </p:grpSp>
      <p:sp>
        <p:nvSpPr>
          <p:cNvPr id="59" name="Freeform 118">
            <a:extLst>
              <a:ext uri="{FF2B5EF4-FFF2-40B4-BE49-F238E27FC236}">
                <a16:creationId xmlns:a16="http://schemas.microsoft.com/office/drawing/2014/main" id="{76BD1A78-C8B5-B31E-0381-12FB9439262A}"/>
              </a:ext>
            </a:extLst>
          </p:cNvPr>
          <p:cNvSpPr>
            <a:spLocks noEditPoints="1"/>
          </p:cNvSpPr>
          <p:nvPr/>
        </p:nvSpPr>
        <p:spPr bwMode="auto">
          <a:xfrm>
            <a:off x="5156681" y="1611935"/>
            <a:ext cx="476172" cy="441104"/>
          </a:xfrm>
          <a:custGeom>
            <a:avLst/>
            <a:gdLst>
              <a:gd name="T0" fmla="*/ 105 w 128"/>
              <a:gd name="T1" fmla="*/ 2 h 96"/>
              <a:gd name="T2" fmla="*/ 28 w 128"/>
              <a:gd name="T3" fmla="*/ 0 h 96"/>
              <a:gd name="T4" fmla="*/ 2 w 128"/>
              <a:gd name="T5" fmla="*/ 23 h 96"/>
              <a:gd name="T6" fmla="*/ 2 w 128"/>
              <a:gd name="T7" fmla="*/ 34 h 96"/>
              <a:gd name="T8" fmla="*/ 64 w 128"/>
              <a:gd name="T9" fmla="*/ 96 h 96"/>
              <a:gd name="T10" fmla="*/ 126 w 128"/>
              <a:gd name="T11" fmla="*/ 34 h 96"/>
              <a:gd name="T12" fmla="*/ 126 w 128"/>
              <a:gd name="T13" fmla="*/ 23 h 96"/>
              <a:gd name="T14" fmla="*/ 55 w 128"/>
              <a:gd name="T15" fmla="*/ 28 h 96"/>
              <a:gd name="T16" fmla="*/ 73 w 128"/>
              <a:gd name="T17" fmla="*/ 28 h 96"/>
              <a:gd name="T18" fmla="*/ 78 w 128"/>
              <a:gd name="T19" fmla="*/ 9 h 96"/>
              <a:gd name="T20" fmla="*/ 76 w 128"/>
              <a:gd name="T21" fmla="*/ 25 h 96"/>
              <a:gd name="T22" fmla="*/ 52 w 128"/>
              <a:gd name="T23" fmla="*/ 25 h 96"/>
              <a:gd name="T24" fmla="*/ 50 w 128"/>
              <a:gd name="T25" fmla="*/ 9 h 96"/>
              <a:gd name="T26" fmla="*/ 52 w 128"/>
              <a:gd name="T27" fmla="*/ 25 h 96"/>
              <a:gd name="T28" fmla="*/ 64 w 128"/>
              <a:gd name="T29" fmla="*/ 82 h 96"/>
              <a:gd name="T30" fmla="*/ 74 w 128"/>
              <a:gd name="T31" fmla="*/ 32 h 96"/>
              <a:gd name="T32" fmla="*/ 98 w 128"/>
              <a:gd name="T33" fmla="*/ 32 h 96"/>
              <a:gd name="T34" fmla="*/ 78 w 128"/>
              <a:gd name="T35" fmla="*/ 32 h 96"/>
              <a:gd name="T36" fmla="*/ 89 w 128"/>
              <a:gd name="T37" fmla="*/ 20 h 96"/>
              <a:gd name="T38" fmla="*/ 79 w 128"/>
              <a:gd name="T39" fmla="*/ 28 h 96"/>
              <a:gd name="T40" fmla="*/ 97 w 128"/>
              <a:gd name="T41" fmla="*/ 8 h 96"/>
              <a:gd name="T42" fmla="*/ 83 w 128"/>
              <a:gd name="T43" fmla="*/ 8 h 96"/>
              <a:gd name="T44" fmla="*/ 55 w 128"/>
              <a:gd name="T45" fmla="*/ 8 h 96"/>
              <a:gd name="T46" fmla="*/ 64 w 128"/>
              <a:gd name="T47" fmla="*/ 15 h 96"/>
              <a:gd name="T48" fmla="*/ 31 w 128"/>
              <a:gd name="T49" fmla="*/ 8 h 96"/>
              <a:gd name="T50" fmla="*/ 39 w 128"/>
              <a:gd name="T51" fmla="*/ 14 h 96"/>
              <a:gd name="T52" fmla="*/ 49 w 128"/>
              <a:gd name="T53" fmla="*/ 28 h 96"/>
              <a:gd name="T54" fmla="*/ 39 w 128"/>
              <a:gd name="T55" fmla="*/ 20 h 96"/>
              <a:gd name="T56" fmla="*/ 60 w 128"/>
              <a:gd name="T57" fmla="*/ 81 h 96"/>
              <a:gd name="T58" fmla="*/ 50 w 128"/>
              <a:gd name="T59" fmla="*/ 32 h 96"/>
              <a:gd name="T60" fmla="*/ 11 w 128"/>
              <a:gd name="T61" fmla="*/ 32 h 96"/>
              <a:gd name="T62" fmla="*/ 51 w 128"/>
              <a:gd name="T63" fmla="*/ 74 h 96"/>
              <a:gd name="T64" fmla="*/ 117 w 128"/>
              <a:gd name="T65" fmla="*/ 32 h 96"/>
              <a:gd name="T66" fmla="*/ 102 w 128"/>
              <a:gd name="T67" fmla="*/ 32 h 96"/>
              <a:gd name="T68" fmla="*/ 92 w 128"/>
              <a:gd name="T69" fmla="*/ 17 h 96"/>
              <a:gd name="T70" fmla="*/ 120 w 128"/>
              <a:gd name="T71" fmla="*/ 28 h 96"/>
              <a:gd name="T72" fmla="*/ 27 w 128"/>
              <a:gd name="T73" fmla="*/ 10 h 96"/>
              <a:gd name="T74" fmla="*/ 25 w 128"/>
              <a:gd name="T75" fmla="*/ 28 h 96"/>
              <a:gd name="T76" fmla="*/ 27 w 128"/>
              <a:gd name="T77" fmla="*/ 1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28" h="96">
                <a:moveTo>
                  <a:pt x="126" y="23"/>
                </a:moveTo>
                <a:cubicBezTo>
                  <a:pt x="105" y="2"/>
                  <a:pt x="105" y="2"/>
                  <a:pt x="105" y="2"/>
                </a:cubicBezTo>
                <a:cubicBezTo>
                  <a:pt x="104" y="1"/>
                  <a:pt x="102" y="0"/>
                  <a:pt x="100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6" y="0"/>
                  <a:pt x="24" y="1"/>
                  <a:pt x="23" y="2"/>
                </a:cubicBezTo>
                <a:cubicBezTo>
                  <a:pt x="2" y="23"/>
                  <a:pt x="2" y="23"/>
                  <a:pt x="2" y="23"/>
                </a:cubicBezTo>
                <a:cubicBezTo>
                  <a:pt x="1" y="24"/>
                  <a:pt x="0" y="26"/>
                  <a:pt x="0" y="28"/>
                </a:cubicBezTo>
                <a:cubicBezTo>
                  <a:pt x="0" y="30"/>
                  <a:pt x="1" y="32"/>
                  <a:pt x="2" y="34"/>
                </a:cubicBezTo>
                <a:cubicBezTo>
                  <a:pt x="58" y="93"/>
                  <a:pt x="58" y="93"/>
                  <a:pt x="58" y="93"/>
                </a:cubicBezTo>
                <a:cubicBezTo>
                  <a:pt x="60" y="95"/>
                  <a:pt x="62" y="96"/>
                  <a:pt x="64" y="96"/>
                </a:cubicBezTo>
                <a:cubicBezTo>
                  <a:pt x="66" y="96"/>
                  <a:pt x="68" y="95"/>
                  <a:pt x="70" y="93"/>
                </a:cubicBezTo>
                <a:cubicBezTo>
                  <a:pt x="126" y="34"/>
                  <a:pt x="126" y="34"/>
                  <a:pt x="126" y="34"/>
                </a:cubicBezTo>
                <a:cubicBezTo>
                  <a:pt x="127" y="32"/>
                  <a:pt x="128" y="30"/>
                  <a:pt x="128" y="28"/>
                </a:cubicBezTo>
                <a:cubicBezTo>
                  <a:pt x="128" y="26"/>
                  <a:pt x="127" y="24"/>
                  <a:pt x="126" y="23"/>
                </a:cubicBezTo>
                <a:close/>
                <a:moveTo>
                  <a:pt x="73" y="28"/>
                </a:moveTo>
                <a:cubicBezTo>
                  <a:pt x="55" y="28"/>
                  <a:pt x="55" y="28"/>
                  <a:pt x="55" y="28"/>
                </a:cubicBezTo>
                <a:cubicBezTo>
                  <a:pt x="64" y="21"/>
                  <a:pt x="64" y="21"/>
                  <a:pt x="64" y="21"/>
                </a:cubicBezTo>
                <a:lnTo>
                  <a:pt x="73" y="28"/>
                </a:lnTo>
                <a:close/>
                <a:moveTo>
                  <a:pt x="67" y="18"/>
                </a:moveTo>
                <a:cubicBezTo>
                  <a:pt x="78" y="9"/>
                  <a:pt x="78" y="9"/>
                  <a:pt x="78" y="9"/>
                </a:cubicBezTo>
                <a:cubicBezTo>
                  <a:pt x="86" y="17"/>
                  <a:pt x="86" y="17"/>
                  <a:pt x="86" y="17"/>
                </a:cubicBezTo>
                <a:cubicBezTo>
                  <a:pt x="76" y="25"/>
                  <a:pt x="76" y="25"/>
                  <a:pt x="76" y="25"/>
                </a:cubicBezTo>
                <a:lnTo>
                  <a:pt x="67" y="18"/>
                </a:lnTo>
                <a:close/>
                <a:moveTo>
                  <a:pt x="52" y="25"/>
                </a:moveTo>
                <a:cubicBezTo>
                  <a:pt x="42" y="17"/>
                  <a:pt x="42" y="17"/>
                  <a:pt x="42" y="17"/>
                </a:cubicBezTo>
                <a:cubicBezTo>
                  <a:pt x="50" y="9"/>
                  <a:pt x="50" y="9"/>
                  <a:pt x="50" y="9"/>
                </a:cubicBezTo>
                <a:cubicBezTo>
                  <a:pt x="61" y="18"/>
                  <a:pt x="61" y="18"/>
                  <a:pt x="61" y="18"/>
                </a:cubicBezTo>
                <a:lnTo>
                  <a:pt x="52" y="25"/>
                </a:lnTo>
                <a:close/>
                <a:moveTo>
                  <a:pt x="74" y="32"/>
                </a:moveTo>
                <a:cubicBezTo>
                  <a:pt x="64" y="82"/>
                  <a:pt x="64" y="82"/>
                  <a:pt x="64" y="82"/>
                </a:cubicBezTo>
                <a:cubicBezTo>
                  <a:pt x="54" y="32"/>
                  <a:pt x="54" y="32"/>
                  <a:pt x="54" y="32"/>
                </a:cubicBezTo>
                <a:lnTo>
                  <a:pt x="74" y="32"/>
                </a:lnTo>
                <a:close/>
                <a:moveTo>
                  <a:pt x="78" y="32"/>
                </a:moveTo>
                <a:cubicBezTo>
                  <a:pt x="98" y="32"/>
                  <a:pt x="98" y="32"/>
                  <a:pt x="98" y="32"/>
                </a:cubicBezTo>
                <a:cubicBezTo>
                  <a:pt x="68" y="81"/>
                  <a:pt x="68" y="81"/>
                  <a:pt x="68" y="81"/>
                </a:cubicBezTo>
                <a:lnTo>
                  <a:pt x="78" y="32"/>
                </a:lnTo>
                <a:close/>
                <a:moveTo>
                  <a:pt x="79" y="28"/>
                </a:moveTo>
                <a:cubicBezTo>
                  <a:pt x="89" y="20"/>
                  <a:pt x="89" y="20"/>
                  <a:pt x="89" y="20"/>
                </a:cubicBezTo>
                <a:cubicBezTo>
                  <a:pt x="97" y="28"/>
                  <a:pt x="97" y="28"/>
                  <a:pt x="97" y="28"/>
                </a:cubicBezTo>
                <a:lnTo>
                  <a:pt x="79" y="28"/>
                </a:lnTo>
                <a:close/>
                <a:moveTo>
                  <a:pt x="83" y="8"/>
                </a:moveTo>
                <a:cubicBezTo>
                  <a:pt x="97" y="8"/>
                  <a:pt x="97" y="8"/>
                  <a:pt x="97" y="8"/>
                </a:cubicBezTo>
                <a:cubicBezTo>
                  <a:pt x="89" y="14"/>
                  <a:pt x="89" y="14"/>
                  <a:pt x="89" y="14"/>
                </a:cubicBezTo>
                <a:lnTo>
                  <a:pt x="83" y="8"/>
                </a:lnTo>
                <a:close/>
                <a:moveTo>
                  <a:pt x="64" y="15"/>
                </a:moveTo>
                <a:cubicBezTo>
                  <a:pt x="55" y="8"/>
                  <a:pt x="55" y="8"/>
                  <a:pt x="55" y="8"/>
                </a:cubicBezTo>
                <a:cubicBezTo>
                  <a:pt x="73" y="8"/>
                  <a:pt x="73" y="8"/>
                  <a:pt x="73" y="8"/>
                </a:cubicBezTo>
                <a:lnTo>
                  <a:pt x="64" y="15"/>
                </a:lnTo>
                <a:close/>
                <a:moveTo>
                  <a:pt x="39" y="14"/>
                </a:moveTo>
                <a:cubicBezTo>
                  <a:pt x="31" y="8"/>
                  <a:pt x="31" y="8"/>
                  <a:pt x="31" y="8"/>
                </a:cubicBezTo>
                <a:cubicBezTo>
                  <a:pt x="45" y="8"/>
                  <a:pt x="45" y="8"/>
                  <a:pt x="45" y="8"/>
                </a:cubicBezTo>
                <a:lnTo>
                  <a:pt x="39" y="14"/>
                </a:lnTo>
                <a:close/>
                <a:moveTo>
                  <a:pt x="39" y="20"/>
                </a:moveTo>
                <a:cubicBezTo>
                  <a:pt x="49" y="28"/>
                  <a:pt x="49" y="28"/>
                  <a:pt x="49" y="28"/>
                </a:cubicBezTo>
                <a:cubicBezTo>
                  <a:pt x="31" y="28"/>
                  <a:pt x="31" y="28"/>
                  <a:pt x="31" y="28"/>
                </a:cubicBezTo>
                <a:lnTo>
                  <a:pt x="39" y="20"/>
                </a:lnTo>
                <a:close/>
                <a:moveTo>
                  <a:pt x="50" y="32"/>
                </a:moveTo>
                <a:cubicBezTo>
                  <a:pt x="60" y="81"/>
                  <a:pt x="60" y="81"/>
                  <a:pt x="60" y="81"/>
                </a:cubicBezTo>
                <a:cubicBezTo>
                  <a:pt x="30" y="32"/>
                  <a:pt x="30" y="32"/>
                  <a:pt x="30" y="32"/>
                </a:cubicBezTo>
                <a:lnTo>
                  <a:pt x="50" y="32"/>
                </a:lnTo>
                <a:close/>
                <a:moveTo>
                  <a:pt x="51" y="74"/>
                </a:moveTo>
                <a:cubicBezTo>
                  <a:pt x="11" y="32"/>
                  <a:pt x="11" y="32"/>
                  <a:pt x="11" y="32"/>
                </a:cubicBezTo>
                <a:cubicBezTo>
                  <a:pt x="26" y="32"/>
                  <a:pt x="26" y="32"/>
                  <a:pt x="26" y="32"/>
                </a:cubicBezTo>
                <a:lnTo>
                  <a:pt x="51" y="74"/>
                </a:lnTo>
                <a:close/>
                <a:moveTo>
                  <a:pt x="102" y="32"/>
                </a:moveTo>
                <a:cubicBezTo>
                  <a:pt x="117" y="32"/>
                  <a:pt x="117" y="32"/>
                  <a:pt x="117" y="32"/>
                </a:cubicBezTo>
                <a:cubicBezTo>
                  <a:pt x="77" y="74"/>
                  <a:pt x="77" y="74"/>
                  <a:pt x="77" y="74"/>
                </a:cubicBezTo>
                <a:lnTo>
                  <a:pt x="102" y="32"/>
                </a:lnTo>
                <a:close/>
                <a:moveTo>
                  <a:pt x="103" y="28"/>
                </a:moveTo>
                <a:cubicBezTo>
                  <a:pt x="92" y="17"/>
                  <a:pt x="92" y="17"/>
                  <a:pt x="92" y="17"/>
                </a:cubicBezTo>
                <a:cubicBezTo>
                  <a:pt x="101" y="10"/>
                  <a:pt x="101" y="10"/>
                  <a:pt x="101" y="10"/>
                </a:cubicBezTo>
                <a:cubicBezTo>
                  <a:pt x="120" y="28"/>
                  <a:pt x="120" y="28"/>
                  <a:pt x="120" y="28"/>
                </a:cubicBezTo>
                <a:lnTo>
                  <a:pt x="103" y="28"/>
                </a:lnTo>
                <a:close/>
                <a:moveTo>
                  <a:pt x="27" y="10"/>
                </a:moveTo>
                <a:cubicBezTo>
                  <a:pt x="36" y="17"/>
                  <a:pt x="36" y="17"/>
                  <a:pt x="36" y="17"/>
                </a:cubicBezTo>
                <a:cubicBezTo>
                  <a:pt x="25" y="28"/>
                  <a:pt x="25" y="28"/>
                  <a:pt x="25" y="28"/>
                </a:cubicBezTo>
                <a:cubicBezTo>
                  <a:pt x="8" y="28"/>
                  <a:pt x="8" y="28"/>
                  <a:pt x="8" y="28"/>
                </a:cubicBezTo>
                <a:lnTo>
                  <a:pt x="27" y="1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id-ID" sz="1500"/>
          </a:p>
        </p:txBody>
      </p:sp>
      <p:cxnSp>
        <p:nvCxnSpPr>
          <p:cNvPr id="61" name="Straight Connector 6">
            <a:extLst>
              <a:ext uri="{FF2B5EF4-FFF2-40B4-BE49-F238E27FC236}">
                <a16:creationId xmlns:a16="http://schemas.microsoft.com/office/drawing/2014/main" id="{274E2FE6-6AC9-53BE-AC4E-3B89C6980144}"/>
              </a:ext>
            </a:extLst>
          </p:cNvPr>
          <p:cNvCxnSpPr>
            <a:cxnSpLocks/>
          </p:cNvCxnSpPr>
          <p:nvPr/>
        </p:nvCxnSpPr>
        <p:spPr>
          <a:xfrm>
            <a:off x="10020330" y="1460500"/>
            <a:ext cx="0" cy="35637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5EF35A0D-CF2B-C380-5B0B-412A332EFA53}"/>
              </a:ext>
            </a:extLst>
          </p:cNvPr>
          <p:cNvSpPr txBox="1"/>
          <p:nvPr/>
        </p:nvSpPr>
        <p:spPr>
          <a:xfrm rot="16200000">
            <a:off x="8539074" y="3018120"/>
            <a:ext cx="3594723" cy="502573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13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PLANO ESTRATÉGICO DO INEFOP </a:t>
            </a:r>
          </a:p>
          <a:p>
            <a:pPr algn="ctr"/>
            <a:r>
              <a:rPr lang="pt-PT" sz="13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2024 - 2027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C42D191-A972-5DD9-47F5-C8780F75D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7114" y="73263"/>
            <a:ext cx="2834886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07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53C40-4639-0A73-F162-0D13387D0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>
            <a:extLst>
              <a:ext uri="{FF2B5EF4-FFF2-40B4-BE49-F238E27FC236}">
                <a16:creationId xmlns:a16="http://schemas.microsoft.com/office/drawing/2014/main" id="{DF0571BD-6DCA-6F70-7E4A-0900887FE5D4}"/>
              </a:ext>
            </a:extLst>
          </p:cNvPr>
          <p:cNvSpPr/>
          <p:nvPr/>
        </p:nvSpPr>
        <p:spPr>
          <a:xfrm>
            <a:off x="786508" y="569836"/>
            <a:ext cx="7217370" cy="535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208"/>
              </a:lnSpc>
            </a:pPr>
            <a:r>
              <a:rPr lang="en-US" sz="3333" b="1" dirty="0" err="1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Resultados</a:t>
            </a:r>
            <a:r>
              <a:rPr lang="en-US" sz="3333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 </a:t>
            </a:r>
            <a:r>
              <a:rPr lang="en-US" sz="3333" b="1" dirty="0" err="1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EsperadoS</a:t>
            </a:r>
            <a:endParaRPr lang="en-US" sz="3333" dirty="0"/>
          </a:p>
        </p:txBody>
      </p:sp>
      <p:sp>
        <p:nvSpPr>
          <p:cNvPr id="6" name="Shape 3">
            <a:extLst>
              <a:ext uri="{FF2B5EF4-FFF2-40B4-BE49-F238E27FC236}">
                <a16:creationId xmlns:a16="http://schemas.microsoft.com/office/drawing/2014/main" id="{64AB0546-E3AC-7866-56BE-45CC67C09E8D}"/>
              </a:ext>
            </a:extLst>
          </p:cNvPr>
          <p:cNvSpPr/>
          <p:nvPr/>
        </p:nvSpPr>
        <p:spPr>
          <a:xfrm>
            <a:off x="8022928" y="1862138"/>
            <a:ext cx="3575844" cy="1325860"/>
          </a:xfrm>
          <a:prstGeom prst="roundRect">
            <a:avLst>
              <a:gd name="adj" fmla="val 6897"/>
            </a:avLst>
          </a:prstGeom>
          <a:solidFill>
            <a:srgbClr val="FAFAFA">
              <a:alpha val="95000"/>
            </a:srgbClr>
          </a:solidFill>
          <a:ln w="2286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pt-PT" sz="1500"/>
          </a:p>
        </p:txBody>
      </p:sp>
      <p:sp>
        <p:nvSpPr>
          <p:cNvPr id="7" name="Shape 4">
            <a:extLst>
              <a:ext uri="{FF2B5EF4-FFF2-40B4-BE49-F238E27FC236}">
                <a16:creationId xmlns:a16="http://schemas.microsoft.com/office/drawing/2014/main" id="{DE3D2E16-FFEB-6C59-9C17-19DC1300B927}"/>
              </a:ext>
            </a:extLst>
          </p:cNvPr>
          <p:cNvSpPr/>
          <p:nvPr/>
        </p:nvSpPr>
        <p:spPr>
          <a:xfrm>
            <a:off x="8003878" y="1862138"/>
            <a:ext cx="76200" cy="1325860"/>
          </a:xfrm>
          <a:prstGeom prst="roundRect">
            <a:avLst>
              <a:gd name="adj" fmla="val 94419"/>
            </a:avLst>
          </a:prstGeom>
          <a:solidFill>
            <a:srgbClr val="5E4CE6"/>
          </a:solidFill>
          <a:ln/>
        </p:spPr>
        <p:txBody>
          <a:bodyPr/>
          <a:lstStyle/>
          <a:p>
            <a:endParaRPr lang="pt-PT" sz="1500"/>
          </a:p>
        </p:txBody>
      </p:sp>
      <p:sp>
        <p:nvSpPr>
          <p:cNvPr id="9" name="Text 6">
            <a:extLst>
              <a:ext uri="{FF2B5EF4-FFF2-40B4-BE49-F238E27FC236}">
                <a16:creationId xmlns:a16="http://schemas.microsoft.com/office/drawing/2014/main" id="{93E50067-B190-DAA7-9D23-3215F801B352}"/>
              </a:ext>
            </a:extLst>
          </p:cNvPr>
          <p:cNvSpPr/>
          <p:nvPr/>
        </p:nvSpPr>
        <p:spPr>
          <a:xfrm>
            <a:off x="8241804" y="2067998"/>
            <a:ext cx="3138091" cy="10335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42"/>
              </a:lnSpc>
            </a:pPr>
            <a:r>
              <a:rPr lang="pt-PT" sz="1400" b="1" dirty="0"/>
              <a:t>Aumentar a empregabilidade</a:t>
            </a:r>
          </a:p>
          <a:p>
            <a:pPr>
              <a:lnSpc>
                <a:spcPts val="2042"/>
              </a:lnSpc>
            </a:pPr>
            <a:endParaRPr lang="pt-PT" sz="1400" b="1" dirty="0"/>
          </a:p>
          <a:p>
            <a:pPr>
              <a:lnSpc>
                <a:spcPts val="2042"/>
              </a:lnSpc>
            </a:pPr>
            <a:r>
              <a:rPr lang="pt-PT" sz="1400" b="1" dirty="0"/>
              <a:t>Melhorar a qualidade da formação</a:t>
            </a:r>
            <a:endParaRPr lang="en-US" sz="1333" b="1" dirty="0"/>
          </a:p>
        </p:txBody>
      </p:sp>
      <p:sp>
        <p:nvSpPr>
          <p:cNvPr id="10" name="Shape 7">
            <a:extLst>
              <a:ext uri="{FF2B5EF4-FFF2-40B4-BE49-F238E27FC236}">
                <a16:creationId xmlns:a16="http://schemas.microsoft.com/office/drawing/2014/main" id="{A0ACA9C6-F2BF-CF7F-FF70-3B47C684211A}"/>
              </a:ext>
            </a:extLst>
          </p:cNvPr>
          <p:cNvSpPr/>
          <p:nvPr/>
        </p:nvSpPr>
        <p:spPr>
          <a:xfrm>
            <a:off x="8099128" y="3333870"/>
            <a:ext cx="3575844" cy="1325860"/>
          </a:xfrm>
          <a:prstGeom prst="roundRect">
            <a:avLst>
              <a:gd name="adj" fmla="val 6897"/>
            </a:avLst>
          </a:prstGeom>
          <a:solidFill>
            <a:srgbClr val="FAFAFA">
              <a:alpha val="95000"/>
            </a:srgbClr>
          </a:solidFill>
          <a:ln w="2286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pt-PT" sz="1500"/>
          </a:p>
        </p:txBody>
      </p:sp>
      <p:sp>
        <p:nvSpPr>
          <p:cNvPr id="11" name="Shape 8">
            <a:extLst>
              <a:ext uri="{FF2B5EF4-FFF2-40B4-BE49-F238E27FC236}">
                <a16:creationId xmlns:a16="http://schemas.microsoft.com/office/drawing/2014/main" id="{F32E84BA-9164-4FDE-707E-4A88AA981C43}"/>
              </a:ext>
            </a:extLst>
          </p:cNvPr>
          <p:cNvSpPr/>
          <p:nvPr/>
        </p:nvSpPr>
        <p:spPr>
          <a:xfrm>
            <a:off x="8003878" y="3343176"/>
            <a:ext cx="76200" cy="1325860"/>
          </a:xfrm>
          <a:prstGeom prst="roundRect">
            <a:avLst>
              <a:gd name="adj" fmla="val 94419"/>
            </a:avLst>
          </a:prstGeom>
          <a:solidFill>
            <a:srgbClr val="5E4CE6"/>
          </a:solidFill>
          <a:ln/>
        </p:spPr>
        <p:txBody>
          <a:bodyPr/>
          <a:lstStyle/>
          <a:p>
            <a:endParaRPr lang="pt-PT" sz="1500"/>
          </a:p>
        </p:txBody>
      </p:sp>
      <p:sp>
        <p:nvSpPr>
          <p:cNvPr id="13" name="Text 10">
            <a:extLst>
              <a:ext uri="{FF2B5EF4-FFF2-40B4-BE49-F238E27FC236}">
                <a16:creationId xmlns:a16="http://schemas.microsoft.com/office/drawing/2014/main" id="{141831EF-3B6E-5D76-F33E-28B4BC088093}"/>
              </a:ext>
            </a:extLst>
          </p:cNvPr>
          <p:cNvSpPr/>
          <p:nvPr/>
        </p:nvSpPr>
        <p:spPr>
          <a:xfrm>
            <a:off x="8099128" y="3624065"/>
            <a:ext cx="3493392" cy="1009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42"/>
              </a:lnSpc>
            </a:pPr>
            <a:r>
              <a:rPr lang="pt-PT" sz="1400" b="1" dirty="0"/>
              <a:t>Incentivar o empreendedorismo</a:t>
            </a:r>
          </a:p>
          <a:p>
            <a:pPr>
              <a:lnSpc>
                <a:spcPts val="2042"/>
              </a:lnSpc>
            </a:pPr>
            <a:endParaRPr lang="pt-PT" sz="1400" b="1" dirty="0"/>
          </a:p>
          <a:p>
            <a:pPr>
              <a:lnSpc>
                <a:spcPts val="2042"/>
              </a:lnSpc>
            </a:pPr>
            <a:r>
              <a:rPr lang="pt-PT" sz="1400" b="1" dirty="0"/>
              <a:t>Desenvolvimento do capital humano</a:t>
            </a:r>
            <a:endParaRPr lang="pt-AO" sz="1400" b="1" dirty="0"/>
          </a:p>
          <a:p>
            <a:pPr>
              <a:lnSpc>
                <a:spcPts val="2042"/>
              </a:lnSpc>
            </a:pPr>
            <a:endParaRPr lang="en-US" sz="1333" dirty="0"/>
          </a:p>
        </p:txBody>
      </p:sp>
      <p:sp>
        <p:nvSpPr>
          <p:cNvPr id="14" name="Shape 11">
            <a:extLst>
              <a:ext uri="{FF2B5EF4-FFF2-40B4-BE49-F238E27FC236}">
                <a16:creationId xmlns:a16="http://schemas.microsoft.com/office/drawing/2014/main" id="{71F5C918-52A2-5381-CF2F-06B16859DDCA}"/>
              </a:ext>
            </a:extLst>
          </p:cNvPr>
          <p:cNvSpPr/>
          <p:nvPr/>
        </p:nvSpPr>
        <p:spPr>
          <a:xfrm>
            <a:off x="8102589" y="4805602"/>
            <a:ext cx="3575844" cy="1325860"/>
          </a:xfrm>
          <a:prstGeom prst="roundRect">
            <a:avLst>
              <a:gd name="adj" fmla="val 6897"/>
            </a:avLst>
          </a:prstGeom>
          <a:solidFill>
            <a:srgbClr val="FAFAFA">
              <a:alpha val="95000"/>
            </a:srgbClr>
          </a:solidFill>
          <a:ln w="2286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pt-PT" sz="1500"/>
          </a:p>
        </p:txBody>
      </p:sp>
      <p:sp>
        <p:nvSpPr>
          <p:cNvPr id="15" name="Shape 12">
            <a:extLst>
              <a:ext uri="{FF2B5EF4-FFF2-40B4-BE49-F238E27FC236}">
                <a16:creationId xmlns:a16="http://schemas.microsoft.com/office/drawing/2014/main" id="{FFAC44AE-1A9B-E0A1-E35A-9894F19E47D8}"/>
              </a:ext>
            </a:extLst>
          </p:cNvPr>
          <p:cNvSpPr/>
          <p:nvPr/>
        </p:nvSpPr>
        <p:spPr>
          <a:xfrm>
            <a:off x="8003878" y="4824214"/>
            <a:ext cx="76200" cy="1325860"/>
          </a:xfrm>
          <a:prstGeom prst="roundRect">
            <a:avLst>
              <a:gd name="adj" fmla="val 94419"/>
            </a:avLst>
          </a:prstGeom>
          <a:solidFill>
            <a:srgbClr val="5E4CE6"/>
          </a:solidFill>
          <a:ln/>
        </p:spPr>
        <p:txBody>
          <a:bodyPr/>
          <a:lstStyle/>
          <a:p>
            <a:endParaRPr lang="pt-PT" sz="1500"/>
          </a:p>
        </p:txBody>
      </p:sp>
      <p:sp>
        <p:nvSpPr>
          <p:cNvPr id="17" name="Text 14">
            <a:extLst>
              <a:ext uri="{FF2B5EF4-FFF2-40B4-BE49-F238E27FC236}">
                <a16:creationId xmlns:a16="http://schemas.microsoft.com/office/drawing/2014/main" id="{6001E344-D94E-CEC7-9990-563FF8B01EDF}"/>
              </a:ext>
            </a:extLst>
          </p:cNvPr>
          <p:cNvSpPr/>
          <p:nvPr/>
        </p:nvSpPr>
        <p:spPr>
          <a:xfrm>
            <a:off x="8080078" y="5069733"/>
            <a:ext cx="3512441" cy="10083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042"/>
              </a:lnSpc>
            </a:pPr>
            <a:r>
              <a:rPr lang="pt-PT" sz="1400" b="1" dirty="0"/>
              <a:t>Contribuir para uma Angola mais</a:t>
            </a:r>
          </a:p>
          <a:p>
            <a:pPr algn="ctr">
              <a:lnSpc>
                <a:spcPts val="2042"/>
              </a:lnSpc>
            </a:pPr>
            <a:r>
              <a:rPr lang="pt-PT" sz="1400" b="1" dirty="0"/>
              <a:t> produtiva, qualificada e competitiva</a:t>
            </a:r>
            <a:endParaRPr lang="en-US" sz="1400" b="1" dirty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441FC3C-BDFD-650A-FDEA-6399BBE7DF06}"/>
              </a:ext>
            </a:extLst>
          </p:cNvPr>
          <p:cNvSpPr txBox="1"/>
          <p:nvPr/>
        </p:nvSpPr>
        <p:spPr>
          <a:xfrm>
            <a:off x="3048000" y="241333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AO" dirty="0"/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21035469-9364-67C9-8523-9641D6E4E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711" y="1882391"/>
            <a:ext cx="5809401" cy="3645399"/>
          </a:xfrm>
          <a:prstGeom prst="rect">
            <a:avLst/>
          </a:prstGeom>
        </p:spPr>
      </p:pic>
      <p:pic>
        <p:nvPicPr>
          <p:cNvPr id="22" name="Picture 2" descr="What is the European Global Gateway strategy? - Kit Com - Prod">
            <a:extLst>
              <a:ext uri="{FF2B5EF4-FFF2-40B4-BE49-F238E27FC236}">
                <a16:creationId xmlns:a16="http://schemas.microsoft.com/office/drawing/2014/main" id="{55313D82-D470-022F-01CC-698E90014D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022" r="5387" b="15784"/>
          <a:stretch>
            <a:fillRect/>
          </a:stretch>
        </p:blipFill>
        <p:spPr bwMode="auto">
          <a:xfrm>
            <a:off x="9161007" y="186977"/>
            <a:ext cx="2836333" cy="112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2065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0C90A-EB91-980C-66A8-9DDE452C6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7A8300-C97D-B6F6-EB51-FE070AFF05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6702" y="394448"/>
            <a:ext cx="5101780" cy="564257"/>
          </a:xfrm>
        </p:spPr>
        <p:txBody>
          <a:bodyPr/>
          <a:lstStyle/>
          <a:p>
            <a:r>
              <a:rPr lang="pt-PT" sz="3667" dirty="0">
                <a:solidFill>
                  <a:srgbClr val="00125C"/>
                </a:solidFill>
              </a:rPr>
              <a:t>Conclusão</a:t>
            </a:r>
            <a:endParaRPr lang="pt-AO" sz="3667" dirty="0">
              <a:solidFill>
                <a:srgbClr val="00125C"/>
              </a:solidFill>
            </a:endParaRPr>
          </a:p>
        </p:txBody>
      </p:sp>
      <p:sp>
        <p:nvSpPr>
          <p:cNvPr id="31" name="TextBox 44">
            <a:extLst>
              <a:ext uri="{FF2B5EF4-FFF2-40B4-BE49-F238E27FC236}">
                <a16:creationId xmlns:a16="http://schemas.microsoft.com/office/drawing/2014/main" id="{7A3874C1-8D35-8DB8-3371-BCC11F6D71C0}"/>
              </a:ext>
            </a:extLst>
          </p:cNvPr>
          <p:cNvSpPr txBox="1"/>
          <p:nvPr/>
        </p:nvSpPr>
        <p:spPr>
          <a:xfrm>
            <a:off x="1131334" y="4542651"/>
            <a:ext cx="8557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Formação contínua de formadores</a:t>
            </a:r>
            <a:endParaRPr lang="id-ID" sz="2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45">
            <a:extLst>
              <a:ext uri="{FF2B5EF4-FFF2-40B4-BE49-F238E27FC236}">
                <a16:creationId xmlns:a16="http://schemas.microsoft.com/office/drawing/2014/main" id="{E852B32B-A7BF-BAAB-0340-CB08605D699C}"/>
              </a:ext>
            </a:extLst>
          </p:cNvPr>
          <p:cNvSpPr txBox="1"/>
          <p:nvPr/>
        </p:nvSpPr>
        <p:spPr>
          <a:xfrm>
            <a:off x="1388862" y="1326200"/>
            <a:ext cx="48595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AO"/>
            </a:defPPr>
            <a:lvl1pPr>
              <a:defRPr sz="2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algn="ctr"/>
            <a:r>
              <a:rPr lang="pt-PT" sz="1800" dirty="0">
                <a:solidFill>
                  <a:srgbClr val="00125C"/>
                </a:solidFill>
              </a:rPr>
              <a:t>Clara evolução de um modelo tradicional de formação para um sistema mais dinâmico, orientado para as exigências do mercado de trabalho e para as tendências globais. Ao priorizar o desenvolvimento de competências técnicas, digitais e comportamentais, o INEFOP reconhece que a empregabilidade no século XXI depende de uma combinação equilibrada entre conhecimento técnico e capacidades transversais.</a:t>
            </a:r>
          </a:p>
          <a:p>
            <a:pPr algn="ctr"/>
            <a:r>
              <a:rPr lang="pt-PT" sz="1800" dirty="0">
                <a:solidFill>
                  <a:srgbClr val="00125C"/>
                </a:solidFill>
              </a:rPr>
              <a:t>o fortalecimento das parcerias com o sector privado e instituições internacionais, garantindo que a formação esteja alinhada com padrões globais e com as necessidades reais das empresas</a:t>
            </a: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81025E15-B768-D9EC-0C85-9D0E6A06AC78}"/>
              </a:ext>
            </a:extLst>
          </p:cNvPr>
          <p:cNvSpPr txBox="1"/>
          <p:nvPr/>
        </p:nvSpPr>
        <p:spPr>
          <a:xfrm rot="16200000">
            <a:off x="-2513015" y="3082225"/>
            <a:ext cx="6239433" cy="523220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1400" b="1" dirty="0">
                <a:solidFill>
                  <a:schemeClr val="accent5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Desenvolvimento de competências e a formação Profissional em Angola</a:t>
            </a:r>
            <a:endParaRPr lang="pt-PT" sz="1333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E58E1B7-C37B-17B0-64A2-1295398F0A39}"/>
              </a:ext>
            </a:extLst>
          </p:cNvPr>
          <p:cNvSpPr txBox="1"/>
          <p:nvPr/>
        </p:nvSpPr>
        <p:spPr>
          <a:xfrm>
            <a:off x="9251577" y="2481367"/>
            <a:ext cx="22770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i="1" dirty="0" err="1">
                <a:solidFill>
                  <a:srgbClr val="00125C"/>
                </a:solidFill>
                <a:latin typeface="Arial Rounded MT Bold" panose="020F0704030504030204" pitchFamily="34" charset="0"/>
              </a:rPr>
              <a:t>Yami</a:t>
            </a:r>
            <a:r>
              <a:rPr lang="pt-PT" i="1" dirty="0">
                <a:solidFill>
                  <a:srgbClr val="00125C"/>
                </a:solidFill>
                <a:latin typeface="Arial Rounded MT Bold" panose="020F0704030504030204" pitchFamily="34" charset="0"/>
              </a:rPr>
              <a:t> cubana</a:t>
            </a:r>
          </a:p>
          <a:p>
            <a:pPr algn="ctr"/>
            <a:endParaRPr lang="pt-PT" i="1" dirty="0">
              <a:solidFill>
                <a:srgbClr val="00125C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pt-PT" i="1" dirty="0">
                <a:solidFill>
                  <a:srgbClr val="00125C"/>
                </a:solidFill>
                <a:latin typeface="Arial Rounded MT Bold" panose="020F0704030504030204" pitchFamily="34" charset="0"/>
              </a:rPr>
              <a:t>“TRABALHAR EM nos para melhor entregar “</a:t>
            </a:r>
            <a:endParaRPr lang="pt-AO" i="1" dirty="0">
              <a:solidFill>
                <a:srgbClr val="00125C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0521C64-46D2-57F3-57E2-C7197E2D7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8141" y="198342"/>
            <a:ext cx="2834886" cy="112785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A3C3AD8-E1AA-FE52-5FEA-FE533F762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8141" y="4030412"/>
            <a:ext cx="2693892" cy="270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90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13AAC-31BC-B7BE-8CB9-212001DA0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6A06823-E7A7-F308-EBD9-41A7B2759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8" y="1335257"/>
            <a:ext cx="10205777" cy="4874097"/>
          </a:xfrm>
        </p:spPr>
        <p:txBody>
          <a:bodyPr/>
          <a:lstStyle/>
          <a:p>
            <a:pPr algn="just"/>
            <a:r>
              <a:rPr lang="en-IE" sz="2000" dirty="0">
                <a:solidFill>
                  <a:srgbClr val="00125C"/>
                </a:solidFill>
              </a:rPr>
              <a:t>  </a:t>
            </a:r>
            <a:r>
              <a:rPr lang="pt-PT" b="1" dirty="0"/>
              <a:t>Instituto Nacional de Emprego e Formação Profissional</a:t>
            </a:r>
            <a:r>
              <a:rPr lang="pt-PT" dirty="0"/>
              <a:t>  um Instituto Público, dotado de personalidade jurídica, autónoma administrativa, financeira e patrimonial, tendo como missão assegurar a execução das políticas relativas a organização do mercado de emprego, bem como a </a:t>
            </a:r>
            <a:r>
              <a:rPr lang="pt-PT" dirty="0" err="1"/>
              <a:t>direcção</a:t>
            </a:r>
            <a:r>
              <a:rPr lang="pt-PT" dirty="0"/>
              <a:t> e coordenação do sistema de formação profissional.</a:t>
            </a:r>
          </a:p>
          <a:p>
            <a:r>
              <a:rPr lang="pt-PT" dirty="0"/>
              <a:t>O INEFOP possui em sua gestão um total de 162 </a:t>
            </a:r>
            <a:r>
              <a:rPr lang="pt-PT" b="1" dirty="0"/>
              <a:t>centros de formação profissional  a nível nacional  estando  distribuídos  pelas 21 províncias do pais, tendo a unidade dos Serviços Provinciais em representação</a:t>
            </a:r>
            <a:endParaRPr lang="pt-PT" dirty="0"/>
          </a:p>
          <a:p>
            <a:pPr algn="just"/>
            <a:endParaRPr lang="pt-AO" dirty="0"/>
          </a:p>
          <a:p>
            <a:pPr>
              <a:buClr>
                <a:srgbClr val="FFCC03"/>
              </a:buClr>
              <a:buFont typeface="Wingdings" panose="05000000000000000000" pitchFamily="2" charset="2"/>
              <a:buChar char="§"/>
            </a:pPr>
            <a:br>
              <a:rPr lang="en-IE" sz="2000" dirty="0">
                <a:solidFill>
                  <a:srgbClr val="00125C"/>
                </a:solidFill>
              </a:rPr>
            </a:br>
            <a:endParaRPr lang="en-GB" sz="2000" dirty="0">
              <a:solidFill>
                <a:srgbClr val="00125C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08F167-5E6D-E2DB-0853-204197CE7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592" y="225791"/>
            <a:ext cx="3543327" cy="782357"/>
          </a:xfrm>
        </p:spPr>
        <p:txBody>
          <a:bodyPr/>
          <a:lstStyle/>
          <a:p>
            <a:r>
              <a:rPr lang="fr-BE" sz="3600" b="1" dirty="0">
                <a:solidFill>
                  <a:srgbClr val="00125C"/>
                </a:solidFill>
              </a:rPr>
              <a:t>INTRODUÇÃO</a:t>
            </a:r>
            <a:endParaRPr lang="en-GB" sz="3600" b="1" dirty="0">
              <a:solidFill>
                <a:srgbClr val="00125C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36FBBB-1B13-94E8-0CEA-FBA8F13892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0926" y="3392366"/>
            <a:ext cx="14196423" cy="3465634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99A2F9CA-1428-95B5-16FE-FA1C82D32E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pic>
        <p:nvPicPr>
          <p:cNvPr id="5" name="Picture 2" descr="What is the European Global Gateway strategy? - Kit Com - Prod">
            <a:extLst>
              <a:ext uri="{FF2B5EF4-FFF2-40B4-BE49-F238E27FC236}">
                <a16:creationId xmlns:a16="http://schemas.microsoft.com/office/drawing/2014/main" id="{09A9BFE5-33E5-98F9-0FEF-92C542BB17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022" r="5387" b="15784"/>
          <a:stretch>
            <a:fillRect/>
          </a:stretch>
        </p:blipFill>
        <p:spPr bwMode="auto">
          <a:xfrm>
            <a:off x="9161007" y="186977"/>
            <a:ext cx="2836333" cy="112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10">
            <a:extLst>
              <a:ext uri="{FF2B5EF4-FFF2-40B4-BE49-F238E27FC236}">
                <a16:creationId xmlns:a16="http://schemas.microsoft.com/office/drawing/2014/main" id="{67EA1500-9F49-E54B-D7C1-EA5B8F845DBC}"/>
              </a:ext>
            </a:extLst>
          </p:cNvPr>
          <p:cNvSpPr txBox="1"/>
          <p:nvPr/>
        </p:nvSpPr>
        <p:spPr>
          <a:xfrm>
            <a:off x="6096000" y="6209358"/>
            <a:ext cx="4526861" cy="461665"/>
          </a:xfrm>
          <a:prstGeom prst="rect">
            <a:avLst/>
          </a:prstGeom>
          <a:solidFill>
            <a:srgbClr val="00125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endParaRPr lang="fr-BE" sz="2400" b="1" dirty="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725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5C778-8E6B-9C63-889B-3CD693405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12">
            <a:extLst>
              <a:ext uri="{FF2B5EF4-FFF2-40B4-BE49-F238E27FC236}">
                <a16:creationId xmlns:a16="http://schemas.microsoft.com/office/drawing/2014/main" id="{B2829FA0-131F-B9EF-243B-DECE4BBFD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136" y="1641238"/>
            <a:ext cx="4749048" cy="41287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PT" altLang="pt-PT" sz="208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Centros Públicos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E61E1D2-D75B-3548-AF07-FC73473EE690}"/>
              </a:ext>
            </a:extLst>
          </p:cNvPr>
          <p:cNvSpPr txBox="1"/>
          <p:nvPr/>
        </p:nvSpPr>
        <p:spPr>
          <a:xfrm>
            <a:off x="762001" y="262484"/>
            <a:ext cx="7609504" cy="45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3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pt-PT" sz="2333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ESTRUTURAS DOS CENTROS DE FORMAÇÃO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6494667-2722-95B8-ACF2-BD959CB06E25}"/>
              </a:ext>
            </a:extLst>
          </p:cNvPr>
          <p:cNvSpPr/>
          <p:nvPr/>
        </p:nvSpPr>
        <p:spPr>
          <a:xfrm>
            <a:off x="541821" y="2783223"/>
            <a:ext cx="440358" cy="42724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r>
              <a:rPr lang="pt-PT" sz="1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731E2C9-F8C1-F208-21B3-C5782C431AF1}"/>
              </a:ext>
            </a:extLst>
          </p:cNvPr>
          <p:cNvSpPr/>
          <p:nvPr/>
        </p:nvSpPr>
        <p:spPr>
          <a:xfrm>
            <a:off x="509042" y="3309561"/>
            <a:ext cx="473137" cy="41013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r>
              <a:rPr lang="pt-PT" sz="1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4375F6B-8ED4-93D6-D293-131B278BDACF}"/>
              </a:ext>
            </a:extLst>
          </p:cNvPr>
          <p:cNvSpPr/>
          <p:nvPr/>
        </p:nvSpPr>
        <p:spPr>
          <a:xfrm>
            <a:off x="521508" y="2281556"/>
            <a:ext cx="480985" cy="40257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r>
              <a:rPr lang="pt-PT" sz="1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1456C0-B1DB-B39E-661F-B96399E7EEE7}"/>
              </a:ext>
            </a:extLst>
          </p:cNvPr>
          <p:cNvSpPr/>
          <p:nvPr/>
        </p:nvSpPr>
        <p:spPr>
          <a:xfrm>
            <a:off x="525432" y="3841053"/>
            <a:ext cx="473137" cy="41013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r>
              <a:rPr lang="pt-PT" sz="1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cxnSp>
        <p:nvCxnSpPr>
          <p:cNvPr id="22" name="Straight Connector 8">
            <a:extLst>
              <a:ext uri="{FF2B5EF4-FFF2-40B4-BE49-F238E27FC236}">
                <a16:creationId xmlns:a16="http://schemas.microsoft.com/office/drawing/2014/main" id="{2FD01FCD-C162-FEE8-2424-BFB7A139788F}"/>
              </a:ext>
            </a:extLst>
          </p:cNvPr>
          <p:cNvCxnSpPr/>
          <p:nvPr/>
        </p:nvCxnSpPr>
        <p:spPr>
          <a:xfrm>
            <a:off x="1980459" y="1524000"/>
            <a:ext cx="2400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6">
            <a:extLst>
              <a:ext uri="{FF2B5EF4-FFF2-40B4-BE49-F238E27FC236}">
                <a16:creationId xmlns:a16="http://schemas.microsoft.com/office/drawing/2014/main" id="{5BC74594-2DAA-CB02-9CDF-146029D37CA2}"/>
              </a:ext>
            </a:extLst>
          </p:cNvPr>
          <p:cNvSpPr txBox="1"/>
          <p:nvPr/>
        </p:nvSpPr>
        <p:spPr>
          <a:xfrm>
            <a:off x="1126404" y="2328955"/>
            <a:ext cx="353069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500" b="1" dirty="0">
                <a:latin typeface="Cambria" panose="02040503050406030204" pitchFamily="18" charset="0"/>
                <a:ea typeface="Cambria" panose="02040503050406030204" pitchFamily="18" charset="0"/>
              </a:rPr>
              <a:t>Centros do Âmbito Provincial  </a:t>
            </a:r>
            <a:endParaRPr lang="id-ID" sz="1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1" name="Group 21">
            <a:extLst>
              <a:ext uri="{FF2B5EF4-FFF2-40B4-BE49-F238E27FC236}">
                <a16:creationId xmlns:a16="http://schemas.microsoft.com/office/drawing/2014/main" id="{07257774-A618-A1BC-AB55-8414F6C697CF}"/>
              </a:ext>
            </a:extLst>
          </p:cNvPr>
          <p:cNvGrpSpPr/>
          <p:nvPr/>
        </p:nvGrpSpPr>
        <p:grpSpPr>
          <a:xfrm>
            <a:off x="4657094" y="2030202"/>
            <a:ext cx="403490" cy="251354"/>
            <a:chOff x="8308975" y="-595313"/>
            <a:chExt cx="484188" cy="301625"/>
          </a:xfrm>
          <a:solidFill>
            <a:schemeClr val="bg1"/>
          </a:solidFill>
        </p:grpSpPr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D237FAE6-31EE-BEC5-E092-60A734B8DB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08975" y="-595313"/>
              <a:ext cx="484188" cy="301625"/>
            </a:xfrm>
            <a:custGeom>
              <a:avLst/>
              <a:gdLst>
                <a:gd name="T0" fmla="*/ 128 w 128"/>
                <a:gd name="T1" fmla="*/ 39 h 80"/>
                <a:gd name="T2" fmla="*/ 128 w 128"/>
                <a:gd name="T3" fmla="*/ 39 h 80"/>
                <a:gd name="T4" fmla="*/ 127 w 128"/>
                <a:gd name="T5" fmla="*/ 38 h 80"/>
                <a:gd name="T6" fmla="*/ 127 w 128"/>
                <a:gd name="T7" fmla="*/ 38 h 80"/>
                <a:gd name="T8" fmla="*/ 64 w 128"/>
                <a:gd name="T9" fmla="*/ 0 h 80"/>
                <a:gd name="T10" fmla="*/ 0 w 128"/>
                <a:gd name="T11" fmla="*/ 38 h 80"/>
                <a:gd name="T12" fmla="*/ 0 w 128"/>
                <a:gd name="T13" fmla="*/ 38 h 80"/>
                <a:gd name="T14" fmla="*/ 0 w 128"/>
                <a:gd name="T15" fmla="*/ 39 h 80"/>
                <a:gd name="T16" fmla="*/ 0 w 128"/>
                <a:gd name="T17" fmla="*/ 39 h 80"/>
                <a:gd name="T18" fmla="*/ 0 w 128"/>
                <a:gd name="T19" fmla="*/ 40 h 80"/>
                <a:gd name="T20" fmla="*/ 0 w 128"/>
                <a:gd name="T21" fmla="*/ 41 h 80"/>
                <a:gd name="T22" fmla="*/ 0 w 128"/>
                <a:gd name="T23" fmla="*/ 41 h 80"/>
                <a:gd name="T24" fmla="*/ 0 w 128"/>
                <a:gd name="T25" fmla="*/ 42 h 80"/>
                <a:gd name="T26" fmla="*/ 0 w 128"/>
                <a:gd name="T27" fmla="*/ 42 h 80"/>
                <a:gd name="T28" fmla="*/ 64 w 128"/>
                <a:gd name="T29" fmla="*/ 80 h 80"/>
                <a:gd name="T30" fmla="*/ 127 w 128"/>
                <a:gd name="T31" fmla="*/ 42 h 80"/>
                <a:gd name="T32" fmla="*/ 127 w 128"/>
                <a:gd name="T33" fmla="*/ 42 h 80"/>
                <a:gd name="T34" fmla="*/ 128 w 128"/>
                <a:gd name="T35" fmla="*/ 41 h 80"/>
                <a:gd name="T36" fmla="*/ 128 w 128"/>
                <a:gd name="T37" fmla="*/ 41 h 80"/>
                <a:gd name="T38" fmla="*/ 128 w 128"/>
                <a:gd name="T39" fmla="*/ 40 h 80"/>
                <a:gd name="T40" fmla="*/ 128 w 128"/>
                <a:gd name="T41" fmla="*/ 39 h 80"/>
                <a:gd name="T42" fmla="*/ 64 w 128"/>
                <a:gd name="T43" fmla="*/ 72 h 80"/>
                <a:gd name="T44" fmla="*/ 9 w 128"/>
                <a:gd name="T45" fmla="*/ 40 h 80"/>
                <a:gd name="T46" fmla="*/ 64 w 128"/>
                <a:gd name="T47" fmla="*/ 8 h 80"/>
                <a:gd name="T48" fmla="*/ 119 w 128"/>
                <a:gd name="T49" fmla="*/ 40 h 80"/>
                <a:gd name="T50" fmla="*/ 64 w 128"/>
                <a:gd name="T51" fmla="*/ 7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8" h="80">
                  <a:moveTo>
                    <a:pt x="128" y="39"/>
                  </a:moveTo>
                  <a:cubicBezTo>
                    <a:pt x="128" y="39"/>
                    <a:pt x="128" y="39"/>
                    <a:pt x="128" y="39"/>
                  </a:cubicBezTo>
                  <a:cubicBezTo>
                    <a:pt x="128" y="39"/>
                    <a:pt x="128" y="38"/>
                    <a:pt x="127" y="38"/>
                  </a:cubicBezTo>
                  <a:cubicBezTo>
                    <a:pt x="127" y="38"/>
                    <a:pt x="127" y="38"/>
                    <a:pt x="127" y="38"/>
                  </a:cubicBezTo>
                  <a:cubicBezTo>
                    <a:pt x="116" y="16"/>
                    <a:pt x="91" y="0"/>
                    <a:pt x="64" y="0"/>
                  </a:cubicBezTo>
                  <a:cubicBezTo>
                    <a:pt x="37" y="0"/>
                    <a:pt x="12" y="16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40"/>
                    <a:pt x="0" y="40"/>
                  </a:cubicBezTo>
                  <a:cubicBezTo>
                    <a:pt x="0" y="40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12" y="64"/>
                    <a:pt x="37" y="80"/>
                    <a:pt x="64" y="80"/>
                  </a:cubicBezTo>
                  <a:cubicBezTo>
                    <a:pt x="91" y="80"/>
                    <a:pt x="116" y="64"/>
                    <a:pt x="127" y="42"/>
                  </a:cubicBezTo>
                  <a:cubicBezTo>
                    <a:pt x="127" y="42"/>
                    <a:pt x="127" y="42"/>
                    <a:pt x="127" y="42"/>
                  </a:cubicBezTo>
                  <a:cubicBezTo>
                    <a:pt x="128" y="41"/>
                    <a:pt x="128" y="41"/>
                    <a:pt x="128" y="41"/>
                  </a:cubicBezTo>
                  <a:cubicBezTo>
                    <a:pt x="128" y="41"/>
                    <a:pt x="128" y="41"/>
                    <a:pt x="128" y="41"/>
                  </a:cubicBezTo>
                  <a:cubicBezTo>
                    <a:pt x="128" y="41"/>
                    <a:pt x="128" y="40"/>
                    <a:pt x="128" y="40"/>
                  </a:cubicBezTo>
                  <a:cubicBezTo>
                    <a:pt x="128" y="40"/>
                    <a:pt x="128" y="39"/>
                    <a:pt x="128" y="39"/>
                  </a:cubicBezTo>
                  <a:close/>
                  <a:moveTo>
                    <a:pt x="64" y="72"/>
                  </a:moveTo>
                  <a:cubicBezTo>
                    <a:pt x="41" y="72"/>
                    <a:pt x="19" y="59"/>
                    <a:pt x="9" y="40"/>
                  </a:cubicBezTo>
                  <a:cubicBezTo>
                    <a:pt x="20" y="21"/>
                    <a:pt x="41" y="8"/>
                    <a:pt x="64" y="8"/>
                  </a:cubicBezTo>
                  <a:cubicBezTo>
                    <a:pt x="86" y="8"/>
                    <a:pt x="108" y="21"/>
                    <a:pt x="119" y="40"/>
                  </a:cubicBezTo>
                  <a:cubicBezTo>
                    <a:pt x="108" y="59"/>
                    <a:pt x="86" y="72"/>
                    <a:pt x="64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id-ID" sz="1500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371C1245-E44C-C3DD-98E7-0AE1E5F5F86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1538" y="-504825"/>
              <a:ext cx="68263" cy="68263"/>
            </a:xfrm>
            <a:custGeom>
              <a:avLst/>
              <a:gdLst>
                <a:gd name="T0" fmla="*/ 16 w 18"/>
                <a:gd name="T1" fmla="*/ 0 h 18"/>
                <a:gd name="T2" fmla="*/ 16 w 18"/>
                <a:gd name="T3" fmla="*/ 0 h 18"/>
                <a:gd name="T4" fmla="*/ 0 w 18"/>
                <a:gd name="T5" fmla="*/ 16 h 18"/>
                <a:gd name="T6" fmla="*/ 2 w 18"/>
                <a:gd name="T7" fmla="*/ 18 h 18"/>
                <a:gd name="T8" fmla="*/ 4 w 18"/>
                <a:gd name="T9" fmla="*/ 16 h 18"/>
                <a:gd name="T10" fmla="*/ 16 w 18"/>
                <a:gd name="T11" fmla="*/ 4 h 18"/>
                <a:gd name="T12" fmla="*/ 16 w 18"/>
                <a:gd name="T13" fmla="*/ 4 h 18"/>
                <a:gd name="T14" fmla="*/ 18 w 18"/>
                <a:gd name="T15" fmla="*/ 2 h 18"/>
                <a:gd name="T16" fmla="*/ 16 w 18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8">
                  <a:moveTo>
                    <a:pt x="16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7"/>
                    <a:pt x="1" y="18"/>
                    <a:pt x="2" y="18"/>
                  </a:cubicBezTo>
                  <a:cubicBezTo>
                    <a:pt x="3" y="18"/>
                    <a:pt x="4" y="17"/>
                    <a:pt x="4" y="16"/>
                  </a:cubicBezTo>
                  <a:cubicBezTo>
                    <a:pt x="4" y="9"/>
                    <a:pt x="9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8" y="3"/>
                    <a:pt x="18" y="2"/>
                  </a:cubicBezTo>
                  <a:cubicBezTo>
                    <a:pt x="18" y="1"/>
                    <a:pt x="17" y="0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id-ID" sz="1500"/>
            </a:p>
          </p:txBody>
        </p:sp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id="{5CDE2C4C-3C88-7958-676D-119FCFB86F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45500" y="-549275"/>
              <a:ext cx="211138" cy="209550"/>
            </a:xfrm>
            <a:custGeom>
              <a:avLst/>
              <a:gdLst>
                <a:gd name="T0" fmla="*/ 28 w 56"/>
                <a:gd name="T1" fmla="*/ 0 h 56"/>
                <a:gd name="T2" fmla="*/ 0 w 56"/>
                <a:gd name="T3" fmla="*/ 28 h 56"/>
                <a:gd name="T4" fmla="*/ 28 w 56"/>
                <a:gd name="T5" fmla="*/ 56 h 56"/>
                <a:gd name="T6" fmla="*/ 56 w 56"/>
                <a:gd name="T7" fmla="*/ 28 h 56"/>
                <a:gd name="T8" fmla="*/ 28 w 56"/>
                <a:gd name="T9" fmla="*/ 0 h 56"/>
                <a:gd name="T10" fmla="*/ 28 w 56"/>
                <a:gd name="T11" fmla="*/ 52 h 56"/>
                <a:gd name="T12" fmla="*/ 4 w 56"/>
                <a:gd name="T13" fmla="*/ 28 h 56"/>
                <a:gd name="T14" fmla="*/ 28 w 56"/>
                <a:gd name="T15" fmla="*/ 4 h 56"/>
                <a:gd name="T16" fmla="*/ 52 w 56"/>
                <a:gd name="T17" fmla="*/ 28 h 56"/>
                <a:gd name="T18" fmla="*/ 28 w 56"/>
                <a:gd name="T19" fmla="*/ 5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3"/>
                    <a:pt x="12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  <a:moveTo>
                    <a:pt x="28" y="52"/>
                  </a:moveTo>
                  <a:cubicBezTo>
                    <a:pt x="15" y="52"/>
                    <a:pt x="4" y="41"/>
                    <a:pt x="4" y="28"/>
                  </a:cubicBezTo>
                  <a:cubicBezTo>
                    <a:pt x="4" y="15"/>
                    <a:pt x="15" y="4"/>
                    <a:pt x="28" y="4"/>
                  </a:cubicBezTo>
                  <a:cubicBezTo>
                    <a:pt x="41" y="4"/>
                    <a:pt x="52" y="15"/>
                    <a:pt x="52" y="28"/>
                  </a:cubicBezTo>
                  <a:cubicBezTo>
                    <a:pt x="52" y="41"/>
                    <a:pt x="41" y="52"/>
                    <a:pt x="28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id-ID" sz="1500"/>
            </a:p>
          </p:txBody>
        </p:sp>
      </p:grpSp>
      <p:grpSp>
        <p:nvGrpSpPr>
          <p:cNvPr id="35" name="Group 25">
            <a:extLst>
              <a:ext uri="{FF2B5EF4-FFF2-40B4-BE49-F238E27FC236}">
                <a16:creationId xmlns:a16="http://schemas.microsoft.com/office/drawing/2014/main" id="{A809FA93-5251-F902-5A64-906D52F76078}"/>
              </a:ext>
            </a:extLst>
          </p:cNvPr>
          <p:cNvGrpSpPr/>
          <p:nvPr/>
        </p:nvGrpSpPr>
        <p:grpSpPr>
          <a:xfrm>
            <a:off x="8417190" y="3783305"/>
            <a:ext cx="472810" cy="471196"/>
            <a:chOff x="8588375" y="100013"/>
            <a:chExt cx="930276" cy="927101"/>
          </a:xfrm>
          <a:solidFill>
            <a:schemeClr val="bg1"/>
          </a:solidFill>
        </p:grpSpPr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D2EA9F6F-7B57-6BE9-4E79-0B095EABEF50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1750" y="187326"/>
              <a:ext cx="509588" cy="504825"/>
            </a:xfrm>
            <a:custGeom>
              <a:avLst/>
              <a:gdLst>
                <a:gd name="T0" fmla="*/ 7 w 134"/>
                <a:gd name="T1" fmla="*/ 133 h 133"/>
                <a:gd name="T2" fmla="*/ 3 w 134"/>
                <a:gd name="T3" fmla="*/ 131 h 133"/>
                <a:gd name="T4" fmla="*/ 3 w 134"/>
                <a:gd name="T5" fmla="*/ 123 h 133"/>
                <a:gd name="T6" fmla="*/ 123 w 134"/>
                <a:gd name="T7" fmla="*/ 3 h 133"/>
                <a:gd name="T8" fmla="*/ 131 w 134"/>
                <a:gd name="T9" fmla="*/ 3 h 133"/>
                <a:gd name="T10" fmla="*/ 131 w 134"/>
                <a:gd name="T11" fmla="*/ 11 h 133"/>
                <a:gd name="T12" fmla="*/ 11 w 134"/>
                <a:gd name="T13" fmla="*/ 131 h 133"/>
                <a:gd name="T14" fmla="*/ 7 w 134"/>
                <a:gd name="T15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4" h="133">
                  <a:moveTo>
                    <a:pt x="7" y="133"/>
                  </a:moveTo>
                  <a:cubicBezTo>
                    <a:pt x="5" y="133"/>
                    <a:pt x="4" y="132"/>
                    <a:pt x="3" y="131"/>
                  </a:cubicBezTo>
                  <a:cubicBezTo>
                    <a:pt x="0" y="129"/>
                    <a:pt x="0" y="125"/>
                    <a:pt x="3" y="123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5" y="0"/>
                    <a:pt x="129" y="0"/>
                    <a:pt x="131" y="3"/>
                  </a:cubicBezTo>
                  <a:cubicBezTo>
                    <a:pt x="134" y="5"/>
                    <a:pt x="134" y="9"/>
                    <a:pt x="131" y="11"/>
                  </a:cubicBezTo>
                  <a:cubicBezTo>
                    <a:pt x="11" y="131"/>
                    <a:pt x="11" y="131"/>
                    <a:pt x="11" y="131"/>
                  </a:cubicBezTo>
                  <a:cubicBezTo>
                    <a:pt x="10" y="132"/>
                    <a:pt x="9" y="133"/>
                    <a:pt x="7" y="1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id-ID" sz="1500"/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C3722DFB-F3F5-5051-52C0-4068D43468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64638" y="100013"/>
              <a:ext cx="354013" cy="346075"/>
            </a:xfrm>
            <a:custGeom>
              <a:avLst/>
              <a:gdLst>
                <a:gd name="T0" fmla="*/ 41 w 93"/>
                <a:gd name="T1" fmla="*/ 91 h 91"/>
                <a:gd name="T2" fmla="*/ 15 w 93"/>
                <a:gd name="T3" fmla="*/ 78 h 91"/>
                <a:gd name="T4" fmla="*/ 3 w 93"/>
                <a:gd name="T5" fmla="*/ 46 h 91"/>
                <a:gd name="T6" fmla="*/ 61 w 93"/>
                <a:gd name="T7" fmla="*/ 0 h 91"/>
                <a:gd name="T8" fmla="*/ 67 w 93"/>
                <a:gd name="T9" fmla="*/ 1 h 91"/>
                <a:gd name="T10" fmla="*/ 69 w 93"/>
                <a:gd name="T11" fmla="*/ 6 h 91"/>
                <a:gd name="T12" fmla="*/ 69 w 93"/>
                <a:gd name="T13" fmla="*/ 24 h 91"/>
                <a:gd name="T14" fmla="*/ 87 w 93"/>
                <a:gd name="T15" fmla="*/ 24 h 91"/>
                <a:gd name="T16" fmla="*/ 92 w 93"/>
                <a:gd name="T17" fmla="*/ 26 h 91"/>
                <a:gd name="T18" fmla="*/ 93 w 93"/>
                <a:gd name="T19" fmla="*/ 32 h 91"/>
                <a:gd name="T20" fmla="*/ 41 w 93"/>
                <a:gd name="T21" fmla="*/ 91 h 91"/>
                <a:gd name="T22" fmla="*/ 57 w 93"/>
                <a:gd name="T23" fmla="*/ 15 h 91"/>
                <a:gd name="T24" fmla="*/ 15 w 93"/>
                <a:gd name="T25" fmla="*/ 48 h 91"/>
                <a:gd name="T26" fmla="*/ 23 w 93"/>
                <a:gd name="T27" fmla="*/ 70 h 91"/>
                <a:gd name="T28" fmla="*/ 41 w 93"/>
                <a:gd name="T29" fmla="*/ 79 h 91"/>
                <a:gd name="T30" fmla="*/ 78 w 93"/>
                <a:gd name="T31" fmla="*/ 36 h 91"/>
                <a:gd name="T32" fmla="*/ 63 w 93"/>
                <a:gd name="T33" fmla="*/ 36 h 91"/>
                <a:gd name="T34" fmla="*/ 57 w 93"/>
                <a:gd name="T35" fmla="*/ 30 h 91"/>
                <a:gd name="T36" fmla="*/ 57 w 93"/>
                <a:gd name="T37" fmla="*/ 1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3" h="91">
                  <a:moveTo>
                    <a:pt x="41" y="91"/>
                  </a:moveTo>
                  <a:cubicBezTo>
                    <a:pt x="32" y="91"/>
                    <a:pt x="23" y="87"/>
                    <a:pt x="15" y="78"/>
                  </a:cubicBezTo>
                  <a:cubicBezTo>
                    <a:pt x="4" y="68"/>
                    <a:pt x="0" y="57"/>
                    <a:pt x="3" y="46"/>
                  </a:cubicBezTo>
                  <a:cubicBezTo>
                    <a:pt x="9" y="18"/>
                    <a:pt x="56" y="2"/>
                    <a:pt x="61" y="0"/>
                  </a:cubicBezTo>
                  <a:cubicBezTo>
                    <a:pt x="63" y="0"/>
                    <a:pt x="65" y="0"/>
                    <a:pt x="67" y="1"/>
                  </a:cubicBezTo>
                  <a:cubicBezTo>
                    <a:pt x="68" y="2"/>
                    <a:pt x="69" y="4"/>
                    <a:pt x="69" y="6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9" y="24"/>
                    <a:pt x="91" y="25"/>
                    <a:pt x="92" y="26"/>
                  </a:cubicBezTo>
                  <a:cubicBezTo>
                    <a:pt x="93" y="28"/>
                    <a:pt x="93" y="30"/>
                    <a:pt x="93" y="32"/>
                  </a:cubicBezTo>
                  <a:cubicBezTo>
                    <a:pt x="91" y="38"/>
                    <a:pt x="72" y="91"/>
                    <a:pt x="41" y="91"/>
                  </a:cubicBezTo>
                  <a:close/>
                  <a:moveTo>
                    <a:pt x="57" y="15"/>
                  </a:moveTo>
                  <a:cubicBezTo>
                    <a:pt x="42" y="21"/>
                    <a:pt x="18" y="33"/>
                    <a:pt x="15" y="48"/>
                  </a:cubicBezTo>
                  <a:cubicBezTo>
                    <a:pt x="13" y="55"/>
                    <a:pt x="16" y="62"/>
                    <a:pt x="23" y="70"/>
                  </a:cubicBezTo>
                  <a:cubicBezTo>
                    <a:pt x="29" y="76"/>
                    <a:pt x="35" y="79"/>
                    <a:pt x="41" y="79"/>
                  </a:cubicBezTo>
                  <a:cubicBezTo>
                    <a:pt x="57" y="79"/>
                    <a:pt x="72" y="53"/>
                    <a:pt x="78" y="36"/>
                  </a:cubicBezTo>
                  <a:cubicBezTo>
                    <a:pt x="63" y="36"/>
                    <a:pt x="63" y="36"/>
                    <a:pt x="63" y="36"/>
                  </a:cubicBezTo>
                  <a:cubicBezTo>
                    <a:pt x="60" y="36"/>
                    <a:pt x="57" y="33"/>
                    <a:pt x="57" y="30"/>
                  </a:cubicBezTo>
                  <a:lnTo>
                    <a:pt x="57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id-ID" sz="1500"/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1170B345-46FA-D9AF-A9CF-151E63DB047B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0050" y="142876"/>
              <a:ext cx="46038" cy="185738"/>
            </a:xfrm>
            <a:custGeom>
              <a:avLst/>
              <a:gdLst>
                <a:gd name="T0" fmla="*/ 6 w 12"/>
                <a:gd name="T1" fmla="*/ 49 h 49"/>
                <a:gd name="T2" fmla="*/ 0 w 12"/>
                <a:gd name="T3" fmla="*/ 43 h 49"/>
                <a:gd name="T4" fmla="*/ 0 w 12"/>
                <a:gd name="T5" fmla="*/ 6 h 49"/>
                <a:gd name="T6" fmla="*/ 6 w 12"/>
                <a:gd name="T7" fmla="*/ 0 h 49"/>
                <a:gd name="T8" fmla="*/ 12 w 12"/>
                <a:gd name="T9" fmla="*/ 6 h 49"/>
                <a:gd name="T10" fmla="*/ 12 w 12"/>
                <a:gd name="T11" fmla="*/ 43 h 49"/>
                <a:gd name="T12" fmla="*/ 6 w 12"/>
                <a:gd name="T13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49">
                  <a:moveTo>
                    <a:pt x="6" y="49"/>
                  </a:moveTo>
                  <a:cubicBezTo>
                    <a:pt x="3" y="49"/>
                    <a:pt x="0" y="46"/>
                    <a:pt x="0" y="4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9" y="0"/>
                    <a:pt x="12" y="2"/>
                    <a:pt x="12" y="6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6"/>
                    <a:pt x="9" y="49"/>
                    <a:pt x="6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id-ID" sz="1500"/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C50A3152-25DF-6BF8-E1F9-3922218AD18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8375" y="882651"/>
              <a:ext cx="147638" cy="144463"/>
            </a:xfrm>
            <a:custGeom>
              <a:avLst/>
              <a:gdLst>
                <a:gd name="T0" fmla="*/ 7 w 39"/>
                <a:gd name="T1" fmla="*/ 38 h 38"/>
                <a:gd name="T2" fmla="*/ 3 w 39"/>
                <a:gd name="T3" fmla="*/ 36 h 38"/>
                <a:gd name="T4" fmla="*/ 3 w 39"/>
                <a:gd name="T5" fmla="*/ 28 h 38"/>
                <a:gd name="T6" fmla="*/ 29 w 39"/>
                <a:gd name="T7" fmla="*/ 2 h 38"/>
                <a:gd name="T8" fmla="*/ 37 w 39"/>
                <a:gd name="T9" fmla="*/ 2 h 38"/>
                <a:gd name="T10" fmla="*/ 37 w 39"/>
                <a:gd name="T11" fmla="*/ 10 h 38"/>
                <a:gd name="T12" fmla="*/ 11 w 39"/>
                <a:gd name="T13" fmla="*/ 36 h 38"/>
                <a:gd name="T14" fmla="*/ 7 w 39"/>
                <a:gd name="T15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38">
                  <a:moveTo>
                    <a:pt x="7" y="38"/>
                  </a:moveTo>
                  <a:cubicBezTo>
                    <a:pt x="5" y="38"/>
                    <a:pt x="4" y="37"/>
                    <a:pt x="3" y="36"/>
                  </a:cubicBezTo>
                  <a:cubicBezTo>
                    <a:pt x="0" y="34"/>
                    <a:pt x="0" y="30"/>
                    <a:pt x="3" y="28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31" y="0"/>
                    <a:pt x="35" y="0"/>
                    <a:pt x="37" y="2"/>
                  </a:cubicBezTo>
                  <a:cubicBezTo>
                    <a:pt x="39" y="4"/>
                    <a:pt x="39" y="8"/>
                    <a:pt x="37" y="10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0" y="37"/>
                    <a:pt x="9" y="38"/>
                    <a:pt x="7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id-ID" sz="1500"/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391EC031-B0DD-E0A6-5165-F7C2D3E72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1463" y="882651"/>
              <a:ext cx="147638" cy="144463"/>
            </a:xfrm>
            <a:custGeom>
              <a:avLst/>
              <a:gdLst>
                <a:gd name="T0" fmla="*/ 32 w 39"/>
                <a:gd name="T1" fmla="*/ 38 h 38"/>
                <a:gd name="T2" fmla="*/ 28 w 39"/>
                <a:gd name="T3" fmla="*/ 36 h 38"/>
                <a:gd name="T4" fmla="*/ 2 w 39"/>
                <a:gd name="T5" fmla="*/ 10 h 38"/>
                <a:gd name="T6" fmla="*/ 2 w 39"/>
                <a:gd name="T7" fmla="*/ 2 h 38"/>
                <a:gd name="T8" fmla="*/ 10 w 39"/>
                <a:gd name="T9" fmla="*/ 2 h 38"/>
                <a:gd name="T10" fmla="*/ 36 w 39"/>
                <a:gd name="T11" fmla="*/ 28 h 38"/>
                <a:gd name="T12" fmla="*/ 36 w 39"/>
                <a:gd name="T13" fmla="*/ 36 h 38"/>
                <a:gd name="T14" fmla="*/ 32 w 39"/>
                <a:gd name="T15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38">
                  <a:moveTo>
                    <a:pt x="32" y="38"/>
                  </a:moveTo>
                  <a:cubicBezTo>
                    <a:pt x="30" y="38"/>
                    <a:pt x="29" y="37"/>
                    <a:pt x="28" y="36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8"/>
                    <a:pt x="0" y="4"/>
                    <a:pt x="2" y="2"/>
                  </a:cubicBezTo>
                  <a:cubicBezTo>
                    <a:pt x="4" y="0"/>
                    <a:pt x="8" y="0"/>
                    <a:pt x="10" y="2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9" y="30"/>
                    <a:pt x="39" y="34"/>
                    <a:pt x="36" y="36"/>
                  </a:cubicBezTo>
                  <a:cubicBezTo>
                    <a:pt x="35" y="37"/>
                    <a:pt x="34" y="38"/>
                    <a:pt x="32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id-ID" sz="1500"/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51C35549-EF11-C457-D34C-794A1268E3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91550" y="312738"/>
              <a:ext cx="714375" cy="714375"/>
            </a:xfrm>
            <a:custGeom>
              <a:avLst/>
              <a:gdLst>
                <a:gd name="T0" fmla="*/ 94 w 188"/>
                <a:gd name="T1" fmla="*/ 188 h 188"/>
                <a:gd name="T2" fmla="*/ 0 w 188"/>
                <a:gd name="T3" fmla="*/ 94 h 188"/>
                <a:gd name="T4" fmla="*/ 94 w 188"/>
                <a:gd name="T5" fmla="*/ 0 h 188"/>
                <a:gd name="T6" fmla="*/ 188 w 188"/>
                <a:gd name="T7" fmla="*/ 94 h 188"/>
                <a:gd name="T8" fmla="*/ 94 w 188"/>
                <a:gd name="T9" fmla="*/ 188 h 188"/>
                <a:gd name="T10" fmla="*/ 94 w 188"/>
                <a:gd name="T11" fmla="*/ 12 h 188"/>
                <a:gd name="T12" fmla="*/ 12 w 188"/>
                <a:gd name="T13" fmla="*/ 94 h 188"/>
                <a:gd name="T14" fmla="*/ 94 w 188"/>
                <a:gd name="T15" fmla="*/ 176 h 188"/>
                <a:gd name="T16" fmla="*/ 176 w 188"/>
                <a:gd name="T17" fmla="*/ 94 h 188"/>
                <a:gd name="T18" fmla="*/ 94 w 188"/>
                <a:gd name="T19" fmla="*/ 12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8" h="188">
                  <a:moveTo>
                    <a:pt x="94" y="188"/>
                  </a:moveTo>
                  <a:cubicBezTo>
                    <a:pt x="42" y="188"/>
                    <a:pt x="0" y="146"/>
                    <a:pt x="0" y="94"/>
                  </a:cubicBezTo>
                  <a:cubicBezTo>
                    <a:pt x="0" y="42"/>
                    <a:pt x="42" y="0"/>
                    <a:pt x="94" y="0"/>
                  </a:cubicBezTo>
                  <a:cubicBezTo>
                    <a:pt x="146" y="0"/>
                    <a:pt x="188" y="42"/>
                    <a:pt x="188" y="94"/>
                  </a:cubicBezTo>
                  <a:cubicBezTo>
                    <a:pt x="188" y="146"/>
                    <a:pt x="146" y="188"/>
                    <a:pt x="94" y="188"/>
                  </a:cubicBezTo>
                  <a:close/>
                  <a:moveTo>
                    <a:pt x="94" y="12"/>
                  </a:moveTo>
                  <a:cubicBezTo>
                    <a:pt x="49" y="12"/>
                    <a:pt x="12" y="49"/>
                    <a:pt x="12" y="94"/>
                  </a:cubicBezTo>
                  <a:cubicBezTo>
                    <a:pt x="12" y="139"/>
                    <a:pt x="49" y="176"/>
                    <a:pt x="94" y="176"/>
                  </a:cubicBezTo>
                  <a:cubicBezTo>
                    <a:pt x="139" y="176"/>
                    <a:pt x="176" y="139"/>
                    <a:pt x="176" y="94"/>
                  </a:cubicBezTo>
                  <a:cubicBezTo>
                    <a:pt x="176" y="49"/>
                    <a:pt x="139" y="12"/>
                    <a:pt x="9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id-ID" sz="1500"/>
            </a:p>
          </p:txBody>
        </p:sp>
        <p:sp>
          <p:nvSpPr>
            <p:cNvPr id="42" name="Freeform 22">
              <a:extLst>
                <a:ext uri="{FF2B5EF4-FFF2-40B4-BE49-F238E27FC236}">
                  <a16:creationId xmlns:a16="http://schemas.microsoft.com/office/drawing/2014/main" id="{A491362D-14C6-1138-20F5-75CFA83977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13788" y="434976"/>
              <a:ext cx="469900" cy="469900"/>
            </a:xfrm>
            <a:custGeom>
              <a:avLst/>
              <a:gdLst>
                <a:gd name="T0" fmla="*/ 62 w 124"/>
                <a:gd name="T1" fmla="*/ 124 h 124"/>
                <a:gd name="T2" fmla="*/ 0 w 124"/>
                <a:gd name="T3" fmla="*/ 62 h 124"/>
                <a:gd name="T4" fmla="*/ 62 w 124"/>
                <a:gd name="T5" fmla="*/ 0 h 124"/>
                <a:gd name="T6" fmla="*/ 124 w 124"/>
                <a:gd name="T7" fmla="*/ 62 h 124"/>
                <a:gd name="T8" fmla="*/ 62 w 124"/>
                <a:gd name="T9" fmla="*/ 124 h 124"/>
                <a:gd name="T10" fmla="*/ 62 w 124"/>
                <a:gd name="T11" fmla="*/ 12 h 124"/>
                <a:gd name="T12" fmla="*/ 12 w 124"/>
                <a:gd name="T13" fmla="*/ 62 h 124"/>
                <a:gd name="T14" fmla="*/ 62 w 124"/>
                <a:gd name="T15" fmla="*/ 112 h 124"/>
                <a:gd name="T16" fmla="*/ 112 w 124"/>
                <a:gd name="T17" fmla="*/ 62 h 124"/>
                <a:gd name="T18" fmla="*/ 62 w 124"/>
                <a:gd name="T19" fmla="*/ 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4" h="124">
                  <a:moveTo>
                    <a:pt x="62" y="124"/>
                  </a:moveTo>
                  <a:cubicBezTo>
                    <a:pt x="28" y="124"/>
                    <a:pt x="0" y="96"/>
                    <a:pt x="0" y="62"/>
                  </a:cubicBezTo>
                  <a:cubicBezTo>
                    <a:pt x="0" y="28"/>
                    <a:pt x="28" y="0"/>
                    <a:pt x="62" y="0"/>
                  </a:cubicBezTo>
                  <a:cubicBezTo>
                    <a:pt x="96" y="0"/>
                    <a:pt x="124" y="28"/>
                    <a:pt x="124" y="62"/>
                  </a:cubicBezTo>
                  <a:cubicBezTo>
                    <a:pt x="124" y="96"/>
                    <a:pt x="96" y="124"/>
                    <a:pt x="62" y="124"/>
                  </a:cubicBezTo>
                  <a:close/>
                  <a:moveTo>
                    <a:pt x="62" y="12"/>
                  </a:moveTo>
                  <a:cubicBezTo>
                    <a:pt x="34" y="12"/>
                    <a:pt x="12" y="34"/>
                    <a:pt x="12" y="62"/>
                  </a:cubicBezTo>
                  <a:cubicBezTo>
                    <a:pt x="12" y="90"/>
                    <a:pt x="34" y="112"/>
                    <a:pt x="62" y="112"/>
                  </a:cubicBezTo>
                  <a:cubicBezTo>
                    <a:pt x="90" y="112"/>
                    <a:pt x="112" y="90"/>
                    <a:pt x="112" y="62"/>
                  </a:cubicBezTo>
                  <a:cubicBezTo>
                    <a:pt x="112" y="34"/>
                    <a:pt x="90" y="12"/>
                    <a:pt x="6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id-ID" sz="1500"/>
            </a:p>
          </p:txBody>
        </p:sp>
        <p:sp>
          <p:nvSpPr>
            <p:cNvPr id="43" name="Freeform 23">
              <a:extLst>
                <a:ext uri="{FF2B5EF4-FFF2-40B4-BE49-F238E27FC236}">
                  <a16:creationId xmlns:a16="http://schemas.microsoft.com/office/drawing/2014/main" id="{A0781D18-79FE-919A-0857-2794BB268F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34438" y="555626"/>
              <a:ext cx="228600" cy="228600"/>
            </a:xfrm>
            <a:custGeom>
              <a:avLst/>
              <a:gdLst>
                <a:gd name="T0" fmla="*/ 30 w 60"/>
                <a:gd name="T1" fmla="*/ 60 h 60"/>
                <a:gd name="T2" fmla="*/ 0 w 60"/>
                <a:gd name="T3" fmla="*/ 30 h 60"/>
                <a:gd name="T4" fmla="*/ 30 w 60"/>
                <a:gd name="T5" fmla="*/ 0 h 60"/>
                <a:gd name="T6" fmla="*/ 60 w 60"/>
                <a:gd name="T7" fmla="*/ 30 h 60"/>
                <a:gd name="T8" fmla="*/ 30 w 60"/>
                <a:gd name="T9" fmla="*/ 60 h 60"/>
                <a:gd name="T10" fmla="*/ 30 w 60"/>
                <a:gd name="T11" fmla="*/ 12 h 60"/>
                <a:gd name="T12" fmla="*/ 12 w 60"/>
                <a:gd name="T13" fmla="*/ 30 h 60"/>
                <a:gd name="T14" fmla="*/ 30 w 60"/>
                <a:gd name="T15" fmla="*/ 48 h 60"/>
                <a:gd name="T16" fmla="*/ 48 w 60"/>
                <a:gd name="T17" fmla="*/ 30 h 60"/>
                <a:gd name="T18" fmla="*/ 30 w 60"/>
                <a:gd name="T19" fmla="*/ 1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30" y="60"/>
                  </a:moveTo>
                  <a:cubicBezTo>
                    <a:pt x="13" y="60"/>
                    <a:pt x="0" y="47"/>
                    <a:pt x="0" y="30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7" y="0"/>
                    <a:pt x="60" y="13"/>
                    <a:pt x="60" y="30"/>
                  </a:cubicBezTo>
                  <a:cubicBezTo>
                    <a:pt x="60" y="47"/>
                    <a:pt x="47" y="60"/>
                    <a:pt x="30" y="60"/>
                  </a:cubicBezTo>
                  <a:close/>
                  <a:moveTo>
                    <a:pt x="30" y="12"/>
                  </a:moveTo>
                  <a:cubicBezTo>
                    <a:pt x="20" y="12"/>
                    <a:pt x="12" y="20"/>
                    <a:pt x="12" y="30"/>
                  </a:cubicBezTo>
                  <a:cubicBezTo>
                    <a:pt x="12" y="40"/>
                    <a:pt x="20" y="48"/>
                    <a:pt x="30" y="48"/>
                  </a:cubicBezTo>
                  <a:cubicBezTo>
                    <a:pt x="40" y="48"/>
                    <a:pt x="48" y="40"/>
                    <a:pt x="48" y="30"/>
                  </a:cubicBezTo>
                  <a:cubicBezTo>
                    <a:pt x="48" y="20"/>
                    <a:pt x="40" y="12"/>
                    <a:pt x="3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id-ID" sz="1500"/>
            </a:p>
          </p:txBody>
        </p:sp>
        <p:sp>
          <p:nvSpPr>
            <p:cNvPr id="44" name="Freeform 24">
              <a:extLst>
                <a:ext uri="{FF2B5EF4-FFF2-40B4-BE49-F238E27FC236}">
                  <a16:creationId xmlns:a16="http://schemas.microsoft.com/office/drawing/2014/main" id="{DA1E3E04-6782-9186-D2EF-8A4B601BF7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10638" y="631826"/>
              <a:ext cx="76200" cy="76200"/>
            </a:xfrm>
            <a:custGeom>
              <a:avLst/>
              <a:gdLst>
                <a:gd name="T0" fmla="*/ 10 w 20"/>
                <a:gd name="T1" fmla="*/ 20 h 20"/>
                <a:gd name="T2" fmla="*/ 0 w 20"/>
                <a:gd name="T3" fmla="*/ 10 h 20"/>
                <a:gd name="T4" fmla="*/ 10 w 20"/>
                <a:gd name="T5" fmla="*/ 0 h 20"/>
                <a:gd name="T6" fmla="*/ 20 w 20"/>
                <a:gd name="T7" fmla="*/ 10 h 20"/>
                <a:gd name="T8" fmla="*/ 10 w 20"/>
                <a:gd name="T9" fmla="*/ 20 h 20"/>
                <a:gd name="T10" fmla="*/ 10 w 20"/>
                <a:gd name="T11" fmla="*/ 8 h 20"/>
                <a:gd name="T12" fmla="*/ 8 w 20"/>
                <a:gd name="T13" fmla="*/ 10 h 20"/>
                <a:gd name="T14" fmla="*/ 10 w 20"/>
                <a:gd name="T15" fmla="*/ 12 h 20"/>
                <a:gd name="T16" fmla="*/ 12 w 20"/>
                <a:gd name="T17" fmla="*/ 10 h 20"/>
                <a:gd name="T18" fmla="*/ 10 w 20"/>
                <a:gd name="T19" fmla="*/ 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cubicBezTo>
                    <a:pt x="4" y="20"/>
                    <a:pt x="0" y="16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6" y="0"/>
                    <a:pt x="20" y="4"/>
                    <a:pt x="20" y="10"/>
                  </a:cubicBezTo>
                  <a:cubicBezTo>
                    <a:pt x="20" y="16"/>
                    <a:pt x="16" y="20"/>
                    <a:pt x="10" y="20"/>
                  </a:cubicBezTo>
                  <a:close/>
                  <a:moveTo>
                    <a:pt x="10" y="8"/>
                  </a:moveTo>
                  <a:cubicBezTo>
                    <a:pt x="9" y="8"/>
                    <a:pt x="8" y="9"/>
                    <a:pt x="8" y="10"/>
                  </a:cubicBezTo>
                  <a:cubicBezTo>
                    <a:pt x="8" y="11"/>
                    <a:pt x="9" y="12"/>
                    <a:pt x="10" y="12"/>
                  </a:cubicBezTo>
                  <a:cubicBezTo>
                    <a:pt x="11" y="12"/>
                    <a:pt x="12" y="11"/>
                    <a:pt x="12" y="10"/>
                  </a:cubicBezTo>
                  <a:cubicBezTo>
                    <a:pt x="12" y="9"/>
                    <a:pt x="11" y="8"/>
                    <a:pt x="1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id-ID" sz="1500"/>
            </a:p>
          </p:txBody>
        </p:sp>
      </p:grpSp>
      <p:sp>
        <p:nvSpPr>
          <p:cNvPr id="45" name="Freeform 5">
            <a:extLst>
              <a:ext uri="{FF2B5EF4-FFF2-40B4-BE49-F238E27FC236}">
                <a16:creationId xmlns:a16="http://schemas.microsoft.com/office/drawing/2014/main" id="{4F250C54-380A-85A1-F1EB-56E2E5C65F41}"/>
              </a:ext>
            </a:extLst>
          </p:cNvPr>
          <p:cNvSpPr>
            <a:spLocks noEditPoints="1"/>
          </p:cNvSpPr>
          <p:nvPr/>
        </p:nvSpPr>
        <p:spPr bwMode="auto">
          <a:xfrm>
            <a:off x="8000927" y="2200999"/>
            <a:ext cx="403887" cy="400772"/>
          </a:xfrm>
          <a:custGeom>
            <a:avLst/>
            <a:gdLst>
              <a:gd name="T0" fmla="*/ 56 w 162"/>
              <a:gd name="T1" fmla="*/ 161 h 161"/>
              <a:gd name="T2" fmla="*/ 56 w 162"/>
              <a:gd name="T3" fmla="*/ 161 h 161"/>
              <a:gd name="T4" fmla="*/ 50 w 162"/>
              <a:gd name="T5" fmla="*/ 158 h 161"/>
              <a:gd name="T6" fmla="*/ 30 w 162"/>
              <a:gd name="T7" fmla="*/ 131 h 161"/>
              <a:gd name="T8" fmla="*/ 3 w 162"/>
              <a:gd name="T9" fmla="*/ 111 h 161"/>
              <a:gd name="T10" fmla="*/ 0 w 162"/>
              <a:gd name="T11" fmla="*/ 105 h 161"/>
              <a:gd name="T12" fmla="*/ 2 w 162"/>
              <a:gd name="T13" fmla="*/ 100 h 161"/>
              <a:gd name="T14" fmla="*/ 13 w 162"/>
              <a:gd name="T15" fmla="*/ 89 h 161"/>
              <a:gd name="T16" fmla="*/ 18 w 162"/>
              <a:gd name="T17" fmla="*/ 87 h 161"/>
              <a:gd name="T18" fmla="*/ 20 w 162"/>
              <a:gd name="T19" fmla="*/ 87 h 161"/>
              <a:gd name="T20" fmla="*/ 39 w 162"/>
              <a:gd name="T21" fmla="*/ 92 h 161"/>
              <a:gd name="T22" fmla="*/ 62 w 162"/>
              <a:gd name="T23" fmla="*/ 69 h 161"/>
              <a:gd name="T24" fmla="*/ 11 w 162"/>
              <a:gd name="T25" fmla="*/ 41 h 161"/>
              <a:gd name="T26" fmla="*/ 7 w 162"/>
              <a:gd name="T27" fmla="*/ 36 h 161"/>
              <a:gd name="T28" fmla="*/ 9 w 162"/>
              <a:gd name="T29" fmla="*/ 29 h 161"/>
              <a:gd name="T30" fmla="*/ 23 w 162"/>
              <a:gd name="T31" fmla="*/ 15 h 161"/>
              <a:gd name="T32" fmla="*/ 30 w 162"/>
              <a:gd name="T33" fmla="*/ 13 h 161"/>
              <a:gd name="T34" fmla="*/ 101 w 162"/>
              <a:gd name="T35" fmla="*/ 30 h 161"/>
              <a:gd name="T36" fmla="*/ 116 w 162"/>
              <a:gd name="T37" fmla="*/ 14 h 161"/>
              <a:gd name="T38" fmla="*/ 146 w 162"/>
              <a:gd name="T39" fmla="*/ 0 h 161"/>
              <a:gd name="T40" fmla="*/ 157 w 162"/>
              <a:gd name="T41" fmla="*/ 4 h 161"/>
              <a:gd name="T42" fmla="*/ 159 w 162"/>
              <a:gd name="T43" fmla="*/ 24 h 161"/>
              <a:gd name="T44" fmla="*/ 147 w 162"/>
              <a:gd name="T45" fmla="*/ 44 h 161"/>
              <a:gd name="T46" fmla="*/ 131 w 162"/>
              <a:gd name="T47" fmla="*/ 61 h 161"/>
              <a:gd name="T48" fmla="*/ 148 w 162"/>
              <a:gd name="T49" fmla="*/ 134 h 161"/>
              <a:gd name="T50" fmla="*/ 145 w 162"/>
              <a:gd name="T51" fmla="*/ 142 h 161"/>
              <a:gd name="T52" fmla="*/ 131 w 162"/>
              <a:gd name="T53" fmla="*/ 153 h 161"/>
              <a:gd name="T54" fmla="*/ 126 w 162"/>
              <a:gd name="T55" fmla="*/ 154 h 161"/>
              <a:gd name="T56" fmla="*/ 124 w 162"/>
              <a:gd name="T57" fmla="*/ 154 h 161"/>
              <a:gd name="T58" fmla="*/ 120 w 162"/>
              <a:gd name="T59" fmla="*/ 150 h 161"/>
              <a:gd name="T60" fmla="*/ 92 w 162"/>
              <a:gd name="T61" fmla="*/ 99 h 161"/>
              <a:gd name="T62" fmla="*/ 69 w 162"/>
              <a:gd name="T63" fmla="*/ 122 h 161"/>
              <a:gd name="T64" fmla="*/ 74 w 162"/>
              <a:gd name="T65" fmla="*/ 141 h 161"/>
              <a:gd name="T66" fmla="*/ 72 w 162"/>
              <a:gd name="T67" fmla="*/ 148 h 161"/>
              <a:gd name="T68" fmla="*/ 62 w 162"/>
              <a:gd name="T69" fmla="*/ 159 h 161"/>
              <a:gd name="T70" fmla="*/ 56 w 162"/>
              <a:gd name="T71" fmla="*/ 161 h 161"/>
              <a:gd name="T72" fmla="*/ 8 w 162"/>
              <a:gd name="T73" fmla="*/ 105 h 161"/>
              <a:gd name="T74" fmla="*/ 36 w 162"/>
              <a:gd name="T75" fmla="*/ 126 h 161"/>
              <a:gd name="T76" fmla="*/ 56 w 162"/>
              <a:gd name="T77" fmla="*/ 153 h 161"/>
              <a:gd name="T78" fmla="*/ 66 w 162"/>
              <a:gd name="T79" fmla="*/ 143 h 161"/>
              <a:gd name="T80" fmla="*/ 60 w 162"/>
              <a:gd name="T81" fmla="*/ 120 h 161"/>
              <a:gd name="T82" fmla="*/ 94 w 162"/>
              <a:gd name="T83" fmla="*/ 86 h 161"/>
              <a:gd name="T84" fmla="*/ 126 w 162"/>
              <a:gd name="T85" fmla="*/ 146 h 161"/>
              <a:gd name="T86" fmla="*/ 140 w 162"/>
              <a:gd name="T87" fmla="*/ 136 h 161"/>
              <a:gd name="T88" fmla="*/ 122 w 162"/>
              <a:gd name="T89" fmla="*/ 58 h 161"/>
              <a:gd name="T90" fmla="*/ 141 w 162"/>
              <a:gd name="T91" fmla="*/ 39 h 161"/>
              <a:gd name="T92" fmla="*/ 152 w 162"/>
              <a:gd name="T93" fmla="*/ 22 h 161"/>
              <a:gd name="T94" fmla="*/ 151 w 162"/>
              <a:gd name="T95" fmla="*/ 10 h 161"/>
              <a:gd name="T96" fmla="*/ 146 w 162"/>
              <a:gd name="T97" fmla="*/ 8 h 161"/>
              <a:gd name="T98" fmla="*/ 122 w 162"/>
              <a:gd name="T99" fmla="*/ 20 h 161"/>
              <a:gd name="T100" fmla="*/ 103 w 162"/>
              <a:gd name="T101" fmla="*/ 39 h 161"/>
              <a:gd name="T102" fmla="*/ 28 w 162"/>
              <a:gd name="T103" fmla="*/ 21 h 161"/>
              <a:gd name="T104" fmla="*/ 15 w 162"/>
              <a:gd name="T105" fmla="*/ 35 h 161"/>
              <a:gd name="T106" fmla="*/ 75 w 162"/>
              <a:gd name="T107" fmla="*/ 67 h 161"/>
              <a:gd name="T108" fmla="*/ 41 w 162"/>
              <a:gd name="T109" fmla="*/ 101 h 161"/>
              <a:gd name="T110" fmla="*/ 18 w 162"/>
              <a:gd name="T111" fmla="*/ 95 h 161"/>
              <a:gd name="T112" fmla="*/ 8 w 162"/>
              <a:gd name="T113" fmla="*/ 105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62" h="161">
                <a:moveTo>
                  <a:pt x="56" y="161"/>
                </a:moveTo>
                <a:cubicBezTo>
                  <a:pt x="56" y="161"/>
                  <a:pt x="56" y="161"/>
                  <a:pt x="56" y="161"/>
                </a:cubicBezTo>
                <a:cubicBezTo>
                  <a:pt x="53" y="161"/>
                  <a:pt x="52" y="160"/>
                  <a:pt x="50" y="158"/>
                </a:cubicBezTo>
                <a:cubicBezTo>
                  <a:pt x="30" y="131"/>
                  <a:pt x="30" y="131"/>
                  <a:pt x="30" y="131"/>
                </a:cubicBezTo>
                <a:cubicBezTo>
                  <a:pt x="3" y="111"/>
                  <a:pt x="3" y="111"/>
                  <a:pt x="3" y="111"/>
                </a:cubicBezTo>
                <a:cubicBezTo>
                  <a:pt x="1" y="110"/>
                  <a:pt x="0" y="108"/>
                  <a:pt x="0" y="105"/>
                </a:cubicBezTo>
                <a:cubicBezTo>
                  <a:pt x="0" y="103"/>
                  <a:pt x="0" y="101"/>
                  <a:pt x="2" y="100"/>
                </a:cubicBezTo>
                <a:cubicBezTo>
                  <a:pt x="13" y="89"/>
                  <a:pt x="13" y="89"/>
                  <a:pt x="13" y="89"/>
                </a:cubicBezTo>
                <a:cubicBezTo>
                  <a:pt x="14" y="87"/>
                  <a:pt x="16" y="87"/>
                  <a:pt x="18" y="87"/>
                </a:cubicBezTo>
                <a:cubicBezTo>
                  <a:pt x="18" y="87"/>
                  <a:pt x="19" y="87"/>
                  <a:pt x="20" y="87"/>
                </a:cubicBezTo>
                <a:cubicBezTo>
                  <a:pt x="39" y="92"/>
                  <a:pt x="39" y="92"/>
                  <a:pt x="39" y="92"/>
                </a:cubicBezTo>
                <a:cubicBezTo>
                  <a:pt x="62" y="69"/>
                  <a:pt x="62" y="69"/>
                  <a:pt x="62" y="69"/>
                </a:cubicBezTo>
                <a:cubicBezTo>
                  <a:pt x="11" y="41"/>
                  <a:pt x="11" y="41"/>
                  <a:pt x="11" y="41"/>
                </a:cubicBezTo>
                <a:cubicBezTo>
                  <a:pt x="9" y="40"/>
                  <a:pt x="7" y="38"/>
                  <a:pt x="7" y="36"/>
                </a:cubicBezTo>
                <a:cubicBezTo>
                  <a:pt x="7" y="33"/>
                  <a:pt x="7" y="31"/>
                  <a:pt x="9" y="29"/>
                </a:cubicBezTo>
                <a:cubicBezTo>
                  <a:pt x="23" y="15"/>
                  <a:pt x="23" y="15"/>
                  <a:pt x="23" y="15"/>
                </a:cubicBezTo>
                <a:cubicBezTo>
                  <a:pt x="25" y="13"/>
                  <a:pt x="28" y="13"/>
                  <a:pt x="30" y="13"/>
                </a:cubicBezTo>
                <a:cubicBezTo>
                  <a:pt x="101" y="30"/>
                  <a:pt x="101" y="30"/>
                  <a:pt x="101" y="30"/>
                </a:cubicBezTo>
                <a:cubicBezTo>
                  <a:pt x="116" y="14"/>
                  <a:pt x="116" y="14"/>
                  <a:pt x="116" y="14"/>
                </a:cubicBezTo>
                <a:cubicBezTo>
                  <a:pt x="125" y="6"/>
                  <a:pt x="137" y="0"/>
                  <a:pt x="146" y="0"/>
                </a:cubicBezTo>
                <a:cubicBezTo>
                  <a:pt x="151" y="0"/>
                  <a:pt x="154" y="1"/>
                  <a:pt x="157" y="4"/>
                </a:cubicBezTo>
                <a:cubicBezTo>
                  <a:pt x="161" y="8"/>
                  <a:pt x="162" y="15"/>
                  <a:pt x="159" y="24"/>
                </a:cubicBezTo>
                <a:cubicBezTo>
                  <a:pt x="157" y="31"/>
                  <a:pt x="152" y="39"/>
                  <a:pt x="147" y="44"/>
                </a:cubicBezTo>
                <a:cubicBezTo>
                  <a:pt x="131" y="61"/>
                  <a:pt x="131" y="61"/>
                  <a:pt x="131" y="61"/>
                </a:cubicBezTo>
                <a:cubicBezTo>
                  <a:pt x="148" y="134"/>
                  <a:pt x="148" y="134"/>
                  <a:pt x="148" y="134"/>
                </a:cubicBezTo>
                <a:cubicBezTo>
                  <a:pt x="148" y="137"/>
                  <a:pt x="147" y="140"/>
                  <a:pt x="145" y="142"/>
                </a:cubicBezTo>
                <a:cubicBezTo>
                  <a:pt x="131" y="153"/>
                  <a:pt x="131" y="153"/>
                  <a:pt x="131" y="153"/>
                </a:cubicBezTo>
                <a:cubicBezTo>
                  <a:pt x="130" y="154"/>
                  <a:pt x="128" y="154"/>
                  <a:pt x="126" y="154"/>
                </a:cubicBezTo>
                <a:cubicBezTo>
                  <a:pt x="126" y="154"/>
                  <a:pt x="125" y="154"/>
                  <a:pt x="124" y="154"/>
                </a:cubicBezTo>
                <a:cubicBezTo>
                  <a:pt x="122" y="153"/>
                  <a:pt x="120" y="152"/>
                  <a:pt x="120" y="150"/>
                </a:cubicBezTo>
                <a:cubicBezTo>
                  <a:pt x="92" y="99"/>
                  <a:pt x="92" y="99"/>
                  <a:pt x="92" y="99"/>
                </a:cubicBezTo>
                <a:cubicBezTo>
                  <a:pt x="69" y="122"/>
                  <a:pt x="69" y="122"/>
                  <a:pt x="69" y="122"/>
                </a:cubicBezTo>
                <a:cubicBezTo>
                  <a:pt x="74" y="141"/>
                  <a:pt x="74" y="141"/>
                  <a:pt x="74" y="141"/>
                </a:cubicBezTo>
                <a:cubicBezTo>
                  <a:pt x="75" y="144"/>
                  <a:pt x="74" y="146"/>
                  <a:pt x="72" y="148"/>
                </a:cubicBezTo>
                <a:cubicBezTo>
                  <a:pt x="62" y="159"/>
                  <a:pt x="62" y="159"/>
                  <a:pt x="62" y="159"/>
                </a:cubicBezTo>
                <a:cubicBezTo>
                  <a:pt x="60" y="160"/>
                  <a:pt x="58" y="161"/>
                  <a:pt x="56" y="161"/>
                </a:cubicBezTo>
                <a:close/>
                <a:moveTo>
                  <a:pt x="8" y="105"/>
                </a:moveTo>
                <a:cubicBezTo>
                  <a:pt x="36" y="126"/>
                  <a:pt x="36" y="126"/>
                  <a:pt x="36" y="126"/>
                </a:cubicBezTo>
                <a:cubicBezTo>
                  <a:pt x="56" y="153"/>
                  <a:pt x="56" y="153"/>
                  <a:pt x="56" y="153"/>
                </a:cubicBezTo>
                <a:cubicBezTo>
                  <a:pt x="66" y="143"/>
                  <a:pt x="66" y="143"/>
                  <a:pt x="66" y="143"/>
                </a:cubicBezTo>
                <a:cubicBezTo>
                  <a:pt x="60" y="120"/>
                  <a:pt x="60" y="120"/>
                  <a:pt x="60" y="120"/>
                </a:cubicBezTo>
                <a:cubicBezTo>
                  <a:pt x="94" y="86"/>
                  <a:pt x="94" y="86"/>
                  <a:pt x="94" y="86"/>
                </a:cubicBezTo>
                <a:cubicBezTo>
                  <a:pt x="126" y="146"/>
                  <a:pt x="126" y="146"/>
                  <a:pt x="126" y="146"/>
                </a:cubicBezTo>
                <a:cubicBezTo>
                  <a:pt x="140" y="136"/>
                  <a:pt x="140" y="136"/>
                  <a:pt x="140" y="136"/>
                </a:cubicBezTo>
                <a:cubicBezTo>
                  <a:pt x="122" y="58"/>
                  <a:pt x="122" y="58"/>
                  <a:pt x="122" y="58"/>
                </a:cubicBezTo>
                <a:cubicBezTo>
                  <a:pt x="141" y="39"/>
                  <a:pt x="141" y="39"/>
                  <a:pt x="141" y="39"/>
                </a:cubicBezTo>
                <a:cubicBezTo>
                  <a:pt x="146" y="34"/>
                  <a:pt x="150" y="28"/>
                  <a:pt x="152" y="22"/>
                </a:cubicBezTo>
                <a:cubicBezTo>
                  <a:pt x="154" y="16"/>
                  <a:pt x="153" y="12"/>
                  <a:pt x="151" y="10"/>
                </a:cubicBezTo>
                <a:cubicBezTo>
                  <a:pt x="150" y="8"/>
                  <a:pt x="149" y="8"/>
                  <a:pt x="146" y="8"/>
                </a:cubicBezTo>
                <a:cubicBezTo>
                  <a:pt x="139" y="8"/>
                  <a:pt x="129" y="13"/>
                  <a:pt x="122" y="20"/>
                </a:cubicBezTo>
                <a:cubicBezTo>
                  <a:pt x="103" y="39"/>
                  <a:pt x="103" y="39"/>
                  <a:pt x="103" y="39"/>
                </a:cubicBezTo>
                <a:cubicBezTo>
                  <a:pt x="28" y="21"/>
                  <a:pt x="28" y="21"/>
                  <a:pt x="28" y="21"/>
                </a:cubicBezTo>
                <a:cubicBezTo>
                  <a:pt x="15" y="35"/>
                  <a:pt x="15" y="35"/>
                  <a:pt x="15" y="35"/>
                </a:cubicBezTo>
                <a:cubicBezTo>
                  <a:pt x="75" y="67"/>
                  <a:pt x="75" y="67"/>
                  <a:pt x="75" y="67"/>
                </a:cubicBezTo>
                <a:cubicBezTo>
                  <a:pt x="41" y="101"/>
                  <a:pt x="41" y="101"/>
                  <a:pt x="41" y="101"/>
                </a:cubicBezTo>
                <a:cubicBezTo>
                  <a:pt x="18" y="95"/>
                  <a:pt x="18" y="95"/>
                  <a:pt x="18" y="95"/>
                </a:cubicBezTo>
                <a:lnTo>
                  <a:pt x="8" y="10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id-ID" sz="1500"/>
          </a:p>
        </p:txBody>
      </p:sp>
      <p:grpSp>
        <p:nvGrpSpPr>
          <p:cNvPr id="46" name="Group 41">
            <a:extLst>
              <a:ext uri="{FF2B5EF4-FFF2-40B4-BE49-F238E27FC236}">
                <a16:creationId xmlns:a16="http://schemas.microsoft.com/office/drawing/2014/main" id="{66F35439-63CF-E2A6-FEF3-70433DA2B0CD}"/>
              </a:ext>
            </a:extLst>
          </p:cNvPr>
          <p:cNvGrpSpPr/>
          <p:nvPr/>
        </p:nvGrpSpPr>
        <p:grpSpPr>
          <a:xfrm>
            <a:off x="4095348" y="3944860"/>
            <a:ext cx="410104" cy="400844"/>
            <a:chOff x="2028826" y="2840038"/>
            <a:chExt cx="492125" cy="481013"/>
          </a:xfrm>
          <a:solidFill>
            <a:schemeClr val="bg1"/>
          </a:solidFill>
        </p:grpSpPr>
        <p:sp>
          <p:nvSpPr>
            <p:cNvPr id="47" name="Freeform 25">
              <a:extLst>
                <a:ext uri="{FF2B5EF4-FFF2-40B4-BE49-F238E27FC236}">
                  <a16:creationId xmlns:a16="http://schemas.microsoft.com/office/drawing/2014/main" id="{BD4E0E80-E8A2-93FB-F8A1-520F6F13F7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28826" y="2840038"/>
              <a:ext cx="492125" cy="481013"/>
            </a:xfrm>
            <a:custGeom>
              <a:avLst/>
              <a:gdLst>
                <a:gd name="T0" fmla="*/ 127 w 130"/>
                <a:gd name="T1" fmla="*/ 42 h 128"/>
                <a:gd name="T2" fmla="*/ 87 w 130"/>
                <a:gd name="T3" fmla="*/ 2 h 128"/>
                <a:gd name="T4" fmla="*/ 79 w 130"/>
                <a:gd name="T5" fmla="*/ 0 h 128"/>
                <a:gd name="T6" fmla="*/ 75 w 130"/>
                <a:gd name="T7" fmla="*/ 2 h 128"/>
                <a:gd name="T8" fmla="*/ 73 w 130"/>
                <a:gd name="T9" fmla="*/ 6 h 128"/>
                <a:gd name="T10" fmla="*/ 64 w 130"/>
                <a:gd name="T11" fmla="*/ 21 h 128"/>
                <a:gd name="T12" fmla="*/ 41 w 130"/>
                <a:gd name="T13" fmla="*/ 37 h 128"/>
                <a:gd name="T14" fmla="*/ 15 w 130"/>
                <a:gd name="T15" fmla="*/ 55 h 128"/>
                <a:gd name="T16" fmla="*/ 1 w 130"/>
                <a:gd name="T17" fmla="*/ 78 h 128"/>
                <a:gd name="T18" fmla="*/ 3 w 130"/>
                <a:gd name="T19" fmla="*/ 86 h 128"/>
                <a:gd name="T20" fmla="*/ 43 w 130"/>
                <a:gd name="T21" fmla="*/ 126 h 128"/>
                <a:gd name="T22" fmla="*/ 51 w 130"/>
                <a:gd name="T23" fmla="*/ 128 h 128"/>
                <a:gd name="T24" fmla="*/ 55 w 130"/>
                <a:gd name="T25" fmla="*/ 126 h 128"/>
                <a:gd name="T26" fmla="*/ 57 w 130"/>
                <a:gd name="T27" fmla="*/ 122 h 128"/>
                <a:gd name="T28" fmla="*/ 66 w 130"/>
                <a:gd name="T29" fmla="*/ 107 h 128"/>
                <a:gd name="T30" fmla="*/ 89 w 130"/>
                <a:gd name="T31" fmla="*/ 91 h 128"/>
                <a:gd name="T32" fmla="*/ 115 w 130"/>
                <a:gd name="T33" fmla="*/ 73 h 128"/>
                <a:gd name="T34" fmla="*/ 129 w 130"/>
                <a:gd name="T35" fmla="*/ 50 h 128"/>
                <a:gd name="T36" fmla="*/ 127 w 130"/>
                <a:gd name="T37" fmla="*/ 42 h 128"/>
                <a:gd name="T38" fmla="*/ 49 w 130"/>
                <a:gd name="T39" fmla="*/ 120 h 128"/>
                <a:gd name="T40" fmla="*/ 9 w 130"/>
                <a:gd name="T41" fmla="*/ 80 h 128"/>
                <a:gd name="T42" fmla="*/ 81 w 130"/>
                <a:gd name="T43" fmla="*/ 8 h 128"/>
                <a:gd name="T44" fmla="*/ 121 w 130"/>
                <a:gd name="T45" fmla="*/ 48 h 128"/>
                <a:gd name="T46" fmla="*/ 49 w 130"/>
                <a:gd name="T47" fmla="*/ 12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0" h="128">
                  <a:moveTo>
                    <a:pt x="127" y="42"/>
                  </a:moveTo>
                  <a:cubicBezTo>
                    <a:pt x="87" y="2"/>
                    <a:pt x="87" y="2"/>
                    <a:pt x="87" y="2"/>
                  </a:cubicBezTo>
                  <a:cubicBezTo>
                    <a:pt x="85" y="0"/>
                    <a:pt x="82" y="0"/>
                    <a:pt x="79" y="0"/>
                  </a:cubicBezTo>
                  <a:cubicBezTo>
                    <a:pt x="78" y="1"/>
                    <a:pt x="76" y="1"/>
                    <a:pt x="75" y="2"/>
                  </a:cubicBezTo>
                  <a:cubicBezTo>
                    <a:pt x="74" y="3"/>
                    <a:pt x="74" y="4"/>
                    <a:pt x="73" y="6"/>
                  </a:cubicBezTo>
                  <a:cubicBezTo>
                    <a:pt x="72" y="12"/>
                    <a:pt x="68" y="17"/>
                    <a:pt x="64" y="21"/>
                  </a:cubicBezTo>
                  <a:cubicBezTo>
                    <a:pt x="58" y="27"/>
                    <a:pt x="50" y="32"/>
                    <a:pt x="41" y="37"/>
                  </a:cubicBezTo>
                  <a:cubicBezTo>
                    <a:pt x="32" y="42"/>
                    <a:pt x="23" y="48"/>
                    <a:pt x="15" y="55"/>
                  </a:cubicBezTo>
                  <a:cubicBezTo>
                    <a:pt x="8" y="62"/>
                    <a:pt x="4" y="69"/>
                    <a:pt x="1" y="78"/>
                  </a:cubicBezTo>
                  <a:cubicBezTo>
                    <a:pt x="0" y="80"/>
                    <a:pt x="1" y="84"/>
                    <a:pt x="3" y="8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5" y="128"/>
                    <a:pt x="48" y="128"/>
                    <a:pt x="51" y="128"/>
                  </a:cubicBezTo>
                  <a:cubicBezTo>
                    <a:pt x="52" y="127"/>
                    <a:pt x="54" y="127"/>
                    <a:pt x="55" y="126"/>
                  </a:cubicBezTo>
                  <a:cubicBezTo>
                    <a:pt x="56" y="125"/>
                    <a:pt x="56" y="124"/>
                    <a:pt x="57" y="122"/>
                  </a:cubicBezTo>
                  <a:cubicBezTo>
                    <a:pt x="58" y="116"/>
                    <a:pt x="62" y="111"/>
                    <a:pt x="66" y="107"/>
                  </a:cubicBezTo>
                  <a:cubicBezTo>
                    <a:pt x="72" y="101"/>
                    <a:pt x="80" y="96"/>
                    <a:pt x="89" y="91"/>
                  </a:cubicBezTo>
                  <a:cubicBezTo>
                    <a:pt x="98" y="86"/>
                    <a:pt x="107" y="80"/>
                    <a:pt x="115" y="73"/>
                  </a:cubicBezTo>
                  <a:cubicBezTo>
                    <a:pt x="122" y="66"/>
                    <a:pt x="126" y="59"/>
                    <a:pt x="129" y="50"/>
                  </a:cubicBezTo>
                  <a:cubicBezTo>
                    <a:pt x="130" y="48"/>
                    <a:pt x="129" y="44"/>
                    <a:pt x="127" y="42"/>
                  </a:cubicBezTo>
                  <a:close/>
                  <a:moveTo>
                    <a:pt x="49" y="120"/>
                  </a:moveTo>
                  <a:cubicBezTo>
                    <a:pt x="36" y="107"/>
                    <a:pt x="22" y="93"/>
                    <a:pt x="9" y="80"/>
                  </a:cubicBezTo>
                  <a:cubicBezTo>
                    <a:pt x="20" y="43"/>
                    <a:pt x="70" y="45"/>
                    <a:pt x="81" y="8"/>
                  </a:cubicBezTo>
                  <a:cubicBezTo>
                    <a:pt x="94" y="21"/>
                    <a:pt x="108" y="35"/>
                    <a:pt x="121" y="48"/>
                  </a:cubicBezTo>
                  <a:cubicBezTo>
                    <a:pt x="110" y="85"/>
                    <a:pt x="60" y="83"/>
                    <a:pt x="49" y="1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id-ID" sz="1500"/>
            </a:p>
          </p:txBody>
        </p:sp>
        <p:sp>
          <p:nvSpPr>
            <p:cNvPr id="48" name="Freeform 26">
              <a:extLst>
                <a:ext uri="{FF2B5EF4-FFF2-40B4-BE49-F238E27FC236}">
                  <a16:creationId xmlns:a16="http://schemas.microsoft.com/office/drawing/2014/main" id="{1BD3A4B5-B301-EDB6-FFE6-FB3FA5BE76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06626" y="3008313"/>
              <a:ext cx="133350" cy="136525"/>
            </a:xfrm>
            <a:custGeom>
              <a:avLst/>
              <a:gdLst>
                <a:gd name="T0" fmla="*/ 28 w 35"/>
                <a:gd name="T1" fmla="*/ 12 h 36"/>
                <a:gd name="T2" fmla="*/ 20 w 35"/>
                <a:gd name="T3" fmla="*/ 13 h 36"/>
                <a:gd name="T4" fmla="*/ 10 w 35"/>
                <a:gd name="T5" fmla="*/ 7 h 36"/>
                <a:gd name="T6" fmla="*/ 15 w 35"/>
                <a:gd name="T7" fmla="*/ 6 h 36"/>
                <a:gd name="T8" fmla="*/ 19 w 35"/>
                <a:gd name="T9" fmla="*/ 6 h 36"/>
                <a:gd name="T10" fmla="*/ 20 w 35"/>
                <a:gd name="T11" fmla="*/ 2 h 36"/>
                <a:gd name="T12" fmla="*/ 13 w 35"/>
                <a:gd name="T13" fmla="*/ 1 h 36"/>
                <a:gd name="T14" fmla="*/ 6 w 35"/>
                <a:gd name="T15" fmla="*/ 4 h 36"/>
                <a:gd name="T16" fmla="*/ 5 w 35"/>
                <a:gd name="T17" fmla="*/ 3 h 36"/>
                <a:gd name="T18" fmla="*/ 3 w 35"/>
                <a:gd name="T19" fmla="*/ 5 h 36"/>
                <a:gd name="T20" fmla="*/ 4 w 35"/>
                <a:gd name="T21" fmla="*/ 6 h 36"/>
                <a:gd name="T22" fmla="*/ 1 w 35"/>
                <a:gd name="T23" fmla="*/ 15 h 36"/>
                <a:gd name="T24" fmla="*/ 3 w 35"/>
                <a:gd name="T25" fmla="*/ 22 h 36"/>
                <a:gd name="T26" fmla="*/ 18 w 35"/>
                <a:gd name="T27" fmla="*/ 21 h 36"/>
                <a:gd name="T28" fmla="*/ 23 w 35"/>
                <a:gd name="T29" fmla="*/ 31 h 36"/>
                <a:gd name="T30" fmla="*/ 19 w 35"/>
                <a:gd name="T31" fmla="*/ 30 h 36"/>
                <a:gd name="T32" fmla="*/ 16 w 35"/>
                <a:gd name="T33" fmla="*/ 28 h 36"/>
                <a:gd name="T34" fmla="*/ 13 w 35"/>
                <a:gd name="T35" fmla="*/ 31 h 36"/>
                <a:gd name="T36" fmla="*/ 17 w 35"/>
                <a:gd name="T37" fmla="*/ 35 h 36"/>
                <a:gd name="T38" fmla="*/ 25 w 35"/>
                <a:gd name="T39" fmla="*/ 36 h 36"/>
                <a:gd name="T40" fmla="*/ 31 w 35"/>
                <a:gd name="T41" fmla="*/ 35 h 36"/>
                <a:gd name="T42" fmla="*/ 33 w 35"/>
                <a:gd name="T43" fmla="*/ 34 h 36"/>
                <a:gd name="T44" fmla="*/ 33 w 35"/>
                <a:gd name="T45" fmla="*/ 32 h 36"/>
                <a:gd name="T46" fmla="*/ 34 w 35"/>
                <a:gd name="T47" fmla="*/ 26 h 36"/>
                <a:gd name="T48" fmla="*/ 35 w 35"/>
                <a:gd name="T49" fmla="*/ 18 h 36"/>
                <a:gd name="T50" fmla="*/ 10 w 35"/>
                <a:gd name="T51" fmla="*/ 17 h 36"/>
                <a:gd name="T52" fmla="*/ 6 w 35"/>
                <a:gd name="T53" fmla="*/ 15 h 36"/>
                <a:gd name="T54" fmla="*/ 7 w 35"/>
                <a:gd name="T55" fmla="*/ 11 h 36"/>
                <a:gd name="T56" fmla="*/ 14 w 35"/>
                <a:gd name="T57" fmla="*/ 16 h 36"/>
                <a:gd name="T58" fmla="*/ 29 w 35"/>
                <a:gd name="T59" fmla="*/ 25 h 36"/>
                <a:gd name="T60" fmla="*/ 21 w 35"/>
                <a:gd name="T61" fmla="*/ 20 h 36"/>
                <a:gd name="T62" fmla="*/ 25 w 35"/>
                <a:gd name="T63" fmla="*/ 18 h 36"/>
                <a:gd name="T64" fmla="*/ 28 w 35"/>
                <a:gd name="T65" fmla="*/ 20 h 36"/>
                <a:gd name="T66" fmla="*/ 29 w 35"/>
                <a:gd name="T67" fmla="*/ 2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" h="36">
                  <a:moveTo>
                    <a:pt x="32" y="15"/>
                  </a:moveTo>
                  <a:cubicBezTo>
                    <a:pt x="31" y="14"/>
                    <a:pt x="30" y="13"/>
                    <a:pt x="28" y="12"/>
                  </a:cubicBezTo>
                  <a:cubicBezTo>
                    <a:pt x="27" y="12"/>
                    <a:pt x="26" y="12"/>
                    <a:pt x="24" y="12"/>
                  </a:cubicBezTo>
                  <a:cubicBezTo>
                    <a:pt x="23" y="12"/>
                    <a:pt x="22" y="12"/>
                    <a:pt x="20" y="13"/>
                  </a:cubicBezTo>
                  <a:cubicBezTo>
                    <a:pt x="19" y="13"/>
                    <a:pt x="18" y="14"/>
                    <a:pt x="16" y="15"/>
                  </a:cubicBezTo>
                  <a:cubicBezTo>
                    <a:pt x="14" y="12"/>
                    <a:pt x="12" y="10"/>
                    <a:pt x="10" y="7"/>
                  </a:cubicBezTo>
                  <a:cubicBezTo>
                    <a:pt x="11" y="7"/>
                    <a:pt x="12" y="6"/>
                    <a:pt x="13" y="6"/>
                  </a:cubicBezTo>
                  <a:cubicBezTo>
                    <a:pt x="14" y="6"/>
                    <a:pt x="14" y="6"/>
                    <a:pt x="15" y="6"/>
                  </a:cubicBezTo>
                  <a:cubicBezTo>
                    <a:pt x="16" y="7"/>
                    <a:pt x="17" y="7"/>
                    <a:pt x="18" y="7"/>
                  </a:cubicBezTo>
                  <a:cubicBezTo>
                    <a:pt x="18" y="7"/>
                    <a:pt x="19" y="7"/>
                    <a:pt x="19" y="6"/>
                  </a:cubicBezTo>
                  <a:cubicBezTo>
                    <a:pt x="20" y="6"/>
                    <a:pt x="20" y="5"/>
                    <a:pt x="20" y="5"/>
                  </a:cubicBezTo>
                  <a:cubicBezTo>
                    <a:pt x="20" y="4"/>
                    <a:pt x="20" y="3"/>
                    <a:pt x="20" y="2"/>
                  </a:cubicBezTo>
                  <a:cubicBezTo>
                    <a:pt x="19" y="1"/>
                    <a:pt x="18" y="1"/>
                    <a:pt x="16" y="0"/>
                  </a:cubicBezTo>
                  <a:cubicBezTo>
                    <a:pt x="15" y="0"/>
                    <a:pt x="14" y="0"/>
                    <a:pt x="13" y="1"/>
                  </a:cubicBezTo>
                  <a:cubicBezTo>
                    <a:pt x="11" y="1"/>
                    <a:pt x="10" y="1"/>
                    <a:pt x="9" y="2"/>
                  </a:cubicBezTo>
                  <a:cubicBezTo>
                    <a:pt x="8" y="3"/>
                    <a:pt x="7" y="3"/>
                    <a:pt x="6" y="4"/>
                  </a:cubicBezTo>
                  <a:cubicBezTo>
                    <a:pt x="6" y="4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4" y="3"/>
                    <a:pt x="3" y="3"/>
                  </a:cubicBezTo>
                  <a:cubicBezTo>
                    <a:pt x="3" y="4"/>
                    <a:pt x="3" y="4"/>
                    <a:pt x="3" y="5"/>
                  </a:cubicBezTo>
                  <a:cubicBezTo>
                    <a:pt x="3" y="5"/>
                    <a:pt x="3" y="5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7"/>
                    <a:pt x="2" y="9"/>
                    <a:pt x="2" y="10"/>
                  </a:cubicBezTo>
                  <a:cubicBezTo>
                    <a:pt x="1" y="12"/>
                    <a:pt x="1" y="13"/>
                    <a:pt x="1" y="15"/>
                  </a:cubicBezTo>
                  <a:cubicBezTo>
                    <a:pt x="0" y="16"/>
                    <a:pt x="1" y="17"/>
                    <a:pt x="1" y="18"/>
                  </a:cubicBezTo>
                  <a:cubicBezTo>
                    <a:pt x="1" y="20"/>
                    <a:pt x="2" y="21"/>
                    <a:pt x="3" y="22"/>
                  </a:cubicBezTo>
                  <a:cubicBezTo>
                    <a:pt x="5" y="23"/>
                    <a:pt x="8" y="24"/>
                    <a:pt x="10" y="24"/>
                  </a:cubicBezTo>
                  <a:cubicBezTo>
                    <a:pt x="13" y="23"/>
                    <a:pt x="15" y="23"/>
                    <a:pt x="18" y="21"/>
                  </a:cubicBezTo>
                  <a:cubicBezTo>
                    <a:pt x="21" y="24"/>
                    <a:pt x="23" y="27"/>
                    <a:pt x="25" y="29"/>
                  </a:cubicBezTo>
                  <a:cubicBezTo>
                    <a:pt x="24" y="30"/>
                    <a:pt x="24" y="30"/>
                    <a:pt x="23" y="31"/>
                  </a:cubicBezTo>
                  <a:cubicBezTo>
                    <a:pt x="22" y="31"/>
                    <a:pt x="21" y="31"/>
                    <a:pt x="21" y="31"/>
                  </a:cubicBezTo>
                  <a:cubicBezTo>
                    <a:pt x="20" y="30"/>
                    <a:pt x="20" y="30"/>
                    <a:pt x="19" y="30"/>
                  </a:cubicBezTo>
                  <a:cubicBezTo>
                    <a:pt x="18" y="29"/>
                    <a:pt x="18" y="29"/>
                    <a:pt x="17" y="29"/>
                  </a:cubicBezTo>
                  <a:cubicBezTo>
                    <a:pt x="17" y="28"/>
                    <a:pt x="16" y="28"/>
                    <a:pt x="16" y="28"/>
                  </a:cubicBezTo>
                  <a:cubicBezTo>
                    <a:pt x="15" y="28"/>
                    <a:pt x="15" y="29"/>
                    <a:pt x="14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32"/>
                    <a:pt x="13" y="33"/>
                    <a:pt x="14" y="33"/>
                  </a:cubicBezTo>
                  <a:cubicBezTo>
                    <a:pt x="15" y="34"/>
                    <a:pt x="16" y="35"/>
                    <a:pt x="17" y="35"/>
                  </a:cubicBezTo>
                  <a:cubicBezTo>
                    <a:pt x="18" y="36"/>
                    <a:pt x="19" y="36"/>
                    <a:pt x="20" y="36"/>
                  </a:cubicBezTo>
                  <a:cubicBezTo>
                    <a:pt x="22" y="36"/>
                    <a:pt x="23" y="36"/>
                    <a:pt x="25" y="36"/>
                  </a:cubicBezTo>
                  <a:cubicBezTo>
                    <a:pt x="26" y="35"/>
                    <a:pt x="27" y="34"/>
                    <a:pt x="29" y="33"/>
                  </a:cubicBezTo>
                  <a:cubicBezTo>
                    <a:pt x="30" y="33"/>
                    <a:pt x="30" y="34"/>
                    <a:pt x="31" y="35"/>
                  </a:cubicBezTo>
                  <a:cubicBezTo>
                    <a:pt x="31" y="35"/>
                    <a:pt x="32" y="35"/>
                    <a:pt x="32" y="35"/>
                  </a:cubicBezTo>
                  <a:cubicBezTo>
                    <a:pt x="33" y="35"/>
                    <a:pt x="33" y="35"/>
                    <a:pt x="33" y="34"/>
                  </a:cubicBezTo>
                  <a:cubicBezTo>
                    <a:pt x="33" y="34"/>
                    <a:pt x="34" y="34"/>
                    <a:pt x="34" y="33"/>
                  </a:cubicBezTo>
                  <a:cubicBezTo>
                    <a:pt x="34" y="33"/>
                    <a:pt x="33" y="32"/>
                    <a:pt x="33" y="32"/>
                  </a:cubicBezTo>
                  <a:cubicBezTo>
                    <a:pt x="32" y="32"/>
                    <a:pt x="32" y="31"/>
                    <a:pt x="31" y="30"/>
                  </a:cubicBezTo>
                  <a:cubicBezTo>
                    <a:pt x="32" y="29"/>
                    <a:pt x="33" y="27"/>
                    <a:pt x="34" y="26"/>
                  </a:cubicBezTo>
                  <a:cubicBezTo>
                    <a:pt x="35" y="24"/>
                    <a:pt x="35" y="23"/>
                    <a:pt x="35" y="21"/>
                  </a:cubicBezTo>
                  <a:cubicBezTo>
                    <a:pt x="35" y="20"/>
                    <a:pt x="35" y="19"/>
                    <a:pt x="35" y="18"/>
                  </a:cubicBezTo>
                  <a:cubicBezTo>
                    <a:pt x="34" y="17"/>
                    <a:pt x="33" y="16"/>
                    <a:pt x="32" y="15"/>
                  </a:cubicBezTo>
                  <a:close/>
                  <a:moveTo>
                    <a:pt x="10" y="17"/>
                  </a:moveTo>
                  <a:cubicBezTo>
                    <a:pt x="9" y="17"/>
                    <a:pt x="8" y="17"/>
                    <a:pt x="7" y="16"/>
                  </a:cubicBezTo>
                  <a:cubicBezTo>
                    <a:pt x="7" y="16"/>
                    <a:pt x="6" y="15"/>
                    <a:pt x="6" y="15"/>
                  </a:cubicBezTo>
                  <a:cubicBezTo>
                    <a:pt x="6" y="14"/>
                    <a:pt x="6" y="14"/>
                    <a:pt x="6" y="13"/>
                  </a:cubicBezTo>
                  <a:cubicBezTo>
                    <a:pt x="6" y="13"/>
                    <a:pt x="6" y="12"/>
                    <a:pt x="7" y="11"/>
                  </a:cubicBezTo>
                  <a:cubicBezTo>
                    <a:pt x="7" y="11"/>
                    <a:pt x="7" y="10"/>
                    <a:pt x="8" y="9"/>
                  </a:cubicBezTo>
                  <a:cubicBezTo>
                    <a:pt x="10" y="11"/>
                    <a:pt x="12" y="14"/>
                    <a:pt x="14" y="16"/>
                  </a:cubicBezTo>
                  <a:cubicBezTo>
                    <a:pt x="12" y="17"/>
                    <a:pt x="11" y="17"/>
                    <a:pt x="10" y="17"/>
                  </a:cubicBezTo>
                  <a:close/>
                  <a:moveTo>
                    <a:pt x="29" y="25"/>
                  </a:moveTo>
                  <a:cubicBezTo>
                    <a:pt x="28" y="26"/>
                    <a:pt x="28" y="27"/>
                    <a:pt x="27" y="27"/>
                  </a:cubicBezTo>
                  <a:cubicBezTo>
                    <a:pt x="25" y="25"/>
                    <a:pt x="23" y="22"/>
                    <a:pt x="21" y="20"/>
                  </a:cubicBezTo>
                  <a:cubicBezTo>
                    <a:pt x="21" y="20"/>
                    <a:pt x="22" y="19"/>
                    <a:pt x="23" y="19"/>
                  </a:cubicBezTo>
                  <a:cubicBezTo>
                    <a:pt x="23" y="19"/>
                    <a:pt x="24" y="19"/>
                    <a:pt x="25" y="18"/>
                  </a:cubicBezTo>
                  <a:cubicBezTo>
                    <a:pt x="25" y="18"/>
                    <a:pt x="26" y="18"/>
                    <a:pt x="27" y="19"/>
                  </a:cubicBezTo>
                  <a:cubicBezTo>
                    <a:pt x="27" y="19"/>
                    <a:pt x="28" y="19"/>
                    <a:pt x="28" y="20"/>
                  </a:cubicBezTo>
                  <a:cubicBezTo>
                    <a:pt x="29" y="20"/>
                    <a:pt x="29" y="21"/>
                    <a:pt x="29" y="21"/>
                  </a:cubicBezTo>
                  <a:cubicBezTo>
                    <a:pt x="30" y="22"/>
                    <a:pt x="30" y="23"/>
                    <a:pt x="29" y="23"/>
                  </a:cubicBezTo>
                  <a:cubicBezTo>
                    <a:pt x="29" y="24"/>
                    <a:pt x="29" y="25"/>
                    <a:pt x="2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id-ID" sz="1500"/>
            </a:p>
          </p:txBody>
        </p:sp>
        <p:sp>
          <p:nvSpPr>
            <p:cNvPr id="49" name="Freeform 27">
              <a:extLst>
                <a:ext uri="{FF2B5EF4-FFF2-40B4-BE49-F238E27FC236}">
                  <a16:creationId xmlns:a16="http://schemas.microsoft.com/office/drawing/2014/main" id="{6CA6965A-D20B-8D59-9FA4-5C042E7AC8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5513" y="3170238"/>
              <a:ext cx="71438" cy="79375"/>
            </a:xfrm>
            <a:custGeom>
              <a:avLst/>
              <a:gdLst>
                <a:gd name="T0" fmla="*/ 16 w 19"/>
                <a:gd name="T1" fmla="*/ 1 h 21"/>
                <a:gd name="T2" fmla="*/ 16 w 19"/>
                <a:gd name="T3" fmla="*/ 1 h 21"/>
                <a:gd name="T4" fmla="*/ 9 w 19"/>
                <a:gd name="T5" fmla="*/ 7 h 21"/>
                <a:gd name="T6" fmla="*/ 3 w 19"/>
                <a:gd name="T7" fmla="*/ 14 h 21"/>
                <a:gd name="T8" fmla="*/ 0 w 19"/>
                <a:gd name="T9" fmla="*/ 17 h 21"/>
                <a:gd name="T10" fmla="*/ 0 w 19"/>
                <a:gd name="T11" fmla="*/ 17 h 21"/>
                <a:gd name="T12" fmla="*/ 0 w 19"/>
                <a:gd name="T13" fmla="*/ 20 h 21"/>
                <a:gd name="T14" fmla="*/ 3 w 19"/>
                <a:gd name="T15" fmla="*/ 20 h 21"/>
                <a:gd name="T16" fmla="*/ 3 w 19"/>
                <a:gd name="T17" fmla="*/ 20 h 21"/>
                <a:gd name="T18" fmla="*/ 6 w 19"/>
                <a:gd name="T19" fmla="*/ 16 h 21"/>
                <a:gd name="T20" fmla="*/ 11 w 19"/>
                <a:gd name="T21" fmla="*/ 10 h 21"/>
                <a:gd name="T22" fmla="*/ 18 w 19"/>
                <a:gd name="T23" fmla="*/ 4 h 21"/>
                <a:gd name="T24" fmla="*/ 18 w 19"/>
                <a:gd name="T25" fmla="*/ 4 h 21"/>
                <a:gd name="T26" fmla="*/ 19 w 19"/>
                <a:gd name="T27" fmla="*/ 4 h 21"/>
                <a:gd name="T28" fmla="*/ 19 w 19"/>
                <a:gd name="T29" fmla="*/ 1 h 21"/>
                <a:gd name="T30" fmla="*/ 16 w 19"/>
                <a:gd name="T31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21">
                  <a:moveTo>
                    <a:pt x="16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3" y="3"/>
                    <a:pt x="11" y="5"/>
                    <a:pt x="9" y="7"/>
                  </a:cubicBezTo>
                  <a:cubicBezTo>
                    <a:pt x="6" y="9"/>
                    <a:pt x="5" y="11"/>
                    <a:pt x="3" y="1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" y="21"/>
                    <a:pt x="2" y="21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8" y="14"/>
                    <a:pt x="9" y="12"/>
                    <a:pt x="11" y="10"/>
                  </a:cubicBezTo>
                  <a:cubicBezTo>
                    <a:pt x="14" y="8"/>
                    <a:pt x="16" y="6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3"/>
                    <a:pt x="19" y="2"/>
                    <a:pt x="19" y="1"/>
                  </a:cubicBezTo>
                  <a:cubicBezTo>
                    <a:pt x="18" y="0"/>
                    <a:pt x="17" y="0"/>
                    <a:pt x="1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id-ID" sz="1500"/>
            </a:p>
          </p:txBody>
        </p:sp>
        <p:sp>
          <p:nvSpPr>
            <p:cNvPr id="50" name="Freeform 28">
              <a:extLst>
                <a:ext uri="{FF2B5EF4-FFF2-40B4-BE49-F238E27FC236}">
                  <a16:creationId xmlns:a16="http://schemas.microsoft.com/office/drawing/2014/main" id="{6177BA8E-0811-F0E2-BCD6-1D5C1C99B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2826" y="2914650"/>
              <a:ext cx="74613" cy="79375"/>
            </a:xfrm>
            <a:custGeom>
              <a:avLst/>
              <a:gdLst>
                <a:gd name="T0" fmla="*/ 8 w 20"/>
                <a:gd name="T1" fmla="*/ 11 h 21"/>
                <a:gd name="T2" fmla="*/ 1 w 20"/>
                <a:gd name="T3" fmla="*/ 17 h 21"/>
                <a:gd name="T4" fmla="*/ 0 w 20"/>
                <a:gd name="T5" fmla="*/ 17 h 21"/>
                <a:gd name="T6" fmla="*/ 0 w 20"/>
                <a:gd name="T7" fmla="*/ 20 h 21"/>
                <a:gd name="T8" fmla="*/ 3 w 20"/>
                <a:gd name="T9" fmla="*/ 20 h 21"/>
                <a:gd name="T10" fmla="*/ 3 w 20"/>
                <a:gd name="T11" fmla="*/ 20 h 21"/>
                <a:gd name="T12" fmla="*/ 10 w 20"/>
                <a:gd name="T13" fmla="*/ 14 h 21"/>
                <a:gd name="T14" fmla="*/ 16 w 20"/>
                <a:gd name="T15" fmla="*/ 7 h 21"/>
                <a:gd name="T16" fmla="*/ 19 w 20"/>
                <a:gd name="T17" fmla="*/ 3 h 21"/>
                <a:gd name="T18" fmla="*/ 19 w 20"/>
                <a:gd name="T19" fmla="*/ 3 h 21"/>
                <a:gd name="T20" fmla="*/ 19 w 20"/>
                <a:gd name="T21" fmla="*/ 0 h 21"/>
                <a:gd name="T22" fmla="*/ 16 w 20"/>
                <a:gd name="T23" fmla="*/ 0 h 21"/>
                <a:gd name="T24" fmla="*/ 16 w 20"/>
                <a:gd name="T25" fmla="*/ 1 h 21"/>
                <a:gd name="T26" fmla="*/ 13 w 20"/>
                <a:gd name="T27" fmla="*/ 5 h 21"/>
                <a:gd name="T28" fmla="*/ 8 w 20"/>
                <a:gd name="T29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21">
                  <a:moveTo>
                    <a:pt x="8" y="11"/>
                  </a:moveTo>
                  <a:cubicBezTo>
                    <a:pt x="5" y="13"/>
                    <a:pt x="3" y="15"/>
                    <a:pt x="1" y="17"/>
                  </a:cubicBezTo>
                  <a:cubicBezTo>
                    <a:pt x="1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" y="21"/>
                    <a:pt x="2" y="21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6" y="18"/>
                    <a:pt x="8" y="16"/>
                    <a:pt x="10" y="14"/>
                  </a:cubicBezTo>
                  <a:cubicBezTo>
                    <a:pt x="13" y="12"/>
                    <a:pt x="14" y="9"/>
                    <a:pt x="16" y="7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2"/>
                    <a:pt x="20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1" y="7"/>
                    <a:pt x="10" y="9"/>
                    <a:pt x="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id-ID" sz="1500"/>
            </a:p>
          </p:txBody>
        </p:sp>
      </p:grpSp>
      <p:sp>
        <p:nvSpPr>
          <p:cNvPr id="3" name="TextBox 16">
            <a:extLst>
              <a:ext uri="{FF2B5EF4-FFF2-40B4-BE49-F238E27FC236}">
                <a16:creationId xmlns:a16="http://schemas.microsoft.com/office/drawing/2014/main" id="{73DE57A0-8ECB-4F10-C1B7-D5E8FEF10CEE}"/>
              </a:ext>
            </a:extLst>
          </p:cNvPr>
          <p:cNvSpPr txBox="1"/>
          <p:nvPr/>
        </p:nvSpPr>
        <p:spPr>
          <a:xfrm>
            <a:off x="1059635" y="2840898"/>
            <a:ext cx="353069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500" b="1" dirty="0">
                <a:latin typeface="Cambria" panose="02040503050406030204" pitchFamily="18" charset="0"/>
                <a:ea typeface="Cambria" panose="02040503050406030204" pitchFamily="18" charset="0"/>
              </a:rPr>
              <a:t>Centros do Âmbito Municipal  </a:t>
            </a:r>
            <a:endParaRPr lang="id-ID" sz="1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3A010708-2AEA-FCA3-0F77-E41CAE1325AE}"/>
              </a:ext>
            </a:extLst>
          </p:cNvPr>
          <p:cNvSpPr txBox="1"/>
          <p:nvPr/>
        </p:nvSpPr>
        <p:spPr>
          <a:xfrm>
            <a:off x="1020366" y="3352841"/>
            <a:ext cx="353069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500" b="1" dirty="0">
                <a:latin typeface="Cambria" panose="02040503050406030204" pitchFamily="18" charset="0"/>
                <a:ea typeface="Cambria" panose="02040503050406030204" pitchFamily="18" charset="0"/>
              </a:rPr>
              <a:t>Pavilhões de Artes e Ofícios   </a:t>
            </a:r>
            <a:endParaRPr lang="id-ID" sz="1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16">
            <a:extLst>
              <a:ext uri="{FF2B5EF4-FFF2-40B4-BE49-F238E27FC236}">
                <a16:creationId xmlns:a16="http://schemas.microsoft.com/office/drawing/2014/main" id="{CC0BACDA-B3BE-050A-D719-FB114D217382}"/>
              </a:ext>
            </a:extLst>
          </p:cNvPr>
          <p:cNvSpPr txBox="1"/>
          <p:nvPr/>
        </p:nvSpPr>
        <p:spPr>
          <a:xfrm>
            <a:off x="1080529" y="3884172"/>
            <a:ext cx="39800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500" b="1" dirty="0">
                <a:latin typeface="Cambria" panose="02040503050406030204" pitchFamily="18" charset="0"/>
                <a:ea typeface="Cambria" panose="02040503050406030204" pitchFamily="18" charset="0"/>
              </a:rPr>
              <a:t>Escolas Rurais Cidadelas Jovens de Sucesso   </a:t>
            </a:r>
            <a:endParaRPr lang="id-ID" sz="1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86B0E35-CAF5-E886-68DF-F099A4ABA3F2}"/>
              </a:ext>
            </a:extLst>
          </p:cNvPr>
          <p:cNvSpPr/>
          <p:nvPr/>
        </p:nvSpPr>
        <p:spPr>
          <a:xfrm>
            <a:off x="553376" y="4377008"/>
            <a:ext cx="473137" cy="41013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r>
              <a:rPr lang="pt-PT" sz="1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7" name="TextBox 16">
            <a:extLst>
              <a:ext uri="{FF2B5EF4-FFF2-40B4-BE49-F238E27FC236}">
                <a16:creationId xmlns:a16="http://schemas.microsoft.com/office/drawing/2014/main" id="{DCDB1B4F-0002-04B3-8058-D3A0EE68E89F}"/>
              </a:ext>
            </a:extLst>
          </p:cNvPr>
          <p:cNvSpPr txBox="1"/>
          <p:nvPr/>
        </p:nvSpPr>
        <p:spPr>
          <a:xfrm>
            <a:off x="898713" y="4391418"/>
            <a:ext cx="353069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500" b="1" dirty="0">
                <a:latin typeface="Cambria" panose="02040503050406030204" pitchFamily="18" charset="0"/>
                <a:ea typeface="Cambria" panose="02040503050406030204" pitchFamily="18" charset="0"/>
              </a:rPr>
              <a:t>Unidades Movéis </a:t>
            </a:r>
            <a:endParaRPr lang="id-ID" sz="1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BD3EA1D2-EBE3-D15C-9E7E-1B6495165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2574" y="1069069"/>
            <a:ext cx="6809278" cy="5301253"/>
          </a:xfrm>
          <a:prstGeom prst="rect">
            <a:avLst/>
          </a:prstGeom>
        </p:spPr>
      </p:pic>
      <p:sp>
        <p:nvSpPr>
          <p:cNvPr id="17" name="AutoShape 12">
            <a:extLst>
              <a:ext uri="{FF2B5EF4-FFF2-40B4-BE49-F238E27FC236}">
                <a16:creationId xmlns:a16="http://schemas.microsoft.com/office/drawing/2014/main" id="{D4762A98-8EEE-5B08-4D81-E765B5070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744" y="4950530"/>
            <a:ext cx="4749048" cy="41287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PT" altLang="pt-PT" sz="208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Centros Privados </a:t>
            </a:r>
          </a:p>
        </p:txBody>
      </p:sp>
      <p:sp>
        <p:nvSpPr>
          <p:cNvPr id="21" name="AutoShape 12">
            <a:extLst>
              <a:ext uri="{FF2B5EF4-FFF2-40B4-BE49-F238E27FC236}">
                <a16:creationId xmlns:a16="http://schemas.microsoft.com/office/drawing/2014/main" id="{2235BA56-B64B-FE8A-8521-8C2CF1020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744" y="5914823"/>
            <a:ext cx="4749048" cy="41287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PT" altLang="pt-PT" sz="208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Centros de outros organismos  </a:t>
            </a:r>
          </a:p>
        </p:txBody>
      </p:sp>
    </p:spTree>
    <p:extLst>
      <p:ext uri="{BB962C8B-B14F-4D97-AF65-F5344CB8AC3E}">
        <p14:creationId xmlns:p14="http://schemas.microsoft.com/office/powerpoint/2010/main" val="4003259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033F6-14C5-93D1-275B-3B925B6C4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75A1BF2-58C1-292A-1221-529AFB938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011" y="1553762"/>
            <a:ext cx="10580916" cy="1128037"/>
          </a:xfrm>
        </p:spPr>
        <p:txBody>
          <a:bodyPr/>
          <a:lstStyle/>
          <a:p>
            <a:pPr marL="0" indent="0" algn="just">
              <a:buNone/>
            </a:pPr>
            <a:r>
              <a:rPr lang="en-IE" sz="2000" dirty="0">
                <a:solidFill>
                  <a:srgbClr val="00125C"/>
                </a:solidFill>
              </a:rPr>
              <a:t>O INEFOP </a:t>
            </a:r>
            <a:r>
              <a:rPr lang="en-IE" sz="2000" dirty="0" err="1">
                <a:solidFill>
                  <a:srgbClr val="00125C"/>
                </a:solidFill>
              </a:rPr>
              <a:t>tem</a:t>
            </a:r>
            <a:r>
              <a:rPr lang="en-IE" sz="2000" dirty="0">
                <a:solidFill>
                  <a:srgbClr val="00125C"/>
                </a:solidFill>
              </a:rPr>
              <a:t> </a:t>
            </a:r>
            <a:r>
              <a:rPr lang="en-IE" sz="2000" dirty="0" err="1">
                <a:solidFill>
                  <a:srgbClr val="00125C"/>
                </a:solidFill>
              </a:rPr>
              <a:t>vindo</a:t>
            </a:r>
            <a:r>
              <a:rPr lang="en-IE" sz="2000" dirty="0">
                <a:solidFill>
                  <a:srgbClr val="00125C"/>
                </a:solidFill>
              </a:rPr>
              <a:t> a </a:t>
            </a:r>
            <a:r>
              <a:rPr lang="pt-PT" dirty="0">
                <a:solidFill>
                  <a:srgbClr val="00125C"/>
                </a:solidFill>
              </a:rPr>
              <a:t>desenvolver vários programas e iniciativas voltadas para emprego, formação profissional e inclusão socia</a:t>
            </a:r>
            <a:r>
              <a:rPr lang="pt-PT" b="1" dirty="0">
                <a:solidFill>
                  <a:srgbClr val="00125C"/>
                </a:solidFill>
              </a:rPr>
              <a:t>l</a:t>
            </a:r>
            <a:r>
              <a:rPr lang="pt-PT" dirty="0">
                <a:solidFill>
                  <a:srgbClr val="00125C"/>
                </a:solidFill>
              </a:rPr>
              <a:t>. </a:t>
            </a:r>
          </a:p>
          <a:p>
            <a:pPr marL="0" indent="0" algn="just">
              <a:buNone/>
            </a:pPr>
            <a:r>
              <a:rPr lang="pt-PT" dirty="0">
                <a:solidFill>
                  <a:srgbClr val="00125C"/>
                </a:solidFill>
              </a:rPr>
              <a:t>No domínio da formação profissional temos os programas Avanço e Capacita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PT" dirty="0">
                <a:solidFill>
                  <a:srgbClr val="00125C"/>
                </a:solidFill>
              </a:rPr>
              <a:t>Cursos técnicos e profissionais em diversas áreas (mecânica, eletricidade, informática, construção, etc.)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PT" dirty="0">
                <a:solidFill>
                  <a:srgbClr val="00125C"/>
                </a:solidFill>
              </a:rPr>
              <a:t>Formação inicial para jovens e formação contínua para trabalhadores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PT" dirty="0">
                <a:solidFill>
                  <a:srgbClr val="00125C"/>
                </a:solidFill>
              </a:rPr>
              <a:t>Programas adaptados às necessidades do mercado de trabalho</a:t>
            </a:r>
          </a:p>
          <a:p>
            <a:pPr marL="0" indent="0" algn="just">
              <a:buNone/>
            </a:pPr>
            <a:endParaRPr lang="pt-AO" dirty="0"/>
          </a:p>
          <a:p>
            <a:pPr>
              <a:buClr>
                <a:srgbClr val="FFCC03"/>
              </a:buClr>
              <a:buFont typeface="Wingdings" panose="05000000000000000000" pitchFamily="2" charset="2"/>
              <a:buChar char="§"/>
            </a:pPr>
            <a:br>
              <a:rPr lang="en-IE" sz="2000" dirty="0">
                <a:solidFill>
                  <a:srgbClr val="00125C"/>
                </a:solidFill>
              </a:rPr>
            </a:br>
            <a:endParaRPr lang="en-GB" sz="2000" dirty="0">
              <a:solidFill>
                <a:srgbClr val="00125C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D8C2264-7324-FFBC-DF5A-F6F634D3E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476" y="477287"/>
            <a:ext cx="8524176" cy="724561"/>
          </a:xfrm>
        </p:spPr>
        <p:txBody>
          <a:bodyPr/>
          <a:lstStyle/>
          <a:p>
            <a:r>
              <a:rPr lang="pt-PT" sz="3600" dirty="0">
                <a:solidFill>
                  <a:srgbClr val="00125C"/>
                </a:solidFill>
              </a:rPr>
              <a:t>PROGRAMAS DESENVOLVIDOS </a:t>
            </a:r>
            <a:endParaRPr lang="en-GB" sz="3600" b="1" dirty="0">
              <a:solidFill>
                <a:srgbClr val="00125C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248FB3-D87E-939C-1DAE-B31DE34E1B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3793" y="3789925"/>
            <a:ext cx="14196423" cy="3465634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0C038EEA-3B1A-CB5B-14B0-8A470D5BF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pic>
        <p:nvPicPr>
          <p:cNvPr id="5" name="Picture 2" descr="What is the European Global Gateway strategy? - Kit Com - Prod">
            <a:extLst>
              <a:ext uri="{FF2B5EF4-FFF2-40B4-BE49-F238E27FC236}">
                <a16:creationId xmlns:a16="http://schemas.microsoft.com/office/drawing/2014/main" id="{B4CC48F4-B8C9-9FF0-097F-12DE46899A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022" r="5387" b="15784"/>
          <a:stretch>
            <a:fillRect/>
          </a:stretch>
        </p:blipFill>
        <p:spPr bwMode="auto">
          <a:xfrm>
            <a:off x="9161007" y="186977"/>
            <a:ext cx="2836333" cy="112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10">
            <a:extLst>
              <a:ext uri="{FF2B5EF4-FFF2-40B4-BE49-F238E27FC236}">
                <a16:creationId xmlns:a16="http://schemas.microsoft.com/office/drawing/2014/main" id="{B1EA0724-131C-8CA6-3147-448A9BAB5FB2}"/>
              </a:ext>
            </a:extLst>
          </p:cNvPr>
          <p:cNvSpPr txBox="1"/>
          <p:nvPr/>
        </p:nvSpPr>
        <p:spPr>
          <a:xfrm>
            <a:off x="6096000" y="6209358"/>
            <a:ext cx="4526861" cy="461665"/>
          </a:xfrm>
          <a:prstGeom prst="rect">
            <a:avLst/>
          </a:prstGeom>
          <a:solidFill>
            <a:srgbClr val="00125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endParaRPr lang="fr-BE" sz="2400" b="1" dirty="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352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68280-FFA2-289D-43EC-8689063EE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258674-4382-8F9D-08A0-8AE2BDDB6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431" y="477423"/>
            <a:ext cx="9521807" cy="724561"/>
          </a:xfrm>
        </p:spPr>
        <p:txBody>
          <a:bodyPr/>
          <a:lstStyle/>
          <a:p>
            <a:r>
              <a:rPr lang="pt-PT" sz="3600" dirty="0">
                <a:solidFill>
                  <a:srgbClr val="00125C"/>
                </a:solidFill>
              </a:rPr>
              <a:t>Programa JOBE – ANGOLA (</a:t>
            </a:r>
            <a:r>
              <a:rPr lang="pt-PT" sz="2400" dirty="0">
                <a:solidFill>
                  <a:srgbClr val="00125C"/>
                </a:solidFill>
              </a:rPr>
              <a:t>JOVENS Oportunidades de Bons Empregos</a:t>
            </a:r>
            <a:r>
              <a:rPr lang="pt-PT" sz="3600" dirty="0">
                <a:solidFill>
                  <a:srgbClr val="00125C"/>
                </a:solidFill>
              </a:rPr>
              <a:t>) </a:t>
            </a:r>
            <a:endParaRPr lang="en-GB" sz="3600" b="1" dirty="0">
              <a:solidFill>
                <a:srgbClr val="00125C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2ADA6A-DB38-B82F-8839-B8FDE5335F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3793" y="3789925"/>
            <a:ext cx="14196423" cy="3465634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461572AA-10F0-2EF7-0846-A5A413F4F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pic>
        <p:nvPicPr>
          <p:cNvPr id="5" name="Picture 2" descr="What is the European Global Gateway strategy? - Kit Com - Prod">
            <a:extLst>
              <a:ext uri="{FF2B5EF4-FFF2-40B4-BE49-F238E27FC236}">
                <a16:creationId xmlns:a16="http://schemas.microsoft.com/office/drawing/2014/main" id="{707F8387-95F9-C2A9-CCB6-4C94AAE00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022" r="5387" b="15784"/>
          <a:stretch>
            <a:fillRect/>
          </a:stretch>
        </p:blipFill>
        <p:spPr bwMode="auto">
          <a:xfrm>
            <a:off x="10078065" y="60248"/>
            <a:ext cx="2037262" cy="112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10">
            <a:extLst>
              <a:ext uri="{FF2B5EF4-FFF2-40B4-BE49-F238E27FC236}">
                <a16:creationId xmlns:a16="http://schemas.microsoft.com/office/drawing/2014/main" id="{B62DBB57-8BAB-E7E0-E8C7-A79484AF483E}"/>
              </a:ext>
            </a:extLst>
          </p:cNvPr>
          <p:cNvSpPr txBox="1"/>
          <p:nvPr/>
        </p:nvSpPr>
        <p:spPr>
          <a:xfrm>
            <a:off x="7588466" y="6396335"/>
            <a:ext cx="4526861" cy="461665"/>
          </a:xfrm>
          <a:prstGeom prst="rect">
            <a:avLst/>
          </a:prstGeom>
          <a:solidFill>
            <a:srgbClr val="00125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endParaRPr lang="fr-BE" sz="2400" b="1" dirty="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35F70702-AE50-1401-4362-7E9BF8D3A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430" y="1150611"/>
            <a:ext cx="6670453" cy="433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AO" altLang="pt-A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AO" altLang="pt-AO" sz="2400" b="0" i="0" u="none" strike="noStrike" cap="none" normalizeH="0" baseline="0" dirty="0">
                <a:ln>
                  <a:noFill/>
                </a:ln>
                <a:solidFill>
                  <a:srgbClr val="00125C"/>
                </a:solidFill>
                <a:effectLst/>
                <a:latin typeface="Arial" panose="020B0604020202020204" pitchFamily="34" charset="0"/>
              </a:rPr>
              <a:t>Principal projecto de emprego do INEFOP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AO" altLang="pt-AO" sz="2400" b="0" i="0" u="none" strike="noStrike" cap="none" normalizeH="0" baseline="0" dirty="0">
                <a:ln>
                  <a:noFill/>
                </a:ln>
                <a:solidFill>
                  <a:srgbClr val="00125C"/>
                </a:solidFill>
                <a:effectLst/>
                <a:latin typeface="Arial" panose="020B0604020202020204" pitchFamily="34" charset="0"/>
              </a:rPr>
              <a:t>Financiado pelo Fundo Nacional de Emprego (FUNEA) </a:t>
            </a:r>
            <a:r>
              <a:rPr kumimoji="0" lang="pt-PT" altLang="pt-AO" sz="2400" b="0" i="0" u="none" strike="noStrike" cap="none" normalizeH="0" baseline="0" dirty="0">
                <a:ln>
                  <a:noFill/>
                </a:ln>
                <a:solidFill>
                  <a:srgbClr val="00125C"/>
                </a:solidFill>
                <a:effectLst/>
                <a:latin typeface="Arial" panose="020B0604020202020204" pitchFamily="34" charset="0"/>
              </a:rPr>
              <a:t>– Aprovado pelo Decreto Presidencial 226/23 de 5 de Dezembro</a:t>
            </a:r>
            <a:endParaRPr kumimoji="0" lang="pt-AO" altLang="pt-AO" sz="2400" b="0" i="0" u="none" strike="noStrike" cap="none" normalizeH="0" baseline="0" dirty="0">
              <a:ln>
                <a:noFill/>
              </a:ln>
              <a:solidFill>
                <a:srgbClr val="00125C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pt-PT" altLang="pt-AO" sz="2400" dirty="0">
              <a:solidFill>
                <a:srgbClr val="00125C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AO" altLang="pt-AO" sz="2400" b="0" i="0" u="none" strike="noStrike" cap="none" normalizeH="0" baseline="0" dirty="0">
                <a:ln>
                  <a:noFill/>
                </a:ln>
                <a:solidFill>
                  <a:srgbClr val="00125C"/>
                </a:solidFill>
                <a:effectLst/>
                <a:latin typeface="Arial" panose="020B0604020202020204" pitchFamily="34" charset="0"/>
              </a:rPr>
              <a:t>Inclui: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AO" altLang="pt-AO" sz="2400" b="0" i="0" u="none" strike="noStrike" cap="none" normalizeH="0" baseline="0" dirty="0">
                <a:ln>
                  <a:noFill/>
                </a:ln>
                <a:solidFill>
                  <a:srgbClr val="00125C"/>
                </a:solidFill>
                <a:effectLst/>
                <a:latin typeface="Arial" panose="020B0604020202020204" pitchFamily="34" charset="0"/>
              </a:rPr>
              <a:t>Formação profissional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AO" altLang="pt-AO" sz="2400" b="0" i="0" u="none" strike="noStrike" cap="none" normalizeH="0" baseline="0" dirty="0">
                <a:ln>
                  <a:noFill/>
                </a:ln>
                <a:solidFill>
                  <a:srgbClr val="00125C"/>
                </a:solidFill>
                <a:effectLst/>
                <a:latin typeface="Arial" panose="020B0604020202020204" pitchFamily="34" charset="0"/>
              </a:rPr>
              <a:t>Estágios profissionais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AO" altLang="pt-AO" sz="2400" b="0" i="0" u="none" strike="noStrike" cap="none" normalizeH="0" baseline="0" dirty="0">
                <a:ln>
                  <a:noFill/>
                </a:ln>
                <a:solidFill>
                  <a:srgbClr val="00125C"/>
                </a:solidFill>
                <a:effectLst/>
                <a:latin typeface="Arial" panose="020B0604020202020204" pitchFamily="34" charset="0"/>
              </a:rPr>
              <a:t>Apoio ao</a:t>
            </a:r>
            <a:r>
              <a:rPr kumimoji="0" lang="pt-PT" altLang="pt-AO" sz="2400" b="0" i="0" u="none" strike="noStrike" cap="none" normalizeH="0" baseline="0" dirty="0">
                <a:ln>
                  <a:noFill/>
                </a:ln>
                <a:solidFill>
                  <a:srgbClr val="00125C"/>
                </a:solidFill>
                <a:effectLst/>
                <a:latin typeface="Arial" panose="020B0604020202020204" pitchFamily="34" charset="0"/>
              </a:rPr>
              <a:t> autoemprego (Kits de trabalho)</a:t>
            </a:r>
            <a:r>
              <a:rPr kumimoji="0" lang="pt-AO" altLang="pt-AO" sz="2400" b="0" i="0" u="none" strike="noStrike" cap="none" normalizeH="0" baseline="0" dirty="0">
                <a:ln>
                  <a:noFill/>
                </a:ln>
                <a:solidFill>
                  <a:srgbClr val="00125C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AO" altLang="pt-AO" sz="2400" b="0" i="0" u="none" strike="noStrike" cap="none" normalizeH="0" baseline="0" dirty="0">
                <a:ln>
                  <a:noFill/>
                </a:ln>
                <a:solidFill>
                  <a:srgbClr val="00125C"/>
                </a:solidFill>
                <a:effectLst/>
                <a:latin typeface="Arial" panose="020B0604020202020204" pitchFamily="34" charset="0"/>
              </a:rPr>
              <a:t>Microcrédito e incentivo ao empreendedorismo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AO" altLang="pt-A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4" name="Picture 2" descr="Maptss » JOBE garante 330 empregos em Malanje">
            <a:extLst>
              <a:ext uri="{FF2B5EF4-FFF2-40B4-BE49-F238E27FC236}">
                <a16:creationId xmlns:a16="http://schemas.microsoft.com/office/drawing/2014/main" id="{5701A2E6-EA5E-4B4C-1012-344C5344C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825" y="1482623"/>
            <a:ext cx="4227871" cy="317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C9CBEAF-AC2C-6D1B-7CF9-3274F776BE55}"/>
              </a:ext>
            </a:extLst>
          </p:cNvPr>
          <p:cNvSpPr txBox="1"/>
          <p:nvPr/>
        </p:nvSpPr>
        <p:spPr>
          <a:xfrm>
            <a:off x="487430" y="5438888"/>
            <a:ext cx="114980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b="1" dirty="0">
                <a:solidFill>
                  <a:srgbClr val="00125C"/>
                </a:solidFill>
              </a:rPr>
              <a:t>O PROGRAMA JÁ BENEFICIOU MILHARES DE JOVENS E PROMOVE A INSERÇÃO NO MERCADO DE TRABALHO E CRIAÇÃO DE RENDA</a:t>
            </a:r>
            <a:endParaRPr lang="pt-AO" b="1" dirty="0">
              <a:solidFill>
                <a:srgbClr val="0012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018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812AC-61A8-79B7-0B8D-472162446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FC5429E-C304-CB7D-6514-B123CC674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256" y="1118273"/>
            <a:ext cx="11405473" cy="724561"/>
          </a:xfrm>
        </p:spPr>
        <p:txBody>
          <a:bodyPr/>
          <a:lstStyle/>
          <a:p>
            <a:r>
              <a:rPr lang="pt-PT" sz="3200" dirty="0">
                <a:solidFill>
                  <a:srgbClr val="00125C"/>
                </a:solidFill>
              </a:rPr>
              <a:t>PROJECTO DE EMPREGO E OPORTUNIDADES PARA OS JOVENS EM ANGOLA  - AYEOP (P505158)</a:t>
            </a:r>
            <a:br>
              <a:rPr lang="pt-AO" sz="3200" dirty="0">
                <a:solidFill>
                  <a:srgbClr val="00125C"/>
                </a:solidFill>
              </a:rPr>
            </a:br>
            <a:endParaRPr lang="en-GB" sz="3200" dirty="0">
              <a:solidFill>
                <a:srgbClr val="00125C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F7CCE3-CC7B-8810-CE0C-953D364C63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3793" y="3789925"/>
            <a:ext cx="14196423" cy="3465634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1750AAAC-F699-B7F5-7AD2-70D766FEB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pic>
        <p:nvPicPr>
          <p:cNvPr id="5" name="Picture 2" descr="What is the European Global Gateway strategy? - Kit Com - Prod">
            <a:extLst>
              <a:ext uri="{FF2B5EF4-FFF2-40B4-BE49-F238E27FC236}">
                <a16:creationId xmlns:a16="http://schemas.microsoft.com/office/drawing/2014/main" id="{72830818-A44B-6F8E-1E5C-DBF45CBC28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022" r="5387" b="15784"/>
          <a:stretch>
            <a:fillRect/>
          </a:stretch>
        </p:blipFill>
        <p:spPr bwMode="auto">
          <a:xfrm>
            <a:off x="10078065" y="60248"/>
            <a:ext cx="2037262" cy="112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0A8DBC44-6CF7-F898-B8D3-0F394DC1C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303" y="1720840"/>
            <a:ext cx="6170994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pt-PT" sz="2400" dirty="0">
                <a:solidFill>
                  <a:srgbClr val="00125C"/>
                </a:solidFill>
              </a:rPr>
              <a:t>Parceria com o Banco Mundial </a:t>
            </a:r>
          </a:p>
          <a:p>
            <a:r>
              <a:rPr lang="pt-PT" sz="2400" dirty="0">
                <a:solidFill>
                  <a:srgbClr val="00125C"/>
                </a:solidFill>
              </a:rPr>
              <a:t>Focado em jovens dos </a:t>
            </a:r>
            <a:r>
              <a:rPr lang="pt-PT" sz="2400" b="1" dirty="0">
                <a:solidFill>
                  <a:srgbClr val="00125C"/>
                </a:solidFill>
              </a:rPr>
              <a:t>16 aos 35 anos</a:t>
            </a:r>
            <a:r>
              <a:rPr lang="pt-PT" sz="2400" dirty="0">
                <a:solidFill>
                  <a:srgbClr val="00125C"/>
                </a:solidFill>
              </a:rPr>
              <a:t> </a:t>
            </a:r>
          </a:p>
          <a:p>
            <a:endParaRPr lang="pt-PT" sz="2400" dirty="0">
              <a:solidFill>
                <a:srgbClr val="00125C"/>
              </a:solidFill>
            </a:endParaRPr>
          </a:p>
          <a:p>
            <a:r>
              <a:rPr lang="pt-PT" sz="2400" dirty="0">
                <a:solidFill>
                  <a:srgbClr val="00125C"/>
                </a:solidFill>
              </a:rPr>
              <a:t>Objetivos: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rgbClr val="00125C"/>
                </a:solidFill>
              </a:rPr>
              <a:t>Reduzir o desemprego juvenil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rgbClr val="00125C"/>
                </a:solidFill>
              </a:rPr>
              <a:t>Criar oportunidades de trabalho sustentáveis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rgbClr val="00125C"/>
                </a:solidFill>
              </a:rPr>
              <a:t>Apoiar grupos vulneráveis (incluindo pessoas com deficiência)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C73729C-ACF3-1D87-BA37-C2E4DD3C94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38"/>
          <a:stretch/>
        </p:blipFill>
        <p:spPr bwMode="auto">
          <a:xfrm>
            <a:off x="6905909" y="1145312"/>
            <a:ext cx="4391356" cy="41164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FF9C21D-B52B-BE5E-B4D6-4AC719222F97}"/>
              </a:ext>
            </a:extLst>
          </p:cNvPr>
          <p:cNvSpPr txBox="1"/>
          <p:nvPr/>
        </p:nvSpPr>
        <p:spPr>
          <a:xfrm>
            <a:off x="682089" y="5712688"/>
            <a:ext cx="86782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PT" sz="2000" b="1" dirty="0">
                <a:solidFill>
                  <a:srgbClr val="00125C"/>
                </a:solidFill>
              </a:rPr>
              <a:t>Prevê aumentar a oferta de emprego e dinamizar a economia local </a:t>
            </a:r>
          </a:p>
        </p:txBody>
      </p:sp>
    </p:spTree>
    <p:extLst>
      <p:ext uri="{BB962C8B-B14F-4D97-AF65-F5344CB8AC3E}">
        <p14:creationId xmlns:p14="http://schemas.microsoft.com/office/powerpoint/2010/main" val="3430479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0D651-C1DC-743D-CA2D-042A35124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7D3A0751-D47B-A5EE-3C25-F9F3C8A623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515"/>
          <a:stretch>
            <a:fillRect/>
          </a:stretch>
        </p:blipFill>
        <p:spPr>
          <a:xfrm>
            <a:off x="4986135" y="1263911"/>
            <a:ext cx="6324557" cy="313932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EA18886-38DE-5283-A9A5-EDFBD8DD4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3" y="621809"/>
            <a:ext cx="11405473" cy="724561"/>
          </a:xfrm>
        </p:spPr>
        <p:txBody>
          <a:bodyPr/>
          <a:lstStyle/>
          <a:p>
            <a:r>
              <a:rPr lang="pt-PT" sz="3200" dirty="0" err="1">
                <a:solidFill>
                  <a:srgbClr val="00125C"/>
                </a:solidFill>
              </a:rPr>
              <a:t>Projectos</a:t>
            </a:r>
            <a:r>
              <a:rPr lang="pt-PT" sz="3200" dirty="0">
                <a:solidFill>
                  <a:srgbClr val="00125C"/>
                </a:solidFill>
              </a:rPr>
              <a:t> de Empreendedorismo e Crédito (Crédito Amigo)</a:t>
            </a:r>
            <a:br>
              <a:rPr lang="pt-AO" sz="3200" dirty="0">
                <a:solidFill>
                  <a:srgbClr val="00125C"/>
                </a:solidFill>
              </a:rPr>
            </a:br>
            <a:endParaRPr lang="en-GB" sz="3200" dirty="0">
              <a:solidFill>
                <a:srgbClr val="00125C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B9FB77-5E7D-93E6-316C-399C13F845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74325" y="3612252"/>
            <a:ext cx="14196423" cy="3465634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1C8F0105-8459-2469-137D-7E194E9B4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pic>
        <p:nvPicPr>
          <p:cNvPr id="5" name="Picture 2" descr="What is the European Global Gateway strategy? - Kit Com - Prod">
            <a:extLst>
              <a:ext uri="{FF2B5EF4-FFF2-40B4-BE49-F238E27FC236}">
                <a16:creationId xmlns:a16="http://schemas.microsoft.com/office/drawing/2014/main" id="{03581DF8-01A6-C8B1-4824-4860A1D513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022" r="5387" b="15784"/>
          <a:stretch>
            <a:fillRect/>
          </a:stretch>
        </p:blipFill>
        <p:spPr bwMode="auto">
          <a:xfrm>
            <a:off x="10078065" y="60248"/>
            <a:ext cx="2037262" cy="112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10">
            <a:extLst>
              <a:ext uri="{FF2B5EF4-FFF2-40B4-BE49-F238E27FC236}">
                <a16:creationId xmlns:a16="http://schemas.microsoft.com/office/drawing/2014/main" id="{A7A732DF-C6B6-D474-110A-A2FBEE3DE2D5}"/>
              </a:ext>
            </a:extLst>
          </p:cNvPr>
          <p:cNvSpPr txBox="1"/>
          <p:nvPr/>
        </p:nvSpPr>
        <p:spPr>
          <a:xfrm>
            <a:off x="6096000" y="6209358"/>
            <a:ext cx="4526861" cy="461665"/>
          </a:xfrm>
          <a:prstGeom prst="rect">
            <a:avLst/>
          </a:prstGeom>
          <a:solidFill>
            <a:srgbClr val="00125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endParaRPr lang="fr-BE" sz="2400" b="1" dirty="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613798A8-B7B9-458A-900B-F4A10E5C8B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569" y="1623230"/>
            <a:ext cx="5391840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AO" altLang="pt-A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AO" altLang="pt-AO" sz="1800" b="0" i="0" u="none" strike="noStrike" cap="none" normalizeH="0" baseline="0" dirty="0">
                <a:ln>
                  <a:noFill/>
                </a:ln>
                <a:solidFill>
                  <a:srgbClr val="00125C"/>
                </a:solidFill>
                <a:effectLst/>
                <a:latin typeface="Arial" panose="020B0604020202020204" pitchFamily="34" charset="0"/>
              </a:rPr>
              <a:t>Apoio financeiro </a:t>
            </a:r>
            <a:r>
              <a:rPr kumimoji="0" lang="pt-PT" altLang="pt-AO" sz="1800" b="0" i="0" u="none" strike="noStrike" cap="none" normalizeH="0" baseline="0" dirty="0">
                <a:ln>
                  <a:noFill/>
                </a:ln>
                <a:solidFill>
                  <a:srgbClr val="00125C"/>
                </a:solidFill>
                <a:effectLst/>
                <a:latin typeface="Arial" panose="020B0604020202020204" pitchFamily="34" charset="0"/>
              </a:rPr>
              <a:t>à:</a:t>
            </a:r>
            <a:r>
              <a:rPr kumimoji="0" lang="pt-AO" altLang="pt-AO" sz="1800" b="0" i="0" u="none" strike="noStrike" cap="none" normalizeH="0" baseline="0" dirty="0">
                <a:ln>
                  <a:noFill/>
                </a:ln>
                <a:solidFill>
                  <a:srgbClr val="00125C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pt-PT" altLang="pt-AO" sz="1800" b="0" i="0" u="none" strike="noStrike" cap="none" normalizeH="0" baseline="0" dirty="0">
              <a:ln>
                <a:noFill/>
              </a:ln>
              <a:solidFill>
                <a:srgbClr val="00125C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pt-AO" altLang="pt-AO" sz="1800" b="0" i="0" u="none" strike="noStrike" cap="none" normalizeH="0" baseline="0" dirty="0">
              <a:ln>
                <a:noFill/>
              </a:ln>
              <a:solidFill>
                <a:srgbClr val="00125C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AO" altLang="pt-AO" sz="1800" b="0" i="0" u="none" strike="noStrike" cap="none" normalizeH="0" baseline="0" dirty="0">
                <a:ln>
                  <a:noFill/>
                </a:ln>
                <a:solidFill>
                  <a:srgbClr val="00125C"/>
                </a:solidFill>
                <a:effectLst/>
                <a:latin typeface="Arial" panose="020B0604020202020204" pitchFamily="34" charset="0"/>
              </a:rPr>
              <a:t>Cooperativas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AO" altLang="pt-AO" sz="1800" b="0" i="0" u="none" strike="noStrike" cap="none" normalizeH="0" baseline="0" dirty="0">
                <a:ln>
                  <a:noFill/>
                </a:ln>
                <a:solidFill>
                  <a:srgbClr val="00125C"/>
                </a:solidFill>
                <a:effectLst/>
                <a:latin typeface="Arial" panose="020B0604020202020204" pitchFamily="34" charset="0"/>
              </a:rPr>
              <a:t>Pequenos negócios (agricultura, pesca, indústria)</a:t>
            </a:r>
            <a:endParaRPr kumimoji="0" lang="pt-PT" altLang="pt-AO" sz="1800" b="0" i="0" u="none" strike="noStrike" cap="none" normalizeH="0" baseline="0" dirty="0">
              <a:ln>
                <a:noFill/>
              </a:ln>
              <a:solidFill>
                <a:srgbClr val="00125C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AO" altLang="pt-AO" sz="1800" b="0" i="0" u="none" strike="noStrike" cap="none" normalizeH="0" baseline="0" dirty="0">
                <a:ln>
                  <a:noFill/>
                </a:ln>
                <a:solidFill>
                  <a:srgbClr val="00125C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AO" altLang="pt-AO" sz="1800" b="0" i="0" u="none" strike="noStrike" cap="none" normalizeH="0" baseline="0" dirty="0">
                <a:ln>
                  <a:noFill/>
                </a:ln>
                <a:solidFill>
                  <a:srgbClr val="00125C"/>
                </a:solidFill>
                <a:effectLst/>
                <a:latin typeface="Arial" panose="020B0604020202020204" pitchFamily="34" charset="0"/>
              </a:rPr>
              <a:t>Inclui: </a:t>
            </a:r>
            <a:endParaRPr kumimoji="0" lang="pt-PT" altLang="pt-AO" sz="1800" b="0" i="0" u="none" strike="noStrike" cap="none" normalizeH="0" baseline="0" dirty="0">
              <a:ln>
                <a:noFill/>
              </a:ln>
              <a:solidFill>
                <a:srgbClr val="00125C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pt-AO" altLang="pt-AO" sz="1800" b="0" i="0" u="none" strike="noStrike" cap="none" normalizeH="0" baseline="0" dirty="0">
              <a:ln>
                <a:noFill/>
              </a:ln>
              <a:solidFill>
                <a:srgbClr val="00125C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pt-PT" altLang="pt-AO" dirty="0">
                <a:solidFill>
                  <a:srgbClr val="00125C"/>
                </a:solidFill>
                <a:latin typeface="Arial" panose="020B0604020202020204" pitchFamily="34" charset="0"/>
              </a:rPr>
              <a:t>F</a:t>
            </a:r>
            <a:r>
              <a:rPr kumimoji="0" lang="pt-AO" altLang="pt-AO" sz="1800" b="0" i="0" u="none" strike="noStrike" cap="none" normalizeH="0" baseline="0" dirty="0">
                <a:ln>
                  <a:noFill/>
                </a:ln>
                <a:solidFill>
                  <a:srgbClr val="00125C"/>
                </a:solidFill>
                <a:effectLst/>
                <a:latin typeface="Arial" panose="020B0604020202020204" pitchFamily="34" charset="0"/>
              </a:rPr>
              <a:t>ormação </a:t>
            </a:r>
            <a:r>
              <a:rPr kumimoji="0" lang="pt-PT" altLang="pt-AO" sz="1800" b="0" i="0" u="none" strike="noStrike" cap="none" normalizeH="0" baseline="0" dirty="0">
                <a:ln>
                  <a:noFill/>
                </a:ln>
                <a:solidFill>
                  <a:srgbClr val="00125C"/>
                </a:solidFill>
                <a:effectLst/>
                <a:latin typeface="Arial" panose="020B0604020202020204" pitchFamily="34" charset="0"/>
              </a:rPr>
              <a:t>em empreendedorismo</a:t>
            </a:r>
            <a:r>
              <a:rPr kumimoji="0" lang="pt-AO" altLang="pt-AO" sz="1800" b="0" i="0" u="none" strike="noStrike" cap="none" normalizeH="0" baseline="0" dirty="0">
                <a:ln>
                  <a:noFill/>
                </a:ln>
                <a:solidFill>
                  <a:srgbClr val="00125C"/>
                </a:solidFill>
                <a:effectLst/>
                <a:latin typeface="Arial" panose="020B0604020202020204" pitchFamily="34" charset="0"/>
              </a:rPr>
              <a:t>+ financiamento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AO" altLang="pt-AO" sz="1800" b="0" i="0" u="none" strike="noStrike" cap="none" normalizeH="0" baseline="0" dirty="0">
                <a:ln>
                  <a:noFill/>
                </a:ln>
                <a:solidFill>
                  <a:srgbClr val="00125C"/>
                </a:solidFill>
                <a:effectLst/>
                <a:latin typeface="Arial" panose="020B0604020202020204" pitchFamily="34" charset="0"/>
              </a:rPr>
              <a:t>Acompanhamento técnico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AO" altLang="pt-A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432777D-8CF0-366A-C6A3-676ADB88A3B9}"/>
              </a:ext>
            </a:extLst>
          </p:cNvPr>
          <p:cNvSpPr txBox="1"/>
          <p:nvPr/>
        </p:nvSpPr>
        <p:spPr>
          <a:xfrm>
            <a:off x="1258526" y="4898673"/>
            <a:ext cx="82099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PT" b="1" dirty="0">
                <a:solidFill>
                  <a:srgbClr val="00125C"/>
                </a:solidFill>
              </a:rPr>
              <a:t>Visa promover autoemprego e criação de pequenas empresas </a:t>
            </a:r>
          </a:p>
        </p:txBody>
      </p:sp>
    </p:spTree>
    <p:extLst>
      <p:ext uri="{BB962C8B-B14F-4D97-AF65-F5344CB8AC3E}">
        <p14:creationId xmlns:p14="http://schemas.microsoft.com/office/powerpoint/2010/main" val="3221050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43F1C-F9B5-19CD-50DF-4D68B6694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9">
            <a:extLst>
              <a:ext uri="{FF2B5EF4-FFF2-40B4-BE49-F238E27FC236}">
                <a16:creationId xmlns:a16="http://schemas.microsoft.com/office/drawing/2014/main" id="{CDA7F67B-8191-C9DA-0C6D-F0941E4624E5}"/>
              </a:ext>
            </a:extLst>
          </p:cNvPr>
          <p:cNvSpPr/>
          <p:nvPr/>
        </p:nvSpPr>
        <p:spPr>
          <a:xfrm>
            <a:off x="5506235" y="1029130"/>
            <a:ext cx="5116626" cy="4361150"/>
          </a:xfrm>
          <a:custGeom>
            <a:avLst/>
            <a:gdLst/>
            <a:ahLst/>
            <a:cxnLst/>
            <a:rect l="l" t="t" r="r" b="b"/>
            <a:pathLst>
              <a:path w="6031443" h="3392687">
                <a:moveTo>
                  <a:pt x="0" y="0"/>
                </a:moveTo>
                <a:lnTo>
                  <a:pt x="6031443" y="0"/>
                </a:lnTo>
                <a:lnTo>
                  <a:pt x="6031443" y="3392687"/>
                </a:lnTo>
                <a:lnTo>
                  <a:pt x="0" y="33926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A3AB58-85AE-60D7-FB20-EA78B55B1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263" y="522551"/>
            <a:ext cx="11405473" cy="724561"/>
          </a:xfrm>
        </p:spPr>
        <p:txBody>
          <a:bodyPr/>
          <a:lstStyle/>
          <a:p>
            <a:r>
              <a:rPr lang="pt-PT" sz="3200" dirty="0" err="1">
                <a:solidFill>
                  <a:srgbClr val="00125C"/>
                </a:solidFill>
              </a:rPr>
              <a:t>Projecto</a:t>
            </a:r>
            <a:r>
              <a:rPr lang="pt-PT" sz="3200" dirty="0">
                <a:solidFill>
                  <a:srgbClr val="00125C"/>
                </a:solidFill>
              </a:rPr>
              <a:t> de Inserção de Catadores de Resíduos (PICAR)</a:t>
            </a:r>
            <a:br>
              <a:rPr lang="pt-AO" sz="3200" dirty="0">
                <a:solidFill>
                  <a:srgbClr val="00125C"/>
                </a:solidFill>
              </a:rPr>
            </a:br>
            <a:endParaRPr lang="en-GB" sz="3200" dirty="0">
              <a:solidFill>
                <a:srgbClr val="00125C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3EA2C0-3BAE-047D-D955-0978DC3C7B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3793" y="3789925"/>
            <a:ext cx="14196423" cy="3465634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0459D26E-F7C9-54E4-D64E-C67159FE3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9F7AA1EE-42DA-DFFB-A5EE-D575A5117161}"/>
              </a:ext>
            </a:extLst>
          </p:cNvPr>
          <p:cNvSpPr txBox="1"/>
          <p:nvPr/>
        </p:nvSpPr>
        <p:spPr>
          <a:xfrm>
            <a:off x="6096000" y="6209358"/>
            <a:ext cx="4526861" cy="461665"/>
          </a:xfrm>
          <a:prstGeom prst="rect">
            <a:avLst/>
          </a:prstGeom>
          <a:solidFill>
            <a:srgbClr val="00125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endParaRPr lang="fr-BE" sz="2400" b="1" dirty="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820073C-D504-B842-7736-6DA35681B82C}"/>
              </a:ext>
            </a:extLst>
          </p:cNvPr>
          <p:cNvSpPr txBox="1"/>
          <p:nvPr/>
        </p:nvSpPr>
        <p:spPr>
          <a:xfrm>
            <a:off x="393262" y="1268325"/>
            <a:ext cx="5272431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00125C"/>
                </a:solidFill>
                <a:latin typeface="Arial" panose="020B0604020202020204" pitchFamily="34" charset="0"/>
                <a:sym typeface="Montserrat Bold"/>
              </a:rPr>
              <a:t>Objectivo</a:t>
            </a:r>
            <a:r>
              <a:rPr lang="en-US" dirty="0">
                <a:solidFill>
                  <a:srgbClr val="00125C"/>
                </a:solidFill>
                <a:latin typeface="Arial" panose="020B0604020202020204" pitchFamily="34" charset="0"/>
                <a:sym typeface="Montserrat Bold"/>
              </a:rPr>
              <a:t>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125C"/>
              </a:solidFill>
              <a:latin typeface="Arial" panose="020B0604020202020204" pitchFamily="34" charset="0"/>
              <a:sym typeface="Montserrat Bold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 err="1">
                <a:solidFill>
                  <a:srgbClr val="00125C"/>
                </a:solidFill>
                <a:latin typeface="Arial" panose="020B0604020202020204" pitchFamily="34" charset="0"/>
                <a:sym typeface="Montserrat Bold"/>
              </a:rPr>
              <a:t>Organizar</a:t>
            </a:r>
            <a:r>
              <a:rPr lang="en-US" dirty="0">
                <a:solidFill>
                  <a:srgbClr val="00125C"/>
                </a:solidFill>
                <a:latin typeface="Arial" panose="020B0604020202020204" pitchFamily="34" charset="0"/>
                <a:sym typeface="Montserrat Bold"/>
              </a:rPr>
              <a:t> </a:t>
            </a:r>
            <a:r>
              <a:rPr lang="en-US" dirty="0" err="1">
                <a:solidFill>
                  <a:srgbClr val="00125C"/>
                </a:solidFill>
                <a:latin typeface="Arial" panose="020B0604020202020204" pitchFamily="34" charset="0"/>
                <a:sym typeface="Montserrat Bold"/>
              </a:rPr>
              <a:t>os</a:t>
            </a:r>
            <a:r>
              <a:rPr lang="en-US" dirty="0">
                <a:solidFill>
                  <a:srgbClr val="00125C"/>
                </a:solidFill>
                <a:latin typeface="Arial" panose="020B0604020202020204" pitchFamily="34" charset="0"/>
                <a:sym typeface="Montserrat Bold"/>
              </a:rPr>
              <a:t> </a:t>
            </a:r>
            <a:r>
              <a:rPr lang="en-US" dirty="0" err="1">
                <a:solidFill>
                  <a:srgbClr val="00125C"/>
                </a:solidFill>
                <a:latin typeface="Arial" panose="020B0604020202020204" pitchFamily="34" charset="0"/>
                <a:sym typeface="Montserrat Bold"/>
              </a:rPr>
              <a:t>catadores</a:t>
            </a:r>
            <a:r>
              <a:rPr lang="en-US" dirty="0">
                <a:solidFill>
                  <a:srgbClr val="00125C"/>
                </a:solidFill>
                <a:latin typeface="Arial" panose="020B0604020202020204" pitchFamily="34" charset="0"/>
                <a:sym typeface="Montserrat Bold"/>
              </a:rPr>
              <a:t> de </a:t>
            </a:r>
            <a:r>
              <a:rPr lang="en-US" dirty="0" err="1">
                <a:solidFill>
                  <a:srgbClr val="00125C"/>
                </a:solidFill>
                <a:latin typeface="Arial" panose="020B0604020202020204" pitchFamily="34" charset="0"/>
                <a:sym typeface="Montserrat Bold"/>
              </a:rPr>
              <a:t>residuos</a:t>
            </a:r>
            <a:r>
              <a:rPr lang="en-US" dirty="0">
                <a:solidFill>
                  <a:srgbClr val="00125C"/>
                </a:solidFill>
                <a:latin typeface="Arial" panose="020B0604020202020204" pitchFamily="34" charset="0"/>
                <a:sym typeface="Montserrat Bold"/>
              </a:rPr>
              <a:t> </a:t>
            </a:r>
            <a:r>
              <a:rPr lang="en-US" dirty="0" err="1">
                <a:solidFill>
                  <a:srgbClr val="00125C"/>
                </a:solidFill>
                <a:latin typeface="Arial" panose="020B0604020202020204" pitchFamily="34" charset="0"/>
                <a:sym typeface="Montserrat Bold"/>
              </a:rPr>
              <a:t>solidos</a:t>
            </a:r>
            <a:r>
              <a:rPr lang="en-US" dirty="0">
                <a:solidFill>
                  <a:srgbClr val="00125C"/>
                </a:solidFill>
                <a:latin typeface="Arial" panose="020B0604020202020204" pitchFamily="34" charset="0"/>
                <a:sym typeface="Montserrat Bold"/>
              </a:rPr>
              <a:t>,</a:t>
            </a:r>
            <a:endParaRPr lang="en-US" altLang="pt-AO" dirty="0">
              <a:solidFill>
                <a:srgbClr val="00125C"/>
              </a:solidFill>
              <a:latin typeface="Arial" panose="020B0604020202020204" pitchFamily="34" charset="0"/>
              <a:sym typeface="Montserrat Bold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PT" altLang="pt-AO" dirty="0">
                <a:solidFill>
                  <a:srgbClr val="00125C"/>
                </a:solidFill>
                <a:latin typeface="Arial" panose="020B0604020202020204" pitchFamily="34" charset="0"/>
              </a:rPr>
              <a:t>I</a:t>
            </a:r>
            <a:r>
              <a:rPr lang="pt-AO" altLang="pt-AO" dirty="0">
                <a:solidFill>
                  <a:srgbClr val="00125C"/>
                </a:solidFill>
                <a:latin typeface="Arial" panose="020B0604020202020204" pitchFamily="34" charset="0"/>
              </a:rPr>
              <a:t>ntegra</a:t>
            </a:r>
            <a:r>
              <a:rPr lang="pt-PT" altLang="pt-AO" dirty="0">
                <a:solidFill>
                  <a:srgbClr val="00125C"/>
                </a:solidFill>
                <a:latin typeface="Arial" panose="020B0604020202020204" pitchFamily="34" charset="0"/>
              </a:rPr>
              <a:t>r os</a:t>
            </a:r>
            <a:r>
              <a:rPr lang="pt-AO" altLang="pt-AO" dirty="0">
                <a:solidFill>
                  <a:srgbClr val="00125C"/>
                </a:solidFill>
                <a:latin typeface="Arial" panose="020B0604020202020204" pitchFamily="34" charset="0"/>
              </a:rPr>
              <a:t> jovens em cooperativas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AO" altLang="pt-AO" dirty="0">
                <a:solidFill>
                  <a:srgbClr val="00125C"/>
                </a:solidFill>
                <a:latin typeface="Arial" panose="020B0604020202020204" pitchFamily="34" charset="0"/>
              </a:rPr>
              <a:t>Formaliza actividades informais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AO" altLang="pt-AO" dirty="0">
                <a:solidFill>
                  <a:srgbClr val="00125C"/>
                </a:solidFill>
                <a:latin typeface="Arial" panose="020B0604020202020204" pitchFamily="34" charset="0"/>
              </a:rPr>
              <a:t>Gera emprego em áreas ambientais</a:t>
            </a:r>
            <a:endParaRPr lang="pt-PT" altLang="pt-AO" dirty="0">
              <a:solidFill>
                <a:srgbClr val="00125C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pt-PT" altLang="pt-AO" dirty="0">
              <a:solidFill>
                <a:srgbClr val="00125C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pt-AO" dirty="0">
                <a:solidFill>
                  <a:srgbClr val="00125C"/>
                </a:solidFill>
                <a:latin typeface="Arial" panose="020B0604020202020204" pitchFamily="34" charset="0"/>
              </a:rPr>
              <a:t>Inclui: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altLang="pt-AO" dirty="0">
              <a:solidFill>
                <a:srgbClr val="00125C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pt-AO" dirty="0">
                <a:solidFill>
                  <a:srgbClr val="00125C"/>
                </a:solidFill>
                <a:latin typeface="Arial" panose="020B0604020202020204" pitchFamily="34" charset="0"/>
              </a:rPr>
              <a:t>Formação profissional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pt-AO" dirty="0">
                <a:solidFill>
                  <a:srgbClr val="00125C"/>
                </a:solidFill>
                <a:latin typeface="Arial" panose="020B0604020202020204" pitchFamily="34" charset="0"/>
              </a:rPr>
              <a:t>Atribuição de Kits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pt-AO" dirty="0">
                <a:solidFill>
                  <a:srgbClr val="00125C"/>
                </a:solidFill>
                <a:latin typeface="Arial" panose="020B0604020202020204" pitchFamily="34" charset="0"/>
              </a:rPr>
              <a:t>Comunicação institucional com as administrações locais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pt-AO" dirty="0">
                <a:solidFill>
                  <a:srgbClr val="00125C"/>
                </a:solidFill>
                <a:latin typeface="Arial" panose="020B0604020202020204" pitchFamily="34" charset="0"/>
              </a:rPr>
              <a:t>Acompanhamento Periódico</a:t>
            </a:r>
            <a:r>
              <a:rPr lang="pt-AO" altLang="pt-AO" dirty="0">
                <a:solidFill>
                  <a:srgbClr val="00125C"/>
                </a:solidFill>
                <a:latin typeface="Arial" panose="020B0604020202020204" pitchFamily="34" charset="0"/>
              </a:rPr>
              <a:t> </a:t>
            </a:r>
          </a:p>
          <a:p>
            <a:endParaRPr lang="en-US" sz="1800" b="1" dirty="0">
              <a:solidFill>
                <a:srgbClr val="00125C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endParaRPr lang="en-US" b="1" dirty="0">
              <a:solidFill>
                <a:srgbClr val="00125C"/>
              </a:solidFill>
              <a:latin typeface="Montserrat Bold"/>
              <a:sym typeface="Montserrat Bold"/>
            </a:endParaRPr>
          </a:p>
          <a:p>
            <a:endParaRPr lang="pt-AO" dirty="0">
              <a:solidFill>
                <a:srgbClr val="00125C"/>
              </a:solidFill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6E72BF7A-F2E2-1F41-2C69-99E2E21499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773" y="4169794"/>
            <a:ext cx="43913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AO" altLang="pt-A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1FF0DE1-68BE-5ECB-6343-EA081959582D}"/>
              </a:ext>
            </a:extLst>
          </p:cNvPr>
          <p:cNvSpPr/>
          <p:nvPr/>
        </p:nvSpPr>
        <p:spPr>
          <a:xfrm>
            <a:off x="10817495" y="15972"/>
            <a:ext cx="1210826" cy="1013158"/>
          </a:xfrm>
          <a:custGeom>
            <a:avLst/>
            <a:gdLst/>
            <a:ahLst/>
            <a:cxnLst/>
            <a:rect l="l" t="t" r="r" b="b"/>
            <a:pathLst>
              <a:path w="5450916" h="5670490">
                <a:moveTo>
                  <a:pt x="0" y="0"/>
                </a:moveTo>
                <a:lnTo>
                  <a:pt x="5450916" y="0"/>
                </a:lnTo>
                <a:lnTo>
                  <a:pt x="5450916" y="5670490"/>
                </a:lnTo>
                <a:lnTo>
                  <a:pt x="0" y="56704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227" r="-4330" b="-4353"/>
            </a:stretch>
          </a:blipFill>
        </p:spPr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22826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87E57-C8AC-1ABC-C3F0-3AF27A09B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7A4EAF3C-4025-B271-CADF-0C2507989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036" y="1022278"/>
            <a:ext cx="5455456" cy="4091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ED71F7C-E906-6710-D9F4-38CF9FBDC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263" y="522551"/>
            <a:ext cx="11405473" cy="724561"/>
          </a:xfrm>
        </p:spPr>
        <p:txBody>
          <a:bodyPr/>
          <a:lstStyle/>
          <a:p>
            <a:r>
              <a:rPr lang="pt-PT" sz="3200" dirty="0">
                <a:solidFill>
                  <a:srgbClr val="00125C"/>
                </a:solidFill>
              </a:rPr>
              <a:t>A Unidade de Intermediação de Mão-de-Obra (UIMO)</a:t>
            </a:r>
            <a:br>
              <a:rPr lang="pt-AO" sz="3200" dirty="0">
                <a:solidFill>
                  <a:srgbClr val="00125C"/>
                </a:solidFill>
              </a:rPr>
            </a:br>
            <a:endParaRPr lang="en-GB" sz="3200" dirty="0">
              <a:solidFill>
                <a:srgbClr val="00125C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52121B-E156-93D0-41FE-CF74324EEC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3793" y="3789925"/>
            <a:ext cx="14196423" cy="3465634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970EFEDD-16DC-CD03-6DE7-89E6D95B7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80D3B39C-68E4-3F21-0F41-C13832C6FA5D}"/>
              </a:ext>
            </a:extLst>
          </p:cNvPr>
          <p:cNvSpPr txBox="1"/>
          <p:nvPr/>
        </p:nvSpPr>
        <p:spPr>
          <a:xfrm>
            <a:off x="6096000" y="6209358"/>
            <a:ext cx="4526861" cy="461665"/>
          </a:xfrm>
          <a:prstGeom prst="rect">
            <a:avLst/>
          </a:prstGeom>
          <a:solidFill>
            <a:srgbClr val="00125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endParaRPr lang="fr-BE" sz="2400" b="1" dirty="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72948F9-4692-DD20-68FD-1F81130209B0}"/>
              </a:ext>
            </a:extLst>
          </p:cNvPr>
          <p:cNvSpPr txBox="1"/>
          <p:nvPr/>
        </p:nvSpPr>
        <p:spPr>
          <a:xfrm>
            <a:off x="377461" y="1091739"/>
            <a:ext cx="507107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PT" dirty="0">
              <a:solidFill>
                <a:srgbClr val="00125C"/>
              </a:solidFill>
            </a:endParaRPr>
          </a:p>
          <a:p>
            <a:r>
              <a:rPr lang="pt-PT" dirty="0">
                <a:solidFill>
                  <a:srgbClr val="00125C"/>
                </a:solidFill>
              </a:rPr>
              <a:t>Serviços de recrutamento e seleção de candidatos</a:t>
            </a:r>
          </a:p>
          <a:p>
            <a:r>
              <a:rPr lang="pt-PT" dirty="0">
                <a:solidFill>
                  <a:srgbClr val="00125C"/>
                </a:solidFill>
              </a:rPr>
              <a:t>Facilitação de procura de emprego </a:t>
            </a:r>
          </a:p>
          <a:p>
            <a:r>
              <a:rPr lang="pt-PT" dirty="0">
                <a:solidFill>
                  <a:srgbClr val="00125C"/>
                </a:solidFill>
              </a:rPr>
              <a:t>Orientação profissional</a:t>
            </a:r>
          </a:p>
          <a:p>
            <a:r>
              <a:rPr lang="pt-PT" dirty="0">
                <a:solidFill>
                  <a:srgbClr val="00125C"/>
                </a:solidFill>
              </a:rPr>
              <a:t>Oportunidades de trabalho</a:t>
            </a:r>
          </a:p>
          <a:p>
            <a:endParaRPr lang="pt-PT" dirty="0">
              <a:solidFill>
                <a:srgbClr val="00125C"/>
              </a:solidFill>
            </a:endParaRPr>
          </a:p>
          <a:p>
            <a:r>
              <a:rPr lang="pt-PT" dirty="0">
                <a:solidFill>
                  <a:srgbClr val="00125C"/>
                </a:solidFill>
              </a:rPr>
              <a:t>Registo de empresas e trabalhadores</a:t>
            </a:r>
          </a:p>
          <a:p>
            <a:r>
              <a:rPr lang="pt-PT" dirty="0">
                <a:solidFill>
                  <a:srgbClr val="00125C"/>
                </a:solidFill>
              </a:rPr>
              <a:t>Promoção de formalização das relações laborais</a:t>
            </a:r>
          </a:p>
          <a:p>
            <a:r>
              <a:rPr lang="pt-PT" dirty="0">
                <a:solidFill>
                  <a:srgbClr val="00125C"/>
                </a:solidFill>
              </a:rPr>
              <a:t>Capacitação</a:t>
            </a:r>
          </a:p>
          <a:p>
            <a:endParaRPr lang="en-US" sz="1800" dirty="0">
              <a:solidFill>
                <a:srgbClr val="00125C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endParaRPr lang="en-US" dirty="0">
              <a:solidFill>
                <a:srgbClr val="00125C"/>
              </a:solidFill>
              <a:latin typeface="Montserrat Bold"/>
              <a:sym typeface="Montserrat Bold"/>
            </a:endParaRPr>
          </a:p>
          <a:p>
            <a:endParaRPr lang="pt-AO" dirty="0">
              <a:solidFill>
                <a:srgbClr val="00125C"/>
              </a:solidFill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35D8D9E6-344D-522B-63B8-B352F6A9F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773" y="4169794"/>
            <a:ext cx="43913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AO" altLang="pt-A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6635302-321C-3539-103E-A2C43361DF66}"/>
              </a:ext>
            </a:extLst>
          </p:cNvPr>
          <p:cNvSpPr txBox="1"/>
          <p:nvPr/>
        </p:nvSpPr>
        <p:spPr>
          <a:xfrm>
            <a:off x="2243296" y="5241871"/>
            <a:ext cx="7179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000" b="1" dirty="0">
                <a:solidFill>
                  <a:srgbClr val="00125C"/>
                </a:solidFill>
              </a:rPr>
              <a:t>Melhoram a ligação entre empresas e trabalhadores</a:t>
            </a:r>
          </a:p>
        </p:txBody>
      </p:sp>
    </p:spTree>
    <p:extLst>
      <p:ext uri="{BB962C8B-B14F-4D97-AF65-F5344CB8AC3E}">
        <p14:creationId xmlns:p14="http://schemas.microsoft.com/office/powerpoint/2010/main" val="25387025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C colour scheme">
      <a:dk1>
        <a:srgbClr val="4D4D4D"/>
      </a:dk1>
      <a:lt1>
        <a:srgbClr val="FFFFFF"/>
      </a:lt1>
      <a:dk2>
        <a:srgbClr val="034EA2"/>
      </a:dk2>
      <a:lt2>
        <a:srgbClr val="D3E8F9"/>
      </a:lt2>
      <a:accent1>
        <a:srgbClr val="1E858B"/>
      </a:accent1>
      <a:accent2>
        <a:srgbClr val="4BC5DE"/>
      </a:accent2>
      <a:accent3>
        <a:srgbClr val="1EC08A"/>
      </a:accent3>
      <a:accent4>
        <a:srgbClr val="ED8D2F"/>
      </a:accent4>
      <a:accent5>
        <a:srgbClr val="FFC000"/>
      </a:accent5>
      <a:accent6>
        <a:srgbClr val="E76C53"/>
      </a:accent6>
      <a:hlink>
        <a:srgbClr val="0563C1"/>
      </a:hlink>
      <a:folHlink>
        <a:srgbClr val="24337E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Corporate_PPT_Template.potx" id="{4E874F3A-6BB1-4334-AA3C-CB69D53C2FB0}" vid="{CFDAC62F-BBD6-4674-995E-7A3058955A7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9447108FCD1A943ACBCB0034991071C" ma:contentTypeVersion="20" ma:contentTypeDescription="Criar um novo documento." ma:contentTypeScope="" ma:versionID="ec0d3702f9ea576c86b1a6bb21531540">
  <xsd:schema xmlns:xsd="http://www.w3.org/2001/XMLSchema" xmlns:xs="http://www.w3.org/2001/XMLSchema" xmlns:p="http://schemas.microsoft.com/office/2006/metadata/properties" xmlns:ns2="bedfd5db-7cd9-4626-ab86-e975573c5042" xmlns:ns3="056faa87-a2fc-4652-8c9f-aad4053cf034" targetNamespace="http://schemas.microsoft.com/office/2006/metadata/properties" ma:root="true" ma:fieldsID="89fc9ad66a66be4974d284bc2629d34b" ns2:_="" ns3:_="">
    <xsd:import namespace="bedfd5db-7cd9-4626-ab86-e975573c5042"/>
    <xsd:import namespace="056faa87-a2fc-4652-8c9f-aad4053cf0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2:data" minOccurs="0"/>
                <xsd:element ref="ns2:Hora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dfd5db-7cd9-4626-ab86-e975573c50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m" ma:readOnly="false" ma:fieldId="{5cf76f15-5ced-4ddc-b409-7134ff3c332f}" ma:taxonomyMulti="true" ma:sspId="53f3d899-2f93-4b0a-98e3-752ea658462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a" ma:index="23" nillable="true" ma:displayName="data" ma:format="DateOnly" ma:internalName="data">
      <xsd:simpleType>
        <xsd:restriction base="dms:DateTime"/>
      </xsd:simpleType>
    </xsd:element>
    <xsd:element name="Hora" ma:index="24" nillable="true" ma:displayName="Hora" ma:format="DateOnly" ma:internalName="Hora">
      <xsd:simpleType>
        <xsd:restriction base="dms:DateTim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6faa87-a2fc-4652-8c9f-aad4053cf03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talhes de 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edfd5db-7cd9-4626-ab86-e975573c5042">
      <Terms xmlns="http://schemas.microsoft.com/office/infopath/2007/PartnerControls"/>
    </lcf76f155ced4ddcb4097134ff3c332f>
    <data xmlns="bedfd5db-7cd9-4626-ab86-e975573c5042" xsi:nil="true"/>
    <Hora xmlns="bedfd5db-7cd9-4626-ab86-e975573c504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C2A3D1-4911-44EC-BD48-C7DAC00684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edfd5db-7cd9-4626-ab86-e975573c5042"/>
    <ds:schemaRef ds:uri="056faa87-a2fc-4652-8c9f-aad4053cf0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20CA56E-355A-4F68-BEB8-0459DFD651BD}">
  <ds:schemaRefs>
    <ds:schemaRef ds:uri="http://schemas.microsoft.com/office/2006/metadata/properties"/>
    <ds:schemaRef ds:uri="http://purl.org/dc/elements/1.1/"/>
    <ds:schemaRef ds:uri="bedfd5db-7cd9-4626-ab86-e975573c5042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purl.org/dc/terms/"/>
    <ds:schemaRef ds:uri="http://www.w3.org/XML/1998/namespace"/>
    <ds:schemaRef ds:uri="http://schemas.openxmlformats.org/package/2006/metadata/core-properties"/>
    <ds:schemaRef ds:uri="056faa87-a2fc-4652-8c9f-aad4053cf034"/>
  </ds:schemaRefs>
</ds:datastoreItem>
</file>

<file path=customXml/itemProps3.xml><?xml version="1.0" encoding="utf-8"?>
<ds:datastoreItem xmlns:ds="http://schemas.openxmlformats.org/officeDocument/2006/customXml" ds:itemID="{D527C589-C57B-40E0-9B1D-E3990FF5514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493</TotalTime>
  <Words>794</Words>
  <Application>Microsoft Office PowerPoint</Application>
  <PresentationFormat>Ecrã Panorâmico</PresentationFormat>
  <Paragraphs>139</Paragraphs>
  <Slides>16</Slides>
  <Notes>2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16</vt:i4>
      </vt:variant>
    </vt:vector>
  </HeadingPairs>
  <TitlesOfParts>
    <vt:vector size="26" baseType="lpstr">
      <vt:lpstr>Arial</vt:lpstr>
      <vt:lpstr>Arial Rounded MT Bold</vt:lpstr>
      <vt:lpstr>Arimo</vt:lpstr>
      <vt:lpstr>Calibri</vt:lpstr>
      <vt:lpstr>Cambria</vt:lpstr>
      <vt:lpstr>Montserrat Bold</vt:lpstr>
      <vt:lpstr>Noto Sans</vt:lpstr>
      <vt:lpstr>Outfit Extra Bold</vt:lpstr>
      <vt:lpstr>Wingdings</vt:lpstr>
      <vt:lpstr>Office Theme</vt:lpstr>
      <vt:lpstr>Apresentação do PowerPoint</vt:lpstr>
      <vt:lpstr>INTRODUÇÃO</vt:lpstr>
      <vt:lpstr>Apresentação do PowerPoint</vt:lpstr>
      <vt:lpstr>PROGRAMAS DESENVOLVIDOS </vt:lpstr>
      <vt:lpstr>Programa JOBE – ANGOLA (JOVENS Oportunidades de Bons Empregos) </vt:lpstr>
      <vt:lpstr>PROJECTO DE EMPREGO E OPORTUNIDADES PARA OS JOVENS EM ANGOLA  - AYEOP (P505158) </vt:lpstr>
      <vt:lpstr>Projectos de Empreendedorismo e Crédito (Crédito Amigo) </vt:lpstr>
      <vt:lpstr>Projecto de Inserção de Catadores de Resíduos (PICAR) </vt:lpstr>
      <vt:lpstr>A Unidade de Intermediação de Mão-de-Obra (UIMO) </vt:lpstr>
      <vt:lpstr>CARTEIRA PROFISSIONAL</vt:lpstr>
      <vt:lpstr>PRESPECTIVAS DA FORMAÇÃO PROFISSIONAL </vt:lpstr>
      <vt:lpstr>PRESPECTIVAS DA FORMAÇÃO PROFISSIONAL </vt:lpstr>
      <vt:lpstr>Apresentação do PowerPoint</vt:lpstr>
      <vt:lpstr>INEFOP 5.0</vt:lpstr>
      <vt:lpstr>Apresentação do PowerPoint</vt:lpstr>
      <vt:lpstr>Conclusão</vt:lpstr>
    </vt:vector>
  </TitlesOfParts>
  <Company>European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FICHERS Nicolas (INTPA)</dc:creator>
  <cp:lastModifiedBy>Ilda Quianica</cp:lastModifiedBy>
  <cp:revision>16</cp:revision>
  <cp:lastPrinted>2026-03-26T12:40:32Z</cp:lastPrinted>
  <dcterms:created xsi:type="dcterms:W3CDTF">2022-05-30T10:09:59Z</dcterms:created>
  <dcterms:modified xsi:type="dcterms:W3CDTF">2026-04-22T12:32:59Z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2022-05-30T10:09:59Z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766983f6-71ed-4e58-9b75-ef1174341752</vt:lpwstr>
  </property>
  <property fmtid="{D5CDD505-2E9C-101B-9397-08002B2CF9AE}" pid="8" name="MSIP_Label_6bd9ddd1-4d20-43f6-abfa-fc3c07406f94_ContentBits">
    <vt:lpwstr>0</vt:lpwstr>
  </property>
  <property fmtid="{D5CDD505-2E9C-101B-9397-08002B2CF9AE}" pid="9" name="ContentTypeId">
    <vt:lpwstr>0x01010099447108FCD1A943ACBCB0034991071C</vt:lpwstr>
  </property>
  <property fmtid="{D5CDD505-2E9C-101B-9397-08002B2CF9AE}" pid="10" name="MediaServiceImageTags">
    <vt:lpwstr/>
  </property>
</Properties>
</file>