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48" r:id="rId5"/>
    <p:sldMasterId id="2147483658" r:id="rId6"/>
  </p:sldMasterIdLst>
  <p:notesMasterIdLst>
    <p:notesMasterId r:id="rId27"/>
  </p:notesMasterIdLst>
  <p:handoutMasterIdLst>
    <p:handoutMasterId r:id="rId28"/>
  </p:handoutMasterIdLst>
  <p:sldIdLst>
    <p:sldId id="256" r:id="rId7"/>
    <p:sldId id="2147376475" r:id="rId8"/>
    <p:sldId id="439" r:id="rId9"/>
    <p:sldId id="2147376473" r:id="rId10"/>
    <p:sldId id="2147376476" r:id="rId11"/>
    <p:sldId id="2147376472" r:id="rId12"/>
    <p:sldId id="332" r:id="rId13"/>
    <p:sldId id="745" r:id="rId14"/>
    <p:sldId id="695" r:id="rId15"/>
    <p:sldId id="805" r:id="rId16"/>
    <p:sldId id="802" r:id="rId17"/>
    <p:sldId id="804" r:id="rId18"/>
    <p:sldId id="803" r:id="rId19"/>
    <p:sldId id="384" r:id="rId20"/>
    <p:sldId id="828" r:id="rId21"/>
    <p:sldId id="2147376470" r:id="rId22"/>
    <p:sldId id="259" r:id="rId23"/>
    <p:sldId id="345" r:id="rId24"/>
    <p:sldId id="2147376474" r:id="rId25"/>
    <p:sldId id="770" r:id="rId2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2F2F2"/>
    <a:srgbClr val="2990EA"/>
    <a:srgbClr val="0D3D6E"/>
    <a:srgbClr val="003266"/>
    <a:srgbClr val="EBEBEB"/>
    <a:srgbClr val="E6E6E6"/>
    <a:srgbClr val="EFEFEF"/>
    <a:srgbClr val="F8F8F8"/>
    <a:srgbClr val="FA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9"/>
    <p:restoredTop sz="96327"/>
  </p:normalViewPr>
  <p:slideViewPr>
    <p:cSldViewPr snapToGrid="0" showGuides="1">
      <p:cViewPr varScale="1">
        <p:scale>
          <a:sx n="125" d="100"/>
          <a:sy n="125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0EFEAC-62F2-0D0D-192F-015DE17D2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DD28B-5E04-251F-9B15-502BF4B6AF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4D20-705F-0648-B8AF-3B3DED14DB2E}" type="datetimeFigureOut">
              <a:rPr lang="en-BE" smtClean="0"/>
              <a:t>10/21/2024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67F80-9EF5-6BF1-C6FC-AA190A1ECC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076DD-5E72-A813-AF39-E0D13188A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E010-69C8-A840-AE5B-9B39A3912A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2911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99B9-7757-9346-98A0-B9FC7AC9715F}" type="datetimeFigureOut">
              <a:rPr lang="en-BE" smtClean="0"/>
              <a:t>10/21/2024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67E3F-B5B6-F84C-83C2-C4235BA0155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4561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6F42762-A309-4F7C-AE21-4D6D97D06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8F759C4-929F-4AC6-8E14-C00D7647A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/>
          </a:p>
          <a:p>
            <a:pPr marL="181240" indent="-181240">
              <a:buFontTx/>
              <a:buChar char="-"/>
              <a:defRPr/>
            </a:pPr>
            <a:r>
              <a:rPr lang="en-GB" altLang="en-US"/>
              <a:t>EACP aims at providing digital certificates for SWIM and for other applications</a:t>
            </a:r>
          </a:p>
          <a:p>
            <a:pPr marL="181240" indent="-181240">
              <a:buFontTx/>
              <a:buChar char="-"/>
              <a:defRPr/>
            </a:pPr>
            <a:r>
              <a:rPr lang="en-GB" altLang="en-US"/>
              <a:t>Two category of users:</a:t>
            </a:r>
          </a:p>
          <a:p>
            <a:pPr marL="664546" lvl="1" indent="-181240">
              <a:buFontTx/>
              <a:buChar char="-"/>
              <a:defRPr/>
            </a:pPr>
            <a:r>
              <a:rPr lang="en-GB" altLang="en-US"/>
              <a:t>Direct users that will use EACP certificates</a:t>
            </a:r>
          </a:p>
          <a:p>
            <a:pPr marL="664546" lvl="1" indent="-181240">
              <a:buFontTx/>
              <a:buChar char="-"/>
              <a:defRPr/>
            </a:pPr>
            <a:r>
              <a:rPr lang="en-GB" altLang="en-US"/>
              <a:t>Users have their local PKI that will become interoperable thanks to EACP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DB951D2-1F4C-43F4-9B4E-48D58A4B0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5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7D78D5-5F69-48A1-A8B5-3BD203D4880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0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21D0F0-6684-55E6-641A-BFC21D620BF5}"/>
              </a:ext>
            </a:extLst>
          </p:cNvPr>
          <p:cNvSpPr/>
          <p:nvPr userDrawn="1"/>
        </p:nvSpPr>
        <p:spPr>
          <a:xfrm>
            <a:off x="-1" y="0"/>
            <a:ext cx="12192001" cy="6874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D1348-E7A8-CF70-5BB2-3C6A85CEA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668" y="856743"/>
            <a:ext cx="5865711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C4D3A-C864-D5F7-A972-C5947DD2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69" y="3336418"/>
            <a:ext cx="5865711" cy="79266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2990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E3502E5-0A00-509E-6ACF-A8E942FFA31F}"/>
              </a:ext>
            </a:extLst>
          </p:cNvPr>
          <p:cNvSpPr/>
          <p:nvPr userDrawn="1"/>
        </p:nvSpPr>
        <p:spPr>
          <a:xfrm>
            <a:off x="-1" y="1"/>
            <a:ext cx="7814133" cy="6874551"/>
          </a:xfrm>
          <a:custGeom>
            <a:avLst/>
            <a:gdLst>
              <a:gd name="connsiteX0" fmla="*/ 7123176 w 7123176"/>
              <a:gd name="connsiteY0" fmla="*/ 0 h 6949440"/>
              <a:gd name="connsiteX1" fmla="*/ 310896 w 7123176"/>
              <a:gd name="connsiteY1" fmla="*/ 6949440 h 6949440"/>
              <a:gd name="connsiteX2" fmla="*/ 0 w 7123176"/>
              <a:gd name="connsiteY2" fmla="*/ 6949440 h 6949440"/>
              <a:gd name="connsiteX3" fmla="*/ 0 w 7123176"/>
              <a:gd name="connsiteY3" fmla="*/ 0 h 6949440"/>
              <a:gd name="connsiteX4" fmla="*/ 82296 w 7123176"/>
              <a:gd name="connsiteY4" fmla="*/ 0 h 6949440"/>
              <a:gd name="connsiteX5" fmla="*/ 7123176 w 7123176"/>
              <a:gd name="connsiteY5" fmla="*/ 0 h 6949440"/>
              <a:gd name="connsiteX0" fmla="*/ 7123176 w 7123176"/>
              <a:gd name="connsiteY0" fmla="*/ 0 h 6949440"/>
              <a:gd name="connsiteX1" fmla="*/ 979671 w 7123176"/>
              <a:gd name="connsiteY1" fmla="*/ 6261280 h 6949440"/>
              <a:gd name="connsiteX2" fmla="*/ 0 w 7123176"/>
              <a:gd name="connsiteY2" fmla="*/ 6949440 h 6949440"/>
              <a:gd name="connsiteX3" fmla="*/ 0 w 7123176"/>
              <a:gd name="connsiteY3" fmla="*/ 0 h 6949440"/>
              <a:gd name="connsiteX4" fmla="*/ 82296 w 7123176"/>
              <a:gd name="connsiteY4" fmla="*/ 0 h 6949440"/>
              <a:gd name="connsiteX5" fmla="*/ 7123176 w 7123176"/>
              <a:gd name="connsiteY5" fmla="*/ 0 h 6949440"/>
              <a:gd name="connsiteX0" fmla="*/ 7123176 w 7123176"/>
              <a:gd name="connsiteY0" fmla="*/ 0 h 6261280"/>
              <a:gd name="connsiteX1" fmla="*/ 979671 w 7123176"/>
              <a:gd name="connsiteY1" fmla="*/ 6261280 h 6261280"/>
              <a:gd name="connsiteX2" fmla="*/ 0 w 7123176"/>
              <a:gd name="connsiteY2" fmla="*/ 6261280 h 6261280"/>
              <a:gd name="connsiteX3" fmla="*/ 0 w 7123176"/>
              <a:gd name="connsiteY3" fmla="*/ 0 h 6261280"/>
              <a:gd name="connsiteX4" fmla="*/ 82296 w 7123176"/>
              <a:gd name="connsiteY4" fmla="*/ 0 h 6261280"/>
              <a:gd name="connsiteX5" fmla="*/ 7123176 w 7123176"/>
              <a:gd name="connsiteY5" fmla="*/ 0 h 6261280"/>
              <a:gd name="connsiteX0" fmla="*/ 7123176 w 7123176"/>
              <a:gd name="connsiteY0" fmla="*/ 0 h 6265587"/>
              <a:gd name="connsiteX1" fmla="*/ 979671 w 7123176"/>
              <a:gd name="connsiteY1" fmla="*/ 6261280 h 6265587"/>
              <a:gd name="connsiteX2" fmla="*/ 0 w 7123176"/>
              <a:gd name="connsiteY2" fmla="*/ 6261280 h 6265587"/>
              <a:gd name="connsiteX3" fmla="*/ 0 w 7123176"/>
              <a:gd name="connsiteY3" fmla="*/ 0 h 6265587"/>
              <a:gd name="connsiteX4" fmla="*/ 82296 w 7123176"/>
              <a:gd name="connsiteY4" fmla="*/ 0 h 6265587"/>
              <a:gd name="connsiteX5" fmla="*/ 7123176 w 7123176"/>
              <a:gd name="connsiteY5" fmla="*/ 0 h 6265587"/>
              <a:gd name="connsiteX0" fmla="*/ 7123176 w 7123176"/>
              <a:gd name="connsiteY0" fmla="*/ 0 h 6280708"/>
              <a:gd name="connsiteX1" fmla="*/ 950593 w 7123176"/>
              <a:gd name="connsiteY1" fmla="*/ 6280708 h 6280708"/>
              <a:gd name="connsiteX2" fmla="*/ 0 w 7123176"/>
              <a:gd name="connsiteY2" fmla="*/ 6261280 h 6280708"/>
              <a:gd name="connsiteX3" fmla="*/ 0 w 7123176"/>
              <a:gd name="connsiteY3" fmla="*/ 0 h 6280708"/>
              <a:gd name="connsiteX4" fmla="*/ 82296 w 7123176"/>
              <a:gd name="connsiteY4" fmla="*/ 0 h 6280708"/>
              <a:gd name="connsiteX5" fmla="*/ 7123176 w 7123176"/>
              <a:gd name="connsiteY5" fmla="*/ 0 h 6280708"/>
              <a:gd name="connsiteX0" fmla="*/ 7123176 w 7123176"/>
              <a:gd name="connsiteY0" fmla="*/ 0 h 6293133"/>
              <a:gd name="connsiteX1" fmla="*/ 950593 w 7123176"/>
              <a:gd name="connsiteY1" fmla="*/ 6280708 h 6293133"/>
              <a:gd name="connsiteX2" fmla="*/ 0 w 7123176"/>
              <a:gd name="connsiteY2" fmla="*/ 6290422 h 6293133"/>
              <a:gd name="connsiteX3" fmla="*/ 0 w 7123176"/>
              <a:gd name="connsiteY3" fmla="*/ 0 h 6293133"/>
              <a:gd name="connsiteX4" fmla="*/ 82296 w 7123176"/>
              <a:gd name="connsiteY4" fmla="*/ 0 h 6293133"/>
              <a:gd name="connsiteX5" fmla="*/ 7123176 w 7123176"/>
              <a:gd name="connsiteY5" fmla="*/ 0 h 6293133"/>
              <a:gd name="connsiteX0" fmla="*/ 7123176 w 7123176"/>
              <a:gd name="connsiteY0" fmla="*/ 0 h 6280708"/>
              <a:gd name="connsiteX1" fmla="*/ 950593 w 7123176"/>
              <a:gd name="connsiteY1" fmla="*/ 6280708 h 6280708"/>
              <a:gd name="connsiteX2" fmla="*/ 0 w 7123176"/>
              <a:gd name="connsiteY2" fmla="*/ 6274560 h 6280708"/>
              <a:gd name="connsiteX3" fmla="*/ 0 w 7123176"/>
              <a:gd name="connsiteY3" fmla="*/ 0 h 6280708"/>
              <a:gd name="connsiteX4" fmla="*/ 82296 w 7123176"/>
              <a:gd name="connsiteY4" fmla="*/ 0 h 6280708"/>
              <a:gd name="connsiteX5" fmla="*/ 7123176 w 7123176"/>
              <a:gd name="connsiteY5" fmla="*/ 0 h 628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3176" h="6280708">
                <a:moveTo>
                  <a:pt x="7123176" y="0"/>
                </a:moveTo>
                <a:lnTo>
                  <a:pt x="950593" y="6280708"/>
                </a:lnTo>
                <a:lnTo>
                  <a:pt x="0" y="6274560"/>
                </a:lnTo>
                <a:lnTo>
                  <a:pt x="0" y="0"/>
                </a:lnTo>
                <a:lnTo>
                  <a:pt x="82296" y="0"/>
                </a:lnTo>
                <a:lnTo>
                  <a:pt x="7123176" y="0"/>
                </a:lnTo>
                <a:close/>
              </a:path>
            </a:pathLst>
          </a:custGeom>
          <a:solidFill>
            <a:srgbClr val="013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464B43B6-5307-EA12-18EA-2B295563B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412253"/>
            <a:ext cx="2735261" cy="1526275"/>
          </a:xfrm>
          <a:prstGeom prst="rect">
            <a:avLst/>
          </a:prstGeom>
        </p:spPr>
      </p:pic>
      <p:pic>
        <p:nvPicPr>
          <p:cNvPr id="9" name="Picture 8" descr="A logo with colorful letters and a star&#10;&#10;Description automatically generated">
            <a:extLst>
              <a:ext uri="{FF2B5EF4-FFF2-40B4-BE49-F238E27FC236}">
                <a16:creationId xmlns:a16="http://schemas.microsoft.com/office/drawing/2014/main" id="{692A0F4B-5EA4-2A80-244A-6AABC745C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38" y="5765256"/>
            <a:ext cx="4315632" cy="7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90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C536-3E01-06BD-0B95-802B1D0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678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9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64E3-F172-ECEB-1D89-62094A3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B9B16-7479-05ED-689A-0B725739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36029"/>
            <a:ext cx="5768591" cy="53250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EEF9-A407-43E0-94EF-F6451363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990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36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FC87-3AE3-44F0-6161-9D37620F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7A23-35CC-F2D3-B1D1-3157443E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0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E892-6F7E-F030-2E74-B941A65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BA61-AA92-92BC-2D64-3960E2EB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807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FF0D-3453-8A2F-8E74-15867D10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524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300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C536-3E01-06BD-0B95-802B1D0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5197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6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64E3-F172-ECEB-1D89-62094A3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B9B16-7479-05ED-689A-0B725739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36029"/>
            <a:ext cx="5768591" cy="53250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EEF9-A407-43E0-94EF-F6451363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90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FC87-3AE3-44F0-6161-9D37620F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7A23-35CC-F2D3-B1D1-3157443E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220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E892-6F7E-F030-2E74-B941A65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BA61-AA92-92BC-2D64-3960E2EB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807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FF0D-3453-8A2F-8E74-15867D10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524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81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C536-3E01-06BD-0B95-802B1D0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58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64E3-F172-ECEB-1D89-62094A3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B9B16-7479-05ED-689A-0B725739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36029"/>
            <a:ext cx="5768591" cy="53250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EEF9-A407-43E0-94EF-F6451363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990E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62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21D0F0-6684-55E6-641A-BFC21D620BF5}"/>
              </a:ext>
            </a:extLst>
          </p:cNvPr>
          <p:cNvSpPr/>
          <p:nvPr userDrawn="1"/>
        </p:nvSpPr>
        <p:spPr>
          <a:xfrm>
            <a:off x="-1" y="0"/>
            <a:ext cx="12192001" cy="6874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D1348-E7A8-CF70-5BB2-3C6A85CEA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9668" y="856743"/>
            <a:ext cx="5865711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C4D3A-C864-D5F7-A972-C5947DD2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669" y="3336418"/>
            <a:ext cx="5865711" cy="79266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2990E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E3502E5-0A00-509E-6ACF-A8E942FFA31F}"/>
              </a:ext>
            </a:extLst>
          </p:cNvPr>
          <p:cNvSpPr/>
          <p:nvPr userDrawn="1"/>
        </p:nvSpPr>
        <p:spPr>
          <a:xfrm>
            <a:off x="-1" y="1"/>
            <a:ext cx="7814133" cy="6874551"/>
          </a:xfrm>
          <a:custGeom>
            <a:avLst/>
            <a:gdLst>
              <a:gd name="connsiteX0" fmla="*/ 7123176 w 7123176"/>
              <a:gd name="connsiteY0" fmla="*/ 0 h 6949440"/>
              <a:gd name="connsiteX1" fmla="*/ 310896 w 7123176"/>
              <a:gd name="connsiteY1" fmla="*/ 6949440 h 6949440"/>
              <a:gd name="connsiteX2" fmla="*/ 0 w 7123176"/>
              <a:gd name="connsiteY2" fmla="*/ 6949440 h 6949440"/>
              <a:gd name="connsiteX3" fmla="*/ 0 w 7123176"/>
              <a:gd name="connsiteY3" fmla="*/ 0 h 6949440"/>
              <a:gd name="connsiteX4" fmla="*/ 82296 w 7123176"/>
              <a:gd name="connsiteY4" fmla="*/ 0 h 6949440"/>
              <a:gd name="connsiteX5" fmla="*/ 7123176 w 7123176"/>
              <a:gd name="connsiteY5" fmla="*/ 0 h 6949440"/>
              <a:gd name="connsiteX0" fmla="*/ 7123176 w 7123176"/>
              <a:gd name="connsiteY0" fmla="*/ 0 h 6949440"/>
              <a:gd name="connsiteX1" fmla="*/ 979671 w 7123176"/>
              <a:gd name="connsiteY1" fmla="*/ 6261280 h 6949440"/>
              <a:gd name="connsiteX2" fmla="*/ 0 w 7123176"/>
              <a:gd name="connsiteY2" fmla="*/ 6949440 h 6949440"/>
              <a:gd name="connsiteX3" fmla="*/ 0 w 7123176"/>
              <a:gd name="connsiteY3" fmla="*/ 0 h 6949440"/>
              <a:gd name="connsiteX4" fmla="*/ 82296 w 7123176"/>
              <a:gd name="connsiteY4" fmla="*/ 0 h 6949440"/>
              <a:gd name="connsiteX5" fmla="*/ 7123176 w 7123176"/>
              <a:gd name="connsiteY5" fmla="*/ 0 h 6949440"/>
              <a:gd name="connsiteX0" fmla="*/ 7123176 w 7123176"/>
              <a:gd name="connsiteY0" fmla="*/ 0 h 6261280"/>
              <a:gd name="connsiteX1" fmla="*/ 979671 w 7123176"/>
              <a:gd name="connsiteY1" fmla="*/ 6261280 h 6261280"/>
              <a:gd name="connsiteX2" fmla="*/ 0 w 7123176"/>
              <a:gd name="connsiteY2" fmla="*/ 6261280 h 6261280"/>
              <a:gd name="connsiteX3" fmla="*/ 0 w 7123176"/>
              <a:gd name="connsiteY3" fmla="*/ 0 h 6261280"/>
              <a:gd name="connsiteX4" fmla="*/ 82296 w 7123176"/>
              <a:gd name="connsiteY4" fmla="*/ 0 h 6261280"/>
              <a:gd name="connsiteX5" fmla="*/ 7123176 w 7123176"/>
              <a:gd name="connsiteY5" fmla="*/ 0 h 6261280"/>
              <a:gd name="connsiteX0" fmla="*/ 7123176 w 7123176"/>
              <a:gd name="connsiteY0" fmla="*/ 0 h 6265587"/>
              <a:gd name="connsiteX1" fmla="*/ 979671 w 7123176"/>
              <a:gd name="connsiteY1" fmla="*/ 6261280 h 6265587"/>
              <a:gd name="connsiteX2" fmla="*/ 0 w 7123176"/>
              <a:gd name="connsiteY2" fmla="*/ 6261280 h 6265587"/>
              <a:gd name="connsiteX3" fmla="*/ 0 w 7123176"/>
              <a:gd name="connsiteY3" fmla="*/ 0 h 6265587"/>
              <a:gd name="connsiteX4" fmla="*/ 82296 w 7123176"/>
              <a:gd name="connsiteY4" fmla="*/ 0 h 6265587"/>
              <a:gd name="connsiteX5" fmla="*/ 7123176 w 7123176"/>
              <a:gd name="connsiteY5" fmla="*/ 0 h 6265587"/>
              <a:gd name="connsiteX0" fmla="*/ 7123176 w 7123176"/>
              <a:gd name="connsiteY0" fmla="*/ 0 h 6280708"/>
              <a:gd name="connsiteX1" fmla="*/ 950593 w 7123176"/>
              <a:gd name="connsiteY1" fmla="*/ 6280708 h 6280708"/>
              <a:gd name="connsiteX2" fmla="*/ 0 w 7123176"/>
              <a:gd name="connsiteY2" fmla="*/ 6261280 h 6280708"/>
              <a:gd name="connsiteX3" fmla="*/ 0 w 7123176"/>
              <a:gd name="connsiteY3" fmla="*/ 0 h 6280708"/>
              <a:gd name="connsiteX4" fmla="*/ 82296 w 7123176"/>
              <a:gd name="connsiteY4" fmla="*/ 0 h 6280708"/>
              <a:gd name="connsiteX5" fmla="*/ 7123176 w 7123176"/>
              <a:gd name="connsiteY5" fmla="*/ 0 h 6280708"/>
              <a:gd name="connsiteX0" fmla="*/ 7123176 w 7123176"/>
              <a:gd name="connsiteY0" fmla="*/ 0 h 6293133"/>
              <a:gd name="connsiteX1" fmla="*/ 950593 w 7123176"/>
              <a:gd name="connsiteY1" fmla="*/ 6280708 h 6293133"/>
              <a:gd name="connsiteX2" fmla="*/ 0 w 7123176"/>
              <a:gd name="connsiteY2" fmla="*/ 6290422 h 6293133"/>
              <a:gd name="connsiteX3" fmla="*/ 0 w 7123176"/>
              <a:gd name="connsiteY3" fmla="*/ 0 h 6293133"/>
              <a:gd name="connsiteX4" fmla="*/ 82296 w 7123176"/>
              <a:gd name="connsiteY4" fmla="*/ 0 h 6293133"/>
              <a:gd name="connsiteX5" fmla="*/ 7123176 w 7123176"/>
              <a:gd name="connsiteY5" fmla="*/ 0 h 6293133"/>
              <a:gd name="connsiteX0" fmla="*/ 7123176 w 7123176"/>
              <a:gd name="connsiteY0" fmla="*/ 0 h 6280708"/>
              <a:gd name="connsiteX1" fmla="*/ 950593 w 7123176"/>
              <a:gd name="connsiteY1" fmla="*/ 6280708 h 6280708"/>
              <a:gd name="connsiteX2" fmla="*/ 0 w 7123176"/>
              <a:gd name="connsiteY2" fmla="*/ 6274560 h 6280708"/>
              <a:gd name="connsiteX3" fmla="*/ 0 w 7123176"/>
              <a:gd name="connsiteY3" fmla="*/ 0 h 6280708"/>
              <a:gd name="connsiteX4" fmla="*/ 82296 w 7123176"/>
              <a:gd name="connsiteY4" fmla="*/ 0 h 6280708"/>
              <a:gd name="connsiteX5" fmla="*/ 7123176 w 7123176"/>
              <a:gd name="connsiteY5" fmla="*/ 0 h 628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3176" h="6280708">
                <a:moveTo>
                  <a:pt x="7123176" y="0"/>
                </a:moveTo>
                <a:lnTo>
                  <a:pt x="950593" y="6280708"/>
                </a:lnTo>
                <a:lnTo>
                  <a:pt x="0" y="6274560"/>
                </a:lnTo>
                <a:lnTo>
                  <a:pt x="0" y="0"/>
                </a:lnTo>
                <a:lnTo>
                  <a:pt x="82296" y="0"/>
                </a:lnTo>
                <a:lnTo>
                  <a:pt x="7123176" y="0"/>
                </a:lnTo>
                <a:close/>
              </a:path>
            </a:pathLst>
          </a:custGeom>
          <a:solidFill>
            <a:srgbClr val="013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logo on a black background&#10;&#10;Description automatically generated">
            <a:extLst>
              <a:ext uri="{FF2B5EF4-FFF2-40B4-BE49-F238E27FC236}">
                <a16:creationId xmlns:a16="http://schemas.microsoft.com/office/drawing/2014/main" id="{464B43B6-5307-EA12-18EA-2B295563B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1" y="412253"/>
            <a:ext cx="2735261" cy="1526275"/>
          </a:xfrm>
          <a:prstGeom prst="rect">
            <a:avLst/>
          </a:prstGeom>
        </p:spPr>
      </p:pic>
      <p:pic>
        <p:nvPicPr>
          <p:cNvPr id="9" name="Picture 8" descr="A logo with colorful letters and a star&#10;&#10;Description automatically generated">
            <a:extLst>
              <a:ext uri="{FF2B5EF4-FFF2-40B4-BE49-F238E27FC236}">
                <a16:creationId xmlns:a16="http://schemas.microsoft.com/office/drawing/2014/main" id="{692A0F4B-5EA4-2A80-244A-6AABC745C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38" y="5765256"/>
            <a:ext cx="4315632" cy="7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2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FC87-3AE3-44F0-6161-9D37620F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7A23-35CC-F2D3-B1D1-3157443E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422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E892-6F7E-F030-2E74-B941A65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BA61-AA92-92BC-2D64-3960E2EB7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807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FF0D-3453-8A2F-8E74-15867D10B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524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482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84969-7088-84A5-E826-453A1CFE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333595"/>
            <a:ext cx="10515600" cy="1242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331E8-2A1E-30CE-2304-5BB44DB1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D612D-E5CF-B376-4299-2350DC9FEA2A}"/>
              </a:ext>
            </a:extLst>
          </p:cNvPr>
          <p:cNvSpPr/>
          <p:nvPr userDrawn="1"/>
        </p:nvSpPr>
        <p:spPr>
          <a:xfrm>
            <a:off x="10726335" y="5363835"/>
            <a:ext cx="1465665" cy="1494165"/>
          </a:xfrm>
          <a:custGeom>
            <a:avLst/>
            <a:gdLst>
              <a:gd name="connsiteX0" fmla="*/ 0 w 1475190"/>
              <a:gd name="connsiteY0" fmla="*/ 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4" fmla="*/ 0 w 1475190"/>
              <a:gd name="connsiteY4" fmla="*/ 0 h 1490990"/>
              <a:gd name="connsiteX0" fmla="*/ 0 w 1475190"/>
              <a:gd name="connsiteY0" fmla="*/ 149099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0" fmla="*/ 0 w 1465665"/>
              <a:gd name="connsiteY0" fmla="*/ 1494165 h 1494165"/>
              <a:gd name="connsiteX1" fmla="*/ 1465665 w 1465665"/>
              <a:gd name="connsiteY1" fmla="*/ 0 h 1494165"/>
              <a:gd name="connsiteX2" fmla="*/ 1465665 w 1465665"/>
              <a:gd name="connsiteY2" fmla="*/ 1490990 h 1494165"/>
              <a:gd name="connsiteX3" fmla="*/ 0 w 1465665"/>
              <a:gd name="connsiteY3" fmla="*/ 1494165 h 14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665" h="1494165">
                <a:moveTo>
                  <a:pt x="0" y="1494165"/>
                </a:moveTo>
                <a:lnTo>
                  <a:pt x="1465665" y="0"/>
                </a:lnTo>
                <a:lnTo>
                  <a:pt x="1465665" y="1490990"/>
                </a:lnTo>
                <a:lnTo>
                  <a:pt x="0" y="14941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8BC9C-A12F-D5C0-C7B5-EDAC6584B4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1893" y="6176963"/>
            <a:ext cx="522600" cy="5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84969-7088-84A5-E826-453A1CFE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333595"/>
            <a:ext cx="10515600" cy="1242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331E8-2A1E-30CE-2304-5BB44DB1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51610-5FD5-32C4-ED04-EE9D1D6F86DF}"/>
              </a:ext>
            </a:extLst>
          </p:cNvPr>
          <p:cNvSpPr/>
          <p:nvPr userDrawn="1"/>
        </p:nvSpPr>
        <p:spPr>
          <a:xfrm>
            <a:off x="10726335" y="5363835"/>
            <a:ext cx="1465665" cy="1494165"/>
          </a:xfrm>
          <a:custGeom>
            <a:avLst/>
            <a:gdLst>
              <a:gd name="connsiteX0" fmla="*/ 0 w 1475190"/>
              <a:gd name="connsiteY0" fmla="*/ 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4" fmla="*/ 0 w 1475190"/>
              <a:gd name="connsiteY4" fmla="*/ 0 h 1490990"/>
              <a:gd name="connsiteX0" fmla="*/ 0 w 1475190"/>
              <a:gd name="connsiteY0" fmla="*/ 149099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0" fmla="*/ 0 w 1465665"/>
              <a:gd name="connsiteY0" fmla="*/ 1494165 h 1494165"/>
              <a:gd name="connsiteX1" fmla="*/ 1465665 w 1465665"/>
              <a:gd name="connsiteY1" fmla="*/ 0 h 1494165"/>
              <a:gd name="connsiteX2" fmla="*/ 1465665 w 1465665"/>
              <a:gd name="connsiteY2" fmla="*/ 1490990 h 1494165"/>
              <a:gd name="connsiteX3" fmla="*/ 0 w 1465665"/>
              <a:gd name="connsiteY3" fmla="*/ 1494165 h 14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665" h="1494165">
                <a:moveTo>
                  <a:pt x="0" y="1494165"/>
                </a:moveTo>
                <a:lnTo>
                  <a:pt x="1465665" y="0"/>
                </a:lnTo>
                <a:lnTo>
                  <a:pt x="1465665" y="1490990"/>
                </a:lnTo>
                <a:lnTo>
                  <a:pt x="0" y="1494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D9119E4-772C-88F1-2CC5-E9057E42E3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1893" y="6176963"/>
            <a:ext cx="522600" cy="5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84969-7088-84A5-E826-453A1CFE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333595"/>
            <a:ext cx="10515600" cy="1242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331E8-2A1E-30CE-2304-5BB44DB1B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B3410A-ADFE-ADA8-0F19-5215FFEDAA0C}"/>
              </a:ext>
            </a:extLst>
          </p:cNvPr>
          <p:cNvSpPr/>
          <p:nvPr userDrawn="1"/>
        </p:nvSpPr>
        <p:spPr>
          <a:xfrm>
            <a:off x="10726335" y="5363835"/>
            <a:ext cx="1465665" cy="1494165"/>
          </a:xfrm>
          <a:custGeom>
            <a:avLst/>
            <a:gdLst>
              <a:gd name="connsiteX0" fmla="*/ 0 w 1475190"/>
              <a:gd name="connsiteY0" fmla="*/ 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4" fmla="*/ 0 w 1475190"/>
              <a:gd name="connsiteY4" fmla="*/ 0 h 1490990"/>
              <a:gd name="connsiteX0" fmla="*/ 0 w 1475190"/>
              <a:gd name="connsiteY0" fmla="*/ 1490990 h 1490990"/>
              <a:gd name="connsiteX1" fmla="*/ 1475190 w 1475190"/>
              <a:gd name="connsiteY1" fmla="*/ 0 h 1490990"/>
              <a:gd name="connsiteX2" fmla="*/ 1475190 w 1475190"/>
              <a:gd name="connsiteY2" fmla="*/ 1490990 h 1490990"/>
              <a:gd name="connsiteX3" fmla="*/ 0 w 1475190"/>
              <a:gd name="connsiteY3" fmla="*/ 1490990 h 1490990"/>
              <a:gd name="connsiteX0" fmla="*/ 0 w 1465665"/>
              <a:gd name="connsiteY0" fmla="*/ 1494165 h 1494165"/>
              <a:gd name="connsiteX1" fmla="*/ 1465665 w 1465665"/>
              <a:gd name="connsiteY1" fmla="*/ 0 h 1494165"/>
              <a:gd name="connsiteX2" fmla="*/ 1465665 w 1465665"/>
              <a:gd name="connsiteY2" fmla="*/ 1490990 h 1494165"/>
              <a:gd name="connsiteX3" fmla="*/ 0 w 1465665"/>
              <a:gd name="connsiteY3" fmla="*/ 1494165 h 149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665" h="1494165">
                <a:moveTo>
                  <a:pt x="0" y="1494165"/>
                </a:moveTo>
                <a:lnTo>
                  <a:pt x="1465665" y="0"/>
                </a:lnTo>
                <a:lnTo>
                  <a:pt x="1465665" y="1490990"/>
                </a:lnTo>
                <a:lnTo>
                  <a:pt x="0" y="1494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EB1D80-E5F9-67D9-C261-CC5269A26B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1893" y="6176963"/>
            <a:ext cx="522600" cy="5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atm-cert@eurocontrol.int" TargetMode="External"/><Relationship Id="rId2" Type="http://schemas.openxmlformats.org/officeDocument/2006/relationships/hyperlink" Target="mailto:patrick.mana@eurocontrol.in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acp@eurocontrol.in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urocontrol.int/service/european-air-traffic-management-computer-emergency-response-te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1CE610-26D6-F046-56F8-2BDA36BE5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668" y="1261532"/>
            <a:ext cx="5865711" cy="273896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</a:t>
            </a:r>
            <a:br>
              <a:rPr lang="en-US" dirty="0"/>
            </a:br>
            <a:r>
              <a:rPr lang="en-US" dirty="0"/>
              <a:t>effectively </a:t>
            </a:r>
            <a:br>
              <a:rPr lang="en-US" dirty="0"/>
            </a:br>
            <a:r>
              <a:rPr lang="en-US" dirty="0"/>
              <a:t>integrate </a:t>
            </a:r>
            <a:br>
              <a:rPr lang="en-US" dirty="0"/>
            </a:br>
            <a:r>
              <a:rPr lang="en-US" dirty="0"/>
              <a:t>cyber security strategies into their everyday </a:t>
            </a:r>
            <a:br>
              <a:rPr lang="en-US" dirty="0"/>
            </a:br>
            <a:r>
              <a:rPr lang="en-US" dirty="0"/>
              <a:t>decision-making processes?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391277C-EB68-6837-E346-352D538ACC68}"/>
              </a:ext>
            </a:extLst>
          </p:cNvPr>
          <p:cNvSpPr txBox="1">
            <a:spLocks/>
          </p:cNvSpPr>
          <p:nvPr/>
        </p:nvSpPr>
        <p:spPr>
          <a:xfrm>
            <a:off x="5759669" y="4619720"/>
            <a:ext cx="5865711" cy="792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400" kern="1200">
                <a:solidFill>
                  <a:srgbClr val="2990E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Patrick MANA</a:t>
            </a:r>
          </a:p>
          <a:p>
            <a:r>
              <a:rPr lang="en-GB" sz="1800" dirty="0"/>
              <a:t>EUROCONTROL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123727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6E2F-8E4C-392D-6AC6-B32F1956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“Anticipate” how you can be attacked:</a:t>
            </a:r>
            <a:br>
              <a:rPr lang="en-GB" dirty="0"/>
            </a:br>
            <a:r>
              <a:rPr lang="en-GB" dirty="0"/>
              <a:t>MITRE ATT&amp;CK Heatmap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C7D2A-A4A5-6028-C6EE-96AEFE0E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06" y="2279276"/>
            <a:ext cx="4918982" cy="2884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2618C-8A3D-9C06-F09B-DCC950723BEF}"/>
              </a:ext>
            </a:extLst>
          </p:cNvPr>
          <p:cNvSpPr txBox="1"/>
          <p:nvPr/>
        </p:nvSpPr>
        <p:spPr>
          <a:xfrm>
            <a:off x="688258" y="3305888"/>
            <a:ext cx="351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6.320 events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CC843-E098-3309-FA26-F72BFF253516}"/>
              </a:ext>
            </a:extLst>
          </p:cNvPr>
          <p:cNvSpPr txBox="1"/>
          <p:nvPr/>
        </p:nvSpPr>
        <p:spPr>
          <a:xfrm>
            <a:off x="4748980" y="3429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212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FC-F950-6677-64C8-EFDA14A1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477839"/>
            <a:ext cx="9364406" cy="776287"/>
          </a:xfrm>
        </p:spPr>
        <p:txBody>
          <a:bodyPr>
            <a:normAutofit fontScale="90000"/>
          </a:bodyPr>
          <a:lstStyle/>
          <a:p>
            <a:r>
              <a:rPr lang="en-GB" dirty="0"/>
              <a:t>Aviation </a:t>
            </a:r>
            <a:br>
              <a:rPr lang="en-GB" dirty="0"/>
            </a:br>
            <a:r>
              <a:rPr lang="en-GB" dirty="0"/>
              <a:t>MITRE ATT&amp;CK </a:t>
            </a:r>
            <a:br>
              <a:rPr lang="en-GB" dirty="0"/>
            </a:br>
            <a:r>
              <a:rPr lang="en-GB" dirty="0"/>
              <a:t>Heatmap </a:t>
            </a:r>
          </a:p>
        </p:txBody>
      </p:sp>
      <p:pic>
        <p:nvPicPr>
          <p:cNvPr id="6" name="Picture 5" descr="A group of circles with different colored circles&#10;&#10;Description automatically generated">
            <a:extLst>
              <a:ext uri="{FF2B5EF4-FFF2-40B4-BE49-F238E27FC236}">
                <a16:creationId xmlns:a16="http://schemas.microsoft.com/office/drawing/2014/main" id="{17BF9F6C-73AA-95B0-92C1-70FD4B929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74" y="0"/>
            <a:ext cx="7488806" cy="6842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2823E-AEC2-6039-4A7D-ECCA69ED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" y="5191432"/>
            <a:ext cx="3301959" cy="13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55D0-6DE5-B9B7-BC80-B5377EA2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Aviation MITRE ATT&amp;CK Heatmap</a:t>
            </a:r>
          </a:p>
        </p:txBody>
      </p:sp>
      <p:pic>
        <p:nvPicPr>
          <p:cNvPr id="6" name="Picture 5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0FF46F19-76E8-5BD6-B6EC-92CF22B5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83" y="1421124"/>
            <a:ext cx="6119165" cy="4890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A16F2-27CB-37B8-822A-AD1AE5C88C20}"/>
              </a:ext>
            </a:extLst>
          </p:cNvPr>
          <p:cNvSpPr txBox="1"/>
          <p:nvPr/>
        </p:nvSpPr>
        <p:spPr>
          <a:xfrm>
            <a:off x="5612955" y="1641988"/>
            <a:ext cx="6579045" cy="4211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Compromise Infrastructure: Domains (T1583.001)</a:t>
            </a: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Phishing (T1566)</a:t>
            </a:r>
          </a:p>
          <a:p>
            <a:pPr>
              <a:lnSpc>
                <a:spcPct val="150000"/>
              </a:lnSpc>
            </a:pPr>
            <a:r>
              <a:rPr lang="en-US" sz="1800" i="0" u="none" strike="noStrike" baseline="0" dirty="0">
                <a:latin typeface="Exo-ExtraBold"/>
              </a:rPr>
              <a:t>Network Denial of Service (T1498)</a:t>
            </a:r>
          </a:p>
          <a:p>
            <a:pPr>
              <a:lnSpc>
                <a:spcPct val="150000"/>
              </a:lnSpc>
            </a:pPr>
            <a:r>
              <a:rPr lang="en-US" sz="1800" i="0" u="none" strike="noStrike" baseline="0" dirty="0">
                <a:latin typeface="Exo-ExtraBold"/>
              </a:rPr>
              <a:t>Credentials from Password Stores (T1555)</a:t>
            </a: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Compromise Accounts (T1586)</a:t>
            </a: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Exploitation for Credential Access (T1212)</a:t>
            </a:r>
            <a:endParaRPr lang="en-GB" dirty="0">
              <a:latin typeface="Exo-ExtraBold"/>
            </a:endParaRP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Valid Accounts (T1078)</a:t>
            </a:r>
          </a:p>
          <a:p>
            <a:pPr>
              <a:lnSpc>
                <a:spcPct val="150000"/>
              </a:lnSpc>
            </a:pPr>
            <a:r>
              <a:rPr lang="en-US" sz="1800" i="0" u="none" strike="noStrike" baseline="0" dirty="0">
                <a:latin typeface="Exo-ExtraBold"/>
              </a:rPr>
              <a:t>Command and Scripting Interpreter: PowerShell (T1059.001)</a:t>
            </a: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Account Manipulation (T1098)</a:t>
            </a:r>
          </a:p>
          <a:p>
            <a:pPr>
              <a:lnSpc>
                <a:spcPct val="150000"/>
              </a:lnSpc>
            </a:pPr>
            <a:r>
              <a:rPr lang="en-GB" sz="1800" i="0" u="none" strike="noStrike" baseline="0" dirty="0">
                <a:latin typeface="Exo-ExtraBold"/>
              </a:rPr>
              <a:t>Windows Management Instrumentation (T1047)</a:t>
            </a:r>
          </a:p>
        </p:txBody>
      </p:sp>
    </p:spTree>
    <p:extLst>
      <p:ext uri="{BB962C8B-B14F-4D97-AF65-F5344CB8AC3E}">
        <p14:creationId xmlns:p14="http://schemas.microsoft.com/office/powerpoint/2010/main" val="247141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B238-FD47-6BE3-CC25-44731E69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Aviation MITRE ATT&amp;CK Heatmap</a:t>
            </a:r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C5AC612D-5180-C992-25D2-F5A53B3B6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86" y="1366683"/>
            <a:ext cx="5612114" cy="4657285"/>
          </a:xfrm>
          <a:prstGeom prst="rect">
            <a:avLst/>
          </a:prstGeom>
        </p:spPr>
      </p:pic>
      <p:pic>
        <p:nvPicPr>
          <p:cNvPr id="8" name="Picture 7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90A91F94-80A8-7645-14F5-EEB9C280C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2" y="1254126"/>
            <a:ext cx="5562601" cy="48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CA77-DF42-6100-A546-BCC42C30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From IOCs driven to TTPs driven SOC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E58E1-98D5-ADD0-7D0B-0E2D4B906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6F432D7-7D4E-4BD8-89B2-C7242758F859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ACBF12-7C4C-319D-F15B-13DC9ECAC1D9}"/>
              </a:ext>
            </a:extLst>
          </p:cNvPr>
          <p:cNvSpPr/>
          <p:nvPr/>
        </p:nvSpPr>
        <p:spPr>
          <a:xfrm>
            <a:off x="5168900" y="3263153"/>
            <a:ext cx="1357406" cy="269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ndicators of Compromise: Cybersecurity's Digital Breadcrumbs - Hashed Out  by The SSL Store™">
            <a:extLst>
              <a:ext uri="{FF2B5EF4-FFF2-40B4-BE49-F238E27FC236}">
                <a16:creationId xmlns:a16="http://schemas.microsoft.com/office/drawing/2014/main" id="{1B958464-C52A-CD6D-A09B-BB0E75FC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07" y="1591289"/>
            <a:ext cx="3256423" cy="36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circles with different colored circles&#10;&#10;Description automatically generated">
            <a:extLst>
              <a:ext uri="{FF2B5EF4-FFF2-40B4-BE49-F238E27FC236}">
                <a16:creationId xmlns:a16="http://schemas.microsoft.com/office/drawing/2014/main" id="{675DDF56-DB9A-66BA-9746-3B3876D67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576553"/>
            <a:ext cx="3966116" cy="36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8A1C-992D-DDFB-6359-540332A5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2512915"/>
            <a:ext cx="10515600" cy="1242958"/>
          </a:xfrm>
        </p:spPr>
        <p:txBody>
          <a:bodyPr/>
          <a:lstStyle/>
          <a:p>
            <a:r>
              <a:rPr lang="en-GB" dirty="0"/>
              <a:t>EACP</a:t>
            </a:r>
          </a:p>
        </p:txBody>
      </p:sp>
    </p:spTree>
    <p:extLst>
      <p:ext uri="{BB962C8B-B14F-4D97-AF65-F5344CB8AC3E}">
        <p14:creationId xmlns:p14="http://schemas.microsoft.com/office/powerpoint/2010/main" val="46848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6">
            <a:extLst>
              <a:ext uri="{FF2B5EF4-FFF2-40B4-BE49-F238E27FC236}">
                <a16:creationId xmlns:a16="http://schemas.microsoft.com/office/drawing/2014/main" id="{AF97564C-AB75-434C-B08D-BC75B930D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86" y="4495799"/>
            <a:ext cx="25765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678C5C47-E93A-4B2D-B718-49DAA1799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10515600" cy="1243013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European Aviation Common PKI (EACP)</a:t>
            </a:r>
            <a:br>
              <a:rPr lang="en-GB" altLang="en-US" dirty="0"/>
            </a:br>
            <a:r>
              <a:rPr lang="en-GB" altLang="en-US" sz="2400" dirty="0"/>
              <a:t>A Building Block for the European Aviation Digital Infrastructure</a:t>
            </a:r>
            <a:endParaRPr lang="en-GB" altLang="en-US" i="1" dirty="0"/>
          </a:p>
        </p:txBody>
      </p:sp>
      <p:pic>
        <p:nvPicPr>
          <p:cNvPr id="23556" name="Picture 2" descr="Radar Icon of Line style - Available in SVG, PNG, EPS, AI &amp; Icon fonts">
            <a:extLst>
              <a:ext uri="{FF2B5EF4-FFF2-40B4-BE49-F238E27FC236}">
                <a16:creationId xmlns:a16="http://schemas.microsoft.com/office/drawing/2014/main" id="{7038B0DC-7917-48FA-97F8-C1224CB5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998663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Airplane Take Off Icon - Free Download, PNG and Vector">
            <a:extLst>
              <a:ext uri="{FF2B5EF4-FFF2-40B4-BE49-F238E27FC236}">
                <a16:creationId xmlns:a16="http://schemas.microsoft.com/office/drawing/2014/main" id="{12A85B18-E8E0-4E63-A578-2150BB4C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690688"/>
            <a:ext cx="10175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Airport, control tower, radar icon">
            <a:extLst>
              <a:ext uri="{FF2B5EF4-FFF2-40B4-BE49-F238E27FC236}">
                <a16:creationId xmlns:a16="http://schemas.microsoft.com/office/drawing/2014/main" id="{1A62E9AF-A019-4CFA-9284-7B709BA8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476500"/>
            <a:ext cx="5715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Computer Clipart Smartphone - Phone And Computer Icon Png, Transparent Png  , Transparent Png Image - PNGitem">
            <a:extLst>
              <a:ext uri="{FF2B5EF4-FFF2-40B4-BE49-F238E27FC236}">
                <a16:creationId xmlns:a16="http://schemas.microsoft.com/office/drawing/2014/main" id="{126DB964-5F63-409C-9818-457D49C4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546475"/>
            <a:ext cx="12239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 descr="Drone Icons - Download Free Vector Icons | Noun Project">
            <a:extLst>
              <a:ext uri="{FF2B5EF4-FFF2-40B4-BE49-F238E27FC236}">
                <a16:creationId xmlns:a16="http://schemas.microsoft.com/office/drawing/2014/main" id="{E93BFE9A-B13D-4F7A-AAE1-AFBB0482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082925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8" descr="Cyber Security - Cyber Security Icon Clipart - Full Size Clipart (#1776585)  - PinClipart">
            <a:extLst>
              <a:ext uri="{FF2B5EF4-FFF2-40B4-BE49-F238E27FC236}">
                <a16:creationId xmlns:a16="http://schemas.microsoft.com/office/drawing/2014/main" id="{569FCF56-94B6-4A89-A35A-D69A4981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217863"/>
            <a:ext cx="12477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0" descr="Cyber Icons - Download Free Vector Icons | Noun Project">
            <a:extLst>
              <a:ext uri="{FF2B5EF4-FFF2-40B4-BE49-F238E27FC236}">
                <a16:creationId xmlns:a16="http://schemas.microsoft.com/office/drawing/2014/main" id="{D820BA73-B339-48DB-8717-85CFBDC2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7291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0" descr="Cyber Icons - Download Free Vector Icons | Noun Project">
            <a:extLst>
              <a:ext uri="{FF2B5EF4-FFF2-40B4-BE49-F238E27FC236}">
                <a16:creationId xmlns:a16="http://schemas.microsoft.com/office/drawing/2014/main" id="{8E1B5566-1D0F-4605-B2B3-A41EEFE1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703763"/>
            <a:ext cx="6540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2" descr="Female Pilot Icon | Flightstock">
            <a:extLst>
              <a:ext uri="{FF2B5EF4-FFF2-40B4-BE49-F238E27FC236}">
                <a16:creationId xmlns:a16="http://schemas.microsoft.com/office/drawing/2014/main" id="{5205F1FD-E2F2-446E-9BCC-708236B0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032000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B42AB1B-CEF0-4241-90A3-37A96551CAC1}"/>
              </a:ext>
            </a:extLst>
          </p:cNvPr>
          <p:cNvCxnSpPr>
            <a:stCxn id="23561" idx="0"/>
          </p:cNvCxnSpPr>
          <p:nvPr/>
        </p:nvCxnSpPr>
        <p:spPr>
          <a:xfrm rot="16200000" flipV="1">
            <a:off x="3142457" y="2683669"/>
            <a:ext cx="501650" cy="566737"/>
          </a:xfrm>
          <a:prstGeom prst="bentConnector3">
            <a:avLst/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D7C57EB-AB96-4CFD-8F6B-35FDBC1892C0}"/>
              </a:ext>
            </a:extLst>
          </p:cNvPr>
          <p:cNvCxnSpPr>
            <a:stCxn id="23561" idx="0"/>
          </p:cNvCxnSpPr>
          <p:nvPr/>
        </p:nvCxnSpPr>
        <p:spPr>
          <a:xfrm rot="5400000" flipH="1" flipV="1">
            <a:off x="3696494" y="2639219"/>
            <a:ext cx="558800" cy="598488"/>
          </a:xfrm>
          <a:prstGeom prst="bentConnector3">
            <a:avLst>
              <a:gd name="adj1" fmla="val 46662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4F903D8-097F-4BA0-A5D8-05AA12ED7D22}"/>
              </a:ext>
            </a:extLst>
          </p:cNvPr>
          <p:cNvCxnSpPr/>
          <p:nvPr/>
        </p:nvCxnSpPr>
        <p:spPr>
          <a:xfrm flipV="1">
            <a:off x="3975100" y="3089275"/>
            <a:ext cx="1177925" cy="361950"/>
          </a:xfrm>
          <a:prstGeom prst="bentConnector2">
            <a:avLst/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1713A77-359D-4751-828C-59A0ED416BC7}"/>
              </a:ext>
            </a:extLst>
          </p:cNvPr>
          <p:cNvCxnSpPr>
            <a:endCxn id="56" idx="2"/>
          </p:cNvCxnSpPr>
          <p:nvPr/>
        </p:nvCxnSpPr>
        <p:spPr>
          <a:xfrm flipV="1">
            <a:off x="4264025" y="3879850"/>
            <a:ext cx="788988" cy="3175"/>
          </a:xfrm>
          <a:prstGeom prst="bentConnector3">
            <a:avLst>
              <a:gd name="adj1" fmla="val 50000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572CD605-8E3A-40EA-921B-6ED9AB469F4E}"/>
              </a:ext>
            </a:extLst>
          </p:cNvPr>
          <p:cNvCxnSpPr>
            <a:stCxn id="23561" idx="1"/>
            <a:endCxn id="57" idx="0"/>
          </p:cNvCxnSpPr>
          <p:nvPr/>
        </p:nvCxnSpPr>
        <p:spPr>
          <a:xfrm rot="10800000" flipV="1">
            <a:off x="2300288" y="3768725"/>
            <a:ext cx="752475" cy="9525"/>
          </a:xfrm>
          <a:prstGeom prst="bentConnector3">
            <a:avLst>
              <a:gd name="adj1" fmla="val 50000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40C18FE-0AFA-4DFB-9115-304B3D28F989}"/>
              </a:ext>
            </a:extLst>
          </p:cNvPr>
          <p:cNvCxnSpPr/>
          <p:nvPr/>
        </p:nvCxnSpPr>
        <p:spPr>
          <a:xfrm rot="10800000">
            <a:off x="2371725" y="3157538"/>
            <a:ext cx="858838" cy="130175"/>
          </a:xfrm>
          <a:prstGeom prst="bentConnector3">
            <a:avLst>
              <a:gd name="adj1" fmla="val 50000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A7806E25-7FDF-4F4E-B4E1-31A631824046}"/>
              </a:ext>
            </a:extLst>
          </p:cNvPr>
          <p:cNvCxnSpPr>
            <a:stCxn id="23561" idx="2"/>
            <a:endCxn id="23562" idx="0"/>
          </p:cNvCxnSpPr>
          <p:nvPr/>
        </p:nvCxnSpPr>
        <p:spPr>
          <a:xfrm rot="16200000" flipH="1">
            <a:off x="4243388" y="3754437"/>
            <a:ext cx="407988" cy="1541463"/>
          </a:xfrm>
          <a:prstGeom prst="bentConnector3">
            <a:avLst>
              <a:gd name="adj1" fmla="val 46704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2" name="Picture 10" descr="Computer Clipart Smartphone - Phone And Computer Icon Png, Transparent Png  , Transparent Png Image - PNGitem">
            <a:extLst>
              <a:ext uri="{FF2B5EF4-FFF2-40B4-BE49-F238E27FC236}">
                <a16:creationId xmlns:a16="http://schemas.microsoft.com/office/drawing/2014/main" id="{8B4D445F-9D47-4455-A1A8-9D8AB0CB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6078538"/>
            <a:ext cx="12239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0" descr="Computer Clipart Smartphone - Phone And Computer Icon Png, Transparent Png  , Transparent Png Image - PNGitem">
            <a:extLst>
              <a:ext uri="{FF2B5EF4-FFF2-40B4-BE49-F238E27FC236}">
                <a16:creationId xmlns:a16="http://schemas.microsoft.com/office/drawing/2014/main" id="{29F0F76E-A73C-4BB3-856E-C402576B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6078538"/>
            <a:ext cx="12239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978E2C99-CE1E-4F0D-BB7F-F32CBC5F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04" y="2521076"/>
            <a:ext cx="509666" cy="276169"/>
          </a:xfrm>
          <a:prstGeom prst="rect">
            <a:avLst/>
          </a:prstGeom>
          <a:noFill/>
        </p:spPr>
      </p:pic>
      <p:pic>
        <p:nvPicPr>
          <p:cNvPr id="54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5F25702F-4342-4D39-89CB-DE7969AC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06" y="2553181"/>
            <a:ext cx="509666" cy="276169"/>
          </a:xfrm>
          <a:prstGeom prst="rect">
            <a:avLst/>
          </a:prstGeom>
          <a:noFill/>
        </p:spPr>
      </p:pic>
      <p:pic>
        <p:nvPicPr>
          <p:cNvPr id="55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4822B298-3839-4347-B756-C43A6447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2632">
            <a:off x="5008242" y="2870196"/>
            <a:ext cx="509666" cy="276169"/>
          </a:xfrm>
          <a:prstGeom prst="rect">
            <a:avLst/>
          </a:prstGeom>
          <a:noFill/>
        </p:spPr>
      </p:pic>
      <p:pic>
        <p:nvPicPr>
          <p:cNvPr id="56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8509213F-6383-4235-9CC7-8C6E5ABE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6284" y="3741012"/>
            <a:ext cx="509666" cy="276169"/>
          </a:xfrm>
          <a:prstGeom prst="rect">
            <a:avLst/>
          </a:prstGeom>
          <a:noFill/>
        </p:spPr>
      </p:pic>
      <p:pic>
        <p:nvPicPr>
          <p:cNvPr id="57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B917E5D3-302A-4BFC-B9C1-3C63510A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029" y="3640951"/>
            <a:ext cx="509666" cy="276169"/>
          </a:xfrm>
          <a:prstGeom prst="rect">
            <a:avLst/>
          </a:prstGeom>
          <a:noFill/>
        </p:spPr>
      </p:pic>
      <p:pic>
        <p:nvPicPr>
          <p:cNvPr id="58" name="Picture 26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E487DFC6-8997-43FA-AE72-506EDD4B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1230">
            <a:off x="2068544" y="2912380"/>
            <a:ext cx="509666" cy="276169"/>
          </a:xfrm>
          <a:prstGeom prst="rect">
            <a:avLst/>
          </a:prstGeom>
          <a:noFill/>
        </p:spPr>
      </p:pic>
      <p:pic>
        <p:nvPicPr>
          <p:cNvPr id="1052" name="Picture 28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0B290CFB-BBF1-4ACD-8DC2-81E71FED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10" y="5773540"/>
            <a:ext cx="582170" cy="3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C00AA84D-3B5A-4188-B523-801F5BE1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84" y="5773540"/>
            <a:ext cx="582170" cy="3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7FDA4A4-9DBC-42DC-9335-14630CBB63A4}"/>
              </a:ext>
            </a:extLst>
          </p:cNvPr>
          <p:cNvCxnSpPr>
            <a:stCxn id="23562" idx="2"/>
            <a:endCxn id="60" idx="0"/>
          </p:cNvCxnSpPr>
          <p:nvPr/>
        </p:nvCxnSpPr>
        <p:spPr>
          <a:xfrm rot="5400000">
            <a:off x="4604544" y="5160169"/>
            <a:ext cx="392113" cy="835025"/>
          </a:xfrm>
          <a:prstGeom prst="bentConnector3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3EA9BA67-0AC8-4FCE-94B5-4412EA771A86}"/>
              </a:ext>
            </a:extLst>
          </p:cNvPr>
          <p:cNvCxnSpPr>
            <a:stCxn id="23562" idx="2"/>
            <a:endCxn id="1052" idx="0"/>
          </p:cNvCxnSpPr>
          <p:nvPr/>
        </p:nvCxnSpPr>
        <p:spPr>
          <a:xfrm rot="16200000" flipH="1">
            <a:off x="5330825" y="5268913"/>
            <a:ext cx="392113" cy="6175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AD617A9D-6D31-4BED-A48B-4F207094CD14}"/>
              </a:ext>
            </a:extLst>
          </p:cNvPr>
          <p:cNvCxnSpPr>
            <a:stCxn id="23561" idx="2"/>
            <a:endCxn id="23563" idx="0"/>
          </p:cNvCxnSpPr>
          <p:nvPr/>
        </p:nvCxnSpPr>
        <p:spPr>
          <a:xfrm rot="5400000">
            <a:off x="2838450" y="3865563"/>
            <a:ext cx="382588" cy="1293812"/>
          </a:xfrm>
          <a:prstGeom prst="bentConnector3">
            <a:avLst>
              <a:gd name="adj1" fmla="val 50000"/>
            </a:avLst>
          </a:prstGeom>
          <a:ln>
            <a:solidFill>
              <a:srgbClr val="D83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85" name="Picture 10" descr="Computer Clipart Smartphone - Phone And Computer Icon Png, Transparent Png  , Transparent Png Image - PNGitem">
            <a:extLst>
              <a:ext uri="{FF2B5EF4-FFF2-40B4-BE49-F238E27FC236}">
                <a16:creationId xmlns:a16="http://schemas.microsoft.com/office/drawing/2014/main" id="{EE8A2A5B-A89C-4C93-8AE0-EFD57056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078538"/>
            <a:ext cx="12239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10" descr="Computer Clipart Smartphone - Phone And Computer Icon Png, Transparent Png  , Transparent Png Image - PNGitem">
            <a:extLst>
              <a:ext uri="{FF2B5EF4-FFF2-40B4-BE49-F238E27FC236}">
                <a16:creationId xmlns:a16="http://schemas.microsoft.com/office/drawing/2014/main" id="{DE8866A8-2485-451D-98BE-EB1A748A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6078538"/>
            <a:ext cx="12239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50464702-3BCF-46BB-A12C-83727C9E7D47}"/>
              </a:ext>
            </a:extLst>
          </p:cNvPr>
          <p:cNvCxnSpPr>
            <a:stCxn id="23563" idx="2"/>
            <a:endCxn id="86" idx="0"/>
          </p:cNvCxnSpPr>
          <p:nvPr/>
        </p:nvCxnSpPr>
        <p:spPr>
          <a:xfrm rot="16200000" flipH="1">
            <a:off x="2358232" y="5380831"/>
            <a:ext cx="427038" cy="3778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D809A51-5365-4A40-89F9-277D4327CCE0}"/>
              </a:ext>
            </a:extLst>
          </p:cNvPr>
          <p:cNvCxnSpPr>
            <a:stCxn id="23563" idx="2"/>
            <a:endCxn id="90" idx="0"/>
          </p:cNvCxnSpPr>
          <p:nvPr/>
        </p:nvCxnSpPr>
        <p:spPr>
          <a:xfrm rot="5400000">
            <a:off x="1556544" y="4956969"/>
            <a:ext cx="427038" cy="12255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9" name="TextBox 49">
            <a:extLst>
              <a:ext uri="{FF2B5EF4-FFF2-40B4-BE49-F238E27FC236}">
                <a16:creationId xmlns:a16="http://schemas.microsoft.com/office/drawing/2014/main" id="{0932202C-4C67-44ED-94EA-14D5D380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833938"/>
            <a:ext cx="82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Local PKI</a:t>
            </a:r>
          </a:p>
        </p:txBody>
      </p:sp>
      <p:pic>
        <p:nvPicPr>
          <p:cNvPr id="86" name="Picture 28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556C354F-B1AA-4EAF-BB76-5903C0B8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18" y="5783509"/>
            <a:ext cx="582170" cy="2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8" descr="Transparent Lock And Key Png - Password Key Icon Png, Png Download ,  Transparent Png Image - PNGitem">
            <a:extLst>
              <a:ext uri="{FF2B5EF4-FFF2-40B4-BE49-F238E27FC236}">
                <a16:creationId xmlns:a16="http://schemas.microsoft.com/office/drawing/2014/main" id="{845E2585-0C97-48D2-BC0F-8ED1E2F9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2" y="5783509"/>
            <a:ext cx="582170" cy="2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93" name="TextBox 112">
            <a:extLst>
              <a:ext uri="{FF2B5EF4-FFF2-40B4-BE49-F238E27FC236}">
                <a16:creationId xmlns:a16="http://schemas.microsoft.com/office/drawing/2014/main" id="{468FF484-BC1F-4037-B2A0-57864B0C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4875213"/>
            <a:ext cx="82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Local PKI</a:t>
            </a:r>
          </a:p>
        </p:txBody>
      </p:sp>
      <p:sp>
        <p:nvSpPr>
          <p:cNvPr id="23594" name="Rectangle 1028">
            <a:extLst>
              <a:ext uri="{FF2B5EF4-FFF2-40B4-BE49-F238E27FC236}">
                <a16:creationId xmlns:a16="http://schemas.microsoft.com/office/drawing/2014/main" id="{4D7FB3CE-E67C-4500-B96D-08A3A263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04" y="6323518"/>
            <a:ext cx="232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We are as strong 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the weakest link</a:t>
            </a:r>
            <a:endParaRPr kumimoji="0" lang="en-GB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3605" name="Picture 52">
            <a:extLst>
              <a:ext uri="{FF2B5EF4-FFF2-40B4-BE49-F238E27FC236}">
                <a16:creationId xmlns:a16="http://schemas.microsoft.com/office/drawing/2014/main" id="{0AE8167F-1D9C-4433-8236-F4D1B234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1"/>
          <a:stretch>
            <a:fillRect/>
          </a:stretch>
        </p:blipFill>
        <p:spPr bwMode="auto">
          <a:xfrm>
            <a:off x="10821988" y="26988"/>
            <a:ext cx="1314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7" name="TextBox 3">
            <a:extLst>
              <a:ext uri="{FF2B5EF4-FFF2-40B4-BE49-F238E27FC236}">
                <a16:creationId xmlns:a16="http://schemas.microsoft.com/office/drawing/2014/main" id="{D1702B67-D65E-4381-9EFD-F5EE9269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4070350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837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EACP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61EB0-F28C-EF79-1870-E225257F3D1B}"/>
              </a:ext>
            </a:extLst>
          </p:cNvPr>
          <p:cNvSpPr txBox="1"/>
          <p:nvPr/>
        </p:nvSpPr>
        <p:spPr>
          <a:xfrm>
            <a:off x="6783486" y="1444971"/>
            <a:ext cx="4734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EACP:</a:t>
            </a:r>
          </a:p>
          <a:p>
            <a:r>
              <a:rPr lang="en-GB" sz="2000" dirty="0"/>
              <a:t>- Digital certificates to aviation stakeholders</a:t>
            </a:r>
          </a:p>
          <a:p>
            <a:r>
              <a:rPr lang="en-GB" sz="2000" dirty="0"/>
              <a:t>- “Interop” of trusted Local PKIs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116AB-2A59-FDB5-5F5A-A805847A1FD8}"/>
              </a:ext>
            </a:extLst>
          </p:cNvPr>
          <p:cNvSpPr/>
          <p:nvPr/>
        </p:nvSpPr>
        <p:spPr>
          <a:xfrm>
            <a:off x="10461123" y="3157539"/>
            <a:ext cx="847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ANSPs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E24CE-7496-6111-42BA-0559AEACC9F4}"/>
              </a:ext>
            </a:extLst>
          </p:cNvPr>
          <p:cNvSpPr/>
          <p:nvPr/>
        </p:nvSpPr>
        <p:spPr>
          <a:xfrm rot="5400000">
            <a:off x="10748461" y="3565526"/>
            <a:ext cx="11430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AIRSPACE USER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92609-F6C2-6E74-4496-CE46FB7970A0}"/>
              </a:ext>
            </a:extLst>
          </p:cNvPr>
          <p:cNvSpPr/>
          <p:nvPr/>
        </p:nvSpPr>
        <p:spPr>
          <a:xfrm>
            <a:off x="10256335" y="3417889"/>
            <a:ext cx="8588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Airports</a:t>
            </a:r>
            <a:endParaRPr kumimoji="0" lang="en-US" sz="4000" b="0" i="0" u="none" strike="noStrike" kern="1200" cap="none" spc="0" normalizeH="0" baseline="0" noProof="0">
              <a:ln w="0"/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6CCB9-F152-1431-3072-8966ABD644EF}"/>
              </a:ext>
            </a:extLst>
          </p:cNvPr>
          <p:cNvSpPr/>
          <p:nvPr/>
        </p:nvSpPr>
        <p:spPr>
          <a:xfrm>
            <a:off x="10259510" y="3287714"/>
            <a:ext cx="3587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70AD47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70AD47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70AD47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</a:t>
            </a:r>
            <a:endParaRPr kumimoji="0" lang="en-US" sz="4000" b="0" i="0" u="none" strike="noStrike" kern="1200" cap="none" spc="0" normalizeH="0" baseline="0" noProof="0">
              <a:ln w="0"/>
              <a:solidFill>
                <a:srgbClr val="70AD47">
                  <a:lumMod val="60000"/>
                  <a:lumOff val="4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E9229-B6B7-9202-31BB-96F06762B57E}"/>
              </a:ext>
            </a:extLst>
          </p:cNvPr>
          <p:cNvSpPr/>
          <p:nvPr/>
        </p:nvSpPr>
        <p:spPr>
          <a:xfrm>
            <a:off x="10478585" y="3679827"/>
            <a:ext cx="611188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A5A5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CAAs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DA670-D0FB-C849-E1D7-6937CB3B42F7}"/>
              </a:ext>
            </a:extLst>
          </p:cNvPr>
          <p:cNvSpPr/>
          <p:nvPr/>
        </p:nvSpPr>
        <p:spPr>
          <a:xfrm rot="16200000">
            <a:off x="10369841" y="4006058"/>
            <a:ext cx="152717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Aircraft Manufacturers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47755-839C-E55D-5ECD-316ADC2EA148}"/>
              </a:ext>
            </a:extLst>
          </p:cNvPr>
          <p:cNvSpPr/>
          <p:nvPr/>
        </p:nvSpPr>
        <p:spPr>
          <a:xfrm>
            <a:off x="10029323" y="3998914"/>
            <a:ext cx="11493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EUROCONTROL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BF1C4-5DB4-231D-04F6-F393CF781A1F}"/>
              </a:ext>
            </a:extLst>
          </p:cNvPr>
          <p:cNvSpPr/>
          <p:nvPr/>
        </p:nvSpPr>
        <p:spPr>
          <a:xfrm rot="16200000">
            <a:off x="9657848" y="3367089"/>
            <a:ext cx="122713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Drone Operators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55336-543B-EE02-677E-6B8BAC7BD3FE}"/>
              </a:ext>
            </a:extLst>
          </p:cNvPr>
          <p:cNvSpPr/>
          <p:nvPr/>
        </p:nvSpPr>
        <p:spPr>
          <a:xfrm rot="1149422">
            <a:off x="10373810" y="3003552"/>
            <a:ext cx="7874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Industry</a:t>
            </a:r>
            <a:endParaRPr kumimoji="0" lang="en-US" sz="4800" b="0" i="0" u="none" strike="noStrike" kern="1200" cap="none" spc="0" normalizeH="0" baseline="0" noProof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98A08-C9FD-7336-3999-1FAD1B6BD0B6}"/>
              </a:ext>
            </a:extLst>
          </p:cNvPr>
          <p:cNvSpPr/>
          <p:nvPr/>
        </p:nvSpPr>
        <p:spPr>
          <a:xfrm>
            <a:off x="10928565" y="2584074"/>
            <a:ext cx="671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MET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E884823-4E4D-07E8-88B8-5A11EF7FE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0716">
            <a:off x="111451" y="1672526"/>
            <a:ext cx="948587" cy="94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5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DB96-F3A5-D0E0-0DBA-402916772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BE" sz="44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775A8-2A1E-85E1-5125-9EDF5BD75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608" y="3336418"/>
            <a:ext cx="5865711" cy="2058542"/>
          </a:xfrm>
        </p:spPr>
        <p:txBody>
          <a:bodyPr>
            <a:normAutofit/>
          </a:bodyPr>
          <a:lstStyle/>
          <a:p>
            <a:r>
              <a:rPr lang="en-GB" sz="1400" dirty="0">
                <a:hlinkClick r:id="rId2"/>
              </a:rPr>
              <a:t>patrick.mana</a:t>
            </a:r>
            <a:r>
              <a:rPr lang="en-BE" sz="1400" dirty="0">
                <a:hlinkClick r:id="rId2"/>
              </a:rPr>
              <a:t>@eurocontrol.int</a:t>
            </a:r>
            <a:endParaRPr lang="en-GB" sz="1400" dirty="0"/>
          </a:p>
          <a:p>
            <a:r>
              <a:rPr lang="en-GB" sz="1400" dirty="0">
                <a:hlinkClick r:id="rId3"/>
              </a:rPr>
              <a:t>eatm-cert@eurocontrol.int</a:t>
            </a:r>
            <a:endParaRPr lang="en-GB" sz="1400" dirty="0"/>
          </a:p>
          <a:p>
            <a:r>
              <a:rPr lang="en-GB" sz="1400" dirty="0">
                <a:hlinkClick r:id="rId4"/>
              </a:rPr>
              <a:t>eacp@eurocontrol.int</a:t>
            </a:r>
            <a:r>
              <a:rPr lang="en-GB" sz="1400" dirty="0"/>
              <a:t> </a:t>
            </a:r>
            <a:endParaRPr lang="en-BE" sz="1400" dirty="0"/>
          </a:p>
          <a:p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67427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8739" y="142800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Invest in Humans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632" y="398178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Adapt processes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1423" y="1312261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Apply a secure development lifecycle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9296" y="4531419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Build a Trust Framework</a:t>
            </a:r>
          </a:p>
        </p:txBody>
      </p:sp>
      <p:pic>
        <p:nvPicPr>
          <p:cNvPr id="9" name="Picture 3" descr="\\HHBRUNA16\pmana$\Private\Centralised Services\slides\WP_2016042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4" y="1775878"/>
            <a:ext cx="1605622" cy="16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2" y="1775878"/>
            <a:ext cx="2281837" cy="1668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426" y="1659920"/>
            <a:ext cx="6030574" cy="2588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86" y="4231273"/>
            <a:ext cx="3282228" cy="2445260"/>
          </a:xfrm>
          <a:prstGeom prst="rect">
            <a:avLst/>
          </a:prstGeom>
        </p:spPr>
      </p:pic>
      <p:pic>
        <p:nvPicPr>
          <p:cNvPr id="19" name="Picture 8" descr="C:\Users\pmana\Pictures\ICA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14195"/>
            <a:ext cx="1250243" cy="10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264623"/>
            <a:ext cx="1182595" cy="727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128" y="4900751"/>
            <a:ext cx="1871699" cy="17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B42F-18CB-503B-9AAF-4C951E58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your supply chain</a:t>
            </a:r>
          </a:p>
        </p:txBody>
      </p:sp>
      <p:pic>
        <p:nvPicPr>
          <p:cNvPr id="1026" name="Picture 2" descr="Livre Blanc L'entraide et la collaboration au service de la cybersécurité  de la SupplyChain Aérospatiale et Défense, un livre blanc par BoostAeroSpace">
            <a:extLst>
              <a:ext uri="{FF2B5EF4-FFF2-40B4-BE49-F238E27FC236}">
                <a16:creationId xmlns:a16="http://schemas.microsoft.com/office/drawing/2014/main" id="{0298CC1C-994D-C286-BF18-F44B1C56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2" y="2103786"/>
            <a:ext cx="2650427" cy="26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AB4F-4FB7-44F0-9BE6-F480F36A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19" y="1316624"/>
            <a:ext cx="3637935" cy="5129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E115-76E1-7E23-2EB9-B6C627B5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have a cyber strategy?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5731-BA13-68FD-26F4-42B7AFD0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516" y="1466088"/>
            <a:ext cx="3836763" cy="4927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311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73E9-157F-F194-0CF7-9C27C798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Ransomware on </a:t>
            </a:r>
            <a:br>
              <a:rPr lang="en-GB" dirty="0"/>
            </a:br>
            <a:r>
              <a:rPr lang="en-GB" dirty="0"/>
              <a:t>aviation</a:t>
            </a:r>
          </a:p>
        </p:txBody>
      </p:sp>
      <p:pic>
        <p:nvPicPr>
          <p:cNvPr id="6" name="Picture 5" descr="A group of colorful circles&#10;&#10;Description automatically generated">
            <a:extLst>
              <a:ext uri="{FF2B5EF4-FFF2-40B4-BE49-F238E27FC236}">
                <a16:creationId xmlns:a16="http://schemas.microsoft.com/office/drawing/2014/main" id="{2220EBA2-E3D1-307B-5845-E5655DEE4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59" y="-6060"/>
            <a:ext cx="7588742" cy="6848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8B23AE-A2AF-C621-484A-3FBBF913F9F0}"/>
              </a:ext>
            </a:extLst>
          </p:cNvPr>
          <p:cNvSpPr txBox="1"/>
          <p:nvPr/>
        </p:nvSpPr>
        <p:spPr>
          <a:xfrm>
            <a:off x="339042" y="2074997"/>
            <a:ext cx="3852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2023: 108 – (Mostly S</a:t>
            </a:r>
            <a:r>
              <a:rPr lang="en-US" dirty="0" err="1"/>
              <a:t>upply</a:t>
            </a:r>
            <a:r>
              <a:rPr lang="en-US" dirty="0"/>
              <a:t> Chain) </a:t>
            </a:r>
            <a:endParaRPr lang="en-GB" dirty="0"/>
          </a:p>
          <a:p>
            <a:r>
              <a:rPr lang="en-GB" dirty="0"/>
              <a:t>2022: 97</a:t>
            </a:r>
          </a:p>
          <a:p>
            <a:r>
              <a:rPr lang="en-GB" dirty="0"/>
              <a:t>2021: 119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06CEB-6740-639F-301A-16474A36850C}"/>
              </a:ext>
            </a:extLst>
          </p:cNvPr>
          <p:cNvSpPr txBox="1"/>
          <p:nvPr/>
        </p:nvSpPr>
        <p:spPr>
          <a:xfrm>
            <a:off x="240051" y="5094923"/>
            <a:ext cx="61009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Main initial vectors: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Spearphishing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Stolen credentials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Double and even triple extorsion</a:t>
            </a:r>
          </a:p>
        </p:txBody>
      </p:sp>
      <p:pic>
        <p:nvPicPr>
          <p:cNvPr id="3" name="Picture 2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3ECE1868-A314-6689-8718-AD68DDB4E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5" y="2813661"/>
            <a:ext cx="2940054" cy="22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you ready to manage a cyber crisis?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10947400" y="6572251"/>
            <a:ext cx="63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FDCD14E-C948-4238-95C1-5D392885933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8" y="1736446"/>
            <a:ext cx="9619018" cy="46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A926-D38A-7852-A3BE-2C77E039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know how to communicate at the time of a cyber crisis?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58FFF-00B3-D36C-424A-705B8D2F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89" y="2196691"/>
            <a:ext cx="8781236" cy="43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5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89D7-7038-C000-8386-6CB2C10A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report cyber to your senior management ? To your board?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B5A30-4264-26FA-A00D-427A6000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57" y="1723558"/>
            <a:ext cx="3365673" cy="4551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897A9-9A14-7500-8B44-B7B6BF47A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6" y="1723558"/>
            <a:ext cx="3274435" cy="4567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FED95-310A-B0A4-8A39-69924751F9CE}"/>
              </a:ext>
            </a:extLst>
          </p:cNvPr>
          <p:cNvSpPr txBox="1"/>
          <p:nvPr/>
        </p:nvSpPr>
        <p:spPr>
          <a:xfrm>
            <a:off x="438807" y="6437856"/>
            <a:ext cx="1041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https://www.eurocontrol.int/service/european-air-traffic-management-computer-emergency-response-team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49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/>
              <a:t>Why doing it ?</a:t>
            </a:r>
          </a:p>
        </p:txBody>
      </p:sp>
      <p:pic>
        <p:nvPicPr>
          <p:cNvPr id="4100" name="Picture 3" descr="C:\Users\pmana\AppData\Local\Microsoft\Windows\Temporary Internet Files\Content.IE5\1V4ASL0P\book-stac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2901829"/>
            <a:ext cx="2386012" cy="2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550468" y="1054389"/>
            <a:ext cx="4216207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/>
              <a:t>EC 2022/2555 (NIS 2)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7640956" y="2155720"/>
            <a:ext cx="595023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/>
              <a:t>…</a:t>
            </a:r>
          </a:p>
        </p:txBody>
      </p:sp>
      <p:pic>
        <p:nvPicPr>
          <p:cNvPr id="4104" name="Picture 3" descr="\\HHBRUNA16\pmana$\Private\Centralised Services\slides\WP_20160420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5741"/>
            <a:ext cx="4355690" cy="45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6535103" y="3136901"/>
            <a:ext cx="740896" cy="10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6500"/>
              <a:t>&amp;</a:t>
            </a:r>
            <a:endParaRPr lang="en-GB" altLang="en-US" sz="180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45705" y="1634490"/>
            <a:ext cx="4238649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dirty="0"/>
              <a:t>EC 2023/203 (Part-IS)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47AC8-104D-29A8-8E7F-B1E4DF60224E}"/>
              </a:ext>
            </a:extLst>
          </p:cNvPr>
          <p:cNvSpPr txBox="1"/>
          <p:nvPr/>
        </p:nvSpPr>
        <p:spPr>
          <a:xfrm>
            <a:off x="2733917" y="6200207"/>
            <a:ext cx="2045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You need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7F2D3-E92C-2F24-70DA-E30FE1EE3B05}"/>
              </a:ext>
            </a:extLst>
          </p:cNvPr>
          <p:cNvSpPr txBox="1"/>
          <p:nvPr/>
        </p:nvSpPr>
        <p:spPr>
          <a:xfrm>
            <a:off x="8157288" y="6170442"/>
            <a:ext cx="219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It’s required</a:t>
            </a:r>
          </a:p>
        </p:txBody>
      </p:sp>
    </p:spTree>
    <p:extLst>
      <p:ext uri="{BB962C8B-B14F-4D97-AF65-F5344CB8AC3E}">
        <p14:creationId xmlns:p14="http://schemas.microsoft.com/office/powerpoint/2010/main" val="206237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73230" y="5618144"/>
            <a:ext cx="2303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The report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TLP:GREEN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C6A8F-3E79-65A1-0E76-4CEE1AFD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937" y="0"/>
            <a:ext cx="4621114" cy="6572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AFCF98-52E2-9ABF-2F08-758171E5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333595"/>
            <a:ext cx="4567356" cy="1242958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Pre-requisite</a:t>
            </a:r>
            <a:br>
              <a:rPr lang="en-GB" sz="5400" dirty="0"/>
            </a:br>
            <a:br>
              <a:rPr lang="en-GB" dirty="0"/>
            </a:br>
            <a:r>
              <a:rPr lang="en-GB" sz="4000" dirty="0"/>
              <a:t>Knowing the aviation cyber threat landscape</a:t>
            </a:r>
            <a:br>
              <a:rPr lang="en-GB" sz="40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9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threat&#10;&#10;Description automatically generated with medium confidence">
            <a:extLst>
              <a:ext uri="{FF2B5EF4-FFF2-40B4-BE49-F238E27FC236}">
                <a16:creationId xmlns:a16="http://schemas.microsoft.com/office/drawing/2014/main" id="{9870D85B-C3E9-B5B2-6421-89F16970E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72" y="2437378"/>
            <a:ext cx="4681728" cy="4597603"/>
          </a:xfrm>
          <a:prstGeom prst="rect">
            <a:avLst/>
          </a:prstGeom>
        </p:spPr>
      </p:pic>
      <p:pic>
        <p:nvPicPr>
          <p:cNvPr id="8" name="Picture 7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35EBE76F-2851-0BC0-6C47-BC7560EE3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75"/>
            <a:ext cx="4319626" cy="4440326"/>
          </a:xfrm>
          <a:prstGeom prst="rect">
            <a:avLst/>
          </a:prstGeom>
        </p:spPr>
      </p:pic>
      <p:pic>
        <p:nvPicPr>
          <p:cNvPr id="10" name="Picture 9" descr="A diagram of a number of different colored circles&#10;&#10;Description automatically generated">
            <a:extLst>
              <a:ext uri="{FF2B5EF4-FFF2-40B4-BE49-F238E27FC236}">
                <a16:creationId xmlns:a16="http://schemas.microsoft.com/office/drawing/2014/main" id="{D53DF662-BA72-23C1-E230-BE6FB1DA8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71" y="2260396"/>
            <a:ext cx="3808800" cy="3706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9645F-E151-788F-E42C-212A6C4ABFC1}"/>
              </a:ext>
            </a:extLst>
          </p:cNvPr>
          <p:cNvSpPr txBox="1"/>
          <p:nvPr/>
        </p:nvSpPr>
        <p:spPr>
          <a:xfrm>
            <a:off x="6151305" y="6947"/>
            <a:ext cx="602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6.320 events – </a:t>
            </a:r>
            <a:r>
              <a:rPr lang="en-GB" sz="3200" b="1"/>
              <a:t>worldwide aviation</a:t>
            </a:r>
            <a:endParaRPr lang="en-GB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9D0EB-C32E-9D35-1B6A-351234175A2D}"/>
              </a:ext>
            </a:extLst>
          </p:cNvPr>
          <p:cNvSpPr txBox="1"/>
          <p:nvPr/>
        </p:nvSpPr>
        <p:spPr>
          <a:xfrm>
            <a:off x="-13626" y="6334780"/>
            <a:ext cx="182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290500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AAA2E397-B801-1869-33A6-EFA10A63A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25" y="-152894"/>
            <a:ext cx="6514507" cy="4103001"/>
          </a:xfrm>
          <a:prstGeom prst="rect">
            <a:avLst/>
          </a:prstGeom>
        </p:spPr>
      </p:pic>
      <p:pic>
        <p:nvPicPr>
          <p:cNvPr id="7" name="Picture 6" descr="A diagram of a number of different colored circles&#10;&#10;Description automatically generated">
            <a:extLst>
              <a:ext uri="{FF2B5EF4-FFF2-40B4-BE49-F238E27FC236}">
                <a16:creationId xmlns:a16="http://schemas.microsoft.com/office/drawing/2014/main" id="{C03EA919-A9EB-2C95-15BE-74AE58D28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04" y="2146852"/>
            <a:ext cx="6473837" cy="5094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0C2C3-AD00-5683-CCB7-129E82DF08BD}"/>
              </a:ext>
            </a:extLst>
          </p:cNvPr>
          <p:cNvSpPr txBox="1"/>
          <p:nvPr/>
        </p:nvSpPr>
        <p:spPr>
          <a:xfrm>
            <a:off x="-13626" y="6334780"/>
            <a:ext cx="182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TLP:GREEN</a:t>
            </a:r>
          </a:p>
        </p:txBody>
      </p:sp>
    </p:spTree>
    <p:extLst>
      <p:ext uri="{BB962C8B-B14F-4D97-AF65-F5344CB8AC3E}">
        <p14:creationId xmlns:p14="http://schemas.microsoft.com/office/powerpoint/2010/main" val="149302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RPORAT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1A3565"/>
      </a:accent1>
      <a:accent2>
        <a:srgbClr val="009CD7"/>
      </a:accent2>
      <a:accent3>
        <a:srgbClr val="8BB53A"/>
      </a:accent3>
      <a:accent4>
        <a:srgbClr val="FF2600"/>
      </a:accent4>
      <a:accent5>
        <a:srgbClr val="FF9500"/>
      </a:accent5>
      <a:accent6>
        <a:srgbClr val="FFC200"/>
      </a:accent6>
      <a:hlink>
        <a:srgbClr val="DB00A9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291027-df91-41cd-aa8b-c56cae09a9f8">
      <Terms xmlns="http://schemas.microsoft.com/office/infopath/2007/PartnerControls"/>
    </lcf76f155ced4ddcb4097134ff3c332f>
    <TaxCatchAll xmlns="ac73828c-d404-48fd-93f3-74ec36815613" xsi:nil="true"/>
    <Image xmlns="a2291027-df91-41cd-aa8b-c56cae09a9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273D34FF0214CA8C6E1B9E2CA4BA5" ma:contentTypeVersion="16" ma:contentTypeDescription="Create a new document." ma:contentTypeScope="" ma:versionID="13c7256dc19e843a94274d6b879bb1b8">
  <xsd:schema xmlns:xsd="http://www.w3.org/2001/XMLSchema" xmlns:xs="http://www.w3.org/2001/XMLSchema" xmlns:p="http://schemas.microsoft.com/office/2006/metadata/properties" xmlns:ns2="a2291027-df91-41cd-aa8b-c56cae09a9f8" xmlns:ns3="ac73828c-d404-48fd-93f3-74ec36815613" targetNamespace="http://schemas.microsoft.com/office/2006/metadata/properties" ma:root="true" ma:fieldsID="7ae4fd3c72edecdfba05ce450f766f4c" ns2:_="" ns3:_="">
    <xsd:import namespace="a2291027-df91-41cd-aa8b-c56cae09a9f8"/>
    <xsd:import namespace="ac73828c-d404-48fd-93f3-74ec36815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91027-df91-41cd-aa8b-c56cae09a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fc9314-2b6c-47e9-aa5d-27c52579c0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3828c-d404-48fd-93f3-74ec36815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e64bc8-7fdc-45de-9902-40ac59250882}" ma:internalName="TaxCatchAll" ma:showField="CatchAllData" ma:web="ac73828c-d404-48fd-93f3-74ec36815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B90957-9083-44EA-B784-50418AFAD25D}"/>
</file>

<file path=customXml/itemProps2.xml><?xml version="1.0" encoding="utf-8"?>
<ds:datastoreItem xmlns:ds="http://schemas.openxmlformats.org/officeDocument/2006/customXml" ds:itemID="{265401AD-94C8-42C6-8E85-B3FF7CFF4D6F}">
  <ds:schemaRefs>
    <ds:schemaRef ds:uri="4d475fc6-566e-42cf-b398-8efb44d73ac7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4f19ed6-bc38-43f5-b20b-5afa09cb8ec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D32F00-5B5A-40B2-983D-8E8268BDE721}"/>
</file>

<file path=docMetadata/LabelInfo.xml><?xml version="1.0" encoding="utf-8"?>
<clbl:labelList xmlns:clbl="http://schemas.microsoft.com/office/2020/mipLabelMetadata">
  <clbl:label id="{76f33c20-5979-4408-adf7-8b3c4be95e52}" enabled="0" method="" siteId="{76f33c20-5979-4408-adf7-8b3c4be95e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405</Words>
  <Application>Microsoft Office PowerPoint</Application>
  <PresentationFormat>Widescreen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Exo-ExtraBold</vt:lpstr>
      <vt:lpstr>Verdana</vt:lpstr>
      <vt:lpstr>2_Office Theme</vt:lpstr>
      <vt:lpstr>Office Theme</vt:lpstr>
      <vt:lpstr>1_Office Theme</vt:lpstr>
      <vt:lpstr>How can we  effectively  integrate  cyber security strategies into their everyday  decision-making processes?</vt:lpstr>
      <vt:lpstr>Do you have a cyber strategy?</vt:lpstr>
      <vt:lpstr>Are you ready to manage a cyber crisis?</vt:lpstr>
      <vt:lpstr>Do you know how to communicate at the time of a cyber crisis?</vt:lpstr>
      <vt:lpstr>How do you report cyber to your senior management ? To your board?</vt:lpstr>
      <vt:lpstr>Why doing it ?</vt:lpstr>
      <vt:lpstr>Pre-requisite  Knowing the aviation cyber threat landscape </vt:lpstr>
      <vt:lpstr>PowerPoint Presentation</vt:lpstr>
      <vt:lpstr>PowerPoint Presentation</vt:lpstr>
      <vt:lpstr>“Anticipate” how you can be attacked: MITRE ATT&amp;CK Heatmap </vt:lpstr>
      <vt:lpstr>Aviation  MITRE ATT&amp;CK  Heatmap </vt:lpstr>
      <vt:lpstr>Aviation MITRE ATT&amp;CK Heatmap</vt:lpstr>
      <vt:lpstr>Aviation MITRE ATT&amp;CK Heatmap</vt:lpstr>
      <vt:lpstr>From IOCs driven to TTPs driven SOC</vt:lpstr>
      <vt:lpstr>EACP</vt:lpstr>
      <vt:lpstr>European Aviation Common PKI (EACP) A Building Block for the European Aviation Digital Infrastructure</vt:lpstr>
      <vt:lpstr>Thank you!</vt:lpstr>
      <vt:lpstr>How?</vt:lpstr>
      <vt:lpstr>Manage your supply chain</vt:lpstr>
      <vt:lpstr>Ransomware on  aviation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template 2024</dc:title>
  <dc:creator>FYON Frederique</dc:creator>
  <cp:lastModifiedBy>MANA Patrick</cp:lastModifiedBy>
  <cp:revision>34</cp:revision>
  <dcterms:created xsi:type="dcterms:W3CDTF">2023-12-04T13:36:47Z</dcterms:created>
  <dcterms:modified xsi:type="dcterms:W3CDTF">2024-10-21T10:07:07Z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0x01010099C273D34FF0214CA8C6E1B9E2CA4BA5</vt:lpwstr>
  </property>
  <property fmtid="{D5CDD505-2E9C-101B-9397-08002B2CF9AE}" pid="3" name="MediaServiceImageTags">
    <vt:lpwstr/>
  </property>
  <property fmtid="{D5CDD505-2E9C-101B-9397-08002B2CF9AE}" pid="4" name="ECKeywords">
    <vt:lpwstr/>
  </property>
  <property fmtid="{D5CDD505-2E9C-101B-9397-08002B2CF9AE}" pid="5" name="ECBusinessArea">
    <vt:lpwstr/>
  </property>
</Properties>
</file>