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53" r:id="rId5"/>
  </p:sldMasterIdLst>
  <p:notesMasterIdLst>
    <p:notesMasterId r:id="rId26"/>
  </p:notesMasterIdLst>
  <p:handoutMasterIdLst>
    <p:handoutMasterId r:id="rId27"/>
  </p:handoutMasterIdLst>
  <p:sldIdLst>
    <p:sldId id="308" r:id="rId6"/>
    <p:sldId id="18969" r:id="rId7"/>
    <p:sldId id="2147478585" r:id="rId8"/>
    <p:sldId id="2142533766" r:id="rId9"/>
    <p:sldId id="2142533767" r:id="rId10"/>
    <p:sldId id="2147478587" r:id="rId11"/>
    <p:sldId id="2142533769" r:id="rId12"/>
    <p:sldId id="5479" r:id="rId13"/>
    <p:sldId id="2147478567" r:id="rId14"/>
    <p:sldId id="2147478573" r:id="rId15"/>
    <p:sldId id="2147478574" r:id="rId16"/>
    <p:sldId id="2147478588" r:id="rId17"/>
    <p:sldId id="2147478576" r:id="rId18"/>
    <p:sldId id="2147478575" r:id="rId19"/>
    <p:sldId id="2147478577" r:id="rId20"/>
    <p:sldId id="2147478586" r:id="rId21"/>
    <p:sldId id="2147478580" r:id="rId22"/>
    <p:sldId id="2147478581" r:id="rId23"/>
    <p:sldId id="2147478584" r:id="rId24"/>
    <p:sldId id="2142533764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7F87C-341D-ACD0-BCA5-AFCC289361F7}" name="Kristian Kolind" initials="KK" userId="S::kristian.kolind@vy.no::46679e81-28a1-47de-a12c-fd4ac5ff76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E0D7"/>
    <a:srgbClr val="159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F1747-8D35-4BD4-A284-DC6DCF23F4E3}" v="2" dt="2024-06-19T16:28:11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30775-A80F-F741-B25D-8FCD1DF327A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484E-1744-3543-990A-649497B5EC2F}" type="datetimeFigureOut">
              <a:rPr lang="en-US" smtClean="0"/>
              <a:t>6/19/2024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50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F630A-7EBB-5745-8FD6-7C8E3ED82F19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3814C-F1D3-3548-835C-CCA72B54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8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814C-F1D3-3548-835C-CCA72B548D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47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41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First, some statistics…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53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First, some statistics…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80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First, some statistics…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4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First, some statistics…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98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1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9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44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highlight>
                <a:srgbClr val="F3F4F3"/>
              </a:highlight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4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highlight>
                <a:srgbClr val="F3F4F3"/>
              </a:highlight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03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highlight>
                <a:srgbClr val="F3F4F3"/>
              </a:highlight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62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highlight>
                <a:srgbClr val="F3F4F3"/>
              </a:highlight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10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3814C-F1D3-3548-835C-CCA72B548D6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63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814C-F1D3-3548-835C-CCA72B548D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79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4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4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4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4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8.emf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8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8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40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43.svg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45.sv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14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43.svg"/><Relationship Id="rId10" Type="http://schemas.openxmlformats.org/officeDocument/2006/relationships/image" Target="../media/image18.emf"/><Relationship Id="rId4" Type="http://schemas.openxmlformats.org/officeDocument/2006/relationships/image" Target="../media/image6.png"/><Relationship Id="rId9" Type="http://schemas.openxmlformats.org/officeDocument/2006/relationships/image" Target="../media/image45.sv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51.svg"/><Relationship Id="rId4" Type="http://schemas.openxmlformats.org/officeDocument/2006/relationships/image" Target="../media/image48.svg"/><Relationship Id="rId9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svg"/><Relationship Id="rId11" Type="http://schemas.openxmlformats.org/officeDocument/2006/relationships/image" Target="../media/image22.emf"/><Relationship Id="rId5" Type="http://schemas.openxmlformats.org/officeDocument/2006/relationships/image" Target="../media/image6.png"/><Relationship Id="rId10" Type="http://schemas.openxmlformats.org/officeDocument/2006/relationships/image" Target="../media/image45.svg"/><Relationship Id="rId4" Type="http://schemas.openxmlformats.org/officeDocument/2006/relationships/image" Target="../media/image42.svg"/><Relationship Id="rId9" Type="http://schemas.openxmlformats.org/officeDocument/2006/relationships/image" Target="../media/image10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7" name="logo_svart" hidden="1">
            <a:extLst>
              <a:ext uri="{FF2B5EF4-FFF2-40B4-BE49-F238E27FC236}">
                <a16:creationId xmlns:a16="http://schemas.microsoft.com/office/drawing/2014/main" id="{8E653256-2EB4-4B03-8E74-7A84B6037B6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225" y="2567781"/>
            <a:ext cx="2204178" cy="1116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5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pos="694">
          <p15:clr>
            <a:srgbClr val="FBAE40"/>
          </p15:clr>
        </p15:guide>
        <p15:guide id="4" pos="20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ilde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1786"/>
            <a:ext cx="12191996" cy="6857998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logo_svart" hidden="1">
            <a:extLst>
              <a:ext uri="{FF2B5EF4-FFF2-40B4-BE49-F238E27FC236}">
                <a16:creationId xmlns:a16="http://schemas.microsoft.com/office/drawing/2014/main" id="{F6D49D28-2338-4D1B-8C3A-B92DF201E3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25" y="2567780"/>
            <a:ext cx="2204178" cy="111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ilde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786"/>
            <a:ext cx="12191994" cy="6857996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logo_svart" hidden="1">
            <a:extLst>
              <a:ext uri="{FF2B5EF4-FFF2-40B4-BE49-F238E27FC236}">
                <a16:creationId xmlns:a16="http://schemas.microsoft.com/office/drawing/2014/main" id="{F6D49D28-2338-4D1B-8C3A-B92DF201E3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25" y="2567780"/>
            <a:ext cx="2204178" cy="111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12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ilde #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1786"/>
            <a:ext cx="12191992" cy="6857996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logo_svart" hidden="1">
            <a:extLst>
              <a:ext uri="{FF2B5EF4-FFF2-40B4-BE49-F238E27FC236}">
                <a16:creationId xmlns:a16="http://schemas.microsoft.com/office/drawing/2014/main" id="{F6D49D28-2338-4D1B-8C3A-B92DF201E3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25" y="2567780"/>
            <a:ext cx="2204178" cy="111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51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ilde #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1786"/>
            <a:ext cx="12191992" cy="6857995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logo_svart" hidden="1">
            <a:extLst>
              <a:ext uri="{FF2B5EF4-FFF2-40B4-BE49-F238E27FC236}">
                <a16:creationId xmlns:a16="http://schemas.microsoft.com/office/drawing/2014/main" id="{F6D49D28-2338-4D1B-8C3A-B92DF201E3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25" y="2567780"/>
            <a:ext cx="2204178" cy="111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83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isde/Tittel 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2007" y="5315369"/>
            <a:ext cx="7724158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/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3" name="logo_svart" hidden="1">
            <a:extLst>
              <a:ext uri="{FF2B5EF4-FFF2-40B4-BE49-F238E27FC236}">
                <a16:creationId xmlns:a16="http://schemas.microsoft.com/office/drawing/2014/main" id="{0D8FC3E2-C5DB-4A3D-997A-5E73B1411F2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5" y="2567638"/>
            <a:ext cx="1372673" cy="693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3018" y="2505913"/>
            <a:ext cx="7724158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601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 userDrawn="1">
          <p15:clr>
            <a:srgbClr val="FBAE40"/>
          </p15:clr>
        </p15:guide>
        <p15:guide id="2" pos="1300" userDrawn="1">
          <p15:clr>
            <a:srgbClr val="FBAE40"/>
          </p15:clr>
        </p15:guide>
        <p15:guide id="3" pos="1728" userDrawn="1">
          <p15:clr>
            <a:srgbClr val="FBAE40"/>
          </p15:clr>
        </p15:guide>
        <p15:guide id="4" pos="6562" userDrawn="1">
          <p15:clr>
            <a:srgbClr val="FBAE40"/>
          </p15:clr>
        </p15:guide>
        <p15:guide id="5" orient="horz" pos="1616" userDrawn="1">
          <p15:clr>
            <a:srgbClr val="FBAE40"/>
          </p15:clr>
        </p15:guide>
        <p15:guide id="6" orient="horz" pos="3607" userDrawn="1">
          <p15:clr>
            <a:srgbClr val="FBAE40"/>
          </p15:clr>
        </p15:guide>
        <p15:guide id="7" orient="horz" pos="3378" userDrawn="1">
          <p15:clr>
            <a:srgbClr val="FBAE40"/>
          </p15:clr>
        </p15:guide>
        <p15:guide id="8" orient="horz" pos="302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Lyst Foto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" y="0"/>
            <a:ext cx="12189886" cy="685681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0C7619-05B0-6240-89F0-BD9A98DD6E0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5" y="2567638"/>
            <a:ext cx="1372673" cy="6930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6DAAD4F-57CB-5D49-9F79-BCF10B00A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3018" y="2505913"/>
            <a:ext cx="7724158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785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Lyst Foto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" y="0"/>
            <a:ext cx="12189884" cy="6856810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0C7619-05B0-6240-89F0-BD9A98DD6E0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5" y="2567638"/>
            <a:ext cx="1372673" cy="6930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6DAAD4F-57CB-5D49-9F79-BCF10B00A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3018" y="2505913"/>
            <a:ext cx="7724158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5EBF4A8-957C-9A45-A6C4-DB7501C2FD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2007" y="5315369"/>
            <a:ext cx="7724158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/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093816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Reisen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70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7019" y="381976"/>
            <a:ext cx="4552155" cy="846386"/>
          </a:xfrm>
        </p:spPr>
        <p:txBody>
          <a:bodyPr lIns="0">
            <a:no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019" y="2137776"/>
            <a:ext cx="4534569" cy="3970924"/>
          </a:xfrm>
        </p:spPr>
        <p:txBody>
          <a:bodyPr anchor="t" anchorCtr="0">
            <a:noAutofit/>
          </a:bodyPr>
          <a:lstStyle>
            <a:lvl1pPr marL="0" indent="-216000">
              <a:spcBef>
                <a:spcPts val="900"/>
              </a:spcBef>
              <a:spcAft>
                <a:spcPts val="1200"/>
              </a:spcAft>
              <a:buFont typeface="+mj-lt"/>
              <a:buAutoNum type="arabicPeriod"/>
              <a:defRPr sz="1600" b="1">
                <a:solidFill>
                  <a:schemeClr val="tx1"/>
                </a:solidFill>
              </a:defRPr>
            </a:lvl1pPr>
            <a:lvl2pPr marL="0" indent="-180000">
              <a:spcBef>
                <a:spcPts val="0"/>
              </a:spcBef>
              <a:buFont typeface="+mj-lt"/>
              <a:buAutoNum type="arabicPeriod"/>
              <a:defRPr sz="1600"/>
            </a:lvl2pPr>
          </a:lstStyle>
          <a:p>
            <a:pPr lvl="0"/>
            <a:r>
              <a:rPr lang="nb-NO"/>
              <a:t>Rediger agendapunkter her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0"/>
            <a:r>
              <a:rPr lang="en-GB" err="1"/>
              <a:t>Agendapunkt</a:t>
            </a:r>
            <a:endParaRPr lang="en-GB"/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0"/>
            <a:r>
              <a:rPr lang="en-GB" err="1"/>
              <a:t>Agendapunkt</a:t>
            </a:r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532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201" userDrawn="1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7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019" y="393700"/>
            <a:ext cx="11109325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9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9" y="1937546"/>
            <a:ext cx="5338761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FE8DBF-299C-40E2-9A20-9735761C30F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0" y="2591081"/>
            <a:ext cx="5338763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EC566E-F123-42D6-A03B-2C170BE03E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1900" y="1937546"/>
            <a:ext cx="5338763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BC7A05-9253-4CB3-8317-E4C5A92C43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B34270-B350-4188-A3F8-42939C7C4C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27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  <p15:guide id="3" orient="horz" pos="3848" userDrawn="1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  <p15:guide id="6" orient="horz" pos="77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393700"/>
            <a:ext cx="11109325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7" y="2591081"/>
            <a:ext cx="11109325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7" y="1937546"/>
            <a:ext cx="11109325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FDE3D9-3D45-4BCE-AD87-E15E1A7D90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601064-A616-4EC9-9479-0E67D2BA541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81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to bilder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12" name="Plassholder for lysbildenummer 7">
            <a:extLst>
              <a:ext uri="{FF2B5EF4-FFF2-40B4-BE49-F238E27FC236}">
                <a16:creationId xmlns:a16="http://schemas.microsoft.com/office/drawing/2014/main" id="{1E16B583-4670-0F47-A203-BE5995CB7D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90054" y="6341889"/>
            <a:ext cx="8636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09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to bilder #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12" name="Plassholder for lysbildenummer 7">
            <a:extLst>
              <a:ext uri="{FF2B5EF4-FFF2-40B4-BE49-F238E27FC236}">
                <a16:creationId xmlns:a16="http://schemas.microsoft.com/office/drawing/2014/main" id="{1E16B583-4670-0F47-A203-BE5995CB7D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90054" y="6341889"/>
            <a:ext cx="86365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127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140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51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96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616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665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39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34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12" name="Plassholder for lysbildenummer 7">
            <a:extLst>
              <a:ext uri="{FF2B5EF4-FFF2-40B4-BE49-F238E27FC236}">
                <a16:creationId xmlns:a16="http://schemas.microsoft.com/office/drawing/2014/main" id="{1E16B583-4670-0F47-A203-BE5995CB7D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90054" y="6341889"/>
            <a:ext cx="863656" cy="365125"/>
          </a:xfrm>
        </p:spPr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30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AF2D6E-4E3C-784A-AC38-2F7C0899B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12" name="Plassholder for lysbildenummer 7">
            <a:extLst>
              <a:ext uri="{FF2B5EF4-FFF2-40B4-BE49-F238E27FC236}">
                <a16:creationId xmlns:a16="http://schemas.microsoft.com/office/drawing/2014/main" id="{1E16B583-4670-0F47-A203-BE5995CB7D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90054" y="6341889"/>
            <a:ext cx="863656" cy="365125"/>
          </a:xfrm>
        </p:spPr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888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 userDrawn="1">
          <p15:clr>
            <a:srgbClr val="FBAE40"/>
          </p15:clr>
        </p15:guide>
        <p15:guide id="5" orient="horz" pos="163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126957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9650DA-C58C-4A8D-A68C-2ABBDB463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137410"/>
            <a:ext cx="11109325" cy="397129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02FEA2-9625-44EA-862F-C2F3F9B39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CD62E1-74B2-45F2-A23D-1CE85AB607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32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 userDrawn="1">
          <p15:clr>
            <a:srgbClr val="FBAE40"/>
          </p15:clr>
        </p15:guide>
        <p15:guide id="5" orient="horz" pos="165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 - sort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lys bakgrunn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703901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orient="horz" pos="2856" userDrawn="1">
          <p15:clr>
            <a:srgbClr val="FBAE40"/>
          </p15:clr>
        </p15:guide>
        <p15:guide id="3" pos="1024" userDrawn="1">
          <p15:clr>
            <a:srgbClr val="FBAE40"/>
          </p15:clr>
        </p15:guide>
        <p15:guide id="4" pos="67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 - hvit 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 baseline="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mørk bakgrunn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2482898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Lyst Foto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83CF040-17C6-C449-ACDC-DEC3B15043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lyst foto</a:t>
            </a:r>
          </a:p>
        </p:txBody>
      </p:sp>
    </p:spTree>
    <p:extLst>
      <p:ext uri="{BB962C8B-B14F-4D97-AF65-F5344CB8AC3E}">
        <p14:creationId xmlns:p14="http://schemas.microsoft.com/office/powerpoint/2010/main" val="412673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Lyst Foto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83CF040-17C6-C449-ACDC-DEC3B15043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lyst foto</a:t>
            </a:r>
          </a:p>
        </p:txBody>
      </p:sp>
    </p:spTree>
    <p:extLst>
      <p:ext uri="{BB962C8B-B14F-4D97-AF65-F5344CB8AC3E}">
        <p14:creationId xmlns:p14="http://schemas.microsoft.com/office/powerpoint/2010/main" val="396830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Lyst Foto #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83CF040-17C6-C449-ACDC-DEC3B15043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lyst foto</a:t>
            </a:r>
          </a:p>
        </p:txBody>
      </p:sp>
    </p:spTree>
    <p:extLst>
      <p:ext uri="{BB962C8B-B14F-4D97-AF65-F5344CB8AC3E}">
        <p14:creationId xmlns:p14="http://schemas.microsoft.com/office/powerpoint/2010/main" val="68089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Mørkt Foto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mørkt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3234618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Mørkt Foto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mørkt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135331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Mørkt Foto #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mørkt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156337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Mørkt Foto #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</a:t>
            </a:r>
          </a:p>
          <a:p>
            <a:pPr lvl="0"/>
            <a:r>
              <a:rPr lang="nb-NO"/>
              <a:t>på mørkt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3710971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itat - sort skri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8500" y="1938760"/>
            <a:ext cx="8255000" cy="3418609"/>
          </a:xfrm>
        </p:spPr>
        <p:txBody>
          <a:bodyPr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3500" spc="-100" baseline="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00"/>
              </a:spcBef>
              <a:buFont typeface="Arial" panose="020B0604020202020204" pitchFamily="34" charset="0"/>
              <a:buChar char="‒"/>
              <a:defRPr sz="1500">
                <a:solidFill>
                  <a:schemeClr val="bg1"/>
                </a:solidFill>
              </a:defRPr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“Sitat på mørk bakgrunn”</a:t>
            </a:r>
          </a:p>
          <a:p>
            <a:pPr lvl="1"/>
            <a:r>
              <a:rPr lang="nb-NO"/>
              <a:t>Navn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242">
          <p15:clr>
            <a:srgbClr val="FBAE40"/>
          </p15:clr>
        </p15:guide>
        <p15:guide id="2" pos="64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- sort 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8500" y="1938760"/>
            <a:ext cx="8255000" cy="3418609"/>
          </a:xfrm>
        </p:spPr>
        <p:txBody>
          <a:bodyPr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3500" spc="-100" baseline="0"/>
            </a:lvl1pPr>
            <a:lvl2pPr marL="162000" indent="-162000" algn="ctr">
              <a:lnSpc>
                <a:spcPct val="95000"/>
              </a:lnSpc>
              <a:spcBef>
                <a:spcPts val="320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“Sitat på lys bakgrunn”</a:t>
            </a:r>
          </a:p>
          <a:p>
            <a:pPr lvl="1"/>
            <a:r>
              <a:rPr lang="nb-NO"/>
              <a:t>Navn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1455995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42" userDrawn="1">
          <p15:clr>
            <a:srgbClr val="FBAE40"/>
          </p15:clr>
        </p15:guide>
        <p15:guide id="2" pos="64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nholdsde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115674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84425"/>
            <a:ext cx="2646362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1889921"/>
            <a:ext cx="2646362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2A048-3786-4B7F-98FD-D9D030E445A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68678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BA80DA2-70A2-4796-9D35-1CDA519B5C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68677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2C6C912-1D55-4528-90B7-E0A60594BAD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159500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B6942B3-9413-4777-B1AE-7F3306B56C5A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998745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BE6B03-01EC-488E-94E7-571A6C36F9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59500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C585272-38EA-425B-A6E8-BEAD7FF0900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8745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BF42C7-13D9-4EE2-A792-84C1F52683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35BFEC-8553-4DA9-A462-08229D4C1DCF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09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 userDrawn="1">
          <p15:clr>
            <a:srgbClr val="FBAE40"/>
          </p15:clr>
        </p15:guide>
        <p15:guide id="5" orient="horz" pos="1502" userDrawn="1">
          <p15:clr>
            <a:srgbClr val="FBAE40"/>
          </p15:clr>
        </p15:guide>
        <p15:guide id="6" orient="horz" pos="734" userDrawn="1">
          <p15:clr>
            <a:srgbClr val="FBAE40"/>
          </p15:clr>
        </p15:guide>
        <p15:guide id="7" orient="horz" pos="1215" userDrawn="1">
          <p15:clr>
            <a:srgbClr val="FBAE40"/>
          </p15:clr>
        </p15:guide>
        <p15:guide id="8" orient="horz" pos="98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84425"/>
            <a:ext cx="5338762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1889921"/>
            <a:ext cx="5338762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FE8DBF-299C-40E2-9A20-9735761C30F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0" y="2384425"/>
            <a:ext cx="53506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EC566E-F123-42D6-A03B-2C170BE03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1900" y="1889921"/>
            <a:ext cx="5350667" cy="246221"/>
          </a:xfrm>
        </p:spPr>
        <p:txBody>
          <a:bodyPr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EF73A7-F49E-4D9D-958A-B7F3A086E5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16F7ED-3A28-4414-AFB4-CA2474065E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13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7" y="1568450"/>
            <a:ext cx="11109325" cy="454025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BB6B22-A2E1-4565-882B-CDD339A942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9B861A-5EE2-450C-81EF-D5C1EEC5C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271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393700"/>
            <a:ext cx="11109325" cy="84638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052BC3-9DF2-41E8-877B-88B9D39451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CDCDC01-3D72-4C75-821C-0126E7B1C3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043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16A0A1-C52D-47CA-9C37-90C051E541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9F62AF-CF6B-4113-AAD4-446D9AE9A3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7997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old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BB6B22-A2E1-4565-882B-CDD339A942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9B861A-5EE2-450C-81EF-D5C1EEC5C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90054" y="6341889"/>
            <a:ext cx="863656" cy="365125"/>
          </a:xfrm>
          <a:prstGeom prst="rect">
            <a:avLst/>
          </a:prstGeom>
        </p:spPr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CD1780A-1A24-4C2A-8048-5EF275B6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33" y="393700"/>
            <a:ext cx="11109325" cy="8463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FCC438-9394-4D9A-9B0C-74331324CF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225" y="1445622"/>
            <a:ext cx="11108533" cy="47916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1029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tel og innhold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3E7C998-2F87-41CC-B05C-EB9B607415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4159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3E7C998-2F87-41CC-B05C-EB9B607415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BB6B22-A2E1-4565-882B-CDD339A942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9B861A-5EE2-450C-81EF-D5C1EEC5C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90054" y="6341889"/>
            <a:ext cx="863656" cy="365125"/>
          </a:xfrm>
          <a:prstGeom prst="rect">
            <a:avLst/>
          </a:prstGeom>
        </p:spPr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CD1780A-1A24-4C2A-8048-5EF275B6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33" y="393700"/>
            <a:ext cx="11109325" cy="8463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lassholder for innhold 3">
            <a:extLst>
              <a:ext uri="{FF2B5EF4-FFF2-40B4-BE49-F238E27FC236}">
                <a16:creationId xmlns:a16="http://schemas.microsoft.com/office/drawing/2014/main" id="{72BD9D8F-C4FA-F816-82BC-A53EAD4F460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30225" y="2205816"/>
            <a:ext cx="11108533" cy="4021722"/>
          </a:xfrm>
          <a:solidFill>
            <a:schemeClr val="bg2"/>
          </a:solidFill>
        </p:spPr>
        <p:txBody>
          <a:bodyPr lIns="72000" tIns="72000" rIns="72000" bIns="72000"/>
          <a:lstStyle>
            <a:lvl1pPr>
              <a:tabLst>
                <a:tab pos="265113" algn="l"/>
                <a:tab pos="896938" algn="l"/>
              </a:tabLst>
              <a:defRPr sz="1400"/>
            </a:lvl1pPr>
            <a:lvl2pPr>
              <a:tabLst>
                <a:tab pos="265113" algn="l"/>
                <a:tab pos="896938" algn="l"/>
              </a:tabLst>
              <a:defRPr sz="1400"/>
            </a:lvl2pPr>
            <a:lvl3pPr>
              <a:tabLst>
                <a:tab pos="265113" algn="l"/>
                <a:tab pos="896938" algn="l"/>
              </a:tabLst>
              <a:defRPr sz="1400"/>
            </a:lvl3pPr>
            <a:lvl4pPr>
              <a:tabLst>
                <a:tab pos="265113" algn="l"/>
                <a:tab pos="896938" algn="l"/>
              </a:tabLst>
              <a:defRPr sz="1400"/>
            </a:lvl4pPr>
            <a:lvl5pPr>
              <a:tabLst>
                <a:tab pos="265113" algn="l"/>
                <a:tab pos="896938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4B4B442E-03FC-7091-590F-6F9E6CB83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9432" y="1772817"/>
            <a:ext cx="11124001" cy="374634"/>
          </a:xfrm>
          <a:noFill/>
        </p:spPr>
        <p:txBody>
          <a:bodyPr anchor="ctr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Deltittel</a:t>
            </a:r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93AB3F-AFE0-5683-7C03-BB0E41AF9CA5}"/>
              </a:ext>
            </a:extLst>
          </p:cNvPr>
          <p:cNvCxnSpPr>
            <a:cxnSpLocks/>
          </p:cNvCxnSpPr>
          <p:nvPr userDrawn="1"/>
        </p:nvCxnSpPr>
        <p:spPr>
          <a:xfrm>
            <a:off x="529432" y="2180967"/>
            <a:ext cx="1110932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808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7" name="logo_svart" hidden="1">
            <a:extLst>
              <a:ext uri="{FF2B5EF4-FFF2-40B4-BE49-F238E27FC236}">
                <a16:creationId xmlns:a16="http://schemas.microsoft.com/office/drawing/2014/main" id="{8E653256-2EB4-4B03-8E74-7A84B6037B6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225" y="2567781"/>
            <a:ext cx="2204178" cy="1116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28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1998" cy="6861573"/>
          </a:xfrm>
          <a:prstGeom prst="rect">
            <a:avLst/>
          </a:prstGeom>
        </p:spPr>
      </p:pic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A20730E7-1979-46BE-800E-4ABB8AF090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5AC98422-212B-42C1-AFE4-02E9C726E5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25" y="2567781"/>
            <a:ext cx="2206635" cy="1116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6CC33B3F-B05F-40A4-8D18-03BADF7004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224" y="2567781"/>
            <a:ext cx="2206635" cy="1116000"/>
          </a:xfrm>
          <a:prstGeom prst="rect">
            <a:avLst/>
          </a:prstGeom>
        </p:spPr>
      </p:pic>
      <p:sp>
        <p:nvSpPr>
          <p:cNvPr id="2" name="fargeslide" hidden="1">
            <a:extLst>
              <a:ext uri="{FF2B5EF4-FFF2-40B4-BE49-F238E27FC236}">
                <a16:creationId xmlns:a16="http://schemas.microsoft.com/office/drawing/2014/main" id="{E903218B-D0EB-4464-879F-3CDB93670CD8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logo_svart" hidden="1">
            <a:extLst>
              <a:ext uri="{FF2B5EF4-FFF2-40B4-BE49-F238E27FC236}">
                <a16:creationId xmlns:a16="http://schemas.microsoft.com/office/drawing/2014/main" id="{F6D49D28-2338-4D1B-8C3A-B92DF201E3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25" y="2567780"/>
            <a:ext cx="2204178" cy="111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26" y="2567781"/>
            <a:ext cx="221053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319">
          <p15:clr>
            <a:srgbClr val="FBAE40"/>
          </p15:clr>
        </p15:guide>
        <p15:guide id="3" pos="694">
          <p15:clr>
            <a:srgbClr val="FBAE40"/>
          </p15:clr>
        </p15:guide>
        <p15:guide id="4" pos="209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isde/Tittel 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2007" y="5315369"/>
            <a:ext cx="7724158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/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3" name="logo_svart" hidden="1">
            <a:extLst>
              <a:ext uri="{FF2B5EF4-FFF2-40B4-BE49-F238E27FC236}">
                <a16:creationId xmlns:a16="http://schemas.microsoft.com/office/drawing/2014/main" id="{0D8FC3E2-C5DB-4A3D-997A-5E73B1411F2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5" y="2567638"/>
            <a:ext cx="1372673" cy="693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3018" y="2505913"/>
            <a:ext cx="7724158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9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0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Utsy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0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Urba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0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Landska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61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Buss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36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Buss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00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Tog #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30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Tog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35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/Tittel Reisen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70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1294" y="5314416"/>
            <a:ext cx="7688261" cy="82788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 err="1"/>
              <a:t>Navn</a:t>
            </a:r>
            <a:r>
              <a:rPr lang="en-US"/>
              <a:t> </a:t>
            </a:r>
            <a:r>
              <a:rPr lang="en-US" err="1"/>
              <a:t>Navnesen</a:t>
            </a:r>
            <a:br>
              <a:rPr lang="en-US"/>
            </a:br>
            <a:r>
              <a:rPr lang="en-US"/>
              <a:t>Dato</a:t>
            </a:r>
          </a:p>
        </p:txBody>
      </p:sp>
      <p:pic>
        <p:nvPicPr>
          <p:cNvPr id="9" name="logo_graabg" hidden="1">
            <a:extLst>
              <a:ext uri="{FF2B5EF4-FFF2-40B4-BE49-F238E27FC236}">
                <a16:creationId xmlns:a16="http://schemas.microsoft.com/office/drawing/2014/main" id="{05E6952A-69E6-4E0D-8045-28B31379E5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0" name="logo_morkbg" hidden="1">
            <a:extLst>
              <a:ext uri="{FF2B5EF4-FFF2-40B4-BE49-F238E27FC236}">
                <a16:creationId xmlns:a16="http://schemas.microsoft.com/office/drawing/2014/main" id="{F9588B0F-95E6-4CCD-AE50-A9357CD39B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pic>
        <p:nvPicPr>
          <p:cNvPr id="11" name="logo_gronnbg" hidden="1">
            <a:extLst>
              <a:ext uri="{FF2B5EF4-FFF2-40B4-BE49-F238E27FC236}">
                <a16:creationId xmlns:a16="http://schemas.microsoft.com/office/drawing/2014/main" id="{0FBF63AC-7F49-49AB-A82F-902B9073B9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94" y="2567638"/>
            <a:ext cx="1370249" cy="69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A2E32F-A606-425C-BFC7-066B4208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46605"/>
          </a:xfrm>
        </p:spPr>
        <p:txBody>
          <a:bodyPr wrap="square" anchor="t">
            <a:spAutoFit/>
          </a:bodyPr>
          <a:lstStyle>
            <a:lvl1pPr algn="l">
              <a:defRPr sz="53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2" name="fargeslide" hidden="1">
            <a:extLst>
              <a:ext uri="{FF2B5EF4-FFF2-40B4-BE49-F238E27FC236}">
                <a16:creationId xmlns:a16="http://schemas.microsoft.com/office/drawing/2014/main" id="{E00BF6D5-592F-4DBE-904D-AB55DD9B1E5C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14" name="logo_svart" hidden="1">
            <a:extLst>
              <a:ext uri="{FF2B5EF4-FFF2-40B4-BE49-F238E27FC236}">
                <a16:creationId xmlns:a16="http://schemas.microsoft.com/office/drawing/2014/main" id="{AE15D3E8-4501-404A-A345-358B89F445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94" y="2567639"/>
            <a:ext cx="1368722" cy="69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94" y="2567638"/>
            <a:ext cx="1372673" cy="69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15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0">
          <p15:clr>
            <a:srgbClr val="FBAE40"/>
          </p15:clr>
        </p15:guide>
        <p15:guide id="2" pos="1307">
          <p15:clr>
            <a:srgbClr val="FBAE40"/>
          </p15:clr>
        </p15:guide>
        <p15:guide id="3" pos="1728">
          <p15:clr>
            <a:srgbClr val="FBAE40"/>
          </p15:clr>
        </p15:guide>
        <p15:guide id="4" pos="6562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3607">
          <p15:clr>
            <a:srgbClr val="FBAE40"/>
          </p15:clr>
        </p15:guide>
        <p15:guide id="7" orient="horz" pos="3378">
          <p15:clr>
            <a:srgbClr val="FBAE40"/>
          </p15:clr>
        </p15:guide>
        <p15:guide id="8" orient="horz" pos="302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437" y="0"/>
            <a:ext cx="60955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7019" y="381976"/>
            <a:ext cx="4552155" cy="846386"/>
          </a:xfrm>
        </p:spPr>
        <p:txBody>
          <a:bodyPr lIns="0">
            <a:no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019" y="2137776"/>
            <a:ext cx="4534569" cy="3970924"/>
          </a:xfrm>
        </p:spPr>
        <p:txBody>
          <a:bodyPr anchor="t" anchorCtr="0">
            <a:noAutofit/>
          </a:bodyPr>
          <a:lstStyle>
            <a:lvl1pPr marL="0" indent="-216000">
              <a:spcBef>
                <a:spcPts val="900"/>
              </a:spcBef>
              <a:spcAft>
                <a:spcPts val="1200"/>
              </a:spcAft>
              <a:buFont typeface="+mj-lt"/>
              <a:buAutoNum type="arabicPeriod"/>
              <a:defRPr sz="1600" b="1">
                <a:solidFill>
                  <a:schemeClr val="tx1"/>
                </a:solidFill>
              </a:defRPr>
            </a:lvl1pPr>
            <a:lvl2pPr marL="0" indent="-180000">
              <a:spcBef>
                <a:spcPts val="0"/>
              </a:spcBef>
              <a:buFont typeface="+mj-lt"/>
              <a:buAutoNum type="arabicPeriod"/>
              <a:defRPr sz="1600"/>
            </a:lvl2pPr>
          </a:lstStyle>
          <a:p>
            <a:pPr lvl="0"/>
            <a:r>
              <a:rPr lang="nb-NO"/>
              <a:t>Rediger agendapunkter her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0"/>
            <a:r>
              <a:rPr lang="en-GB" err="1"/>
              <a:t>Agendapunkt</a:t>
            </a:r>
            <a:endParaRPr lang="en-GB"/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1"/>
            <a:r>
              <a:rPr lang="nb-NO"/>
              <a:t>Du kan sette inn underpunkter i lister her.</a:t>
            </a:r>
          </a:p>
          <a:p>
            <a:pPr lvl="0"/>
            <a:r>
              <a:rPr lang="en-GB" err="1"/>
              <a:t>Agendapunkt</a:t>
            </a:r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940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201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76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019" y="393700"/>
            <a:ext cx="11109325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9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9" y="1937546"/>
            <a:ext cx="5338761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FE8DBF-299C-40E2-9A20-9735761C30F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0" y="2591081"/>
            <a:ext cx="5338763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EC566E-F123-42D6-A03B-2C170BE03E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1900" y="1937546"/>
            <a:ext cx="5338763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BC7A05-9253-4CB3-8317-E4C5A92C43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B34270-B350-4188-A3F8-42939C7C4C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15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>
          <p15:clr>
            <a:srgbClr val="FBAE40"/>
          </p15:clr>
        </p15:guide>
        <p15:guide id="5" orient="horz" pos="1638">
          <p15:clr>
            <a:srgbClr val="FBAE40"/>
          </p15:clr>
        </p15:guide>
        <p15:guide id="6" orient="horz" pos="77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393700"/>
            <a:ext cx="11109325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7" y="2591081"/>
            <a:ext cx="11109325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7" y="1937546"/>
            <a:ext cx="11109325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FDE3D9-3D45-4BCE-AD87-E15E1A7D90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601064-A616-4EC9-9479-0E67D2BA541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578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>
          <p15:clr>
            <a:srgbClr val="FBAE40"/>
          </p15:clr>
        </p15:guide>
        <p15:guide id="5" orient="horz" pos="163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to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438" y="0"/>
            <a:ext cx="6095562" cy="34287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437" y="3428754"/>
            <a:ext cx="6096437" cy="34292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5338762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591081"/>
            <a:ext cx="5338762" cy="351762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937546"/>
            <a:ext cx="5338762" cy="446451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D4F0C4-3FB3-4ECB-874B-1C43149A3C1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52538" y="6334746"/>
            <a:ext cx="4627562" cy="365125"/>
          </a:xfrm>
        </p:spPr>
        <p:txBody>
          <a:bodyPr rIns="0"/>
          <a:lstStyle/>
          <a:p>
            <a:endParaRPr lang="en-GB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65EC6CB-9DCC-435B-9778-1EDEA0AD6E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38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502">
          <p15:clr>
            <a:srgbClr val="FBAE40"/>
          </p15:clr>
        </p15:guide>
        <p15:guide id="5" orient="horz" pos="163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126957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9650DA-C58C-4A8D-A68C-2ABBDB463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137410"/>
            <a:ext cx="11109325" cy="397129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02FEA2-9625-44EA-862F-C2F3F9B39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CD62E1-74B2-45F2-A23D-1CE85AB607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877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658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 - sort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lys bakgrunn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221358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 - hvit 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 baseline="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mørk bakgrunn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3568282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Lyst F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/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lyst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1031297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 Mørkt Fot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600" y="2466974"/>
            <a:ext cx="9156700" cy="206692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460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5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Kapittelside på mørkt foto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3181754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orient="horz" pos="2856">
          <p15:clr>
            <a:srgbClr val="FBAE40"/>
          </p15:clr>
        </p15:guide>
        <p15:guide id="3" pos="1024">
          <p15:clr>
            <a:srgbClr val="FBAE40"/>
          </p15:clr>
        </p15:guide>
        <p15:guide id="4" pos="679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itat - sort skri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8500" y="1938760"/>
            <a:ext cx="8255000" cy="3418609"/>
          </a:xfrm>
        </p:spPr>
        <p:txBody>
          <a:bodyPr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3500" spc="-100" baseline="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5000"/>
              </a:lnSpc>
              <a:spcBef>
                <a:spcPts val="3200"/>
              </a:spcBef>
              <a:buFont typeface="Arial" panose="020B0604020202020204" pitchFamily="34" charset="0"/>
              <a:buChar char="‒"/>
              <a:defRPr sz="1500">
                <a:solidFill>
                  <a:schemeClr val="bg1"/>
                </a:solidFill>
              </a:defRPr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“Sitat på mørk bakgrunn”</a:t>
            </a:r>
          </a:p>
          <a:p>
            <a:pPr lvl="1"/>
            <a:r>
              <a:rPr lang="nb-NO"/>
              <a:t>Navn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132049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42">
          <p15:clr>
            <a:srgbClr val="FBAE40"/>
          </p15:clr>
        </p15:guide>
        <p15:guide id="2" pos="64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- sort 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A39BA-3CB0-4F6C-A58E-A90C27E82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8500" y="1938760"/>
            <a:ext cx="8255000" cy="3418609"/>
          </a:xfrm>
        </p:spPr>
        <p:txBody>
          <a:bodyPr anchor="ctr"/>
          <a:lstStyle>
            <a:lvl1pPr marL="0" indent="0" algn="ctr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3500" spc="-100" baseline="0"/>
            </a:lvl1pPr>
            <a:lvl2pPr marL="162000" indent="-162000" algn="ctr">
              <a:lnSpc>
                <a:spcPct val="95000"/>
              </a:lnSpc>
              <a:spcBef>
                <a:spcPts val="3200"/>
              </a:spcBef>
              <a:buFont typeface="Arial" panose="020B0604020202020204" pitchFamily="34" charset="0"/>
              <a:buChar char="‒"/>
              <a:defRPr sz="1500"/>
            </a:lvl2pPr>
            <a:lvl3pPr algn="ctr">
              <a:lnSpc>
                <a:spcPct val="100000"/>
              </a:lnSpc>
              <a:defRPr/>
            </a:lvl3pPr>
            <a:lvl4pPr algn="ctr">
              <a:lnSpc>
                <a:spcPct val="100000"/>
              </a:lnSpc>
              <a:defRPr/>
            </a:lvl4pPr>
            <a:lvl5pPr algn="ctr"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“Sitat på lys bakgrunn”</a:t>
            </a:r>
          </a:p>
          <a:p>
            <a:pPr lvl="1"/>
            <a:r>
              <a:rPr lang="nb-NO"/>
              <a:t>Navn</a:t>
            </a:r>
          </a:p>
        </p:txBody>
      </p:sp>
      <p:sp>
        <p:nvSpPr>
          <p:cNvPr id="6" name="fargeslide" hidden="1">
            <a:extLst>
              <a:ext uri="{FF2B5EF4-FFF2-40B4-BE49-F238E27FC236}">
                <a16:creationId xmlns:a16="http://schemas.microsoft.com/office/drawing/2014/main" id="{A8CBADDE-C5F6-4B83-A5D7-2C5E18D6558D}"/>
              </a:ext>
            </a:extLst>
          </p:cNvPr>
          <p:cNvSpPr/>
          <p:nvPr userDrawn="1"/>
        </p:nvSpPr>
        <p:spPr>
          <a:xfrm>
            <a:off x="222083" y="300446"/>
            <a:ext cx="960182" cy="43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</p:spTree>
    <p:extLst>
      <p:ext uri="{BB962C8B-B14F-4D97-AF65-F5344CB8AC3E}">
        <p14:creationId xmlns:p14="http://schemas.microsoft.com/office/powerpoint/2010/main" val="261245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42">
          <p15:clr>
            <a:srgbClr val="FBAE40"/>
          </p15:clr>
        </p15:guide>
        <p15:guide id="2" pos="64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nholdsde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115674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84425"/>
            <a:ext cx="2646362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1889921"/>
            <a:ext cx="2646362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2A048-3786-4B7F-98FD-D9D030E445A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68678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BA80DA2-70A2-4796-9D35-1CDA519B5C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68677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2C6C912-1D55-4528-90B7-E0A60594BAD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159500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B6942B3-9413-4777-B1AE-7F3306B56C5A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998745" y="2384425"/>
            <a:ext cx="26582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BE6B03-01EC-488E-94E7-571A6C36F9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59500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C585272-38EA-425B-A6E8-BEAD7FF0900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8745" y="1889921"/>
            <a:ext cx="2658267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BF42C7-13D9-4EE2-A792-84C1F52683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35BFEC-8553-4DA9-A462-08229D4C1DCF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462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84425"/>
            <a:ext cx="5338762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8015F4-62AD-471A-AEC0-4CBB05E0E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1889921"/>
            <a:ext cx="5338762" cy="246221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FE8DBF-299C-40E2-9A20-9735761C30F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0" y="2384425"/>
            <a:ext cx="5350667" cy="372427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EC566E-F123-42D6-A03B-2C170BE03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1900" y="1889921"/>
            <a:ext cx="5350667" cy="246221"/>
          </a:xfrm>
        </p:spPr>
        <p:txBody>
          <a:bodyPr anchor="t" anchorCtr="0">
            <a:sp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EF73A7-F49E-4D9D-958A-B7F3A086E5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16F7ED-3A28-4414-AFB4-CA2474065E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63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93700"/>
            <a:ext cx="11097420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7C9E03-6E64-40E7-A0FD-18BB19CCA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7" y="1568450"/>
            <a:ext cx="11109325" cy="454025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BB6B22-A2E1-4565-882B-CDD339A942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9B861A-5EE2-450C-81EF-D5C1EEC5C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057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  <p15:guide id="3" orient="horz" pos="3848">
          <p15:clr>
            <a:srgbClr val="FBAE40"/>
          </p15:clr>
        </p15:guide>
        <p15:guide id="4" orient="horz" pos="1344">
          <p15:clr>
            <a:srgbClr val="FBAE40"/>
          </p15:clr>
        </p15:guide>
        <p15:guide id="5" orient="horz" pos="1502">
          <p15:clr>
            <a:srgbClr val="FBAE40"/>
          </p15:clr>
        </p15:guide>
        <p15:guide id="6" orient="horz" pos="734">
          <p15:clr>
            <a:srgbClr val="FBAE40"/>
          </p15:clr>
        </p15:guide>
        <p15:guide id="7" orient="horz" pos="1215">
          <p15:clr>
            <a:srgbClr val="FBAE40"/>
          </p15:clr>
        </p15:guide>
        <p15:guide id="8" orient="horz" pos="98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Mønst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00963-440A-49B7-9546-5F2AC41486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" y="284"/>
            <a:ext cx="12191785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172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Mønster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104681-5308-4B3D-B262-A8C61ABF60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" y="284"/>
            <a:ext cx="12195794" cy="685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983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393700"/>
            <a:ext cx="11109325" cy="846386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052BC3-9DF2-41E8-877B-88B9D39451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CDCDC01-3D72-4C75-821C-0126E7B1C3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4923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16A0A1-C52D-47CA-9C37-90C051E541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9F62AF-CF6B-4113-AAD4-446D9AE9A3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52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48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oleObject" Target="../embeddings/oleObject3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tags" Target="../tags/tag4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theme" Target="../theme/theme2.xml"/><Relationship Id="rId35" Type="http://schemas.openxmlformats.org/officeDocument/2006/relationships/image" Target="../media/image4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05DB928F-DC53-4F65-5351-054F9E43149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4"/>
            </p:custDataLst>
            <p:extLst>
              <p:ext uri="{D42A27DB-BD31-4B8C-83A1-F6EECF244321}">
                <p14:modId xmlns:p14="http://schemas.microsoft.com/office/powerpoint/2010/main" val="154594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5" imgW="498" imgH="499" progId="TCLayout.ActiveDocument.1">
                  <p:embed/>
                </p:oleObj>
              </mc:Choice>
              <mc:Fallback>
                <p:oleObj name="think-cell Slide" r:id="rId45" imgW="498" imgH="49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05DB928F-DC53-4F65-5351-054F9E4314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9433" y="393700"/>
            <a:ext cx="11109325" cy="8463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nb-NO"/>
              <a:t>Klikk for å redigere </a:t>
            </a:r>
            <a:br>
              <a:rPr lang="nb-NO"/>
            </a:br>
            <a:r>
              <a:rPr lang="nb-NO"/>
              <a:t>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782" y="2590288"/>
            <a:ext cx="11114882" cy="36377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538" y="6341889"/>
            <a:ext cx="818962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0054" y="6341889"/>
            <a:ext cx="8636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58F1C-F15F-4FF6-B368-6067AB15496B}"/>
              </a:ext>
            </a:extLst>
          </p:cNvPr>
          <p:cNvSpPr/>
          <p:nvPr userDrawn="1"/>
        </p:nvSpPr>
        <p:spPr>
          <a:xfrm>
            <a:off x="541339" y="6319046"/>
            <a:ext cx="11113200" cy="108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0">
              <a:solidFill>
                <a:schemeClr val="accent1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CAFB285-CE91-40ED-8B3F-CC5DF25A683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541338" y="6410325"/>
            <a:ext cx="525600" cy="265840"/>
          </a:xfrm>
          <a:prstGeom prst="rect">
            <a:avLst/>
          </a:prstGeom>
        </p:spPr>
      </p:pic>
      <p:sp>
        <p:nvSpPr>
          <p:cNvPr id="4" name="MSIPCMContentMarking" descr="{&quot;HashCode&quot;:-562598152,&quot;Placement&quot;:&quot;Header&quot;}">
            <a:extLst>
              <a:ext uri="{FF2B5EF4-FFF2-40B4-BE49-F238E27FC236}">
                <a16:creationId xmlns:a16="http://schemas.microsoft.com/office/drawing/2014/main" id="{0EAFB48C-0B55-407A-9D3A-C3EFE3474490}"/>
              </a:ext>
            </a:extLst>
          </p:cNvPr>
          <p:cNvSpPr txBox="1"/>
          <p:nvPr userDrawn="1"/>
        </p:nvSpPr>
        <p:spPr>
          <a:xfrm>
            <a:off x="11530755" y="0"/>
            <a:ext cx="661245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nb-NO" sz="1000">
                <a:solidFill>
                  <a:srgbClr val="000000"/>
                </a:solidFill>
                <a:latin typeface="Calibri" panose="020F0502020204030204" pitchFamily="34" charset="0"/>
              </a:rPr>
              <a:t>INTERN </a:t>
            </a:r>
          </a:p>
        </p:txBody>
      </p:sp>
    </p:spTree>
    <p:extLst>
      <p:ext uri="{BB962C8B-B14F-4D97-AF65-F5344CB8AC3E}">
        <p14:creationId xmlns:p14="http://schemas.microsoft.com/office/powerpoint/2010/main" val="929708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7" r:id="rId2"/>
    <p:sldLayoutId id="2147483728" r:id="rId3"/>
    <p:sldLayoutId id="2147483729" r:id="rId4"/>
    <p:sldLayoutId id="2147483730" r:id="rId5"/>
    <p:sldLayoutId id="2147483671" r:id="rId6"/>
    <p:sldLayoutId id="2147483731" r:id="rId7"/>
    <p:sldLayoutId id="2147483732" r:id="rId8"/>
    <p:sldLayoutId id="2147483727" r:id="rId9"/>
    <p:sldLayoutId id="2147483699" r:id="rId10"/>
    <p:sldLayoutId id="2147483664" r:id="rId11"/>
    <p:sldLayoutId id="2147483694" r:id="rId12"/>
    <p:sldLayoutId id="2147483750" r:id="rId13"/>
    <p:sldLayoutId id="2147483751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8" r:id="rId22"/>
    <p:sldLayoutId id="2147483749" r:id="rId23"/>
    <p:sldLayoutId id="2147483695" r:id="rId24"/>
    <p:sldLayoutId id="2147483700" r:id="rId25"/>
    <p:sldLayoutId id="2147483701" r:id="rId26"/>
    <p:sldLayoutId id="2147483737" r:id="rId27"/>
    <p:sldLayoutId id="2147483738" r:id="rId28"/>
    <p:sldLayoutId id="2147483739" r:id="rId29"/>
    <p:sldLayoutId id="2147483733" r:id="rId30"/>
    <p:sldLayoutId id="2147483734" r:id="rId31"/>
    <p:sldLayoutId id="2147483735" r:id="rId32"/>
    <p:sldLayoutId id="2147483736" r:id="rId33"/>
    <p:sldLayoutId id="2147483718" r:id="rId34"/>
    <p:sldLayoutId id="2147483676" r:id="rId35"/>
    <p:sldLayoutId id="2147483707" r:id="rId36"/>
    <p:sldLayoutId id="2147483708" r:id="rId37"/>
    <p:sldLayoutId id="2147483709" r:id="rId38"/>
    <p:sldLayoutId id="2147483666" r:id="rId39"/>
    <p:sldLayoutId id="2147483667" r:id="rId40"/>
    <p:sldLayoutId id="2147483783" r:id="rId41"/>
    <p:sldLayoutId id="2147483784" r:id="rId42"/>
  </p:sldLayoutIdLst>
  <p:txStyles>
    <p:titleStyle>
      <a:lvl1pPr algn="l" defTabSz="914355" rtl="0" eaLnBrk="1" latinLnBrk="0" hangingPunct="1">
        <a:lnSpc>
          <a:spcPct val="10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914355" rtl="0" eaLnBrk="1" latinLnBrk="0" hangingPunct="1">
        <a:lnSpc>
          <a:spcPct val="100000"/>
        </a:lnSpc>
        <a:spcBef>
          <a:spcPts val="1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7" userDrawn="1">
          <p15:clr>
            <a:srgbClr val="F26B43"/>
          </p15:clr>
        </p15:guide>
        <p15:guide id="2" pos="341" userDrawn="1">
          <p15:clr>
            <a:srgbClr val="F26B43"/>
          </p15:clr>
        </p15:guide>
        <p15:guide id="3" orient="horz" pos="4038" userDrawn="1">
          <p15:clr>
            <a:srgbClr val="F26B43"/>
          </p15:clr>
        </p15:guide>
        <p15:guide id="4" pos="73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09A50A4-1D79-B8BF-98A7-CE24E1EA12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3223619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498" imgH="499" progId="TCLayout.ActiveDocument.1">
                  <p:embed/>
                </p:oleObj>
              </mc:Choice>
              <mc:Fallback>
                <p:oleObj name="think-cell Slide" r:id="rId32" imgW="498" imgH="49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09A50A4-1D79-B8BF-98A7-CE24E1EA12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9433" y="393700"/>
            <a:ext cx="11109325" cy="8463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nb-NO"/>
              <a:t>Klikk for å redigere </a:t>
            </a:r>
            <a:br>
              <a:rPr lang="nb-NO"/>
            </a:br>
            <a:r>
              <a:rPr lang="nb-NO"/>
              <a:t>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782" y="2590288"/>
            <a:ext cx="11114882" cy="36377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538" y="6341889"/>
            <a:ext cx="818962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0054" y="6341889"/>
            <a:ext cx="8636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07953AA-8483-4CC9-B3CB-415A7A3FC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58F1C-F15F-4FF6-B368-6067AB15496B}"/>
              </a:ext>
            </a:extLst>
          </p:cNvPr>
          <p:cNvSpPr/>
          <p:nvPr userDrawn="1"/>
        </p:nvSpPr>
        <p:spPr>
          <a:xfrm>
            <a:off x="541339" y="6319046"/>
            <a:ext cx="11113200" cy="108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0">
              <a:solidFill>
                <a:schemeClr val="accent1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CAFB285-CE91-40ED-8B3F-CC5DF25A6834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541338" y="6410325"/>
            <a:ext cx="525600" cy="265840"/>
          </a:xfrm>
          <a:prstGeom prst="rect">
            <a:avLst/>
          </a:prstGeom>
        </p:spPr>
      </p:pic>
      <p:sp>
        <p:nvSpPr>
          <p:cNvPr id="4" name="MSIPCMContentMarking" descr="{&quot;HashCode&quot;:-562598152,&quot;Placement&quot;:&quot;Header&quot;}">
            <a:extLst>
              <a:ext uri="{FF2B5EF4-FFF2-40B4-BE49-F238E27FC236}">
                <a16:creationId xmlns:a16="http://schemas.microsoft.com/office/drawing/2014/main" id="{2F149191-D4B7-432A-9BD8-67B38108BE7B}"/>
              </a:ext>
            </a:extLst>
          </p:cNvPr>
          <p:cNvSpPr txBox="1"/>
          <p:nvPr userDrawn="1"/>
        </p:nvSpPr>
        <p:spPr>
          <a:xfrm>
            <a:off x="11530755" y="0"/>
            <a:ext cx="661245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nb-NO" sz="1000">
                <a:solidFill>
                  <a:srgbClr val="000000"/>
                </a:solidFill>
                <a:latin typeface="Calibri" panose="020F0502020204030204" pitchFamily="34" charset="0"/>
              </a:rPr>
              <a:t>INTERN </a:t>
            </a:r>
          </a:p>
        </p:txBody>
      </p:sp>
    </p:spTree>
    <p:extLst>
      <p:ext uri="{BB962C8B-B14F-4D97-AF65-F5344CB8AC3E}">
        <p14:creationId xmlns:p14="http://schemas.microsoft.com/office/powerpoint/2010/main" val="23656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777" r:id="rId24"/>
    <p:sldLayoutId id="2147483778" r:id="rId25"/>
    <p:sldLayoutId id="2147483779" r:id="rId26"/>
    <p:sldLayoutId id="2147483780" r:id="rId27"/>
    <p:sldLayoutId id="2147483781" r:id="rId28"/>
    <p:sldLayoutId id="2147483782" r:id="rId29"/>
  </p:sldLayoutIdLst>
  <p:txStyles>
    <p:titleStyle>
      <a:lvl1pPr algn="l" defTabSz="914355" rtl="0" eaLnBrk="1" latinLnBrk="0" hangingPunct="1">
        <a:lnSpc>
          <a:spcPct val="10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914355" rtl="0" eaLnBrk="1" latinLnBrk="0" hangingPunct="1">
        <a:lnSpc>
          <a:spcPct val="100000"/>
        </a:lnSpc>
        <a:spcBef>
          <a:spcPts val="1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914355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7">
          <p15:clr>
            <a:srgbClr val="F26B43"/>
          </p15:clr>
        </p15:guide>
        <p15:guide id="2" pos="341">
          <p15:clr>
            <a:srgbClr val="F26B43"/>
          </p15:clr>
        </p15:guide>
        <p15:guide id="3" orient="horz" pos="4038">
          <p15:clr>
            <a:srgbClr val="F26B43"/>
          </p15:clr>
        </p15:guide>
        <p15:guide id="4" pos="73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png"/><Relationship Id="rId3" Type="http://schemas.openxmlformats.org/officeDocument/2006/relationships/tags" Target="../tags/tag8.xml"/><Relationship Id="rId7" Type="http://schemas.openxmlformats.org/officeDocument/2006/relationships/image" Target="../media/image64.emf"/><Relationship Id="rId12" Type="http://schemas.openxmlformats.org/officeDocument/2006/relationships/image" Target="../media/image6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68.jpe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7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3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2.xml"/><Relationship Id="rId6" Type="http://schemas.openxmlformats.org/officeDocument/2006/relationships/image" Target="../media/image7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3.xml"/><Relationship Id="rId6" Type="http://schemas.openxmlformats.org/officeDocument/2006/relationships/image" Target="../media/image7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5.xml"/><Relationship Id="rId4" Type="http://schemas.openxmlformats.org/officeDocument/2006/relationships/image" Target="../media/image7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7.xml"/><Relationship Id="rId7" Type="http://schemas.microsoft.com/office/2007/relationships/hdphoto" Target="../media/hdphoto1.wdp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7.xml"/><Relationship Id="rId6" Type="http://schemas.openxmlformats.org/officeDocument/2006/relationships/image" Target="../media/image79.pn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8.xml"/><Relationship Id="rId6" Type="http://schemas.openxmlformats.org/officeDocument/2006/relationships/image" Target="../media/image80.jpe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9.xml"/><Relationship Id="rId6" Type="http://schemas.openxmlformats.org/officeDocument/2006/relationships/image" Target="../media/image83.pn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0.xml"/><Relationship Id="rId6" Type="http://schemas.openxmlformats.org/officeDocument/2006/relationships/image" Target="../media/image86.jpe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8.jpe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1.xml"/><Relationship Id="rId6" Type="http://schemas.openxmlformats.org/officeDocument/2006/relationships/image" Target="../media/image87.jpe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2.xml"/><Relationship Id="rId6" Type="http://schemas.openxmlformats.org/officeDocument/2006/relationships/image" Target="../media/image89.png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23.xml"/><Relationship Id="rId5" Type="http://schemas.openxmlformats.org/officeDocument/2006/relationships/image" Target="../media/image76.emf"/><Relationship Id="rId4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95.jpe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4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7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95.jpe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5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7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sv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98.svg"/><Relationship Id="rId12" Type="http://schemas.openxmlformats.org/officeDocument/2006/relationships/image" Target="../media/image103.png"/><Relationship Id="rId17" Type="http://schemas.openxmlformats.org/officeDocument/2006/relationships/image" Target="../media/image108.sv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07.png"/><Relationship Id="rId1" Type="http://schemas.openxmlformats.org/officeDocument/2006/relationships/tags" Target="../tags/tag26.xml"/><Relationship Id="rId6" Type="http://schemas.openxmlformats.org/officeDocument/2006/relationships/image" Target="../media/image97.png"/><Relationship Id="rId11" Type="http://schemas.openxmlformats.org/officeDocument/2006/relationships/image" Target="../media/image102.svg"/><Relationship Id="rId5" Type="http://schemas.openxmlformats.org/officeDocument/2006/relationships/image" Target="../media/image96.emf"/><Relationship Id="rId15" Type="http://schemas.openxmlformats.org/officeDocument/2006/relationships/image" Target="../media/image106.svg"/><Relationship Id="rId10" Type="http://schemas.openxmlformats.org/officeDocument/2006/relationships/image" Target="../media/image101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00.svg"/><Relationship Id="rId14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>
            <a:extLst>
              <a:ext uri="{FF2B5EF4-FFF2-40B4-BE49-F238E27FC236}">
                <a16:creationId xmlns:a16="http://schemas.microsoft.com/office/drawing/2014/main" id="{2F196D58-3C83-6F38-0440-A9D58919993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5934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8" imgH="499" progId="TCLayout.ActiveDocument.1">
                  <p:embed/>
                </p:oleObj>
              </mc:Choice>
              <mc:Fallback>
                <p:oleObj name="think-cell Slide" r:id="rId3" imgW="498" imgH="499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2F196D58-3C83-6F38-0440-A9D5891999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ubtitle 1">
            <a:extLst>
              <a:ext uri="{FF2B5EF4-FFF2-40B4-BE49-F238E27FC236}">
                <a16:creationId xmlns:a16="http://schemas.microsoft.com/office/drawing/2014/main" id="{CA20FEC5-1548-DEB8-2847-0DD6387CD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Kristian Kolind</a:t>
            </a:r>
          </a:p>
          <a:p>
            <a:r>
              <a:rPr lang="nb-NO"/>
              <a:t>World Passenger Festival, June 25th 2024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19E183-4292-12BC-1B5B-1B1DB2926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610" y="2505441"/>
            <a:ext cx="7722565" cy="1654299"/>
          </a:xfrm>
        </p:spPr>
        <p:txBody>
          <a:bodyPr vert="horz"/>
          <a:lstStyle/>
          <a:p>
            <a:r>
              <a:rPr lang="en-US"/>
              <a:t>Innovation in practice - </a:t>
            </a:r>
            <a:r>
              <a:rPr lang="en-US" sz="2700" i="1"/>
              <a:t>succeeding with technology-driven </a:t>
            </a:r>
            <a:br>
              <a:rPr lang="en-US" sz="2700" i="1"/>
            </a:br>
            <a:r>
              <a:rPr lang="en-US" sz="2700" i="1"/>
              <a:t>innovation in passenger transport</a:t>
            </a:r>
            <a:endParaRPr lang="nb-NO" sz="2700" i="1"/>
          </a:p>
        </p:txBody>
      </p:sp>
    </p:spTree>
    <p:extLst>
      <p:ext uri="{BB962C8B-B14F-4D97-AF65-F5344CB8AC3E}">
        <p14:creationId xmlns:p14="http://schemas.microsoft.com/office/powerpoint/2010/main" val="131523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Object 37" hidden="1">
            <a:extLst>
              <a:ext uri="{FF2B5EF4-FFF2-40B4-BE49-F238E27FC236}">
                <a16:creationId xmlns:a16="http://schemas.microsoft.com/office/drawing/2014/main" id="{852AED82-E389-4C6E-B066-9E61137AA77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88883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99" imgH="499" progId="TCLayout.ActiveDocument.1">
                  <p:embed/>
                </p:oleObj>
              </mc:Choice>
              <mc:Fallback>
                <p:oleObj name="think-cell Slide" r:id="rId6" imgW="499" imgH="499" progId="TCLayout.ActiveDocument.1">
                  <p:embed/>
                  <p:pic>
                    <p:nvPicPr>
                      <p:cNvPr id="38" name="Object 37" hidden="1">
                        <a:extLst>
                          <a:ext uri="{FF2B5EF4-FFF2-40B4-BE49-F238E27FC236}">
                            <a16:creationId xmlns:a16="http://schemas.microsoft.com/office/drawing/2014/main" id="{852AED82-E389-4C6E-B066-9E61137AA7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Why You Should Visit Norway&amp;#39;s Breathtaking Flåmsbana Railway">
            <a:extLst>
              <a:ext uri="{FF2B5EF4-FFF2-40B4-BE49-F238E27FC236}">
                <a16:creationId xmlns:a16="http://schemas.microsoft.com/office/drawing/2014/main" id="{6D7D0D38-D601-8E14-3B06-5B45243165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66258" y="4406196"/>
            <a:ext cx="1535881" cy="15192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preview">
            <a:extLst>
              <a:ext uri="{FF2B5EF4-FFF2-40B4-BE49-F238E27FC236}">
                <a16:creationId xmlns:a16="http://schemas.microsoft.com/office/drawing/2014/main" id="{76B53D97-5327-5CFD-8484-CF2CE441E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758" y="405289"/>
            <a:ext cx="4855614" cy="590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E27A0A-8678-5C6A-7955-21424677301E}"/>
              </a:ext>
            </a:extLst>
          </p:cNvPr>
          <p:cNvSpPr/>
          <p:nvPr/>
        </p:nvSpPr>
        <p:spPr>
          <a:xfrm>
            <a:off x="0" y="1469080"/>
            <a:ext cx="1145628" cy="2406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41214-F356-F459-655F-7245F823DFFD}"/>
              </a:ext>
            </a:extLst>
          </p:cNvPr>
          <p:cNvSpPr/>
          <p:nvPr/>
        </p:nvSpPr>
        <p:spPr>
          <a:xfrm>
            <a:off x="1142806" y="1486936"/>
            <a:ext cx="516857" cy="2043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81D451-0F75-19A8-6BFA-64BFB7372541}"/>
              </a:ext>
            </a:extLst>
          </p:cNvPr>
          <p:cNvSpPr/>
          <p:nvPr/>
        </p:nvSpPr>
        <p:spPr>
          <a:xfrm>
            <a:off x="1705316" y="2764221"/>
            <a:ext cx="411428" cy="309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BD648A-0586-482F-99AB-24AC1E165D01}"/>
              </a:ext>
            </a:extLst>
          </p:cNvPr>
          <p:cNvSpPr/>
          <p:nvPr/>
        </p:nvSpPr>
        <p:spPr>
          <a:xfrm>
            <a:off x="3245357" y="5562690"/>
            <a:ext cx="1127760" cy="743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4EDA37C2-0EA0-459D-8C2A-60A56479B6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0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9" name="Bilde 17">
            <a:extLst>
              <a:ext uri="{FF2B5EF4-FFF2-40B4-BE49-F238E27FC236}">
                <a16:creationId xmlns:a16="http://schemas.microsoft.com/office/drawing/2014/main" id="{7C629BE3-BD2A-4936-95C2-E2A4E60CFB8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8209" y="4293391"/>
            <a:ext cx="1554549" cy="1539558"/>
          </a:xfrm>
          <a:prstGeom prst="ellipse">
            <a:avLst/>
          </a:prstGeom>
          <a:ln w="28575">
            <a:solidFill>
              <a:srgbClr val="FFC000"/>
            </a:solidFill>
          </a:ln>
        </p:spPr>
      </p:pic>
      <p:sp>
        <p:nvSpPr>
          <p:cNvPr id="10" name="Rektangel 5">
            <a:extLst>
              <a:ext uri="{FF2B5EF4-FFF2-40B4-BE49-F238E27FC236}">
                <a16:creationId xmlns:a16="http://schemas.microsoft.com/office/drawing/2014/main" id="{08B03CED-E095-4F6D-BEC5-AE23E7C73C55}"/>
              </a:ext>
            </a:extLst>
          </p:cNvPr>
          <p:cNvSpPr/>
          <p:nvPr/>
        </p:nvSpPr>
        <p:spPr>
          <a:xfrm>
            <a:off x="5600780" y="4293391"/>
            <a:ext cx="1765880" cy="30757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98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  <a:t>Freight</a:t>
            </a:r>
            <a:endParaRPr kumimoji="0" lang="nb-NO" sz="169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charset="0"/>
              <a:cs typeface="Arial" charset="0"/>
            </a:endParaRPr>
          </a:p>
        </p:txBody>
      </p:sp>
      <p:sp>
        <p:nvSpPr>
          <p:cNvPr id="11" name="Rektangel 18">
            <a:extLst>
              <a:ext uri="{FF2B5EF4-FFF2-40B4-BE49-F238E27FC236}">
                <a16:creationId xmlns:a16="http://schemas.microsoft.com/office/drawing/2014/main" id="{197563A9-8F0D-42AD-8936-3D9140BD4C1F}"/>
              </a:ext>
            </a:extLst>
          </p:cNvPr>
          <p:cNvSpPr/>
          <p:nvPr/>
        </p:nvSpPr>
        <p:spPr>
          <a:xfrm>
            <a:off x="5600782" y="4737504"/>
            <a:ext cx="231272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Turnover: NOK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6322C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1,268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6322C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million</a:t>
            </a:r>
            <a:b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26322C"/>
                </a:solidFill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6322C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470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full-time equivalents</a:t>
            </a: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26322C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2" name="Rektangel 6">
            <a:extLst>
              <a:ext uri="{FF2B5EF4-FFF2-40B4-BE49-F238E27FC236}">
                <a16:creationId xmlns:a16="http://schemas.microsoft.com/office/drawing/2014/main" id="{87A917FF-CE2B-44CD-8C37-728C9D95768A}"/>
              </a:ext>
            </a:extLst>
          </p:cNvPr>
          <p:cNvSpPr/>
          <p:nvPr/>
        </p:nvSpPr>
        <p:spPr>
          <a:xfrm>
            <a:off x="9601464" y="4347050"/>
            <a:ext cx="2502301" cy="253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Tourism</a:t>
            </a: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26322C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3" name="Rektangel 19">
            <a:extLst>
              <a:ext uri="{FF2B5EF4-FFF2-40B4-BE49-F238E27FC236}">
                <a16:creationId xmlns:a16="http://schemas.microsoft.com/office/drawing/2014/main" id="{C9F7EA70-E376-4B18-A9A3-56F29B79EF9B}"/>
              </a:ext>
            </a:extLst>
          </p:cNvPr>
          <p:cNvSpPr/>
          <p:nvPr/>
        </p:nvSpPr>
        <p:spPr>
          <a:xfrm>
            <a:off x="9601464" y="4766282"/>
            <a:ext cx="2148290" cy="36933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  <a:t>Sustainable tourism products and packages</a:t>
            </a:r>
          </a:p>
        </p:txBody>
      </p:sp>
      <p:pic>
        <p:nvPicPr>
          <p:cNvPr id="18" name="Bilde 20">
            <a:extLst>
              <a:ext uri="{FF2B5EF4-FFF2-40B4-BE49-F238E27FC236}">
                <a16:creationId xmlns:a16="http://schemas.microsoft.com/office/drawing/2014/main" id="{E1A4AFBE-3FCF-46DF-A435-E71DFBF6133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0782" y="5428727"/>
            <a:ext cx="411891" cy="404223"/>
          </a:xfrm>
          <a:prstGeom prst="rect">
            <a:avLst/>
          </a:prstGeom>
        </p:spPr>
      </p:pic>
      <p:pic>
        <p:nvPicPr>
          <p:cNvPr id="19" name="Bilde 20">
            <a:extLst>
              <a:ext uri="{FF2B5EF4-FFF2-40B4-BE49-F238E27FC236}">
                <a16:creationId xmlns:a16="http://schemas.microsoft.com/office/drawing/2014/main" id="{93274787-29B6-4DB9-8FBD-767D3650AF7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1463" y="5433389"/>
            <a:ext cx="411891" cy="4042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992E9DE-585A-4114-866A-F9602201C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2398" y="5428727"/>
            <a:ext cx="401322" cy="401321"/>
          </a:xfrm>
          <a:prstGeom prst="rect">
            <a:avLst/>
          </a:prstGeom>
        </p:spPr>
      </p:pic>
      <p:grpSp>
        <p:nvGrpSpPr>
          <p:cNvPr id="22" name="Group 6">
            <a:extLst>
              <a:ext uri="{FF2B5EF4-FFF2-40B4-BE49-F238E27FC236}">
                <a16:creationId xmlns:a16="http://schemas.microsoft.com/office/drawing/2014/main" id="{5BAD4AD3-3B11-4C35-9E7C-9EEF32CA6442}"/>
              </a:ext>
            </a:extLst>
          </p:cNvPr>
          <p:cNvGrpSpPr/>
          <p:nvPr/>
        </p:nvGrpSpPr>
        <p:grpSpPr>
          <a:xfrm>
            <a:off x="3948209" y="1604173"/>
            <a:ext cx="1587932" cy="1587932"/>
            <a:chOff x="3759683" y="1371100"/>
            <a:chExt cx="1587932" cy="1587932"/>
          </a:xfrm>
        </p:grpSpPr>
        <p:pic>
          <p:nvPicPr>
            <p:cNvPr id="23" name="Picture 51">
              <a:extLst>
                <a:ext uri="{FF2B5EF4-FFF2-40B4-BE49-F238E27FC236}">
                  <a16:creationId xmlns:a16="http://schemas.microsoft.com/office/drawing/2014/main" id="{48AEA39F-048C-469D-9107-36947D78F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9683" y="1371100"/>
              <a:ext cx="1587932" cy="1587932"/>
            </a:xfrm>
            <a:prstGeom prst="rect">
              <a:avLst/>
            </a:prstGeom>
          </p:spPr>
        </p:pic>
        <p:sp>
          <p:nvSpPr>
            <p:cNvPr id="24" name="Oval 57">
              <a:extLst>
                <a:ext uri="{FF2B5EF4-FFF2-40B4-BE49-F238E27FC236}">
                  <a16:creationId xmlns:a16="http://schemas.microsoft.com/office/drawing/2014/main" id="{44D5D50F-87E4-4908-B350-2068AD646FDB}"/>
                </a:ext>
              </a:extLst>
            </p:cNvPr>
            <p:cNvSpPr/>
            <p:nvPr/>
          </p:nvSpPr>
          <p:spPr>
            <a:xfrm>
              <a:off x="3775515" y="1388956"/>
              <a:ext cx="1552220" cy="1552220"/>
            </a:xfrm>
            <a:prstGeom prst="ellipse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9200CB5F-5325-46F5-BD87-6181B403B7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0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FE32DC78-FB44-4B63-AA73-E0025280DA62}"/>
              </a:ext>
            </a:extLst>
          </p:cNvPr>
          <p:cNvSpPr/>
          <p:nvPr/>
        </p:nvSpPr>
        <p:spPr>
          <a:xfrm>
            <a:off x="0" y="8036"/>
            <a:ext cx="12153909" cy="848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3" name="Picture 2">
            <a:extLst>
              <a:ext uri="{FF2B5EF4-FFF2-40B4-BE49-F238E27FC236}">
                <a16:creationId xmlns:a16="http://schemas.microsoft.com/office/drawing/2014/main" id="{76D17FFC-7E73-445E-A41D-2C3EE28D7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3506" y="1696303"/>
            <a:ext cx="1567026" cy="156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Ellipse 123">
            <a:extLst>
              <a:ext uri="{FF2B5EF4-FFF2-40B4-BE49-F238E27FC236}">
                <a16:creationId xmlns:a16="http://schemas.microsoft.com/office/drawing/2014/main" id="{C741E146-5516-4F26-A70B-A70E126DA12F}"/>
              </a:ext>
            </a:extLst>
          </p:cNvPr>
          <p:cNvSpPr/>
          <p:nvPr/>
        </p:nvSpPr>
        <p:spPr>
          <a:xfrm>
            <a:off x="7913506" y="1692194"/>
            <a:ext cx="1567026" cy="157113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val 59">
            <a:extLst>
              <a:ext uri="{FF2B5EF4-FFF2-40B4-BE49-F238E27FC236}">
                <a16:creationId xmlns:a16="http://schemas.microsoft.com/office/drawing/2014/main" id="{7DE6EF19-8044-4B59-B575-82313DC49542}"/>
              </a:ext>
            </a:extLst>
          </p:cNvPr>
          <p:cNvSpPr/>
          <p:nvPr/>
        </p:nvSpPr>
        <p:spPr>
          <a:xfrm>
            <a:off x="7958089" y="4382072"/>
            <a:ext cx="1552220" cy="1552220"/>
          </a:xfrm>
          <a:prstGeom prst="ellipse">
            <a:avLst/>
          </a:prstGeom>
          <a:noFill/>
          <a:ln w="222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TekstSylinder 3">
            <a:extLst>
              <a:ext uri="{FF2B5EF4-FFF2-40B4-BE49-F238E27FC236}">
                <a16:creationId xmlns:a16="http://schemas.microsoft.com/office/drawing/2014/main" id="{D1C7D3C0-DF77-4D19-8241-5232B1DE50B2}"/>
              </a:ext>
            </a:extLst>
          </p:cNvPr>
          <p:cNvSpPr txBox="1"/>
          <p:nvPr/>
        </p:nvSpPr>
        <p:spPr>
          <a:xfrm>
            <a:off x="5584978" y="1722858"/>
            <a:ext cx="1765880" cy="261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rtl="0">
              <a:defRPr lang="en-GB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98" b="1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  <a:t>Passenger trains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095996B9-23AC-4A91-9D11-1AF870E28EA3}"/>
              </a:ext>
            </a:extLst>
          </p:cNvPr>
          <p:cNvSpPr/>
          <p:nvPr/>
        </p:nvSpPr>
        <p:spPr>
          <a:xfrm>
            <a:off x="5584979" y="2166971"/>
            <a:ext cx="234156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 rtl="0">
              <a:defRPr lang="en-GB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81" rtl="0">
              <a:defRPr/>
            </a:pPr>
            <a:r>
              <a:rPr lang="en-gb" sz="12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Turnover:</a:t>
            </a:r>
            <a:r>
              <a:rPr lang="en-gb" sz="1200">
                <a:solidFill>
                  <a:srgbClr val="000000"/>
                </a:solidFill>
                <a:latin typeface="Arial"/>
                <a:ea typeface="Arial" charset="0"/>
                <a:cs typeface="Arial"/>
              </a:rPr>
              <a:t> </a:t>
            </a:r>
            <a:r>
              <a:rPr lang="en-gb" sz="12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NOK </a:t>
            </a:r>
            <a:r>
              <a:rPr lang="en-gb" sz="1200">
                <a:ea typeface="+mn-lt"/>
                <a:cs typeface="+mn-lt"/>
              </a:rPr>
              <a:t>8,429 </a:t>
            </a:r>
            <a:r>
              <a:rPr lang="en-gb" sz="1200">
                <a:solidFill>
                  <a:srgbClr val="000000"/>
                </a:solidFill>
                <a:latin typeface="Arial"/>
                <a:ea typeface="Arial" charset="0"/>
                <a:cs typeface="Arial"/>
              </a:rPr>
              <a:t>million</a:t>
            </a:r>
            <a:br>
              <a:rPr lang="nb-NO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</a:br>
            <a:r>
              <a:rPr lang="en-gb" sz="1200">
                <a:ea typeface="+mn-lt"/>
                <a:cs typeface="+mn-lt"/>
              </a:rPr>
              <a:t>2,582 </a:t>
            </a:r>
            <a:r>
              <a:rPr lang="en-gb" sz="1200">
                <a:solidFill>
                  <a:srgbClr val="000000"/>
                </a:solidFill>
                <a:latin typeface="Arial"/>
                <a:ea typeface="Arial" charset="0"/>
                <a:cs typeface="Arial"/>
              </a:rPr>
              <a:t>full-time equivalents</a:t>
            </a:r>
            <a:endParaRPr lang="nb-NO"/>
          </a:p>
        </p:txBody>
      </p:sp>
      <p:sp>
        <p:nvSpPr>
          <p:cNvPr id="39" name="TekstSylinder 4">
            <a:extLst>
              <a:ext uri="{FF2B5EF4-FFF2-40B4-BE49-F238E27FC236}">
                <a16:creationId xmlns:a16="http://schemas.microsoft.com/office/drawing/2014/main" id="{6929CEE0-83D3-4085-A1CD-3636198B5B63}"/>
              </a:ext>
            </a:extLst>
          </p:cNvPr>
          <p:cNvSpPr txBox="1"/>
          <p:nvPr/>
        </p:nvSpPr>
        <p:spPr>
          <a:xfrm>
            <a:off x="9522194" y="1617795"/>
            <a:ext cx="1765880" cy="261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rtl="0">
              <a:defRPr lang="en-GB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98" b="1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charset="0"/>
                <a:cs typeface="Arial" charset="0"/>
              </a:rPr>
              <a:t>Buses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BEC09A8D-285A-4100-8F4D-648F23E3865A}"/>
              </a:ext>
            </a:extLst>
          </p:cNvPr>
          <p:cNvSpPr/>
          <p:nvPr/>
        </p:nvSpPr>
        <p:spPr>
          <a:xfrm>
            <a:off x="9522196" y="2088924"/>
            <a:ext cx="232657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 rtl="0">
              <a:defRPr lang="en-GB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81" rtl="0">
              <a:defRPr/>
            </a:pPr>
            <a:r>
              <a:rPr lang="en-gb" sz="12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Turnover:</a:t>
            </a:r>
            <a:r>
              <a:rPr lang="en-gb" sz="1200">
                <a:solidFill>
                  <a:srgbClr val="000000"/>
                </a:solidFill>
                <a:latin typeface="Arial"/>
                <a:ea typeface="Arial" charset="0"/>
                <a:cs typeface="Arial"/>
              </a:rPr>
              <a:t> </a:t>
            </a:r>
            <a:r>
              <a:rPr lang="en-gb" sz="1200">
                <a:ea typeface="+mn-lt"/>
                <a:cs typeface="+mn-lt"/>
              </a:rPr>
              <a:t>NOK 8,466</a:t>
            </a:r>
            <a:r>
              <a:rPr lang="en-gb" sz="12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 charset="0"/>
                <a:cs typeface="Arial"/>
              </a:rPr>
              <a:t> million</a:t>
            </a:r>
          </a:p>
          <a:p>
            <a:pPr defTabSz="914181" rtl="0">
              <a:defRPr/>
            </a:pPr>
            <a:r>
              <a:rPr lang="en-gb" sz="1200">
                <a:ea typeface="+mn-lt"/>
                <a:cs typeface="+mn-lt"/>
              </a:rPr>
              <a:t>6,021 </a:t>
            </a:r>
            <a:r>
              <a:rPr lang="en-gb" sz="1200">
                <a:solidFill>
                  <a:srgbClr val="000000"/>
                </a:solidFill>
                <a:latin typeface="Arial"/>
                <a:ea typeface="+mn-lt"/>
                <a:cs typeface="Arial"/>
              </a:rPr>
              <a:t>full-time equivalents</a:t>
            </a:r>
            <a:endParaRPr lang="nb-NO"/>
          </a:p>
        </p:txBody>
      </p:sp>
      <p:pic>
        <p:nvPicPr>
          <p:cNvPr id="41" name="Bilde 40">
            <a:extLst>
              <a:ext uri="{FF2B5EF4-FFF2-40B4-BE49-F238E27FC236}">
                <a16:creationId xmlns:a16="http://schemas.microsoft.com/office/drawing/2014/main" id="{1AB0C13A-E040-4316-936B-758A3C120AD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4979" y="2858194"/>
            <a:ext cx="411891" cy="404223"/>
          </a:xfrm>
          <a:prstGeom prst="rect">
            <a:avLst/>
          </a:prstGeom>
        </p:spPr>
      </p:pic>
      <p:pic>
        <p:nvPicPr>
          <p:cNvPr id="42" name="Picture 19">
            <a:extLst>
              <a:ext uri="{FF2B5EF4-FFF2-40B4-BE49-F238E27FC236}">
                <a16:creationId xmlns:a16="http://schemas.microsoft.com/office/drawing/2014/main" id="{FBD866C6-76CD-4888-BD22-33EC14C3D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3033" y="2858194"/>
            <a:ext cx="401322" cy="401321"/>
          </a:xfrm>
          <a:prstGeom prst="rect">
            <a:avLst/>
          </a:prstGeom>
        </p:spPr>
      </p:pic>
      <p:pic>
        <p:nvPicPr>
          <p:cNvPr id="44" name="Bilde 43">
            <a:extLst>
              <a:ext uri="{FF2B5EF4-FFF2-40B4-BE49-F238E27FC236}">
                <a16:creationId xmlns:a16="http://schemas.microsoft.com/office/drawing/2014/main" id="{68F8CDD3-D397-48BF-9A24-1FA39156853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2195" y="2753130"/>
            <a:ext cx="411891" cy="404223"/>
          </a:xfrm>
          <a:prstGeom prst="rect">
            <a:avLst/>
          </a:prstGeom>
        </p:spPr>
      </p:pic>
      <p:pic>
        <p:nvPicPr>
          <p:cNvPr id="45" name="Picture 19">
            <a:extLst>
              <a:ext uri="{FF2B5EF4-FFF2-40B4-BE49-F238E27FC236}">
                <a16:creationId xmlns:a16="http://schemas.microsoft.com/office/drawing/2014/main" id="{1FF61E80-FFFE-464E-9535-2778DCBEE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0249" y="2756031"/>
            <a:ext cx="401322" cy="401321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D825ACEC-5D2C-4BF3-AC8D-58E5D7C1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33" y="391136"/>
            <a:ext cx="11109325" cy="848950"/>
          </a:xfrm>
        </p:spPr>
        <p:txBody>
          <a:bodyPr vert="horz"/>
          <a:lstStyle/>
          <a:p>
            <a:r>
              <a:rPr lang="en-gb" sz="2800"/>
              <a:t>Vy is the largest land-based transportation company in Scandinavia</a:t>
            </a:r>
            <a:br>
              <a:rPr lang="en-gb" sz="2800" b="0"/>
            </a:b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C2639F-93A9-6DF2-E2EF-3605201EB024}"/>
              </a:ext>
            </a:extLst>
          </p:cNvPr>
          <p:cNvSpPr/>
          <p:nvPr/>
        </p:nvSpPr>
        <p:spPr>
          <a:xfrm>
            <a:off x="538163" y="5063170"/>
            <a:ext cx="761778" cy="743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-</a:t>
            </a:r>
            <a:endParaRPr lang="nb-NO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9412A1-8403-3B36-BCF6-5687CE966375}"/>
              </a:ext>
            </a:extLst>
          </p:cNvPr>
          <p:cNvSpPr txBox="1"/>
          <p:nvPr/>
        </p:nvSpPr>
        <p:spPr>
          <a:xfrm>
            <a:off x="572814" y="5044120"/>
            <a:ext cx="66305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i="1"/>
              <a:t>Trains</a:t>
            </a:r>
            <a:endParaRPr lang="nb-NO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15903D-1613-8840-9B52-09711CB137DA}"/>
              </a:ext>
            </a:extLst>
          </p:cNvPr>
          <p:cNvSpPr txBox="1"/>
          <p:nvPr/>
        </p:nvSpPr>
        <p:spPr>
          <a:xfrm>
            <a:off x="572814" y="5215570"/>
            <a:ext cx="6630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i="1"/>
              <a:t>Express bus lines</a:t>
            </a:r>
            <a:endParaRPr lang="nb-NO" i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A07D10-59EB-21C1-157A-175336AE855E}"/>
              </a:ext>
            </a:extLst>
          </p:cNvPr>
          <p:cNvSpPr/>
          <p:nvPr/>
        </p:nvSpPr>
        <p:spPr>
          <a:xfrm>
            <a:off x="183755" y="5353050"/>
            <a:ext cx="319334" cy="125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-</a:t>
            </a:r>
            <a:endParaRPr lang="nb-NO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69D2AA-CD20-F86F-1F85-3F01DF95EC72}"/>
              </a:ext>
            </a:extLst>
          </p:cNvPr>
          <p:cNvSpPr txBox="1"/>
          <p:nvPr/>
        </p:nvSpPr>
        <p:spPr>
          <a:xfrm>
            <a:off x="572814" y="5580854"/>
            <a:ext cx="9200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i="1"/>
              <a:t>Airport express buses</a:t>
            </a:r>
            <a:endParaRPr lang="nb-NO" i="1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D26C73-E393-8360-2FAF-7296C675DB99}"/>
              </a:ext>
            </a:extLst>
          </p:cNvPr>
          <p:cNvSpPr txBox="1"/>
          <p:nvPr/>
        </p:nvSpPr>
        <p:spPr>
          <a:xfrm>
            <a:off x="572814" y="5945185"/>
            <a:ext cx="9200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i="1"/>
              <a:t>Cities with bus tenders</a:t>
            </a:r>
            <a:endParaRPr lang="nb-NO" i="1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6AE42E0-86F1-640D-1302-D110476D27EE}"/>
              </a:ext>
            </a:extLst>
          </p:cNvPr>
          <p:cNvSpPr/>
          <p:nvPr/>
        </p:nvSpPr>
        <p:spPr>
          <a:xfrm>
            <a:off x="436414" y="5974534"/>
            <a:ext cx="71437" cy="71437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E3B2382-E151-32D2-FFCE-3244E5592749}"/>
              </a:ext>
            </a:extLst>
          </p:cNvPr>
          <p:cNvSpPr/>
          <p:nvPr/>
        </p:nvSpPr>
        <p:spPr>
          <a:xfrm>
            <a:off x="2568576" y="497931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8672233-3934-1F0B-47E4-C975F10B4DB0}"/>
              </a:ext>
            </a:extLst>
          </p:cNvPr>
          <p:cNvSpPr/>
          <p:nvPr/>
        </p:nvSpPr>
        <p:spPr>
          <a:xfrm>
            <a:off x="2457451" y="452846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557375F-61E9-392C-3BE1-19122D564793}"/>
              </a:ext>
            </a:extLst>
          </p:cNvPr>
          <p:cNvSpPr/>
          <p:nvPr/>
        </p:nvSpPr>
        <p:spPr>
          <a:xfrm>
            <a:off x="3003551" y="410936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1A506C6-FBAE-B9CE-7E0F-15AA231A5378}"/>
              </a:ext>
            </a:extLst>
          </p:cNvPr>
          <p:cNvSpPr/>
          <p:nvPr/>
        </p:nvSpPr>
        <p:spPr>
          <a:xfrm>
            <a:off x="2353169" y="4737504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6541AF2-5672-B154-7951-CE60CCDA8A6E}"/>
              </a:ext>
            </a:extLst>
          </p:cNvPr>
          <p:cNvSpPr/>
          <p:nvPr/>
        </p:nvSpPr>
        <p:spPr>
          <a:xfrm>
            <a:off x="2257426" y="5134894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97F73A-F774-74E1-1639-E42F47981FE4}"/>
              </a:ext>
            </a:extLst>
          </p:cNvPr>
          <p:cNvSpPr/>
          <p:nvPr/>
        </p:nvSpPr>
        <p:spPr>
          <a:xfrm>
            <a:off x="2349846" y="5287442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041BC1C-3826-4F87-A9EA-60C4D1CE1662}"/>
              </a:ext>
            </a:extLst>
          </p:cNvPr>
          <p:cNvSpPr/>
          <p:nvPr/>
        </p:nvSpPr>
        <p:spPr>
          <a:xfrm>
            <a:off x="2555876" y="346166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520C690-27AF-055C-E0A2-B349A9B00D6D}"/>
              </a:ext>
            </a:extLst>
          </p:cNvPr>
          <p:cNvSpPr/>
          <p:nvPr/>
        </p:nvSpPr>
        <p:spPr>
          <a:xfrm>
            <a:off x="2044701" y="346166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2EABD44-5BE5-3D33-4411-7CA12D95FBBD}"/>
              </a:ext>
            </a:extLst>
          </p:cNvPr>
          <p:cNvSpPr/>
          <p:nvPr/>
        </p:nvSpPr>
        <p:spPr>
          <a:xfrm>
            <a:off x="2044701" y="4264964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5778D18-74B0-7B2D-126A-E697A218C339}"/>
              </a:ext>
            </a:extLst>
          </p:cNvPr>
          <p:cNvSpPr/>
          <p:nvPr/>
        </p:nvSpPr>
        <p:spPr>
          <a:xfrm>
            <a:off x="1965326" y="4596172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F9BD8E0-6707-0C13-4BD0-C429E572FBB7}"/>
              </a:ext>
            </a:extLst>
          </p:cNvPr>
          <p:cNvSpPr/>
          <p:nvPr/>
        </p:nvSpPr>
        <p:spPr>
          <a:xfrm>
            <a:off x="2070101" y="4504097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C08BFEE-F70C-793F-AE7B-5365EFF418E6}"/>
              </a:ext>
            </a:extLst>
          </p:cNvPr>
          <p:cNvSpPr/>
          <p:nvPr/>
        </p:nvSpPr>
        <p:spPr>
          <a:xfrm>
            <a:off x="1965326" y="4665803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1197B25-D53D-51D5-3E71-C9341FCF6224}"/>
              </a:ext>
            </a:extLst>
          </p:cNvPr>
          <p:cNvSpPr/>
          <p:nvPr/>
        </p:nvSpPr>
        <p:spPr>
          <a:xfrm>
            <a:off x="1421227" y="368770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F4358F6-22BF-ACBD-B625-204BC57F9CDA}"/>
              </a:ext>
            </a:extLst>
          </p:cNvPr>
          <p:cNvSpPr/>
          <p:nvPr/>
        </p:nvSpPr>
        <p:spPr>
          <a:xfrm>
            <a:off x="1960563" y="4435041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235B406-0688-B1E8-DE16-F9D4EB7B9D34}"/>
              </a:ext>
            </a:extLst>
          </p:cNvPr>
          <p:cNvSpPr/>
          <p:nvPr/>
        </p:nvSpPr>
        <p:spPr>
          <a:xfrm>
            <a:off x="1689895" y="4231626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EBCD817-824F-21E9-37D4-7B32FD804874}"/>
              </a:ext>
            </a:extLst>
          </p:cNvPr>
          <p:cNvSpPr/>
          <p:nvPr/>
        </p:nvSpPr>
        <p:spPr>
          <a:xfrm>
            <a:off x="1854178" y="4651650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15EB9B7D-3301-A812-36C3-47E2DC849C3A}"/>
              </a:ext>
            </a:extLst>
          </p:cNvPr>
          <p:cNvSpPr/>
          <p:nvPr/>
        </p:nvSpPr>
        <p:spPr>
          <a:xfrm>
            <a:off x="1733057" y="3490096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EA5FAB0-D5C6-B074-2584-5D057E1F6F31}"/>
              </a:ext>
            </a:extLst>
          </p:cNvPr>
          <p:cNvSpPr/>
          <p:nvPr/>
        </p:nvSpPr>
        <p:spPr>
          <a:xfrm>
            <a:off x="1682621" y="3655936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C6D0903-E2D8-6F53-17CE-B2956AD36FC0}"/>
              </a:ext>
            </a:extLst>
          </p:cNvPr>
          <p:cNvSpPr/>
          <p:nvPr/>
        </p:nvSpPr>
        <p:spPr>
          <a:xfrm>
            <a:off x="1566369" y="3589287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B7862D1-7764-F4ED-1BA7-2CDA050A9A3E}"/>
              </a:ext>
            </a:extLst>
          </p:cNvPr>
          <p:cNvSpPr/>
          <p:nvPr/>
        </p:nvSpPr>
        <p:spPr>
          <a:xfrm>
            <a:off x="2292994" y="4442033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8C5F4FD-9972-4BF9-8384-A9A7759DDE4E}"/>
              </a:ext>
            </a:extLst>
          </p:cNvPr>
          <p:cNvSpPr/>
          <p:nvPr/>
        </p:nvSpPr>
        <p:spPr>
          <a:xfrm>
            <a:off x="2142723" y="4290196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CC7D1BFE-9EB4-1C47-E759-E20AD1EFD4C1}"/>
              </a:ext>
            </a:extLst>
          </p:cNvPr>
          <p:cNvSpPr/>
          <p:nvPr/>
        </p:nvSpPr>
        <p:spPr>
          <a:xfrm>
            <a:off x="1301995" y="4950948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9210332-4436-E0AD-CF90-D26714003CBC}"/>
              </a:ext>
            </a:extLst>
          </p:cNvPr>
          <p:cNvSpPr/>
          <p:nvPr/>
        </p:nvSpPr>
        <p:spPr>
          <a:xfrm>
            <a:off x="1189276" y="4698493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F5864AD-1D63-8D94-554A-A8D2D4C51543}"/>
              </a:ext>
            </a:extLst>
          </p:cNvPr>
          <p:cNvSpPr/>
          <p:nvPr/>
        </p:nvSpPr>
        <p:spPr>
          <a:xfrm>
            <a:off x="1967672" y="452846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2A9D107-ADF9-1924-7261-6C51C043309F}"/>
              </a:ext>
            </a:extLst>
          </p:cNvPr>
          <p:cNvSpPr/>
          <p:nvPr/>
        </p:nvSpPr>
        <p:spPr>
          <a:xfrm>
            <a:off x="2196457" y="4556896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D2F36476-77C3-9D26-9AB7-2E1E1F7D4DAD}"/>
              </a:ext>
            </a:extLst>
          </p:cNvPr>
          <p:cNvSpPr/>
          <p:nvPr/>
        </p:nvSpPr>
        <p:spPr>
          <a:xfrm>
            <a:off x="2133279" y="4442033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DE5E2037-D115-8643-B3F7-1BAAEEAD822A}"/>
              </a:ext>
            </a:extLst>
          </p:cNvPr>
          <p:cNvSpPr/>
          <p:nvPr/>
        </p:nvSpPr>
        <p:spPr>
          <a:xfrm>
            <a:off x="1308646" y="4075225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CE643D4-ACDF-7481-DA10-05D9C4C683FE}"/>
              </a:ext>
            </a:extLst>
          </p:cNvPr>
          <p:cNvSpPr/>
          <p:nvPr/>
        </p:nvSpPr>
        <p:spPr>
          <a:xfrm>
            <a:off x="1739473" y="4726920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095DEB66-ABA0-F47C-7AB6-A01972BE0123}"/>
              </a:ext>
            </a:extLst>
          </p:cNvPr>
          <p:cNvSpPr/>
          <p:nvPr/>
        </p:nvSpPr>
        <p:spPr>
          <a:xfrm>
            <a:off x="1733057" y="4588625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197B2BA-E229-DF69-2120-D2D65AA89B44}"/>
              </a:ext>
            </a:extLst>
          </p:cNvPr>
          <p:cNvSpPr/>
          <p:nvPr/>
        </p:nvSpPr>
        <p:spPr>
          <a:xfrm>
            <a:off x="1261513" y="4884273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F945CCA5-89F1-FAEF-AC4E-83EEE251156B}"/>
              </a:ext>
            </a:extLst>
          </p:cNvPr>
          <p:cNvSpPr/>
          <p:nvPr/>
        </p:nvSpPr>
        <p:spPr>
          <a:xfrm>
            <a:off x="1761483" y="4911368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C8535D44-61EE-1E91-3558-EB483959424F}"/>
              </a:ext>
            </a:extLst>
          </p:cNvPr>
          <p:cNvSpPr/>
          <p:nvPr/>
        </p:nvSpPr>
        <p:spPr>
          <a:xfrm>
            <a:off x="1865923" y="4762251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61FE6E1-DFB1-A086-311F-341595E25F5B}"/>
              </a:ext>
            </a:extLst>
          </p:cNvPr>
          <p:cNvSpPr/>
          <p:nvPr/>
        </p:nvSpPr>
        <p:spPr>
          <a:xfrm>
            <a:off x="2088318" y="471405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F0FFCDD-6B6B-B998-9E90-D6B01B83BEB5}"/>
              </a:ext>
            </a:extLst>
          </p:cNvPr>
          <p:cNvSpPr/>
          <p:nvPr/>
        </p:nvSpPr>
        <p:spPr>
          <a:xfrm>
            <a:off x="2175724" y="4645479"/>
            <a:ext cx="56852" cy="5685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40B15C2-4EE3-90DB-FFDA-1D2FAC9CAC48}"/>
              </a:ext>
            </a:extLst>
          </p:cNvPr>
          <p:cNvSpPr/>
          <p:nvPr/>
        </p:nvSpPr>
        <p:spPr>
          <a:xfrm>
            <a:off x="1492878" y="368770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68240FEC-A7D0-1FB8-F3B3-A16D9D5A36B0}"/>
              </a:ext>
            </a:extLst>
          </p:cNvPr>
          <p:cNvSpPr/>
          <p:nvPr/>
        </p:nvSpPr>
        <p:spPr>
          <a:xfrm>
            <a:off x="2144412" y="43783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08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AE1D5A5-8016-455D-9E2D-2FDF871327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55244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AE1D5A5-8016-455D-9E2D-2FDF871327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A6EBB31-82B8-FF5A-D494-5D27361CEC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80BA9E-CD4B-9054-433E-6B9E2DE94F2C}"/>
              </a:ext>
            </a:extLst>
          </p:cNvPr>
          <p:cNvSpPr/>
          <p:nvPr/>
        </p:nvSpPr>
        <p:spPr>
          <a:xfrm>
            <a:off x="0" y="304800"/>
            <a:ext cx="12192000" cy="6553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29459A06-384D-4B00-90B3-0344CF1E072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nb-NO" sz="250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1CAFB-AD2C-4B64-A5E7-803FADB9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nb-NO" dirty="0" err="1"/>
              <a:t>Vy’s</a:t>
            </a:r>
            <a:r>
              <a:rPr lang="nb-NO" dirty="0"/>
              <a:t> </a:t>
            </a:r>
            <a:r>
              <a:rPr lang="nb-NO" dirty="0" err="1"/>
              <a:t>vision</a:t>
            </a:r>
            <a:r>
              <a:rPr lang="nb-NO" dirty="0"/>
              <a:t>: Make it </a:t>
            </a:r>
            <a:r>
              <a:rPr lang="nb-NO" dirty="0" err="1"/>
              <a:t>easy</a:t>
            </a:r>
            <a:r>
              <a:rPr lang="nb-NO" dirty="0"/>
              <a:t> to travel </a:t>
            </a:r>
            <a:r>
              <a:rPr lang="nb-NO" dirty="0" err="1"/>
              <a:t>sustainably</a:t>
            </a:r>
            <a:r>
              <a:rPr lang="nb-NO" dirty="0"/>
              <a:t> </a:t>
            </a:r>
            <a:br>
              <a:rPr lang="nb-NO" dirty="0"/>
            </a:b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685099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786AFEC-C97E-7D1C-DC69-0FF2E9425E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8" imgH="499" progId="TCLayout.ActiveDocument.1">
                  <p:embed/>
                </p:oleObj>
              </mc:Choice>
              <mc:Fallback>
                <p:oleObj name="think-cell Slide" r:id="rId4" imgW="498" imgH="49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786AFEC-C97E-7D1C-DC69-0FF2E9425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0973709-1AD7-DEE6-6A10-B9701F8225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000" i="1"/>
              <a:t>What is innovation?</a:t>
            </a:r>
            <a:endParaRPr lang="nb-NO" sz="3000" i="1"/>
          </a:p>
        </p:txBody>
      </p:sp>
    </p:spTree>
    <p:extLst>
      <p:ext uri="{BB962C8B-B14F-4D97-AF65-F5344CB8AC3E}">
        <p14:creationId xmlns:p14="http://schemas.microsoft.com/office/powerpoint/2010/main" val="207094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786AFEC-C97E-7D1C-DC69-0FF2E9425E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8" imgH="499" progId="TCLayout.ActiveDocument.1">
                  <p:embed/>
                </p:oleObj>
              </mc:Choice>
              <mc:Fallback>
                <p:oleObj name="think-cell Slide" r:id="rId4" imgW="498" imgH="49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786AFEC-C97E-7D1C-DC69-0FF2E9425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Person wearing mixed reality smartglasses touching transparent screen">
            <a:extLst>
              <a:ext uri="{FF2B5EF4-FFF2-40B4-BE49-F238E27FC236}">
                <a16:creationId xmlns:a16="http://schemas.microsoft.com/office/drawing/2014/main" id="{257B0C76-8D8E-242D-B537-5CC6E124A75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4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786AFEC-C97E-7D1C-DC69-0FF2E9425E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8" imgH="499" progId="TCLayout.ActiveDocument.1">
                  <p:embed/>
                </p:oleObj>
              </mc:Choice>
              <mc:Fallback>
                <p:oleObj name="think-cell Slide" r:id="rId4" imgW="498" imgH="49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786AFEC-C97E-7D1C-DC69-0FF2E9425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aper fortune teller">
            <a:extLst>
              <a:ext uri="{FF2B5EF4-FFF2-40B4-BE49-F238E27FC236}">
                <a16:creationId xmlns:a16="http://schemas.microsoft.com/office/drawing/2014/main" id="{BEA724AE-CD0D-20CC-F47B-26ABDD7420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7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786AFEC-C97E-7D1C-DC69-0FF2E9425E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8" imgH="499" progId="TCLayout.ActiveDocument.1">
                  <p:embed/>
                </p:oleObj>
              </mc:Choice>
              <mc:Fallback>
                <p:oleObj name="think-cell Slide" r:id="rId4" imgW="498" imgH="49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786AFEC-C97E-7D1C-DC69-0FF2E9425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0973709-1AD7-DEE6-6A10-B9701F8225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000" i="1"/>
              <a:t>Innovation (noun)</a:t>
            </a:r>
          </a:p>
          <a:p>
            <a:pPr algn="ctr"/>
            <a:r>
              <a:rPr lang="da-DK" sz="3000" i="1"/>
              <a:t>/ˌɪn.əˈveɪ.ʃən/:</a:t>
            </a:r>
          </a:p>
          <a:p>
            <a:pPr algn="ctr"/>
            <a:endParaRPr lang="da-DK" sz="3000" i="1"/>
          </a:p>
          <a:p>
            <a:pPr algn="ctr"/>
            <a:endParaRPr lang="da-DK" sz="3000" i="1"/>
          </a:p>
          <a:p>
            <a:pPr algn="ctr"/>
            <a:endParaRPr lang="da-DK" sz="3000" i="1"/>
          </a:p>
          <a:p>
            <a:pPr algn="ctr"/>
            <a:endParaRPr lang="nb-NO" sz="3000" i="1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5E19AA38-4312-6AFD-9472-C9053D5D6778}"/>
              </a:ext>
            </a:extLst>
          </p:cNvPr>
          <p:cNvSpPr/>
          <p:nvPr/>
        </p:nvSpPr>
        <p:spPr>
          <a:xfrm>
            <a:off x="7322234" y="4522764"/>
            <a:ext cx="1498209" cy="900332"/>
          </a:xfrm>
          <a:prstGeom prst="wedgeRectCallout">
            <a:avLst>
              <a:gd name="adj1" fmla="val -18486"/>
              <a:gd name="adj2" fmla="val -90574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/>
              <a:t>Something new or changed...</a:t>
            </a:r>
            <a:endParaRPr lang="nb-NO" sz="140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717477A-5C7E-BB42-BF6E-2BA3FA18DD44}"/>
              </a:ext>
            </a:extLst>
          </p:cNvPr>
          <p:cNvSpPr/>
          <p:nvPr/>
        </p:nvSpPr>
        <p:spPr>
          <a:xfrm>
            <a:off x="5556738" y="4522764"/>
            <a:ext cx="1498209" cy="900332"/>
          </a:xfrm>
          <a:prstGeom prst="wedgeRectCallout">
            <a:avLst>
              <a:gd name="adj1" fmla="val 12030"/>
              <a:gd name="adj2" fmla="val -89793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/>
              <a:t>...put to use...</a:t>
            </a:r>
            <a:endParaRPr lang="nb-NO" sz="140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362FC57-7526-6303-763B-EEE536AA4EE5}"/>
              </a:ext>
            </a:extLst>
          </p:cNvPr>
          <p:cNvSpPr/>
          <p:nvPr/>
        </p:nvSpPr>
        <p:spPr>
          <a:xfrm>
            <a:off x="3791242" y="4522764"/>
            <a:ext cx="1498209" cy="900332"/>
          </a:xfrm>
          <a:prstGeom prst="wedgeRectCallout">
            <a:avLst>
              <a:gd name="adj1" fmla="val 35504"/>
              <a:gd name="adj2" fmla="val -86668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/>
              <a:t>...to benefit customers or reduce costs</a:t>
            </a:r>
            <a:endParaRPr lang="nb-NO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8AC52F-C5B2-73A1-AA34-2D8D670A0B99}"/>
              </a:ext>
            </a:extLst>
          </p:cNvPr>
          <p:cNvSpPr txBox="1"/>
          <p:nvPr/>
        </p:nvSpPr>
        <p:spPr>
          <a:xfrm>
            <a:off x="3528630" y="3467686"/>
            <a:ext cx="51347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3000">
                <a:solidFill>
                  <a:schemeClr val="bg1"/>
                </a:solidFill>
              </a:rPr>
              <a:t>”Commercially applied ideas”</a:t>
            </a:r>
          </a:p>
        </p:txBody>
      </p:sp>
    </p:spTree>
    <p:extLst>
      <p:ext uri="{BB962C8B-B14F-4D97-AF65-F5344CB8AC3E}">
        <p14:creationId xmlns:p14="http://schemas.microsoft.com/office/powerpoint/2010/main" val="21465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45A7978-D83C-FEEE-6290-08C9E407B8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05033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45A7978-D83C-FEEE-6290-08C9E407B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7A2321-47B0-6363-AD40-611F41AE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Three </a:t>
            </a:r>
            <a:r>
              <a:rPr lang="nb-NO" err="1"/>
              <a:t>categories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development</a:t>
            </a:r>
            <a:endParaRPr lang="nb-NO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272B3B-E48C-E6E3-D475-D6D7B521B00B}"/>
              </a:ext>
            </a:extLst>
          </p:cNvPr>
          <p:cNvGrpSpPr/>
          <p:nvPr/>
        </p:nvGrpSpPr>
        <p:grpSpPr>
          <a:xfrm>
            <a:off x="218050" y="1712742"/>
            <a:ext cx="7687992" cy="7687992"/>
            <a:chOff x="2718579" y="2412607"/>
            <a:chExt cx="4529800" cy="4529800"/>
          </a:xfrm>
        </p:grpSpPr>
        <p:sp>
          <p:nvSpPr>
            <p:cNvPr id="7" name="Partial Circle 6">
              <a:extLst>
                <a:ext uri="{FF2B5EF4-FFF2-40B4-BE49-F238E27FC236}">
                  <a16:creationId xmlns:a16="http://schemas.microsoft.com/office/drawing/2014/main" id="{7E227E1D-BD0D-876B-BD63-25469383CBE0}"/>
                </a:ext>
              </a:extLst>
            </p:cNvPr>
            <p:cNvSpPr/>
            <p:nvPr/>
          </p:nvSpPr>
          <p:spPr>
            <a:xfrm>
              <a:off x="2718579" y="2412607"/>
              <a:ext cx="4529800" cy="4529800"/>
            </a:xfrm>
            <a:prstGeom prst="pie">
              <a:avLst>
                <a:gd name="adj1" fmla="val 16212802"/>
                <a:gd name="adj2" fmla="val 760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6" name="Partial Circle 5">
              <a:extLst>
                <a:ext uri="{FF2B5EF4-FFF2-40B4-BE49-F238E27FC236}">
                  <a16:creationId xmlns:a16="http://schemas.microsoft.com/office/drawing/2014/main" id="{95DCB3B8-C269-568B-30A0-E824AA5A9278}"/>
                </a:ext>
              </a:extLst>
            </p:cNvPr>
            <p:cNvSpPr/>
            <p:nvPr/>
          </p:nvSpPr>
          <p:spPr>
            <a:xfrm>
              <a:off x="3312941" y="3006969"/>
              <a:ext cx="3341077" cy="3341077"/>
            </a:xfrm>
            <a:prstGeom prst="pie">
              <a:avLst>
                <a:gd name="adj1" fmla="val 16212802"/>
                <a:gd name="adj2" fmla="val 7608"/>
              </a:avLst>
            </a:prstGeom>
            <a:solidFill>
              <a:srgbClr val="1595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4" name="Partial Circle 3">
              <a:extLst>
                <a:ext uri="{FF2B5EF4-FFF2-40B4-BE49-F238E27FC236}">
                  <a16:creationId xmlns:a16="http://schemas.microsoft.com/office/drawing/2014/main" id="{04FE3A83-5561-993F-D28A-3F7A4B283E7F}"/>
                </a:ext>
              </a:extLst>
            </p:cNvPr>
            <p:cNvSpPr/>
            <p:nvPr/>
          </p:nvSpPr>
          <p:spPr>
            <a:xfrm>
              <a:off x="3854547" y="3548575"/>
              <a:ext cx="2257864" cy="2257864"/>
            </a:xfrm>
            <a:prstGeom prst="pie">
              <a:avLst>
                <a:gd name="adj1" fmla="val 16212802"/>
                <a:gd name="adj2" fmla="val 7608"/>
              </a:avLst>
            </a:prstGeom>
            <a:solidFill>
              <a:srgbClr val="B2E0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F3E5167-C3FB-42E8-CA57-8CFEA13D940B}"/>
              </a:ext>
            </a:extLst>
          </p:cNvPr>
          <p:cNvSpPr txBox="1"/>
          <p:nvPr/>
        </p:nvSpPr>
        <p:spPr>
          <a:xfrm>
            <a:off x="6132087" y="3124247"/>
            <a:ext cx="8463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400" err="1">
                <a:solidFill>
                  <a:schemeClr val="bg1"/>
                </a:solidFill>
              </a:rPr>
              <a:t>Innovation</a:t>
            </a:r>
            <a:endParaRPr lang="nb-NO" sz="14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B3CB86-5152-CE02-0CD1-4DE7F7801AC4}"/>
              </a:ext>
            </a:extLst>
          </p:cNvPr>
          <p:cNvSpPr txBox="1"/>
          <p:nvPr/>
        </p:nvSpPr>
        <p:spPr>
          <a:xfrm>
            <a:off x="5263680" y="3599598"/>
            <a:ext cx="105974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400">
                <a:solidFill>
                  <a:schemeClr val="bg1"/>
                </a:solidFill>
              </a:rPr>
              <a:t>Business </a:t>
            </a:r>
            <a:r>
              <a:rPr lang="nb-NO" sz="1400" err="1">
                <a:solidFill>
                  <a:schemeClr val="bg1"/>
                </a:solidFill>
              </a:rPr>
              <a:t>development</a:t>
            </a:r>
            <a:endParaRPr lang="nb-NO" sz="14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64D7DD-9CB4-A70D-DD23-469D5DADB712}"/>
              </a:ext>
            </a:extLst>
          </p:cNvPr>
          <p:cNvSpPr txBox="1"/>
          <p:nvPr/>
        </p:nvSpPr>
        <p:spPr>
          <a:xfrm>
            <a:off x="4328178" y="4372103"/>
            <a:ext cx="105974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400" err="1"/>
              <a:t>Improvement</a:t>
            </a:r>
            <a:endParaRPr lang="nb-NO" sz="14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45D77E-0264-EE87-A510-34F557A1BAC0}"/>
              </a:ext>
            </a:extLst>
          </p:cNvPr>
          <p:cNvCxnSpPr>
            <a:cxnSpLocks/>
          </p:cNvCxnSpPr>
          <p:nvPr/>
        </p:nvCxnSpPr>
        <p:spPr>
          <a:xfrm flipV="1">
            <a:off x="4062046" y="1485900"/>
            <a:ext cx="0" cy="407083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7B570B-2DE1-7C50-3A9A-1C1F5C15AC98}"/>
              </a:ext>
            </a:extLst>
          </p:cNvPr>
          <p:cNvCxnSpPr>
            <a:cxnSpLocks/>
          </p:cNvCxnSpPr>
          <p:nvPr/>
        </p:nvCxnSpPr>
        <p:spPr>
          <a:xfrm rot="5400000" flipV="1">
            <a:off x="6097465" y="3521319"/>
            <a:ext cx="0" cy="407083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1A73B2F-F391-D83F-3DD2-C2B4BD1D3F4C}"/>
              </a:ext>
            </a:extLst>
          </p:cNvPr>
          <p:cNvSpPr txBox="1"/>
          <p:nvPr/>
        </p:nvSpPr>
        <p:spPr>
          <a:xfrm>
            <a:off x="3490913" y="1229327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/>
              <a:t>Product </a:t>
            </a:r>
            <a:r>
              <a:rPr lang="nb-NO" sz="1200" i="1" err="1"/>
              <a:t>offering</a:t>
            </a:r>
            <a:endParaRPr lang="nb-NO" sz="1200" i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5376A9-D1D8-E35D-95F5-BAAD7EE75792}"/>
              </a:ext>
            </a:extLst>
          </p:cNvPr>
          <p:cNvSpPr txBox="1"/>
          <p:nvPr/>
        </p:nvSpPr>
        <p:spPr>
          <a:xfrm>
            <a:off x="2714626" y="1837216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b-NO" sz="1200" i="1"/>
              <a:t>New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4193F6-0EC3-A868-044E-45B4A96B889E}"/>
              </a:ext>
            </a:extLst>
          </p:cNvPr>
          <p:cNvSpPr txBox="1"/>
          <p:nvPr/>
        </p:nvSpPr>
        <p:spPr>
          <a:xfrm>
            <a:off x="2714626" y="5224912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b-NO" sz="1200" i="1" err="1"/>
              <a:t>Existing</a:t>
            </a:r>
            <a:endParaRPr lang="nb-NO" sz="1200" i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129BAB-FD3C-E136-0C9A-AF29D4D6DC49}"/>
              </a:ext>
            </a:extLst>
          </p:cNvPr>
          <p:cNvSpPr txBox="1"/>
          <p:nvPr/>
        </p:nvSpPr>
        <p:spPr>
          <a:xfrm>
            <a:off x="8239353" y="5464405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/>
              <a:t>Market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8A5070-9404-DF46-F0A4-42F59F4A8967}"/>
              </a:ext>
            </a:extLst>
          </p:cNvPr>
          <p:cNvSpPr txBox="1"/>
          <p:nvPr/>
        </p:nvSpPr>
        <p:spPr>
          <a:xfrm>
            <a:off x="4062046" y="5739347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 err="1"/>
              <a:t>Existing</a:t>
            </a:r>
            <a:endParaRPr lang="nb-NO" sz="1200" i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162D5E-D1CA-55D0-8F25-A37F2DC28AAA}"/>
              </a:ext>
            </a:extLst>
          </p:cNvPr>
          <p:cNvSpPr txBox="1"/>
          <p:nvPr/>
        </p:nvSpPr>
        <p:spPr>
          <a:xfrm>
            <a:off x="6695436" y="5739347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b-NO" sz="1200" i="1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40250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45A7978-D83C-FEEE-6290-08C9E407B8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02476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45A7978-D83C-FEEE-6290-08C9E407B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6" name="Group 95">
            <a:extLst>
              <a:ext uri="{FF2B5EF4-FFF2-40B4-BE49-F238E27FC236}">
                <a16:creationId xmlns:a16="http://schemas.microsoft.com/office/drawing/2014/main" id="{9941015F-89B9-ABF6-46CE-F84A680F0A2E}"/>
              </a:ext>
            </a:extLst>
          </p:cNvPr>
          <p:cNvGrpSpPr/>
          <p:nvPr/>
        </p:nvGrpSpPr>
        <p:grpSpPr>
          <a:xfrm>
            <a:off x="4100732" y="1730661"/>
            <a:ext cx="3058366" cy="3824011"/>
            <a:chOff x="4100732" y="1730661"/>
            <a:chExt cx="3058366" cy="3824011"/>
          </a:xfrm>
        </p:grpSpPr>
        <p:pic>
          <p:nvPicPr>
            <p:cNvPr id="95" name="Picture 94" descr="Patterns on desert">
              <a:extLst>
                <a:ext uri="{FF2B5EF4-FFF2-40B4-BE49-F238E27FC236}">
                  <a16:creationId xmlns:a16="http://schemas.microsoft.com/office/drawing/2014/main" id="{66007D5A-9D2E-A71E-C02B-600A876F8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00732" y="1730661"/>
              <a:ext cx="3058366" cy="2535525"/>
            </a:xfrm>
            <a:prstGeom prst="rect">
              <a:avLst/>
            </a:prstGeom>
          </p:spPr>
        </p:pic>
        <p:pic>
          <p:nvPicPr>
            <p:cNvPr id="92" name="Picture 91" descr="Patterns on desert">
              <a:extLst>
                <a:ext uri="{FF2B5EF4-FFF2-40B4-BE49-F238E27FC236}">
                  <a16:creationId xmlns:a16="http://schemas.microsoft.com/office/drawing/2014/main" id="{FEE801ED-AB59-0817-A59D-404CB9B2CE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00732" y="1730662"/>
              <a:ext cx="1092708" cy="3824010"/>
            </a:xfrm>
            <a:prstGeom prst="rect">
              <a:avLst/>
            </a:prstGeom>
          </p:spPr>
        </p:pic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4276A9D0-87CE-E715-01B3-70F574A25F00}"/>
              </a:ext>
            </a:extLst>
          </p:cNvPr>
          <p:cNvSpPr/>
          <p:nvPr/>
        </p:nvSpPr>
        <p:spPr>
          <a:xfrm>
            <a:off x="7168308" y="1714629"/>
            <a:ext cx="722320" cy="3840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r"/>
            <a:endParaRPr lang="nb-NO" sz="1200" i="1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080C58F-2FD3-35DB-6074-24AC4EF348D2}"/>
              </a:ext>
            </a:extLst>
          </p:cNvPr>
          <p:cNvCxnSpPr>
            <a:cxnSpLocks/>
          </p:cNvCxnSpPr>
          <p:nvPr/>
        </p:nvCxnSpPr>
        <p:spPr>
          <a:xfrm flipV="1">
            <a:off x="7168308" y="1714629"/>
            <a:ext cx="0" cy="3842108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4B5A057-D51A-270F-44B1-C592529C465F}"/>
              </a:ext>
            </a:extLst>
          </p:cNvPr>
          <p:cNvSpPr/>
          <p:nvPr/>
        </p:nvSpPr>
        <p:spPr>
          <a:xfrm>
            <a:off x="2535879" y="1714630"/>
            <a:ext cx="1516958" cy="12807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r"/>
            <a:r>
              <a:rPr lang="nb-NO" sz="1200" i="1"/>
              <a:t>Innovation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1895EA-2ABF-92E3-BCB5-240BF25AF9AA}"/>
              </a:ext>
            </a:extLst>
          </p:cNvPr>
          <p:cNvSpPr/>
          <p:nvPr/>
        </p:nvSpPr>
        <p:spPr>
          <a:xfrm>
            <a:off x="2535879" y="2995332"/>
            <a:ext cx="1516958" cy="1280702"/>
          </a:xfrm>
          <a:prstGeom prst="rect">
            <a:avLst/>
          </a:prstGeom>
          <a:solidFill>
            <a:srgbClr val="1595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r"/>
            <a:r>
              <a:rPr lang="nb-NO" sz="1200" i="1"/>
              <a:t>Business </a:t>
            </a:r>
            <a:r>
              <a:rPr lang="nb-NO" sz="1200" i="1" err="1"/>
              <a:t>development</a:t>
            </a:r>
            <a:endParaRPr lang="nb-NO" sz="1200" i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264EE6-8823-F582-E800-7C24E0F6B1F6}"/>
              </a:ext>
            </a:extLst>
          </p:cNvPr>
          <p:cNvSpPr/>
          <p:nvPr/>
        </p:nvSpPr>
        <p:spPr>
          <a:xfrm>
            <a:off x="2535879" y="4276035"/>
            <a:ext cx="1516958" cy="1280702"/>
          </a:xfrm>
          <a:prstGeom prst="rect">
            <a:avLst/>
          </a:prstGeom>
          <a:solidFill>
            <a:srgbClr val="B2E0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r"/>
            <a:r>
              <a:rPr lang="nb-NO" sz="1200" i="1" err="1">
                <a:solidFill>
                  <a:schemeClr val="tx1"/>
                </a:solidFill>
              </a:rPr>
              <a:t>Improvement</a:t>
            </a:r>
            <a:endParaRPr lang="nb-NO" sz="1200" i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A2321-47B0-6363-AD40-611F41AE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 err="1"/>
              <a:t>Vy’s</a:t>
            </a:r>
            <a:r>
              <a:rPr lang="nb-NO"/>
              <a:t> </a:t>
            </a:r>
            <a:r>
              <a:rPr lang="nb-NO" err="1"/>
              <a:t>current</a:t>
            </a:r>
            <a:r>
              <a:rPr lang="nb-NO"/>
              <a:t> </a:t>
            </a:r>
            <a:r>
              <a:rPr lang="nb-NO" err="1"/>
              <a:t>development</a:t>
            </a:r>
            <a:r>
              <a:rPr lang="nb-NO"/>
              <a:t> </a:t>
            </a:r>
            <a:r>
              <a:rPr lang="nb-NO" err="1"/>
              <a:t>portfolio</a:t>
            </a:r>
            <a:r>
              <a:rPr lang="nb-NO"/>
              <a:t> has </a:t>
            </a:r>
            <a:r>
              <a:rPr lang="nb-NO" err="1"/>
              <a:t>varying</a:t>
            </a:r>
            <a:r>
              <a:rPr lang="nb-NO"/>
              <a:t> </a:t>
            </a:r>
            <a:r>
              <a:rPr lang="nb-NO" err="1"/>
              <a:t>degrees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innovation</a:t>
            </a:r>
            <a:r>
              <a:rPr lang="nb-NO"/>
              <a:t> and </a:t>
            </a:r>
            <a:r>
              <a:rPr lang="nb-NO" err="1"/>
              <a:t>maturity</a:t>
            </a:r>
            <a:endParaRPr lang="nb-NO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45D77E-0264-EE87-A510-34F557A1BAC0}"/>
              </a:ext>
            </a:extLst>
          </p:cNvPr>
          <p:cNvCxnSpPr>
            <a:cxnSpLocks/>
          </p:cNvCxnSpPr>
          <p:nvPr/>
        </p:nvCxnSpPr>
        <p:spPr>
          <a:xfrm flipV="1">
            <a:off x="4062046" y="1485900"/>
            <a:ext cx="0" cy="407083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7B570B-2DE1-7C50-3A9A-1C1F5C15AC98}"/>
              </a:ext>
            </a:extLst>
          </p:cNvPr>
          <p:cNvCxnSpPr>
            <a:cxnSpLocks/>
          </p:cNvCxnSpPr>
          <p:nvPr/>
        </p:nvCxnSpPr>
        <p:spPr>
          <a:xfrm rot="5400000" flipV="1">
            <a:off x="6097465" y="3521319"/>
            <a:ext cx="0" cy="407083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1A73B2F-F391-D83F-3DD2-C2B4BD1D3F4C}"/>
              </a:ext>
            </a:extLst>
          </p:cNvPr>
          <p:cNvSpPr txBox="1"/>
          <p:nvPr/>
        </p:nvSpPr>
        <p:spPr>
          <a:xfrm>
            <a:off x="3223260" y="1229327"/>
            <a:ext cx="16951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 err="1"/>
              <a:t>Degree</a:t>
            </a:r>
            <a:r>
              <a:rPr lang="nb-NO" sz="1200" i="1"/>
              <a:t> </a:t>
            </a:r>
            <a:r>
              <a:rPr lang="nb-NO" sz="1200" i="1" err="1"/>
              <a:t>of</a:t>
            </a:r>
            <a:r>
              <a:rPr lang="nb-NO" sz="1200" i="1"/>
              <a:t> </a:t>
            </a:r>
            <a:r>
              <a:rPr lang="nb-NO" sz="1200" i="1" err="1"/>
              <a:t>development</a:t>
            </a:r>
            <a:endParaRPr lang="nb-NO" sz="1200" i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129BAB-FD3C-E136-0C9A-AF29D4D6DC49}"/>
              </a:ext>
            </a:extLst>
          </p:cNvPr>
          <p:cNvSpPr txBox="1"/>
          <p:nvPr/>
        </p:nvSpPr>
        <p:spPr>
          <a:xfrm>
            <a:off x="8239353" y="5464405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 err="1"/>
              <a:t>Maturity</a:t>
            </a:r>
            <a:endParaRPr lang="nb-NO" sz="1200" i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8A5070-9404-DF46-F0A4-42F59F4A8967}"/>
              </a:ext>
            </a:extLst>
          </p:cNvPr>
          <p:cNvSpPr txBox="1"/>
          <p:nvPr/>
        </p:nvSpPr>
        <p:spPr>
          <a:xfrm>
            <a:off x="4062046" y="5739347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200" i="1"/>
              <a:t>Exploration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4CD505-E8C8-F4C3-C67B-A94204793642}"/>
              </a:ext>
            </a:extLst>
          </p:cNvPr>
          <p:cNvSpPr txBox="1"/>
          <p:nvPr/>
        </p:nvSpPr>
        <p:spPr>
          <a:xfrm>
            <a:off x="5035243" y="5739347"/>
            <a:ext cx="1159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200" i="1"/>
              <a:t>Development/ test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6FA12E-3BCA-F2DA-84BA-021BDA2E2D35}"/>
              </a:ext>
            </a:extLst>
          </p:cNvPr>
          <p:cNvSpPr txBox="1"/>
          <p:nvPr/>
        </p:nvSpPr>
        <p:spPr>
          <a:xfrm>
            <a:off x="6008440" y="5739347"/>
            <a:ext cx="1159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200" i="1"/>
              <a:t>Operative/ </a:t>
            </a:r>
            <a:r>
              <a:rPr lang="nb-NO" sz="1200" i="1" err="1"/>
              <a:t>scaled</a:t>
            </a:r>
            <a:endParaRPr lang="nb-NO" sz="1200" i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1DCAED-C078-34FC-9370-4372946B504C}"/>
              </a:ext>
            </a:extLst>
          </p:cNvPr>
          <p:cNvSpPr txBox="1"/>
          <p:nvPr/>
        </p:nvSpPr>
        <p:spPr>
          <a:xfrm>
            <a:off x="6933817" y="5739347"/>
            <a:ext cx="11598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200" i="1" err="1"/>
              <a:t>Killed</a:t>
            </a:r>
            <a:endParaRPr lang="nb-NO" sz="1200" i="1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3303D8-C3B2-5A5B-773A-213632C7BF4C}"/>
              </a:ext>
            </a:extLst>
          </p:cNvPr>
          <p:cNvSpPr/>
          <p:nvPr/>
        </p:nvSpPr>
        <p:spPr>
          <a:xfrm>
            <a:off x="5282887" y="452120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688A2B0-84C0-748B-F999-DD0489DC2E43}"/>
              </a:ext>
            </a:extLst>
          </p:cNvPr>
          <p:cNvSpPr/>
          <p:nvPr/>
        </p:nvSpPr>
        <p:spPr>
          <a:xfrm>
            <a:off x="4757107" y="443865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366359-9AB6-9A8F-6780-38B8D6721804}"/>
              </a:ext>
            </a:extLst>
          </p:cNvPr>
          <p:cNvSpPr/>
          <p:nvPr/>
        </p:nvSpPr>
        <p:spPr>
          <a:xfrm>
            <a:off x="4698054" y="4832594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16B90E5-A4E0-760B-E638-870BBCEF3950}"/>
              </a:ext>
            </a:extLst>
          </p:cNvPr>
          <p:cNvSpPr/>
          <p:nvPr/>
        </p:nvSpPr>
        <p:spPr>
          <a:xfrm>
            <a:off x="4205740" y="452120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8D585DA-993C-41CA-DE45-20D87DCBCE6C}"/>
              </a:ext>
            </a:extLst>
          </p:cNvPr>
          <p:cNvSpPr/>
          <p:nvPr/>
        </p:nvSpPr>
        <p:spPr>
          <a:xfrm>
            <a:off x="4340709" y="3553133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D003DCA-2FEC-6FED-CE31-B5488404F811}"/>
              </a:ext>
            </a:extLst>
          </p:cNvPr>
          <p:cNvSpPr/>
          <p:nvPr/>
        </p:nvSpPr>
        <p:spPr>
          <a:xfrm>
            <a:off x="4870143" y="3635683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C76AAF7-5E10-2BF8-1EF9-7AF3205C5C07}"/>
              </a:ext>
            </a:extLst>
          </p:cNvPr>
          <p:cNvSpPr/>
          <p:nvPr/>
        </p:nvSpPr>
        <p:spPr>
          <a:xfrm>
            <a:off x="4705043" y="2513572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2452EF6-BA56-E820-E484-1CE67F119F67}"/>
              </a:ext>
            </a:extLst>
          </p:cNvPr>
          <p:cNvSpPr/>
          <p:nvPr/>
        </p:nvSpPr>
        <p:spPr>
          <a:xfrm>
            <a:off x="4918434" y="4975713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5E80CD2-0F32-E5BF-D447-81366CF0E8E2}"/>
              </a:ext>
            </a:extLst>
          </p:cNvPr>
          <p:cNvSpPr/>
          <p:nvPr/>
        </p:nvSpPr>
        <p:spPr>
          <a:xfrm>
            <a:off x="5923155" y="2799026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32BC1B1-9BE1-8212-36DC-2DF8B8898978}"/>
              </a:ext>
            </a:extLst>
          </p:cNvPr>
          <p:cNvSpPr/>
          <p:nvPr/>
        </p:nvSpPr>
        <p:spPr>
          <a:xfrm>
            <a:off x="5589920" y="2158844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06B8B20-4CD5-0D3E-FFC2-5C2C56821A4E}"/>
              </a:ext>
            </a:extLst>
          </p:cNvPr>
          <p:cNvSpPr/>
          <p:nvPr/>
        </p:nvSpPr>
        <p:spPr>
          <a:xfrm>
            <a:off x="7446918" y="2405248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6F88E18-17C8-B9D7-7C91-471BF2B9BB86}"/>
              </a:ext>
            </a:extLst>
          </p:cNvPr>
          <p:cNvSpPr/>
          <p:nvPr/>
        </p:nvSpPr>
        <p:spPr>
          <a:xfrm>
            <a:off x="5624713" y="3474066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2BDFF7D-02E9-E2F8-A316-D2C06E878A64}"/>
              </a:ext>
            </a:extLst>
          </p:cNvPr>
          <p:cNvSpPr/>
          <p:nvPr/>
        </p:nvSpPr>
        <p:spPr>
          <a:xfrm>
            <a:off x="5818409" y="443865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68F4FE9-697C-6C21-C971-B05F75F4B4CA}"/>
              </a:ext>
            </a:extLst>
          </p:cNvPr>
          <p:cNvSpPr/>
          <p:nvPr/>
        </p:nvSpPr>
        <p:spPr>
          <a:xfrm>
            <a:off x="5707263" y="4323670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7BEDA63-FFF5-644B-C965-A60931235C33}"/>
              </a:ext>
            </a:extLst>
          </p:cNvPr>
          <p:cNvSpPr/>
          <p:nvPr/>
        </p:nvSpPr>
        <p:spPr>
          <a:xfrm>
            <a:off x="4891544" y="4675244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C896FDD-5B21-5C0C-E2D6-B0842C4A6CAC}"/>
              </a:ext>
            </a:extLst>
          </p:cNvPr>
          <p:cNvSpPr/>
          <p:nvPr/>
        </p:nvSpPr>
        <p:spPr>
          <a:xfrm>
            <a:off x="4383542" y="4841988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78B601E-D00A-C3B5-C010-520B4DF623BC}"/>
              </a:ext>
            </a:extLst>
          </p:cNvPr>
          <p:cNvSpPr/>
          <p:nvPr/>
        </p:nvSpPr>
        <p:spPr>
          <a:xfrm>
            <a:off x="5779970" y="4873320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6EFD1B4-1881-20B7-A5D4-3B8EBF22EEAE}"/>
              </a:ext>
            </a:extLst>
          </p:cNvPr>
          <p:cNvSpPr/>
          <p:nvPr/>
        </p:nvSpPr>
        <p:spPr>
          <a:xfrm>
            <a:off x="5779970" y="5209030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4D752E7-03F8-DCBC-F0B5-CD15AD8FF610}"/>
              </a:ext>
            </a:extLst>
          </p:cNvPr>
          <p:cNvSpPr/>
          <p:nvPr/>
        </p:nvSpPr>
        <p:spPr>
          <a:xfrm>
            <a:off x="5385548" y="4338592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ABBACB5-A759-3E1A-1693-52587E625927}"/>
              </a:ext>
            </a:extLst>
          </p:cNvPr>
          <p:cNvSpPr/>
          <p:nvPr/>
        </p:nvSpPr>
        <p:spPr>
          <a:xfrm>
            <a:off x="5356824" y="4810858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552E44B-5D82-22BE-C4E8-2AE6DE419A89}"/>
              </a:ext>
            </a:extLst>
          </p:cNvPr>
          <p:cNvSpPr/>
          <p:nvPr/>
        </p:nvSpPr>
        <p:spPr>
          <a:xfrm>
            <a:off x="5528061" y="4667494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F940200-8D1B-43E0-1378-B4344686A60C}"/>
              </a:ext>
            </a:extLst>
          </p:cNvPr>
          <p:cNvSpPr/>
          <p:nvPr/>
        </p:nvSpPr>
        <p:spPr>
          <a:xfrm>
            <a:off x="5328981" y="5136746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C353019-02E9-AEFD-E168-2449EBF9D388}"/>
              </a:ext>
            </a:extLst>
          </p:cNvPr>
          <p:cNvSpPr/>
          <p:nvPr/>
        </p:nvSpPr>
        <p:spPr>
          <a:xfrm>
            <a:off x="5215441" y="4962648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0DFFCC6-36D8-5A05-76F1-83DFFECA3A28}"/>
              </a:ext>
            </a:extLst>
          </p:cNvPr>
          <p:cNvSpPr/>
          <p:nvPr/>
        </p:nvSpPr>
        <p:spPr>
          <a:xfrm>
            <a:off x="5571174" y="4924538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0E48C3F-1C57-8234-AA38-FBF6F2542975}"/>
              </a:ext>
            </a:extLst>
          </p:cNvPr>
          <p:cNvSpPr/>
          <p:nvPr/>
        </p:nvSpPr>
        <p:spPr>
          <a:xfrm>
            <a:off x="5624713" y="5209274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093B9D1-274A-532C-6FFA-69CD138DA8DE}"/>
              </a:ext>
            </a:extLst>
          </p:cNvPr>
          <p:cNvSpPr/>
          <p:nvPr/>
        </p:nvSpPr>
        <p:spPr>
          <a:xfrm>
            <a:off x="5501330" y="5099032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721A41D-30CC-5567-F9D4-B5AA5E0DCBCB}"/>
              </a:ext>
            </a:extLst>
          </p:cNvPr>
          <p:cNvSpPr/>
          <p:nvPr/>
        </p:nvSpPr>
        <p:spPr>
          <a:xfrm>
            <a:off x="5494081" y="4471811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58F45D6-C952-830D-2908-4FABFAAFEDF8}"/>
              </a:ext>
            </a:extLst>
          </p:cNvPr>
          <p:cNvSpPr/>
          <p:nvPr/>
        </p:nvSpPr>
        <p:spPr>
          <a:xfrm>
            <a:off x="7446918" y="3706939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30518B1-77DE-830E-A022-547E764A7C46}"/>
              </a:ext>
            </a:extLst>
          </p:cNvPr>
          <p:cNvSpPr/>
          <p:nvPr/>
        </p:nvSpPr>
        <p:spPr>
          <a:xfrm>
            <a:off x="7446918" y="440622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DC2E68D-AC2F-1E05-26C0-5E33E52A4FDD}"/>
              </a:ext>
            </a:extLst>
          </p:cNvPr>
          <p:cNvSpPr/>
          <p:nvPr/>
        </p:nvSpPr>
        <p:spPr>
          <a:xfrm>
            <a:off x="6104569" y="3018817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B9EA583-A987-432B-0B2C-1211F7B50B4E}"/>
              </a:ext>
            </a:extLst>
          </p:cNvPr>
          <p:cNvSpPr/>
          <p:nvPr/>
        </p:nvSpPr>
        <p:spPr>
          <a:xfrm>
            <a:off x="5945070" y="390061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958DB37-4FB4-CFE9-BB31-FE438EA1D5FE}"/>
              </a:ext>
            </a:extLst>
          </p:cNvPr>
          <p:cNvSpPr/>
          <p:nvPr/>
        </p:nvSpPr>
        <p:spPr>
          <a:xfrm>
            <a:off x="6337294" y="3461636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83E7649-2551-4A33-A715-CCAC35FBBC2E}"/>
              </a:ext>
            </a:extLst>
          </p:cNvPr>
          <p:cNvSpPr/>
          <p:nvPr/>
        </p:nvSpPr>
        <p:spPr>
          <a:xfrm>
            <a:off x="6277662" y="5112116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305E743-9F2F-2DEB-C515-B97377CC86C2}"/>
              </a:ext>
            </a:extLst>
          </p:cNvPr>
          <p:cNvSpPr/>
          <p:nvPr/>
        </p:nvSpPr>
        <p:spPr>
          <a:xfrm>
            <a:off x="6612648" y="4389261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DF960CA-FC9C-6180-8278-A4B54650F4F0}"/>
              </a:ext>
            </a:extLst>
          </p:cNvPr>
          <p:cNvSpPr/>
          <p:nvPr/>
        </p:nvSpPr>
        <p:spPr>
          <a:xfrm>
            <a:off x="6254744" y="4437008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3C03DC0-8453-0F59-5EDA-1C18B08E516B}"/>
              </a:ext>
            </a:extLst>
          </p:cNvPr>
          <p:cNvSpPr/>
          <p:nvPr/>
        </p:nvSpPr>
        <p:spPr>
          <a:xfrm>
            <a:off x="6788751" y="504039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8283B20-321C-AC5B-D179-5F2FF3AA9290}"/>
              </a:ext>
            </a:extLst>
          </p:cNvPr>
          <p:cNvSpPr/>
          <p:nvPr/>
        </p:nvSpPr>
        <p:spPr>
          <a:xfrm>
            <a:off x="6365266" y="4831773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AB24C1B-0B3D-827E-D260-C8D90CEB9F9A}"/>
              </a:ext>
            </a:extLst>
          </p:cNvPr>
          <p:cNvSpPr/>
          <p:nvPr/>
        </p:nvSpPr>
        <p:spPr>
          <a:xfrm>
            <a:off x="6679227" y="4787989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C6655C2-6F4B-574B-0309-32D4FBEB0A9C}"/>
              </a:ext>
            </a:extLst>
          </p:cNvPr>
          <p:cNvSpPr/>
          <p:nvPr/>
        </p:nvSpPr>
        <p:spPr>
          <a:xfrm>
            <a:off x="6120460" y="469275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70AF348-5B92-16FE-3DEB-23836725727B}"/>
              </a:ext>
            </a:extLst>
          </p:cNvPr>
          <p:cNvSpPr/>
          <p:nvPr/>
        </p:nvSpPr>
        <p:spPr>
          <a:xfrm>
            <a:off x="5975219" y="4890450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0A0FB84-F799-EE6A-5ADE-7191F74E31CF}"/>
              </a:ext>
            </a:extLst>
          </p:cNvPr>
          <p:cNvSpPr/>
          <p:nvPr/>
        </p:nvSpPr>
        <p:spPr>
          <a:xfrm>
            <a:off x="6216405" y="4674494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802F6D5-E518-BADE-E908-8F3B6ECCD5D7}"/>
              </a:ext>
            </a:extLst>
          </p:cNvPr>
          <p:cNvSpPr/>
          <p:nvPr/>
        </p:nvSpPr>
        <p:spPr>
          <a:xfrm>
            <a:off x="6777748" y="4610200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C78EAA3-7AA8-956F-3B4F-2B7581B253C1}"/>
              </a:ext>
            </a:extLst>
          </p:cNvPr>
          <p:cNvSpPr/>
          <p:nvPr/>
        </p:nvSpPr>
        <p:spPr>
          <a:xfrm>
            <a:off x="6092079" y="4347896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4" name="Speech Bubble: Rectangle 83">
            <a:extLst>
              <a:ext uri="{FF2B5EF4-FFF2-40B4-BE49-F238E27FC236}">
                <a16:creationId xmlns:a16="http://schemas.microsoft.com/office/drawing/2014/main" id="{883297EE-A3B1-1D62-EACB-B22C68790E05}"/>
              </a:ext>
            </a:extLst>
          </p:cNvPr>
          <p:cNvSpPr/>
          <p:nvPr/>
        </p:nvSpPr>
        <p:spPr>
          <a:xfrm>
            <a:off x="7806251" y="2165344"/>
            <a:ext cx="950399" cy="609599"/>
          </a:xfrm>
          <a:prstGeom prst="wedgeRectCallout">
            <a:avLst>
              <a:gd name="adj1" fmla="val -60253"/>
              <a:gd name="adj2" fmla="val 125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i="1">
                <a:solidFill>
                  <a:schemeClr val="tx1"/>
                </a:solidFill>
              </a:rPr>
              <a:t>Electric </a:t>
            </a:r>
            <a:r>
              <a:rPr lang="nb-NO" sz="1200" i="1" err="1">
                <a:solidFill>
                  <a:schemeClr val="tx1"/>
                </a:solidFill>
              </a:rPr>
              <a:t>car</a:t>
            </a:r>
            <a:r>
              <a:rPr lang="nb-NO" sz="1200" i="1">
                <a:solidFill>
                  <a:schemeClr val="tx1"/>
                </a:solidFill>
              </a:rPr>
              <a:t> </a:t>
            </a:r>
            <a:r>
              <a:rPr lang="nb-NO" sz="1200" i="1" err="1">
                <a:solidFill>
                  <a:schemeClr val="tx1"/>
                </a:solidFill>
              </a:rPr>
              <a:t>sharing</a:t>
            </a:r>
            <a:endParaRPr lang="nb-NO" sz="1200" i="1">
              <a:solidFill>
                <a:schemeClr val="tx1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AAFC5579-F5C9-D027-2AEF-C14965CE5673}"/>
              </a:ext>
            </a:extLst>
          </p:cNvPr>
          <p:cNvSpPr/>
          <p:nvPr/>
        </p:nvSpPr>
        <p:spPr>
          <a:xfrm>
            <a:off x="9680597" y="5468642"/>
            <a:ext cx="165100" cy="1651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E80136F-3D78-05EE-379E-14C3BAF5FCDB}"/>
              </a:ext>
            </a:extLst>
          </p:cNvPr>
          <p:cNvSpPr/>
          <p:nvPr/>
        </p:nvSpPr>
        <p:spPr>
          <a:xfrm>
            <a:off x="9680597" y="4901168"/>
            <a:ext cx="165100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E9C2FA9-E2D1-A6F4-95A0-94BF70CF877C}"/>
              </a:ext>
            </a:extLst>
          </p:cNvPr>
          <p:cNvSpPr txBox="1"/>
          <p:nvPr/>
        </p:nvSpPr>
        <p:spPr>
          <a:xfrm>
            <a:off x="9955488" y="4884939"/>
            <a:ext cx="16951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/>
              <a:t>Customer </a:t>
            </a:r>
            <a:r>
              <a:rPr lang="nb-NO" sz="1200" i="1" err="1"/>
              <a:t>facing</a:t>
            </a:r>
            <a:r>
              <a:rPr lang="nb-NO" sz="1200" i="1"/>
              <a:t> </a:t>
            </a:r>
            <a:r>
              <a:rPr lang="nb-NO" sz="1200" i="1" err="1"/>
              <a:t>innovation</a:t>
            </a:r>
            <a:endParaRPr lang="nb-NO" sz="1200" i="1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DCA89CD-4280-544E-E941-D7986607F800}"/>
              </a:ext>
            </a:extLst>
          </p:cNvPr>
          <p:cNvSpPr txBox="1"/>
          <p:nvPr/>
        </p:nvSpPr>
        <p:spPr>
          <a:xfrm>
            <a:off x="9955488" y="5462789"/>
            <a:ext cx="16951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i="1"/>
              <a:t>Backoffice </a:t>
            </a:r>
            <a:r>
              <a:rPr lang="nb-NO" sz="1200" i="1" err="1"/>
              <a:t>innovation</a:t>
            </a:r>
            <a:endParaRPr lang="nb-NO" sz="1200" i="1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1F3B11E0-DF8E-64EA-8A6B-B2EAB255A9E5}"/>
              </a:ext>
            </a:extLst>
          </p:cNvPr>
          <p:cNvSpPr/>
          <p:nvPr/>
        </p:nvSpPr>
        <p:spPr>
          <a:xfrm>
            <a:off x="5297991" y="1395706"/>
            <a:ext cx="950399" cy="609599"/>
          </a:xfrm>
          <a:prstGeom prst="wedgeRectCallout">
            <a:avLst>
              <a:gd name="adj1" fmla="val 2552"/>
              <a:gd name="adj2" fmla="val 8229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i="1">
                <a:solidFill>
                  <a:schemeClr val="tx1"/>
                </a:solidFill>
              </a:rPr>
              <a:t>Full </a:t>
            </a:r>
            <a:r>
              <a:rPr lang="nb-NO" sz="1200" i="1" err="1">
                <a:solidFill>
                  <a:schemeClr val="tx1"/>
                </a:solidFill>
              </a:rPr>
              <a:t>size</a:t>
            </a:r>
            <a:r>
              <a:rPr lang="nb-NO" sz="1200" i="1">
                <a:solidFill>
                  <a:schemeClr val="tx1"/>
                </a:solidFill>
              </a:rPr>
              <a:t> </a:t>
            </a:r>
            <a:r>
              <a:rPr lang="nb-NO" sz="1200" i="1" err="1">
                <a:solidFill>
                  <a:schemeClr val="tx1"/>
                </a:solidFill>
              </a:rPr>
              <a:t>autono-mous</a:t>
            </a:r>
            <a:r>
              <a:rPr lang="nb-NO" sz="1200" i="1">
                <a:solidFill>
                  <a:schemeClr val="tx1"/>
                </a:solidFill>
              </a:rPr>
              <a:t> bus</a:t>
            </a:r>
          </a:p>
        </p:txBody>
      </p:sp>
    </p:spTree>
    <p:extLst>
      <p:ext uri="{BB962C8B-B14F-4D97-AF65-F5344CB8AC3E}">
        <p14:creationId xmlns:p14="http://schemas.microsoft.com/office/powerpoint/2010/main" val="104583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4" grpId="1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19091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bus parked on the side of a street&#10;&#10;Description automatically generated with medium confidence">
            <a:extLst>
              <a:ext uri="{FF2B5EF4-FFF2-40B4-BE49-F238E27FC236}">
                <a16:creationId xmlns:a16="http://schemas.microsoft.com/office/drawing/2014/main" id="{1DE1756F-F6CD-247C-DF6F-407330976E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94" t="12200" r="18132" b="11550"/>
          <a:stretch/>
        </p:blipFill>
        <p:spPr>
          <a:xfrm flipH="1">
            <a:off x="1789044" y="0"/>
            <a:ext cx="10402956" cy="6858000"/>
          </a:xfrm>
          <a:prstGeom prst="rect">
            <a:avLst/>
          </a:prstGeom>
        </p:spPr>
      </p:pic>
      <p:pic>
        <p:nvPicPr>
          <p:cNvPr id="4" name="Grafikk 9">
            <a:extLst>
              <a:ext uri="{FF2B5EF4-FFF2-40B4-BE49-F238E27FC236}">
                <a16:creationId xmlns:a16="http://schemas.microsoft.com/office/drawing/2014/main" id="{057D9D89-1467-E125-D8B9-3BCD015604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26275" y="6410325"/>
            <a:ext cx="525600" cy="265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766A30-A71E-7219-3744-BB31DB5ADC2D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AB2FD3-29D0-578A-BCA4-734917F100E2}"/>
              </a:ext>
            </a:extLst>
          </p:cNvPr>
          <p:cNvSpPr txBox="1">
            <a:spLocks/>
          </p:cNvSpPr>
          <p:nvPr/>
        </p:nvSpPr>
        <p:spPr>
          <a:xfrm>
            <a:off x="883816" y="620713"/>
            <a:ext cx="2614758" cy="8463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35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>
                <a:solidFill>
                  <a:schemeClr val="bg1"/>
                </a:solidFill>
              </a:rPr>
              <a:t>Full </a:t>
            </a:r>
            <a:r>
              <a:rPr lang="nb-NO" err="1">
                <a:solidFill>
                  <a:schemeClr val="bg1"/>
                </a:solidFill>
              </a:rPr>
              <a:t>size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autonomous</a:t>
            </a:r>
            <a:r>
              <a:rPr lang="nb-NO">
                <a:solidFill>
                  <a:schemeClr val="bg1"/>
                </a:solidFill>
              </a:rPr>
              <a:t> bus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3816" y="1694113"/>
            <a:ext cx="2758544" cy="441757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In </a:t>
            </a:r>
            <a:r>
              <a:rPr lang="nb-NO" sz="1400" err="1">
                <a:solidFill>
                  <a:schemeClr val="bg1"/>
                </a:solidFill>
              </a:rPr>
              <a:t>operation</a:t>
            </a:r>
            <a:r>
              <a:rPr lang="nb-NO" sz="1400">
                <a:solidFill>
                  <a:schemeClr val="bg1"/>
                </a:solidFill>
              </a:rPr>
              <a:t> in Stavanger, Norway </a:t>
            </a:r>
            <a:r>
              <a:rPr lang="nb-NO" sz="1400" err="1">
                <a:solidFill>
                  <a:schemeClr val="bg1"/>
                </a:solidFill>
              </a:rPr>
              <a:t>since</a:t>
            </a:r>
            <a:r>
              <a:rPr lang="nb-NO" sz="1400">
                <a:solidFill>
                  <a:schemeClr val="bg1"/>
                </a:solidFill>
              </a:rPr>
              <a:t> 2022</a:t>
            </a:r>
          </a:p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Open for </a:t>
            </a:r>
            <a:r>
              <a:rPr lang="nb-NO" sz="1400" err="1">
                <a:solidFill>
                  <a:schemeClr val="bg1"/>
                </a:solidFill>
              </a:rPr>
              <a:t>paying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customers</a:t>
            </a:r>
            <a:endParaRPr lang="nb-NO" sz="1400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</a:pPr>
            <a:r>
              <a:rPr lang="nb-NO" sz="1400" err="1">
                <a:solidFill>
                  <a:schemeClr val="bg1"/>
                </a:solidFill>
              </a:rPr>
              <a:t>Complex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route</a:t>
            </a:r>
            <a:r>
              <a:rPr lang="nb-NO" sz="1400">
                <a:solidFill>
                  <a:schemeClr val="bg1"/>
                </a:solidFill>
              </a:rPr>
              <a:t> in </a:t>
            </a:r>
            <a:r>
              <a:rPr lang="nb-NO" sz="1400" err="1">
                <a:solidFill>
                  <a:schemeClr val="bg1"/>
                </a:solidFill>
              </a:rPr>
              <a:t>the</a:t>
            </a:r>
            <a:r>
              <a:rPr lang="nb-NO" sz="1400">
                <a:solidFill>
                  <a:schemeClr val="bg1"/>
                </a:solidFill>
              </a:rPr>
              <a:t> city </a:t>
            </a:r>
            <a:r>
              <a:rPr lang="nb-NO" sz="1400" err="1">
                <a:solidFill>
                  <a:schemeClr val="bg1"/>
                </a:solidFill>
              </a:rPr>
              <a:t>centre</a:t>
            </a:r>
            <a:r>
              <a:rPr lang="nb-NO" sz="1400">
                <a:solidFill>
                  <a:schemeClr val="bg1"/>
                </a:solidFill>
              </a:rPr>
              <a:t>, </a:t>
            </a:r>
            <a:r>
              <a:rPr lang="nb-NO" sz="1400" err="1">
                <a:solidFill>
                  <a:schemeClr val="bg1"/>
                </a:solidFill>
              </a:rPr>
              <a:t>including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roundabouts</a:t>
            </a:r>
            <a:r>
              <a:rPr lang="nb-NO" sz="1400">
                <a:solidFill>
                  <a:schemeClr val="bg1"/>
                </a:solidFill>
              </a:rPr>
              <a:t>, </a:t>
            </a:r>
            <a:r>
              <a:rPr lang="nb-NO" sz="1400" err="1">
                <a:solidFill>
                  <a:schemeClr val="bg1"/>
                </a:solidFill>
              </a:rPr>
              <a:t>traffic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lights</a:t>
            </a:r>
            <a:r>
              <a:rPr lang="nb-NO" sz="1400">
                <a:solidFill>
                  <a:schemeClr val="bg1"/>
                </a:solidFill>
              </a:rPr>
              <a:t> and a tunnel</a:t>
            </a:r>
          </a:p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Goal </a:t>
            </a:r>
            <a:r>
              <a:rPr lang="nb-NO" sz="1400" err="1">
                <a:solidFill>
                  <a:schemeClr val="bg1"/>
                </a:solidFill>
              </a:rPr>
              <a:t>of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driverless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operation</a:t>
            </a:r>
            <a:r>
              <a:rPr lang="nb-NO" sz="1400">
                <a:solidFill>
                  <a:schemeClr val="bg1"/>
                </a:solidFill>
              </a:rPr>
              <a:t> in late 2024.</a:t>
            </a:r>
          </a:p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40 km/h </a:t>
            </a:r>
            <a:r>
              <a:rPr lang="nb-NO" sz="1400" err="1">
                <a:solidFill>
                  <a:schemeClr val="bg1"/>
                </a:solidFill>
              </a:rPr>
              <a:t>top</a:t>
            </a:r>
            <a:r>
              <a:rPr lang="nb-NO" sz="1400">
                <a:solidFill>
                  <a:schemeClr val="bg1"/>
                </a:solidFill>
              </a:rPr>
              <a:t> speed, goal 50 km/h</a:t>
            </a:r>
          </a:p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Partners: </a:t>
            </a:r>
            <a:r>
              <a:rPr lang="nb-NO" sz="1400" err="1">
                <a:solidFill>
                  <a:schemeClr val="bg1"/>
                </a:solidFill>
              </a:rPr>
              <a:t>Kolumbus</a:t>
            </a:r>
            <a:r>
              <a:rPr lang="nb-NO" sz="1400">
                <a:solidFill>
                  <a:schemeClr val="bg1"/>
                </a:solidFill>
              </a:rPr>
              <a:t>, Vy, </a:t>
            </a:r>
            <a:r>
              <a:rPr lang="nb-NO" sz="1400" err="1">
                <a:solidFill>
                  <a:schemeClr val="bg1"/>
                </a:solidFill>
              </a:rPr>
              <a:t>Adastec</a:t>
            </a:r>
            <a:r>
              <a:rPr lang="nb-NO" sz="1400">
                <a:solidFill>
                  <a:schemeClr val="bg1"/>
                </a:solidFill>
              </a:rPr>
              <a:t> (Autonomy), </a:t>
            </a:r>
            <a:r>
              <a:rPr lang="nb-NO" sz="1400" err="1">
                <a:solidFill>
                  <a:schemeClr val="bg1"/>
                </a:solidFill>
              </a:rPr>
              <a:t>Karsan</a:t>
            </a:r>
            <a:r>
              <a:rPr lang="nb-NO" sz="1400">
                <a:solidFill>
                  <a:schemeClr val="bg1"/>
                </a:solidFill>
              </a:rPr>
              <a:t> (Bus), Applied Autonomy (</a:t>
            </a:r>
            <a:r>
              <a:rPr lang="nb-NO" sz="1400" err="1">
                <a:solidFill>
                  <a:schemeClr val="bg1"/>
                </a:solidFill>
              </a:rPr>
              <a:t>Op.plattform</a:t>
            </a:r>
            <a:r>
              <a:rPr lang="nb-NO" sz="1400">
                <a:solidFill>
                  <a:schemeClr val="bg1"/>
                </a:solidFill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nb-NO" sz="1400">
                <a:solidFill>
                  <a:schemeClr val="bg1"/>
                </a:solidFill>
              </a:rPr>
              <a:t>Won </a:t>
            </a:r>
            <a:r>
              <a:rPr lang="nb-NO" sz="1400" err="1">
                <a:solidFill>
                  <a:schemeClr val="bg1"/>
                </a:solidFill>
              </a:rPr>
              <a:t>Innovation</a:t>
            </a:r>
            <a:r>
              <a:rPr lang="nb-NO" sz="1400">
                <a:solidFill>
                  <a:schemeClr val="bg1"/>
                </a:solidFill>
              </a:rPr>
              <a:t> </a:t>
            </a:r>
            <a:r>
              <a:rPr lang="nb-NO" sz="1400" err="1">
                <a:solidFill>
                  <a:schemeClr val="bg1"/>
                </a:solidFill>
              </a:rPr>
              <a:t>Award</a:t>
            </a:r>
            <a:r>
              <a:rPr lang="nb-NO" sz="1400">
                <a:solidFill>
                  <a:schemeClr val="bg1"/>
                </a:solidFill>
              </a:rPr>
              <a:t> at Autonomy </a:t>
            </a:r>
            <a:r>
              <a:rPr lang="nb-NO" sz="1400" err="1">
                <a:solidFill>
                  <a:schemeClr val="bg1"/>
                </a:solidFill>
              </a:rPr>
              <a:t>Mobility</a:t>
            </a:r>
            <a:r>
              <a:rPr lang="nb-NO" sz="1400">
                <a:solidFill>
                  <a:schemeClr val="bg1"/>
                </a:solidFill>
              </a:rPr>
              <a:t> in Paris 2023</a:t>
            </a:r>
          </a:p>
        </p:txBody>
      </p:sp>
    </p:spTree>
    <p:extLst>
      <p:ext uri="{BB962C8B-B14F-4D97-AF65-F5344CB8AC3E}">
        <p14:creationId xmlns:p14="http://schemas.microsoft.com/office/powerpoint/2010/main" val="3890173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02222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45BFBD06-4A31-6A65-5F38-709959DC4503}"/>
              </a:ext>
            </a:extLst>
          </p:cNvPr>
          <p:cNvSpPr/>
          <p:nvPr/>
        </p:nvSpPr>
        <p:spPr>
          <a:xfrm>
            <a:off x="1789043" y="0"/>
            <a:ext cx="10402957" cy="6858000"/>
          </a:xfrm>
          <a:prstGeom prst="rect">
            <a:avLst/>
          </a:prstGeom>
          <a:solidFill>
            <a:srgbClr val="E5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2B4AA-9A10-DA5C-AA04-A0594A1CA215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1A2CF-A7C2-D56C-F59E-7D7FA84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6" y="620713"/>
            <a:ext cx="2614758" cy="846386"/>
          </a:xfrm>
        </p:spPr>
        <p:txBody>
          <a:bodyPr vert="horz">
            <a:normAutofit fontScale="90000"/>
          </a:bodyPr>
          <a:lstStyle/>
          <a:p>
            <a:r>
              <a:rPr lang="nb-NO" err="1">
                <a:solidFill>
                  <a:schemeClr val="bg1"/>
                </a:solidFill>
              </a:rPr>
              <a:t>Self</a:t>
            </a:r>
            <a:r>
              <a:rPr lang="nb-NO">
                <a:solidFill>
                  <a:schemeClr val="bg1"/>
                </a:solidFill>
              </a:rPr>
              <a:t> service </a:t>
            </a:r>
            <a:r>
              <a:rPr lang="nb-NO" err="1">
                <a:solidFill>
                  <a:schemeClr val="bg1"/>
                </a:solidFill>
              </a:rPr>
              <a:t>refund</a:t>
            </a:r>
            <a:br>
              <a:rPr lang="nb-NO">
                <a:solidFill>
                  <a:schemeClr val="bg1"/>
                </a:solidFill>
              </a:rPr>
            </a:br>
            <a:endParaRPr lang="nb-NO">
              <a:solidFill>
                <a:schemeClr val="bg1"/>
              </a:solidFill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4583" y="1694112"/>
            <a:ext cx="2613991" cy="45431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Problem: </a:t>
            </a:r>
            <a:r>
              <a:rPr lang="nb-NO">
                <a:solidFill>
                  <a:schemeClr val="bg1"/>
                </a:solidFill>
              </a:rPr>
              <a:t>Massive </a:t>
            </a:r>
            <a:r>
              <a:rPr lang="nb-NO" err="1">
                <a:solidFill>
                  <a:schemeClr val="bg1"/>
                </a:solidFill>
              </a:rPr>
              <a:t>increase</a:t>
            </a:r>
            <a:r>
              <a:rPr lang="nb-NO">
                <a:solidFill>
                  <a:schemeClr val="bg1"/>
                </a:solidFill>
              </a:rPr>
              <a:t> in </a:t>
            </a:r>
            <a:r>
              <a:rPr lang="nb-NO" err="1">
                <a:solidFill>
                  <a:schemeClr val="bg1"/>
                </a:solidFill>
              </a:rPr>
              <a:t>ticket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refund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requests</a:t>
            </a:r>
            <a:endParaRPr lang="nb-NO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Solution: </a:t>
            </a:r>
            <a:r>
              <a:rPr lang="nb-NO">
                <a:solidFill>
                  <a:schemeClr val="bg1"/>
                </a:solidFill>
              </a:rPr>
              <a:t>Automatic </a:t>
            </a:r>
            <a:r>
              <a:rPr lang="nb-NO" err="1">
                <a:solidFill>
                  <a:schemeClr val="bg1"/>
                </a:solidFill>
              </a:rPr>
              <a:t>processing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of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customer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requests</a:t>
            </a:r>
            <a:r>
              <a:rPr lang="nb-NO">
                <a:solidFill>
                  <a:schemeClr val="bg1"/>
                </a:solidFill>
              </a:rPr>
              <a:t> for </a:t>
            </a:r>
            <a:r>
              <a:rPr lang="nb-NO" err="1">
                <a:solidFill>
                  <a:schemeClr val="bg1"/>
                </a:solidFill>
              </a:rPr>
              <a:t>ticket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refunds</a:t>
            </a:r>
            <a:endParaRPr lang="nb-NO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>
                <a:solidFill>
                  <a:schemeClr val="bg1"/>
                </a:solidFill>
              </a:rPr>
              <a:t>Customer </a:t>
            </a:r>
            <a:r>
              <a:rPr lang="nb-NO" err="1">
                <a:solidFill>
                  <a:schemeClr val="bg1"/>
                </a:solidFill>
              </a:rPr>
              <a:t>ticket</a:t>
            </a:r>
            <a:r>
              <a:rPr lang="nb-NO">
                <a:solidFill>
                  <a:schemeClr val="bg1"/>
                </a:solidFill>
              </a:rPr>
              <a:t> info is </a:t>
            </a:r>
            <a:r>
              <a:rPr lang="nb-NO" err="1">
                <a:solidFill>
                  <a:schemeClr val="bg1"/>
                </a:solidFill>
              </a:rPr>
              <a:t>verified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against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actual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traffic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delay</a:t>
            </a:r>
            <a:r>
              <a:rPr lang="nb-NO">
                <a:solidFill>
                  <a:schemeClr val="bg1"/>
                </a:solidFill>
              </a:rPr>
              <a:t> data</a:t>
            </a: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Status: </a:t>
            </a:r>
            <a:r>
              <a:rPr lang="nb-NO" err="1">
                <a:solidFill>
                  <a:schemeClr val="bg1"/>
                </a:solidFill>
              </a:rPr>
              <a:t>Deployed</a:t>
            </a:r>
            <a:r>
              <a:rPr lang="nb-NO">
                <a:solidFill>
                  <a:schemeClr val="bg1"/>
                </a:solidFill>
              </a:rPr>
              <a:t> late 2023, </a:t>
            </a:r>
            <a:r>
              <a:rPr lang="nb-NO" err="1">
                <a:solidFill>
                  <a:schemeClr val="bg1"/>
                </a:solidFill>
              </a:rPr>
              <a:t>automation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share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now</a:t>
            </a:r>
            <a:r>
              <a:rPr lang="nb-NO">
                <a:solidFill>
                  <a:schemeClr val="bg1"/>
                </a:solidFill>
              </a:rPr>
              <a:t> 28%</a:t>
            </a:r>
            <a:endParaRPr lang="nb-NO" b="1">
              <a:solidFill>
                <a:schemeClr val="bg1"/>
              </a:solidFill>
            </a:endParaRPr>
          </a:p>
        </p:txBody>
      </p:sp>
      <p:pic>
        <p:nvPicPr>
          <p:cNvPr id="49" name="Picture 48" descr="A screenshot of a phone&#10;&#10;Description automatically generated">
            <a:extLst>
              <a:ext uri="{FF2B5EF4-FFF2-40B4-BE49-F238E27FC236}">
                <a16:creationId xmlns:a16="http://schemas.microsoft.com/office/drawing/2014/main" id="{801C1B47-BBF8-E149-F47D-4A1D42A44F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7712" y="1458603"/>
            <a:ext cx="1869872" cy="404659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607D53-EE87-8374-8769-26C79CDC71EF}"/>
              </a:ext>
            </a:extLst>
          </p:cNvPr>
          <p:cNvGrpSpPr/>
          <p:nvPr/>
        </p:nvGrpSpPr>
        <p:grpSpPr>
          <a:xfrm>
            <a:off x="5082179" y="799204"/>
            <a:ext cx="5820504" cy="5387108"/>
            <a:chOff x="5687687" y="1359627"/>
            <a:chExt cx="4609487" cy="426626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9B50103-AE20-119B-23D1-44839102D473}"/>
                </a:ext>
              </a:extLst>
            </p:cNvPr>
            <p:cNvGrpSpPr/>
            <p:nvPr/>
          </p:nvGrpSpPr>
          <p:grpSpPr>
            <a:xfrm>
              <a:off x="8181110" y="1359627"/>
              <a:ext cx="2116064" cy="4266261"/>
              <a:chOff x="7805534" y="679269"/>
              <a:chExt cx="2727732" cy="5499462"/>
            </a:xfrm>
          </p:grpSpPr>
          <p:pic>
            <p:nvPicPr>
              <p:cNvPr id="47" name="Picture 46" descr="A close-up of a card&#10;&#10;Description automatically generated">
                <a:extLst>
                  <a:ext uri="{FF2B5EF4-FFF2-40B4-BE49-F238E27FC236}">
                    <a16:creationId xmlns:a16="http://schemas.microsoft.com/office/drawing/2014/main" id="{93BB9BF1-7AFA-430F-7526-133B8F178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0252" y="798059"/>
                <a:ext cx="2411883" cy="5219563"/>
              </a:xfrm>
              <a:prstGeom prst="rect">
                <a:avLst/>
              </a:prstGeom>
            </p:spPr>
          </p:pic>
          <p:pic>
            <p:nvPicPr>
              <p:cNvPr id="48" name="Picture 47" descr="A cell phone screen shot&#10;&#10;Description automatically generated">
                <a:extLst>
                  <a:ext uri="{FF2B5EF4-FFF2-40B4-BE49-F238E27FC236}">
                    <a16:creationId xmlns:a16="http://schemas.microsoft.com/office/drawing/2014/main" id="{6A828433-CE5C-1431-5C71-A860D1092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05534" y="679269"/>
                <a:ext cx="2727732" cy="5499462"/>
              </a:xfrm>
              <a:prstGeom prst="rect">
                <a:avLst/>
              </a:prstGeom>
            </p:spPr>
          </p:pic>
        </p:grpSp>
        <p:pic>
          <p:nvPicPr>
            <p:cNvPr id="50" name="Picture 49" descr="A cell phone screen shot&#10;&#10;Description automatically generated">
              <a:extLst>
                <a:ext uri="{FF2B5EF4-FFF2-40B4-BE49-F238E27FC236}">
                  <a16:creationId xmlns:a16="http://schemas.microsoft.com/office/drawing/2014/main" id="{7B28CB3C-5D56-9909-03EA-9CF685051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7687" y="1359627"/>
              <a:ext cx="2116064" cy="42662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3363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45BFBD06-4A31-6A65-5F38-709959DC4503}"/>
              </a:ext>
            </a:extLst>
          </p:cNvPr>
          <p:cNvSpPr/>
          <p:nvPr/>
        </p:nvSpPr>
        <p:spPr>
          <a:xfrm>
            <a:off x="1789043" y="0"/>
            <a:ext cx="10402957" cy="6858000"/>
          </a:xfrm>
          <a:prstGeom prst="rect">
            <a:avLst/>
          </a:prstGeom>
          <a:solidFill>
            <a:srgbClr val="E5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2B4AA-9A10-DA5C-AA04-A0594A1CA215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1A2CF-A7C2-D56C-F59E-7D7FA84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6" y="620713"/>
            <a:ext cx="2614758" cy="846386"/>
          </a:xfrm>
        </p:spPr>
        <p:txBody>
          <a:bodyPr vert="horz">
            <a:normAutofit fontScale="90000"/>
          </a:bodyPr>
          <a:lstStyle/>
          <a:p>
            <a:r>
              <a:rPr lang="nb-NO">
                <a:solidFill>
                  <a:schemeClr val="bg1"/>
                </a:solidFill>
              </a:rPr>
              <a:t>Fare </a:t>
            </a:r>
            <a:r>
              <a:rPr lang="nb-NO" err="1">
                <a:solidFill>
                  <a:schemeClr val="bg1"/>
                </a:solidFill>
              </a:rPr>
              <a:t>capping</a:t>
            </a:r>
            <a:r>
              <a:rPr lang="nb-NO">
                <a:solidFill>
                  <a:schemeClr val="bg1"/>
                </a:solidFill>
              </a:rPr>
              <a:t> – </a:t>
            </a:r>
            <a:r>
              <a:rPr lang="nb-NO" err="1">
                <a:solidFill>
                  <a:schemeClr val="bg1"/>
                </a:solidFill>
              </a:rPr>
              <a:t>Smartprice</a:t>
            </a:r>
            <a:br>
              <a:rPr lang="nb-NO"/>
            </a:br>
            <a:endParaRPr lang="nb-NO">
              <a:solidFill>
                <a:schemeClr val="bg1"/>
              </a:solidFill>
              <a:cs typeface="Arial"/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95519" y="1713904"/>
            <a:ext cx="2851496" cy="4464007"/>
          </a:xfrm>
        </p:spPr>
        <p:txBody>
          <a:bodyPr vert="horz" lIns="0" tIns="0" rIns="0" bIns="0" rtlCol="0" anchor="t">
            <a:noAutofit/>
          </a:bodyPr>
          <a:lstStyle/>
          <a:p>
            <a:pPr marL="161925" indent="-161925"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Problem: more </a:t>
            </a:r>
            <a:r>
              <a:rPr lang="nb-NO" b="1" err="1">
                <a:solidFill>
                  <a:schemeClr val="bg1"/>
                </a:solidFill>
              </a:rPr>
              <a:t>homeoffice</a:t>
            </a:r>
            <a:r>
              <a:rPr lang="nb-NO" b="1">
                <a:solidFill>
                  <a:schemeClr val="bg1"/>
                </a:solidFill>
              </a:rPr>
              <a:t>, hybrid </a:t>
            </a:r>
            <a:r>
              <a:rPr lang="nb-NO" b="1" err="1">
                <a:solidFill>
                  <a:schemeClr val="bg1"/>
                </a:solidFill>
              </a:rPr>
              <a:t>weeks</a:t>
            </a:r>
            <a:r>
              <a:rPr lang="nb-NO" b="1">
                <a:solidFill>
                  <a:schemeClr val="bg1"/>
                </a:solidFill>
              </a:rPr>
              <a:t> and less </a:t>
            </a:r>
            <a:r>
              <a:rPr lang="nb-NO" b="1" err="1">
                <a:solidFill>
                  <a:schemeClr val="bg1"/>
                </a:solidFill>
              </a:rPr>
              <a:t>need</a:t>
            </a:r>
            <a:r>
              <a:rPr lang="nb-NO" b="1">
                <a:solidFill>
                  <a:schemeClr val="bg1"/>
                </a:solidFill>
              </a:rPr>
              <a:t> for </a:t>
            </a:r>
            <a:r>
              <a:rPr lang="nb-NO" b="1" err="1">
                <a:solidFill>
                  <a:schemeClr val="bg1"/>
                </a:solidFill>
              </a:rPr>
              <a:t>seasonal</a:t>
            </a:r>
            <a:r>
              <a:rPr lang="nb-NO" b="1">
                <a:solidFill>
                  <a:schemeClr val="bg1"/>
                </a:solidFill>
              </a:rPr>
              <a:t> 30-day </a:t>
            </a:r>
            <a:r>
              <a:rPr lang="nb-NO" b="1" err="1">
                <a:solidFill>
                  <a:schemeClr val="bg1"/>
                </a:solidFill>
              </a:rPr>
              <a:t>tickets</a:t>
            </a:r>
            <a:endParaRPr lang="nb-NO" err="1">
              <a:solidFill>
                <a:schemeClr val="bg1"/>
              </a:solidFill>
              <a:cs typeface="Arial" panose="020B0604020202020204"/>
            </a:endParaRPr>
          </a:p>
          <a:p>
            <a:pPr marL="161925" indent="-161925"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Solution: </a:t>
            </a:r>
            <a:r>
              <a:rPr lang="nb-NO" b="1" err="1">
                <a:solidFill>
                  <a:schemeClr val="bg1"/>
                </a:solidFill>
              </a:rPr>
              <a:t>Capping</a:t>
            </a:r>
            <a:r>
              <a:rPr lang="nb-NO" b="1">
                <a:solidFill>
                  <a:schemeClr val="bg1"/>
                </a:solidFill>
              </a:rPr>
              <a:t> </a:t>
            </a:r>
            <a:r>
              <a:rPr lang="nb-NO" b="1" err="1">
                <a:solidFill>
                  <a:schemeClr val="bg1"/>
                </a:solidFill>
              </a:rPr>
              <a:t>model</a:t>
            </a:r>
            <a:endParaRPr lang="nb-NO" err="1">
              <a:solidFill>
                <a:schemeClr val="bg1"/>
              </a:solidFill>
              <a:cs typeface="Arial" panose="020B0604020202020204"/>
            </a:endParaRPr>
          </a:p>
          <a:p>
            <a:pPr marL="161925" indent="-161925">
              <a:spcAft>
                <a:spcPts val="1200"/>
              </a:spcAft>
            </a:pPr>
            <a:r>
              <a:rPr lang="nb-NO">
                <a:solidFill>
                  <a:schemeClr val="bg1"/>
                </a:solidFill>
              </a:rPr>
              <a:t>The more </a:t>
            </a:r>
            <a:r>
              <a:rPr lang="nb-NO" err="1">
                <a:solidFill>
                  <a:schemeClr val="bg1"/>
                </a:solidFill>
              </a:rPr>
              <a:t>you</a:t>
            </a:r>
            <a:r>
              <a:rPr lang="nb-NO">
                <a:solidFill>
                  <a:schemeClr val="bg1"/>
                </a:solidFill>
              </a:rPr>
              <a:t> travel, </a:t>
            </a:r>
            <a:r>
              <a:rPr lang="nb-NO" err="1">
                <a:solidFill>
                  <a:schemeClr val="bg1"/>
                </a:solidFill>
              </a:rPr>
              <a:t>the</a:t>
            </a:r>
            <a:r>
              <a:rPr lang="nb-NO">
                <a:solidFill>
                  <a:schemeClr val="bg1"/>
                </a:solidFill>
              </a:rPr>
              <a:t> </a:t>
            </a:r>
            <a:br>
              <a:rPr lang="nb-NO">
                <a:solidFill>
                  <a:schemeClr val="bg1"/>
                </a:solidFill>
              </a:rPr>
            </a:br>
            <a:r>
              <a:rPr lang="nb-NO" err="1">
                <a:solidFill>
                  <a:schemeClr val="bg1"/>
                </a:solidFill>
              </a:rPr>
              <a:t>higher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the</a:t>
            </a:r>
            <a:r>
              <a:rPr lang="nb-NO">
                <a:solidFill>
                  <a:schemeClr val="bg1"/>
                </a:solidFill>
              </a:rPr>
              <a:t> </a:t>
            </a:r>
            <a:r>
              <a:rPr lang="nb-NO" err="1">
                <a:solidFill>
                  <a:schemeClr val="bg1"/>
                </a:solidFill>
              </a:rPr>
              <a:t>discount</a:t>
            </a:r>
            <a:r>
              <a:rPr lang="nb-NO">
                <a:solidFill>
                  <a:schemeClr val="bg1"/>
                </a:solidFill>
              </a:rPr>
              <a:t> and </a:t>
            </a:r>
            <a:r>
              <a:rPr lang="nb-NO" err="1">
                <a:solidFill>
                  <a:schemeClr val="bg1"/>
                </a:solidFill>
              </a:rPr>
              <a:t>the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capping</a:t>
            </a:r>
            <a:r>
              <a:rPr lang="nb-NO">
                <a:solidFill>
                  <a:schemeClr val="bg1"/>
                </a:solidFill>
              </a:rPr>
              <a:t> is done at </a:t>
            </a:r>
            <a:r>
              <a:rPr lang="nb-NO" err="1">
                <a:solidFill>
                  <a:schemeClr val="bg1"/>
                </a:solidFill>
              </a:rPr>
              <a:t>the</a:t>
            </a:r>
            <a:r>
              <a:rPr lang="nb-NO">
                <a:solidFill>
                  <a:schemeClr val="bg1"/>
                </a:solidFill>
              </a:rPr>
              <a:t> </a:t>
            </a:r>
            <a:r>
              <a:rPr lang="nb-NO" err="1">
                <a:solidFill>
                  <a:schemeClr val="bg1"/>
                </a:solidFill>
              </a:rPr>
              <a:t>price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of</a:t>
            </a:r>
            <a:r>
              <a:rPr lang="nb-NO">
                <a:solidFill>
                  <a:schemeClr val="bg1"/>
                </a:solidFill>
              </a:rPr>
              <a:t> a 30 </a:t>
            </a:r>
            <a:r>
              <a:rPr lang="nb-NO" err="1">
                <a:solidFill>
                  <a:schemeClr val="bg1"/>
                </a:solidFill>
              </a:rPr>
              <a:t>day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ticket</a:t>
            </a:r>
            <a:endParaRPr lang="nb-NO">
              <a:solidFill>
                <a:schemeClr val="bg1"/>
              </a:solidFill>
              <a:cs typeface="Arial"/>
            </a:endParaRPr>
          </a:p>
          <a:p>
            <a:pPr marL="161925" indent="-161925"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Status: </a:t>
            </a:r>
            <a:r>
              <a:rPr lang="nb-NO" b="1" err="1">
                <a:solidFill>
                  <a:schemeClr val="bg1"/>
                </a:solidFill>
              </a:rPr>
              <a:t>Deployed</a:t>
            </a:r>
            <a:r>
              <a:rPr lang="nb-NO" b="1">
                <a:solidFill>
                  <a:schemeClr val="bg1"/>
                </a:solidFill>
              </a:rPr>
              <a:t> 2020 and 20% </a:t>
            </a:r>
            <a:r>
              <a:rPr lang="nb-NO" b="1" err="1">
                <a:solidFill>
                  <a:schemeClr val="bg1"/>
                </a:solidFill>
              </a:rPr>
              <a:t>of</a:t>
            </a:r>
            <a:r>
              <a:rPr lang="nb-NO" b="1">
                <a:solidFill>
                  <a:schemeClr val="bg1"/>
                </a:solidFill>
              </a:rPr>
              <a:t> all </a:t>
            </a:r>
            <a:r>
              <a:rPr lang="nb-NO" b="1" err="1">
                <a:solidFill>
                  <a:schemeClr val="bg1"/>
                </a:solidFill>
              </a:rPr>
              <a:t>revenue</a:t>
            </a:r>
            <a:r>
              <a:rPr lang="nb-NO" b="1">
                <a:solidFill>
                  <a:schemeClr val="bg1"/>
                </a:solidFill>
              </a:rPr>
              <a:t> is </a:t>
            </a:r>
            <a:r>
              <a:rPr lang="nb-NO" b="1" err="1">
                <a:solidFill>
                  <a:schemeClr val="bg1"/>
                </a:solidFill>
              </a:rPr>
              <a:t>Smartprice-tickets</a:t>
            </a:r>
            <a:endParaRPr lang="nb-NO" b="1" err="1">
              <a:solidFill>
                <a:schemeClr val="bg1"/>
              </a:solidFill>
              <a:cs typeface="Arial" panose="020B0604020202020204"/>
            </a:endParaRPr>
          </a:p>
        </p:txBody>
      </p:sp>
      <p:pic>
        <p:nvPicPr>
          <p:cNvPr id="3" name="Bilde 2" descr="Et bilde som inneholder skjermbilde, tekst, diagram, line&#10;&#10;Automatisk generert beskrivelse">
            <a:extLst>
              <a:ext uri="{FF2B5EF4-FFF2-40B4-BE49-F238E27FC236}">
                <a16:creationId xmlns:a16="http://schemas.microsoft.com/office/drawing/2014/main" id="{A0783E16-2EEC-6439-9858-E39BE919C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8380" y="1942544"/>
            <a:ext cx="5023758" cy="3388550"/>
          </a:xfrm>
          <a:prstGeom prst="rect">
            <a:avLst/>
          </a:prstGeom>
        </p:spPr>
      </p:pic>
      <p:pic>
        <p:nvPicPr>
          <p:cNvPr id="6" name="Bilde 5" descr="Et bilde som inneholder tekst, skjermbilde, Font, Nettside&#10;&#10;Automatisk generert beskrivelse">
            <a:extLst>
              <a:ext uri="{FF2B5EF4-FFF2-40B4-BE49-F238E27FC236}">
                <a16:creationId xmlns:a16="http://schemas.microsoft.com/office/drawing/2014/main" id="{524FF193-5E52-8174-527D-CC61D50C86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400" y="1143000"/>
            <a:ext cx="2124075" cy="4572000"/>
          </a:xfrm>
          <a:prstGeom prst="rect">
            <a:avLst/>
          </a:prstGeom>
        </p:spPr>
      </p:pic>
      <p:pic>
        <p:nvPicPr>
          <p:cNvPr id="4" name="Bilde 3" descr="Et bilde som inneholder Mobiltelefon, skjermbilde, duppeditt, Bærbar kommunikasjonsenhet&#10;&#10;Automatisk generert beskrivelse">
            <a:extLst>
              <a:ext uri="{FF2B5EF4-FFF2-40B4-BE49-F238E27FC236}">
                <a16:creationId xmlns:a16="http://schemas.microsoft.com/office/drawing/2014/main" id="{B2F8CC40-0517-C18F-4EAB-AAD7C7DD1B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2613" y="962025"/>
            <a:ext cx="25336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13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2264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DDB5BB3-BBB3-596A-658E-3CB1DAFBDAD1}"/>
              </a:ext>
            </a:extLst>
          </p:cNvPr>
          <p:cNvSpPr/>
          <p:nvPr/>
        </p:nvSpPr>
        <p:spPr>
          <a:xfrm>
            <a:off x="1789043" y="0"/>
            <a:ext cx="10402957" cy="6858000"/>
          </a:xfrm>
          <a:prstGeom prst="rect">
            <a:avLst/>
          </a:prstGeom>
          <a:solidFill>
            <a:srgbClr val="E5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6" name="Picture 2" descr="Togfeilen er rettet, fortsatt forsinkelser og innstillinger">
            <a:extLst>
              <a:ext uri="{FF2B5EF4-FFF2-40B4-BE49-F238E27FC236}">
                <a16:creationId xmlns:a16="http://schemas.microsoft.com/office/drawing/2014/main" id="{6823D7B6-C1CB-C66A-64CD-1730677C6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1789043" y="0"/>
            <a:ext cx="10402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4A2B4AA-9A10-DA5C-AA04-A0594A1CA215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1A2CF-A7C2-D56C-F59E-7D7FA84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6" y="620713"/>
            <a:ext cx="2614758" cy="846386"/>
          </a:xfrm>
        </p:spPr>
        <p:txBody>
          <a:bodyPr vert="horz">
            <a:noAutofit/>
          </a:bodyPr>
          <a:lstStyle/>
          <a:p>
            <a:r>
              <a:rPr lang="nb-NO" sz="2300">
                <a:solidFill>
                  <a:schemeClr val="bg1"/>
                </a:solidFill>
              </a:rPr>
              <a:t>Real time </a:t>
            </a:r>
            <a:r>
              <a:rPr lang="nb-NO" sz="2300" err="1">
                <a:solidFill>
                  <a:schemeClr val="bg1"/>
                </a:solidFill>
              </a:rPr>
              <a:t>tracking</a:t>
            </a:r>
            <a:r>
              <a:rPr lang="nb-NO" sz="2300">
                <a:solidFill>
                  <a:schemeClr val="bg1"/>
                </a:solidFill>
              </a:rPr>
              <a:t> </a:t>
            </a:r>
            <a:r>
              <a:rPr lang="nb-NO" sz="2300" err="1">
                <a:solidFill>
                  <a:schemeClr val="bg1"/>
                </a:solidFill>
              </a:rPr>
              <a:t>of</a:t>
            </a:r>
            <a:r>
              <a:rPr lang="nb-NO" sz="2300">
                <a:solidFill>
                  <a:schemeClr val="bg1"/>
                </a:solidFill>
              </a:rPr>
              <a:t> </a:t>
            </a:r>
            <a:r>
              <a:rPr lang="nb-NO" sz="2300" err="1">
                <a:solidFill>
                  <a:schemeClr val="bg1"/>
                </a:solidFill>
              </a:rPr>
              <a:t>train</a:t>
            </a:r>
            <a:r>
              <a:rPr lang="nb-NO" sz="2300">
                <a:solidFill>
                  <a:schemeClr val="bg1"/>
                </a:solidFill>
              </a:rPr>
              <a:t> </a:t>
            </a:r>
            <a:r>
              <a:rPr lang="nb-NO" sz="2300" err="1">
                <a:solidFill>
                  <a:schemeClr val="bg1"/>
                </a:solidFill>
              </a:rPr>
              <a:t>replacement</a:t>
            </a:r>
            <a:r>
              <a:rPr lang="nb-NO" sz="2300">
                <a:solidFill>
                  <a:schemeClr val="bg1"/>
                </a:solidFill>
              </a:rPr>
              <a:t> buses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4583" y="1855485"/>
            <a:ext cx="2613991" cy="45431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b-NO" b="1" dirty="0">
                <a:solidFill>
                  <a:schemeClr val="bg1"/>
                </a:solidFill>
              </a:rPr>
              <a:t>Problem: </a:t>
            </a:r>
            <a:r>
              <a:rPr lang="nb-NO" dirty="0">
                <a:solidFill>
                  <a:schemeClr val="bg1"/>
                </a:solidFill>
              </a:rPr>
              <a:t>In case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traffic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disturbance</a:t>
            </a:r>
            <a:r>
              <a:rPr lang="nb-NO" dirty="0">
                <a:solidFill>
                  <a:schemeClr val="bg1"/>
                </a:solidFill>
              </a:rPr>
              <a:t>, </a:t>
            </a:r>
            <a:r>
              <a:rPr lang="nb-NO" dirty="0" err="1">
                <a:solidFill>
                  <a:schemeClr val="bg1"/>
                </a:solidFill>
              </a:rPr>
              <a:t>customers</a:t>
            </a:r>
            <a:r>
              <a:rPr lang="nb-NO" dirty="0">
                <a:solidFill>
                  <a:schemeClr val="bg1"/>
                </a:solidFill>
              </a:rPr>
              <a:t> have </a:t>
            </a:r>
            <a:r>
              <a:rPr lang="nb-NO" dirty="0" err="1">
                <a:solidFill>
                  <a:schemeClr val="bg1"/>
                </a:solidFill>
              </a:rPr>
              <a:t>limited</a:t>
            </a:r>
            <a:r>
              <a:rPr lang="nb-NO" dirty="0">
                <a:solidFill>
                  <a:schemeClr val="bg1"/>
                </a:solidFill>
              </a:rPr>
              <a:t> info </a:t>
            </a:r>
            <a:r>
              <a:rPr lang="nb-NO" dirty="0" err="1">
                <a:solidFill>
                  <a:schemeClr val="bg1"/>
                </a:solidFill>
              </a:rPr>
              <a:t>about</a:t>
            </a:r>
            <a:r>
              <a:rPr lang="nb-NO" dirty="0">
                <a:solidFill>
                  <a:schemeClr val="bg1"/>
                </a:solidFill>
              </a:rPr>
              <a:t> alternative </a:t>
            </a:r>
            <a:r>
              <a:rPr lang="nb-NO" dirty="0" err="1">
                <a:solidFill>
                  <a:schemeClr val="bg1"/>
                </a:solidFill>
              </a:rPr>
              <a:t>transportation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options</a:t>
            </a:r>
            <a:endParaRPr lang="nb-NO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 dirty="0">
                <a:solidFill>
                  <a:schemeClr val="bg1"/>
                </a:solidFill>
              </a:rPr>
              <a:t>Solution: </a:t>
            </a:r>
            <a:r>
              <a:rPr lang="nb-NO" dirty="0">
                <a:solidFill>
                  <a:schemeClr val="bg1"/>
                </a:solidFill>
              </a:rPr>
              <a:t>App </a:t>
            </a:r>
            <a:r>
              <a:rPr lang="nb-NO" dirty="0" err="1">
                <a:solidFill>
                  <a:schemeClr val="bg1"/>
                </a:solidFill>
              </a:rPr>
              <a:t>with</a:t>
            </a:r>
            <a:r>
              <a:rPr lang="nb-NO" dirty="0">
                <a:solidFill>
                  <a:schemeClr val="bg1"/>
                </a:solidFill>
              </a:rPr>
              <a:t> GPS-</a:t>
            </a:r>
            <a:r>
              <a:rPr lang="nb-NO" dirty="0" err="1">
                <a:solidFill>
                  <a:schemeClr val="bg1"/>
                </a:solidFill>
              </a:rPr>
              <a:t>tracking</a:t>
            </a:r>
            <a:r>
              <a:rPr lang="nb-NO" dirty="0">
                <a:solidFill>
                  <a:schemeClr val="bg1"/>
                </a:solidFill>
              </a:rPr>
              <a:t> for </a:t>
            </a:r>
            <a:r>
              <a:rPr lang="nb-NO" dirty="0" err="1">
                <a:solidFill>
                  <a:schemeClr val="bg1"/>
                </a:solidFill>
              </a:rPr>
              <a:t>contracted</a:t>
            </a:r>
            <a:r>
              <a:rPr lang="nb-NO" dirty="0">
                <a:solidFill>
                  <a:schemeClr val="bg1"/>
                </a:solidFill>
              </a:rPr>
              <a:t> bus drivers, time </a:t>
            </a:r>
            <a:r>
              <a:rPr lang="nb-NO" dirty="0" err="1">
                <a:solidFill>
                  <a:schemeClr val="bg1"/>
                </a:solidFill>
              </a:rPr>
              <a:t>estimation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through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machine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learning</a:t>
            </a:r>
            <a:r>
              <a:rPr lang="nb-NO" dirty="0">
                <a:solidFill>
                  <a:schemeClr val="bg1"/>
                </a:solidFill>
              </a:rPr>
              <a:t> </a:t>
            </a:r>
            <a:endParaRPr lang="nb-NO" b="1" dirty="0">
              <a:solidFill>
                <a:schemeClr val="bg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nb-NO" b="1" dirty="0">
                <a:solidFill>
                  <a:schemeClr val="bg1"/>
                </a:solidFill>
              </a:rPr>
              <a:t>Status: </a:t>
            </a:r>
            <a:r>
              <a:rPr lang="nb-NO" dirty="0">
                <a:solidFill>
                  <a:schemeClr val="bg1"/>
                </a:solidFill>
              </a:rPr>
              <a:t>In testing</a:t>
            </a:r>
          </a:p>
          <a:p>
            <a:pPr>
              <a:spcAft>
                <a:spcPts val="1200"/>
              </a:spcAft>
            </a:pPr>
            <a:endParaRPr lang="nb-N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7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31027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45BFBD06-4A31-6A65-5F38-709959DC4503}"/>
              </a:ext>
            </a:extLst>
          </p:cNvPr>
          <p:cNvSpPr/>
          <p:nvPr/>
        </p:nvSpPr>
        <p:spPr>
          <a:xfrm>
            <a:off x="1789043" y="0"/>
            <a:ext cx="10402957" cy="6858000"/>
          </a:xfrm>
          <a:prstGeom prst="rect">
            <a:avLst/>
          </a:prstGeom>
          <a:solidFill>
            <a:srgbClr val="E5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2B4AA-9A10-DA5C-AA04-A0594A1CA215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1A2CF-A7C2-D56C-F59E-7D7FA84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6" y="620713"/>
            <a:ext cx="2614758" cy="846386"/>
          </a:xfrm>
        </p:spPr>
        <p:txBody>
          <a:bodyPr vert="horz">
            <a:normAutofit fontScale="90000"/>
          </a:bodyPr>
          <a:lstStyle/>
          <a:p>
            <a:r>
              <a:rPr lang="nb-NO">
                <a:solidFill>
                  <a:schemeClr val="bg1"/>
                </a:solidFill>
              </a:rPr>
              <a:t>Operations </a:t>
            </a:r>
            <a:r>
              <a:rPr lang="nb-NO" err="1">
                <a:solidFill>
                  <a:schemeClr val="bg1"/>
                </a:solidFill>
              </a:rPr>
              <a:t>centre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dashboard</a:t>
            </a:r>
            <a:br>
              <a:rPr lang="nb-NO">
                <a:solidFill>
                  <a:schemeClr val="bg1"/>
                </a:solidFill>
              </a:rPr>
            </a:br>
            <a:endParaRPr lang="nb-NO" sz="1300">
              <a:solidFill>
                <a:schemeClr val="bg1"/>
              </a:solidFill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4583" y="1694112"/>
            <a:ext cx="2613991" cy="45431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Problem: </a:t>
            </a:r>
            <a:r>
              <a:rPr lang="nb-NO">
                <a:solidFill>
                  <a:schemeClr val="bg1"/>
                </a:solidFill>
              </a:rPr>
              <a:t>The </a:t>
            </a:r>
            <a:r>
              <a:rPr lang="nb-NO" err="1">
                <a:solidFill>
                  <a:schemeClr val="bg1"/>
                </a:solidFill>
              </a:rPr>
              <a:t>traffic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operations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centre</a:t>
            </a:r>
            <a:r>
              <a:rPr lang="nb-NO">
                <a:solidFill>
                  <a:schemeClr val="bg1"/>
                </a:solidFill>
              </a:rPr>
              <a:t> has to do a </a:t>
            </a:r>
            <a:r>
              <a:rPr lang="nb-NO" err="1">
                <a:solidFill>
                  <a:schemeClr val="bg1"/>
                </a:solidFill>
              </a:rPr>
              <a:t>number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of</a:t>
            </a:r>
            <a:r>
              <a:rPr lang="nb-NO">
                <a:solidFill>
                  <a:schemeClr val="bg1"/>
                </a:solidFill>
              </a:rPr>
              <a:t> manual </a:t>
            </a:r>
            <a:r>
              <a:rPr lang="nb-NO" err="1">
                <a:solidFill>
                  <a:schemeClr val="bg1"/>
                </a:solidFill>
              </a:rPr>
              <a:t>tasks</a:t>
            </a:r>
            <a:r>
              <a:rPr lang="nb-NO">
                <a:solidFill>
                  <a:schemeClr val="bg1"/>
                </a:solidFill>
              </a:rPr>
              <a:t> during </a:t>
            </a:r>
            <a:r>
              <a:rPr lang="nb-NO" err="1">
                <a:solidFill>
                  <a:schemeClr val="bg1"/>
                </a:solidFill>
              </a:rPr>
              <a:t>complex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traffic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disturbances</a:t>
            </a:r>
            <a:r>
              <a:rPr lang="nb-NO">
                <a:solidFill>
                  <a:schemeClr val="bg1"/>
                </a:solidFill>
              </a:rPr>
              <a:t> </a:t>
            </a:r>
            <a:endParaRPr lang="nb-NO" b="1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Solution: </a:t>
            </a:r>
            <a:r>
              <a:rPr lang="nb-NO">
                <a:solidFill>
                  <a:schemeClr val="bg1"/>
                </a:solidFill>
              </a:rPr>
              <a:t>In-house </a:t>
            </a:r>
            <a:r>
              <a:rPr lang="nb-NO" err="1">
                <a:solidFill>
                  <a:schemeClr val="bg1"/>
                </a:solidFill>
              </a:rPr>
              <a:t>developed</a:t>
            </a:r>
            <a:r>
              <a:rPr lang="nb-NO">
                <a:solidFill>
                  <a:schemeClr val="bg1"/>
                </a:solidFill>
              </a:rPr>
              <a:t> simple </a:t>
            </a:r>
            <a:r>
              <a:rPr lang="nb-NO" err="1">
                <a:solidFill>
                  <a:schemeClr val="bg1"/>
                </a:solidFill>
              </a:rPr>
              <a:t>user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interface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with</a:t>
            </a:r>
            <a:r>
              <a:rPr lang="nb-NO">
                <a:solidFill>
                  <a:schemeClr val="bg1"/>
                </a:solidFill>
              </a:rPr>
              <a:t> a </a:t>
            </a:r>
            <a:r>
              <a:rPr lang="nb-NO" err="1">
                <a:solidFill>
                  <a:schemeClr val="bg1"/>
                </a:solidFill>
              </a:rPr>
              <a:t>degree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of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automation</a:t>
            </a:r>
            <a:endParaRPr lang="nb-NO" b="1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Status: </a:t>
            </a:r>
            <a:r>
              <a:rPr lang="nb-NO">
                <a:solidFill>
                  <a:schemeClr val="bg1"/>
                </a:solidFill>
              </a:rPr>
              <a:t>In </a:t>
            </a:r>
            <a:r>
              <a:rPr lang="nb-NO" err="1">
                <a:solidFill>
                  <a:schemeClr val="bg1"/>
                </a:solidFill>
              </a:rPr>
              <a:t>operation</a:t>
            </a:r>
            <a:endParaRPr lang="nb-NO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endParaRPr lang="nb-NO" b="1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3BFE8C-ADBC-D5CC-FA7D-7E1A6E1009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970" y="393700"/>
            <a:ext cx="4686042" cy="351453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F75270-8851-8219-0D17-DF869ECA0E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191" y="2657116"/>
            <a:ext cx="4686042" cy="351453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91501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25125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45BFBD06-4A31-6A65-5F38-709959DC4503}"/>
              </a:ext>
            </a:extLst>
          </p:cNvPr>
          <p:cNvSpPr/>
          <p:nvPr/>
        </p:nvSpPr>
        <p:spPr>
          <a:xfrm>
            <a:off x="1789043" y="0"/>
            <a:ext cx="10402957" cy="6858000"/>
          </a:xfrm>
          <a:prstGeom prst="rect">
            <a:avLst/>
          </a:prstGeom>
          <a:solidFill>
            <a:srgbClr val="E5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2B4AA-9A10-DA5C-AA04-A0594A1CA215}"/>
              </a:ext>
            </a:extLst>
          </p:cNvPr>
          <p:cNvSpPr/>
          <p:nvPr/>
        </p:nvSpPr>
        <p:spPr>
          <a:xfrm rot="5400000">
            <a:off x="-721159" y="1657626"/>
            <a:ext cx="5777947" cy="3250095"/>
          </a:xfrm>
          <a:prstGeom prst="rect">
            <a:avLst/>
          </a:prstGeom>
          <a:solidFill>
            <a:srgbClr val="009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1A2CF-A7C2-D56C-F59E-7D7FA84C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6" y="620713"/>
            <a:ext cx="2614758" cy="846386"/>
          </a:xfrm>
        </p:spPr>
        <p:txBody>
          <a:bodyPr vert="horz"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Train driver app</a:t>
            </a:r>
            <a:br>
              <a:rPr lang="nb-NO">
                <a:solidFill>
                  <a:schemeClr val="bg1"/>
                </a:solidFill>
              </a:rPr>
            </a:br>
            <a:endParaRPr lang="nb-NO" sz="1300">
              <a:solidFill>
                <a:schemeClr val="bg1"/>
              </a:solidFill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BDA9CC9-0122-C36B-2975-32E247128A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4583" y="1694112"/>
            <a:ext cx="2613991" cy="45431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Problem: </a:t>
            </a:r>
            <a:r>
              <a:rPr lang="nb-NO">
                <a:solidFill>
                  <a:schemeClr val="bg1"/>
                </a:solidFill>
              </a:rPr>
              <a:t>Train drivers and </a:t>
            </a:r>
            <a:r>
              <a:rPr lang="nb-NO" err="1">
                <a:solidFill>
                  <a:schemeClr val="bg1"/>
                </a:solidFill>
              </a:rPr>
              <a:t>conductors</a:t>
            </a:r>
            <a:r>
              <a:rPr lang="nb-NO">
                <a:solidFill>
                  <a:schemeClr val="bg1"/>
                </a:solidFill>
              </a:rPr>
              <a:t> do not </a:t>
            </a:r>
            <a:r>
              <a:rPr lang="nb-NO" err="1">
                <a:solidFill>
                  <a:schemeClr val="bg1"/>
                </a:solidFill>
              </a:rPr>
              <a:t>always</a:t>
            </a:r>
            <a:r>
              <a:rPr lang="nb-NO">
                <a:solidFill>
                  <a:schemeClr val="bg1"/>
                </a:solidFill>
              </a:rPr>
              <a:t> have </a:t>
            </a:r>
            <a:r>
              <a:rPr lang="nb-NO" err="1">
                <a:solidFill>
                  <a:schemeClr val="bg1"/>
                </a:solidFill>
              </a:rPr>
              <a:t>updated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information</a:t>
            </a:r>
            <a:r>
              <a:rPr lang="nb-NO">
                <a:solidFill>
                  <a:schemeClr val="bg1"/>
                </a:solidFill>
              </a:rPr>
              <a:t>- at hand</a:t>
            </a:r>
            <a:endParaRPr lang="nb-NO" b="1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Solution: </a:t>
            </a:r>
            <a:r>
              <a:rPr lang="nb-NO">
                <a:solidFill>
                  <a:schemeClr val="bg1"/>
                </a:solidFill>
              </a:rPr>
              <a:t>In-house </a:t>
            </a:r>
            <a:r>
              <a:rPr lang="nb-NO" err="1">
                <a:solidFill>
                  <a:schemeClr val="bg1"/>
                </a:solidFill>
              </a:rPr>
              <a:t>developed</a:t>
            </a:r>
            <a:r>
              <a:rPr lang="nb-NO">
                <a:solidFill>
                  <a:schemeClr val="bg1"/>
                </a:solidFill>
              </a:rPr>
              <a:t> app </a:t>
            </a:r>
            <a:r>
              <a:rPr lang="nb-NO" err="1">
                <a:solidFill>
                  <a:schemeClr val="bg1"/>
                </a:solidFill>
              </a:rPr>
              <a:t>with</a:t>
            </a:r>
            <a:r>
              <a:rPr lang="nb-NO">
                <a:solidFill>
                  <a:schemeClr val="bg1"/>
                </a:solidFill>
              </a:rPr>
              <a:t> all relevant info, </a:t>
            </a:r>
            <a:r>
              <a:rPr lang="nb-NO" err="1">
                <a:solidFill>
                  <a:schemeClr val="bg1"/>
                </a:solidFill>
              </a:rPr>
              <a:t>including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deviations</a:t>
            </a:r>
            <a:endParaRPr lang="nb-NO" b="1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nb-NO" b="1">
                <a:solidFill>
                  <a:schemeClr val="bg1"/>
                </a:solidFill>
              </a:rPr>
              <a:t>Status: </a:t>
            </a:r>
            <a:r>
              <a:rPr lang="nb-NO" err="1">
                <a:solidFill>
                  <a:schemeClr val="bg1"/>
                </a:solidFill>
              </a:rPr>
              <a:t>Implemented</a:t>
            </a:r>
            <a:endParaRPr lang="nb-NO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endParaRPr lang="nb-NO" b="1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3797E-9D7B-8CAC-6BC9-57C4F306224A}"/>
              </a:ext>
            </a:extLst>
          </p:cNvPr>
          <p:cNvGrpSpPr/>
          <p:nvPr/>
        </p:nvGrpSpPr>
        <p:grpSpPr>
          <a:xfrm>
            <a:off x="4134678" y="2151354"/>
            <a:ext cx="7592715" cy="4020293"/>
            <a:chOff x="0" y="214016"/>
            <a:chExt cx="12198764" cy="6459166"/>
          </a:xfrm>
        </p:grpSpPr>
        <p:pic>
          <p:nvPicPr>
            <p:cNvPr id="5" name="Bilde 8">
              <a:extLst>
                <a:ext uri="{FF2B5EF4-FFF2-40B4-BE49-F238E27FC236}">
                  <a16:creationId xmlns:a16="http://schemas.microsoft.com/office/drawing/2014/main" id="{86D42AA2-4C2F-153D-7792-BB6AB19D1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0468" y="214016"/>
              <a:ext cx="2981154" cy="6459166"/>
            </a:xfrm>
            <a:prstGeom prst="rect">
              <a:avLst/>
            </a:prstGeom>
          </p:spPr>
        </p:pic>
        <p:pic>
          <p:nvPicPr>
            <p:cNvPr id="6" name="Bilde 10">
              <a:extLst>
                <a:ext uri="{FF2B5EF4-FFF2-40B4-BE49-F238E27FC236}">
                  <a16:creationId xmlns:a16="http://schemas.microsoft.com/office/drawing/2014/main" id="{28D82D21-4A84-39FE-26CD-092482F1A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14016"/>
              <a:ext cx="2991845" cy="6459166"/>
            </a:xfrm>
            <a:prstGeom prst="rect">
              <a:avLst/>
            </a:prstGeom>
          </p:spPr>
        </p:pic>
        <p:pic>
          <p:nvPicPr>
            <p:cNvPr id="7" name="Bilde 4">
              <a:extLst>
                <a:ext uri="{FF2B5EF4-FFF2-40B4-BE49-F238E27FC236}">
                  <a16:creationId xmlns:a16="http://schemas.microsoft.com/office/drawing/2014/main" id="{E4F57365-4C5A-CC6E-2E1E-DDF4DA168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4909" y="214016"/>
              <a:ext cx="2975100" cy="6459166"/>
            </a:xfrm>
            <a:prstGeom prst="rect">
              <a:avLst/>
            </a:prstGeom>
          </p:spPr>
        </p:pic>
        <p:pic>
          <p:nvPicPr>
            <p:cNvPr id="10" name="Bilde 7">
              <a:extLst>
                <a:ext uri="{FF2B5EF4-FFF2-40B4-BE49-F238E27FC236}">
                  <a16:creationId xmlns:a16="http://schemas.microsoft.com/office/drawing/2014/main" id="{FFFA82BA-9356-F14D-F3F7-4EA90668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13568" y="214016"/>
              <a:ext cx="2985196" cy="6459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0317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hink-cell data - do not delete" hidden="1">
            <a:extLst>
              <a:ext uri="{FF2B5EF4-FFF2-40B4-BE49-F238E27FC236}">
                <a16:creationId xmlns:a16="http://schemas.microsoft.com/office/drawing/2014/main" id="{E0DF2DE5-31A7-2924-DA88-08CAEB7407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50074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1" imgH="411" progId="TCLayout.ActiveDocument.1">
                  <p:embed/>
                </p:oleObj>
              </mc:Choice>
              <mc:Fallback>
                <p:oleObj name="think-cell Slide" r:id="rId4" imgW="411" imgH="411" progId="TCLayout.ActiveDocument.1">
                  <p:embed/>
                  <p:pic>
                    <p:nvPicPr>
                      <p:cNvPr id="3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DF2DE5-31A7-2924-DA88-08CAEB740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84C9C07-A36E-F802-D296-4FE060DF2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a-DK" dirty="0"/>
              <a:t>IT tech readiness is an important catalyst for innovation</a:t>
            </a:r>
            <a:endParaRPr lang="nb-NO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28EAAC-39EE-5DB3-0131-0F070EFF3E26}"/>
              </a:ext>
            </a:extLst>
          </p:cNvPr>
          <p:cNvSpPr/>
          <p:nvPr/>
        </p:nvSpPr>
        <p:spPr>
          <a:xfrm>
            <a:off x="529433" y="1592132"/>
            <a:ext cx="2074505" cy="20490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Modular and flexible </a:t>
            </a:r>
            <a:r>
              <a:rPr lang="da-DK" sz="1200" b="1" dirty="0">
                <a:solidFill>
                  <a:schemeClr val="bg1"/>
                </a:solidFill>
              </a:rPr>
              <a:t>IT architecture</a:t>
            </a:r>
            <a:endParaRPr lang="nb-NO" sz="1200" b="1" dirty="0">
              <a:solidFill>
                <a:schemeClr val="bg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6BE3282-F670-B1DA-327F-61293ED74F4F}"/>
              </a:ext>
            </a:extLst>
          </p:cNvPr>
          <p:cNvSpPr/>
          <p:nvPr/>
        </p:nvSpPr>
        <p:spPr>
          <a:xfrm>
            <a:off x="2960039" y="1592132"/>
            <a:ext cx="2074505" cy="20490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chemeClr val="tx1"/>
                </a:solidFill>
              </a:rPr>
              <a:t>Shared and modern </a:t>
            </a:r>
            <a:r>
              <a:rPr lang="da-DK" sz="1200" b="1" dirty="0">
                <a:solidFill>
                  <a:schemeClr val="tx1"/>
                </a:solidFill>
              </a:rPr>
              <a:t>data platform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55F1D49-D478-ED4B-4745-42638F69BEAD}"/>
              </a:ext>
            </a:extLst>
          </p:cNvPr>
          <p:cNvSpPr/>
          <p:nvPr/>
        </p:nvSpPr>
        <p:spPr>
          <a:xfrm>
            <a:off x="529433" y="3998688"/>
            <a:ext cx="2074505" cy="20490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State of the art </a:t>
            </a:r>
            <a:r>
              <a:rPr lang="da-DK" sz="1200" b="1" dirty="0">
                <a:solidFill>
                  <a:schemeClr val="bg1"/>
                </a:solidFill>
              </a:rPr>
              <a:t>tools</a:t>
            </a:r>
            <a:r>
              <a:rPr lang="da-DK" sz="1200" dirty="0">
                <a:solidFill>
                  <a:schemeClr val="bg1"/>
                </a:solidFill>
              </a:rPr>
              <a:t> for developers</a:t>
            </a:r>
            <a:endParaRPr lang="nb-NO" sz="1200" b="1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E5870E2-ECF8-7441-3655-D43DEDDAFE4C}"/>
              </a:ext>
            </a:extLst>
          </p:cNvPr>
          <p:cNvSpPr/>
          <p:nvPr/>
        </p:nvSpPr>
        <p:spPr>
          <a:xfrm>
            <a:off x="2960039" y="3998688"/>
            <a:ext cx="2074505" cy="20490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Cross-functional </a:t>
            </a:r>
            <a:r>
              <a:rPr lang="da-DK" sz="1200" b="1" dirty="0">
                <a:solidFill>
                  <a:schemeClr val="bg1"/>
                </a:solidFill>
              </a:rPr>
              <a:t>way of working</a:t>
            </a:r>
            <a:r>
              <a:rPr lang="da-DK" sz="1200" dirty="0">
                <a:solidFill>
                  <a:schemeClr val="bg1"/>
                </a:solidFill>
              </a:rPr>
              <a:t> that includes AI competence</a:t>
            </a:r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348A78E-68FD-FFC0-CF31-67BC419BF7E0}"/>
              </a:ext>
            </a:extLst>
          </p:cNvPr>
          <p:cNvSpPr/>
          <p:nvPr/>
        </p:nvSpPr>
        <p:spPr>
          <a:xfrm>
            <a:off x="529433" y="1052635"/>
            <a:ext cx="4505111" cy="318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i="1" dirty="0">
                <a:solidFill>
                  <a:schemeClr val="tx1"/>
                </a:solidFill>
              </a:rPr>
              <a:t>IT prerequisites for innovation</a:t>
            </a:r>
            <a:endParaRPr lang="nb-NO" sz="1200" b="1" i="1" dirty="0">
              <a:solidFill>
                <a:schemeClr val="tx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811CB4-88CD-BDCF-A2D2-8FC6C4DD6C4F}"/>
              </a:ext>
            </a:extLst>
          </p:cNvPr>
          <p:cNvGrpSpPr/>
          <p:nvPr/>
        </p:nvGrpSpPr>
        <p:grpSpPr>
          <a:xfrm>
            <a:off x="5034544" y="1240086"/>
            <a:ext cx="6622227" cy="4807685"/>
            <a:chOff x="5034544" y="1240086"/>
            <a:chExt cx="6622227" cy="480768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55FE040-9B50-A810-6FC7-5A9008EB8D08}"/>
                </a:ext>
              </a:extLst>
            </p:cNvPr>
            <p:cNvGrpSpPr/>
            <p:nvPr/>
          </p:nvGrpSpPr>
          <p:grpSpPr>
            <a:xfrm>
              <a:off x="9730044" y="1240086"/>
              <a:ext cx="1738683" cy="1707535"/>
              <a:chOff x="6558280" y="1739900"/>
              <a:chExt cx="4253499" cy="4177300"/>
            </a:xfrm>
            <a:solidFill>
              <a:schemeClr val="bg1"/>
            </a:solidFill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F0037319-FBB0-322F-54C0-E2792852E2CC}"/>
                  </a:ext>
                </a:extLst>
              </p:cNvPr>
              <p:cNvSpPr/>
              <p:nvPr/>
            </p:nvSpPr>
            <p:spPr>
              <a:xfrm>
                <a:off x="7629596" y="2896646"/>
                <a:ext cx="2110866" cy="2110868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200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4795DC3-7D1A-5D09-9522-9055E8C0B9F5}"/>
                  </a:ext>
                </a:extLst>
              </p:cNvPr>
              <p:cNvSpPr/>
              <p:nvPr/>
            </p:nvSpPr>
            <p:spPr>
              <a:xfrm>
                <a:off x="8044180" y="17399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CC1D7DA-2AD2-C6D1-AD9D-77811F34A751}"/>
                  </a:ext>
                </a:extLst>
              </p:cNvPr>
              <p:cNvSpPr/>
              <p:nvPr/>
            </p:nvSpPr>
            <p:spPr>
              <a:xfrm>
                <a:off x="9237980" y="23241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AA49603-CD47-4272-ACA9-6E9FA75EFA3A}"/>
                  </a:ext>
                </a:extLst>
              </p:cNvPr>
              <p:cNvSpPr/>
              <p:nvPr/>
            </p:nvSpPr>
            <p:spPr>
              <a:xfrm>
                <a:off x="9530080" y="36068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87A58D1-02D3-CC70-0FA5-BBFD5ADD6BA9}"/>
                  </a:ext>
                </a:extLst>
              </p:cNvPr>
              <p:cNvSpPr/>
              <p:nvPr/>
            </p:nvSpPr>
            <p:spPr>
              <a:xfrm>
                <a:off x="6558280" y="36068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43B8D6C-644D-6085-9331-8158260A5B98}"/>
                  </a:ext>
                </a:extLst>
              </p:cNvPr>
              <p:cNvSpPr/>
              <p:nvPr/>
            </p:nvSpPr>
            <p:spPr>
              <a:xfrm>
                <a:off x="8704580" y="46355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D20A3D9-0E3C-BF2A-0849-BB04921FC679}"/>
                  </a:ext>
                </a:extLst>
              </p:cNvPr>
              <p:cNvSpPr/>
              <p:nvPr/>
            </p:nvSpPr>
            <p:spPr>
              <a:xfrm>
                <a:off x="6850380" y="23241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6999943-7D5F-A2F3-2432-39F00995DE68}"/>
                  </a:ext>
                </a:extLst>
              </p:cNvPr>
              <p:cNvSpPr/>
              <p:nvPr/>
            </p:nvSpPr>
            <p:spPr>
              <a:xfrm>
                <a:off x="7383780" y="46355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E50AD77-E405-5D8B-0026-B5E45C28E2A8}"/>
                </a:ext>
              </a:extLst>
            </p:cNvPr>
            <p:cNvGrpSpPr/>
            <p:nvPr/>
          </p:nvGrpSpPr>
          <p:grpSpPr>
            <a:xfrm>
              <a:off x="7996102" y="1550758"/>
              <a:ext cx="2978744" cy="2925380"/>
              <a:chOff x="6558280" y="1739900"/>
              <a:chExt cx="4253499" cy="4177300"/>
            </a:xfrm>
            <a:solidFill>
              <a:schemeClr val="bg1"/>
            </a:solidFill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25223FE-D2C7-29AB-8540-A06EB8ED2A28}"/>
                  </a:ext>
                </a:extLst>
              </p:cNvPr>
              <p:cNvSpPr/>
              <p:nvPr/>
            </p:nvSpPr>
            <p:spPr>
              <a:xfrm>
                <a:off x="7629596" y="2896646"/>
                <a:ext cx="2110866" cy="2110868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200" dirty="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4CC065C-5481-AE1A-92F0-83C75128A217}"/>
                  </a:ext>
                </a:extLst>
              </p:cNvPr>
              <p:cNvSpPr/>
              <p:nvPr/>
            </p:nvSpPr>
            <p:spPr>
              <a:xfrm>
                <a:off x="8044180" y="17399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43DC597-A5C9-FDE0-752C-24E4C7E43ED8}"/>
                  </a:ext>
                </a:extLst>
              </p:cNvPr>
              <p:cNvSpPr/>
              <p:nvPr/>
            </p:nvSpPr>
            <p:spPr>
              <a:xfrm>
                <a:off x="9237980" y="23241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E81F05F-95CA-A3D8-6F14-51A04789C512}"/>
                  </a:ext>
                </a:extLst>
              </p:cNvPr>
              <p:cNvSpPr/>
              <p:nvPr/>
            </p:nvSpPr>
            <p:spPr>
              <a:xfrm>
                <a:off x="9530080" y="36068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6426163-539A-B093-2120-0C173213EA2B}"/>
                  </a:ext>
                </a:extLst>
              </p:cNvPr>
              <p:cNvSpPr/>
              <p:nvPr/>
            </p:nvSpPr>
            <p:spPr>
              <a:xfrm>
                <a:off x="6558280" y="36068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5BD0A2F-A5CE-B992-81CC-4B74ED576AD6}"/>
                  </a:ext>
                </a:extLst>
              </p:cNvPr>
              <p:cNvSpPr/>
              <p:nvPr/>
            </p:nvSpPr>
            <p:spPr>
              <a:xfrm>
                <a:off x="8704580" y="46355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E86FAF2-4979-EF15-4216-9868D19E7EBD}"/>
                  </a:ext>
                </a:extLst>
              </p:cNvPr>
              <p:cNvSpPr/>
              <p:nvPr/>
            </p:nvSpPr>
            <p:spPr>
              <a:xfrm>
                <a:off x="6850380" y="23241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F4971CF8-C13D-6F81-DC7C-7BDCCF611BC8}"/>
                  </a:ext>
                </a:extLst>
              </p:cNvPr>
              <p:cNvSpPr/>
              <p:nvPr/>
            </p:nvSpPr>
            <p:spPr>
              <a:xfrm>
                <a:off x="7383780" y="4635500"/>
                <a:ext cx="1281699" cy="128170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tIns="36000" rIns="36000" bIns="36000" rtlCol="0" anchor="ctr">
                <a:noAutofit/>
              </a:bodyPr>
              <a:lstStyle/>
              <a:p>
                <a:pPr algn="ctr"/>
                <a:endParaRPr lang="nb-NO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0D06AD5-0621-F59F-C792-2F1477CB7B96}"/>
                </a:ext>
              </a:extLst>
            </p:cNvPr>
            <p:cNvSpPr/>
            <p:nvPr/>
          </p:nvSpPr>
          <p:spPr>
            <a:xfrm>
              <a:off x="7167316" y="2858767"/>
              <a:ext cx="2110866" cy="211086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200" dirty="0"/>
                <a:t>Product domain</a:t>
              </a:r>
            </a:p>
            <a:p>
              <a:pPr algn="ctr"/>
              <a:r>
                <a:rPr lang="da-DK" sz="1200" dirty="0"/>
                <a:t>(xOps)</a:t>
              </a:r>
              <a:endParaRPr lang="nb-NO" sz="12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8CF686A-FB6F-D01C-6F63-8FE9875AD5D4}"/>
                </a:ext>
              </a:extLst>
            </p:cNvPr>
            <p:cNvSpPr/>
            <p:nvPr/>
          </p:nvSpPr>
          <p:spPr>
            <a:xfrm>
              <a:off x="7581900" y="1702021"/>
              <a:ext cx="1281699" cy="1281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tx1"/>
                  </a:solidFill>
                </a:rPr>
                <a:t>Product owner (BU)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76BB2A9-EA01-E912-A34B-C83079E40B51}"/>
                </a:ext>
              </a:extLst>
            </p:cNvPr>
            <p:cNvSpPr/>
            <p:nvPr/>
          </p:nvSpPr>
          <p:spPr>
            <a:xfrm>
              <a:off x="8775700" y="2286221"/>
              <a:ext cx="1281699" cy="1281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tx1"/>
                  </a:solidFill>
                </a:rPr>
                <a:t>Domain experts (BU)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94D355F-DF1A-7F49-9765-A7086F7B7837}"/>
                </a:ext>
              </a:extLst>
            </p:cNvPr>
            <p:cNvSpPr/>
            <p:nvPr/>
          </p:nvSpPr>
          <p:spPr>
            <a:xfrm>
              <a:off x="9067800" y="3568921"/>
              <a:ext cx="1281699" cy="1281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IT security</a:t>
              </a:r>
              <a:endParaRPr lang="nb-NO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769B390-6532-3C24-B5DB-9165626BA011}"/>
                </a:ext>
              </a:extLst>
            </p:cNvPr>
            <p:cNvSpPr/>
            <p:nvPr/>
          </p:nvSpPr>
          <p:spPr>
            <a:xfrm>
              <a:off x="6096000" y="3568921"/>
              <a:ext cx="1281699" cy="1281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AI/ </a:t>
              </a:r>
            </a:p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machine learning</a:t>
              </a:r>
              <a:endParaRPr lang="nb-NO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A5B3C7A-8A58-64BA-2313-E72790E58FA8}"/>
                </a:ext>
              </a:extLst>
            </p:cNvPr>
            <p:cNvSpPr/>
            <p:nvPr/>
          </p:nvSpPr>
          <p:spPr>
            <a:xfrm>
              <a:off x="8242300" y="4597621"/>
              <a:ext cx="1281699" cy="1281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IT operations</a:t>
              </a:r>
              <a:endParaRPr lang="nb-NO" sz="1200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4CEC938-040E-CFBA-57E8-275F2B6518E3}"/>
                </a:ext>
              </a:extLst>
            </p:cNvPr>
            <p:cNvSpPr/>
            <p:nvPr/>
          </p:nvSpPr>
          <p:spPr>
            <a:xfrm>
              <a:off x="6388100" y="2286221"/>
              <a:ext cx="1281699" cy="1281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Develop-ment</a:t>
              </a:r>
              <a:endParaRPr lang="nb-NO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D30F616-7D10-4034-675C-D8B7617D70B1}"/>
                </a:ext>
              </a:extLst>
            </p:cNvPr>
            <p:cNvSpPr/>
            <p:nvPr/>
          </p:nvSpPr>
          <p:spPr>
            <a:xfrm>
              <a:off x="6921500" y="4597621"/>
              <a:ext cx="1281699" cy="1281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da-DK" sz="1200" dirty="0">
                  <a:solidFill>
                    <a:schemeClr val="bg1"/>
                  </a:solidFill>
                </a:rPr>
                <a:t>Robitisation/Automation</a:t>
              </a:r>
              <a:endParaRPr lang="nb-NO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D0B50EA-0F7E-5608-F0C0-E3BBCADB22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4544" y="1241086"/>
              <a:ext cx="2312715" cy="275760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0627AFB-3BFD-047A-A271-009FCD0067E1}"/>
                </a:ext>
              </a:extLst>
            </p:cNvPr>
            <p:cNvCxnSpPr>
              <a:cxnSpLocks/>
            </p:cNvCxnSpPr>
            <p:nvPr/>
          </p:nvCxnSpPr>
          <p:spPr>
            <a:xfrm>
              <a:off x="5034544" y="6047771"/>
              <a:ext cx="6622227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5EE29A7-261C-C4AB-E643-4BC1A5D2A51C}"/>
              </a:ext>
            </a:extLst>
          </p:cNvPr>
          <p:cNvCxnSpPr>
            <a:cxnSpLocks/>
          </p:cNvCxnSpPr>
          <p:nvPr/>
        </p:nvCxnSpPr>
        <p:spPr>
          <a:xfrm>
            <a:off x="556654" y="1352774"/>
            <a:ext cx="4458022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0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6" grpId="0" animBg="1"/>
      <p:bldP spid="57" grpId="0" animBg="1"/>
      <p:bldP spid="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FFF951D-21F2-C436-89E1-85CA64E0C16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02333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FFF951D-21F2-C436-89E1-85CA64E0C1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5E9A80E-C509-1AAD-5AF8-D759A1A3DE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 descr="Worktools on blueprint">
            <a:extLst>
              <a:ext uri="{FF2B5EF4-FFF2-40B4-BE49-F238E27FC236}">
                <a16:creationId xmlns:a16="http://schemas.microsoft.com/office/drawing/2014/main" id="{16B47768-4EF8-B803-1E7A-2FE01AA258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0"/>
            <a:ext cx="4064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60DFDFE-1917-0795-C444-DC81946EF600}"/>
              </a:ext>
            </a:extLst>
          </p:cNvPr>
          <p:cNvGrpSpPr/>
          <p:nvPr/>
        </p:nvGrpSpPr>
        <p:grpSpPr>
          <a:xfrm>
            <a:off x="0" y="0"/>
            <a:ext cx="4064000" cy="6858000"/>
            <a:chOff x="0" y="0"/>
            <a:chExt cx="4064000" cy="6858000"/>
          </a:xfrm>
        </p:grpSpPr>
        <p:pic>
          <p:nvPicPr>
            <p:cNvPr id="19" name="Picture 18" descr="Documents and graphs on table">
              <a:extLst>
                <a:ext uri="{FF2B5EF4-FFF2-40B4-BE49-F238E27FC236}">
                  <a16:creationId xmlns:a16="http://schemas.microsoft.com/office/drawing/2014/main" id="{297FD3E1-8186-A780-3B05-763E9125A4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4064000" cy="685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450B5C5-0BEE-8B5D-5B94-5DCC77BE5E65}"/>
                </a:ext>
              </a:extLst>
            </p:cNvPr>
            <p:cNvSpPr/>
            <p:nvPr/>
          </p:nvSpPr>
          <p:spPr>
            <a:xfrm>
              <a:off x="0" y="2926080"/>
              <a:ext cx="4064000" cy="1036320"/>
            </a:xfrm>
            <a:prstGeom prst="rect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/>
                <a:t>Viability: </a:t>
              </a:r>
            </a:p>
            <a:p>
              <a:pPr algn="ctr"/>
              <a:r>
                <a:rPr lang="en-GB" sz="2000"/>
                <a:t>Can we make money from it</a:t>
              </a:r>
              <a:r>
                <a:rPr lang="da-DK" sz="2000"/>
                <a:t>?</a:t>
              </a:r>
              <a:endParaRPr lang="nb-NO" sz="200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B30725B-8A74-3416-CA6E-E655E74F4E12}"/>
              </a:ext>
            </a:extLst>
          </p:cNvPr>
          <p:cNvSpPr/>
          <p:nvPr/>
        </p:nvSpPr>
        <p:spPr>
          <a:xfrm>
            <a:off x="4063999" y="2926080"/>
            <a:ext cx="4064000" cy="103632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tx1"/>
                </a:solidFill>
              </a:rPr>
              <a:t>Feasibility: </a:t>
            </a:r>
          </a:p>
          <a:p>
            <a:pPr algn="ctr"/>
            <a:r>
              <a:rPr lang="en-GB" sz="2000">
                <a:solidFill>
                  <a:schemeClr val="tx1"/>
                </a:solidFill>
              </a:rPr>
              <a:t>Can we do it</a:t>
            </a:r>
            <a:r>
              <a:rPr lang="da-DK" sz="2000">
                <a:solidFill>
                  <a:schemeClr val="tx1"/>
                </a:solidFill>
              </a:rPr>
              <a:t>?</a:t>
            </a:r>
            <a:endParaRPr lang="nb-NO" sz="200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7CCB415-C734-563D-4B96-889DFF98980E}"/>
              </a:ext>
            </a:extLst>
          </p:cNvPr>
          <p:cNvGrpSpPr/>
          <p:nvPr/>
        </p:nvGrpSpPr>
        <p:grpSpPr>
          <a:xfrm>
            <a:off x="8128000" y="0"/>
            <a:ext cx="4064000" cy="6858000"/>
            <a:chOff x="8128000" y="0"/>
            <a:chExt cx="4064000" cy="6858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B6F9C3B-2ED1-EF99-F9EE-392605DE0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28000" y="0"/>
              <a:ext cx="4064000" cy="68580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331EA7-8878-5E66-DDD2-A96C8F4E71BF}"/>
                </a:ext>
              </a:extLst>
            </p:cNvPr>
            <p:cNvSpPr/>
            <p:nvPr/>
          </p:nvSpPr>
          <p:spPr>
            <a:xfrm>
              <a:off x="8128000" y="2926080"/>
              <a:ext cx="4064000" cy="103632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/>
                <a:t>Desirability: </a:t>
              </a:r>
            </a:p>
            <a:p>
              <a:pPr algn="ctr"/>
              <a:r>
                <a:rPr lang="en-GB" sz="2000"/>
                <a:t>Does the customer want it</a:t>
              </a:r>
              <a:r>
                <a:rPr lang="da-DK" sz="2000"/>
                <a:t>?</a:t>
              </a:r>
              <a:endParaRPr lang="nb-NO" sz="2000"/>
            </a:p>
          </p:txBody>
        </p:sp>
      </p:grpSp>
    </p:spTree>
    <p:extLst>
      <p:ext uri="{BB962C8B-B14F-4D97-AF65-F5344CB8AC3E}">
        <p14:creationId xmlns:p14="http://schemas.microsoft.com/office/powerpoint/2010/main" val="732913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FFF951D-21F2-C436-89E1-85CA64E0C16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3254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1" imgH="411" progId="TCLayout.ActiveDocument.1">
                  <p:embed/>
                </p:oleObj>
              </mc:Choice>
              <mc:Fallback>
                <p:oleObj name="think-cell Slid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FFF951D-21F2-C436-89E1-85CA64E0C1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5E9A80E-C509-1AAD-5AF8-D759A1A3DE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 descr="Worktools on blueprint">
            <a:extLst>
              <a:ext uri="{FF2B5EF4-FFF2-40B4-BE49-F238E27FC236}">
                <a16:creationId xmlns:a16="http://schemas.microsoft.com/office/drawing/2014/main" id="{16B47768-4EF8-B803-1E7A-2FE01AA258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0"/>
            <a:ext cx="4064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565E6E5-4642-9282-586E-AAC189FB023A}"/>
              </a:ext>
            </a:extLst>
          </p:cNvPr>
          <p:cNvGrpSpPr/>
          <p:nvPr/>
        </p:nvGrpSpPr>
        <p:grpSpPr>
          <a:xfrm>
            <a:off x="8128000" y="0"/>
            <a:ext cx="4064000" cy="6858000"/>
            <a:chOff x="0" y="0"/>
            <a:chExt cx="4064000" cy="6858000"/>
          </a:xfrm>
        </p:grpSpPr>
        <p:pic>
          <p:nvPicPr>
            <p:cNvPr id="19" name="Picture 18" descr="Documents and graphs on table">
              <a:extLst>
                <a:ext uri="{FF2B5EF4-FFF2-40B4-BE49-F238E27FC236}">
                  <a16:creationId xmlns:a16="http://schemas.microsoft.com/office/drawing/2014/main" id="{297FD3E1-8186-A780-3B05-763E9125A4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4064000" cy="685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450B5C5-0BEE-8B5D-5B94-5DCC77BE5E65}"/>
                </a:ext>
              </a:extLst>
            </p:cNvPr>
            <p:cNvSpPr/>
            <p:nvPr/>
          </p:nvSpPr>
          <p:spPr>
            <a:xfrm>
              <a:off x="0" y="2926080"/>
              <a:ext cx="4064000" cy="1036320"/>
            </a:xfrm>
            <a:prstGeom prst="rect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/>
                <a:t>Viability: </a:t>
              </a:r>
            </a:p>
            <a:p>
              <a:pPr algn="ctr"/>
              <a:r>
                <a:rPr lang="en-GB" sz="2000"/>
                <a:t>Can we make money from it</a:t>
              </a:r>
              <a:r>
                <a:rPr lang="da-DK" sz="2000"/>
                <a:t>?</a:t>
              </a:r>
              <a:endParaRPr lang="nb-NO" sz="200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B30725B-8A74-3416-CA6E-E655E74F4E12}"/>
              </a:ext>
            </a:extLst>
          </p:cNvPr>
          <p:cNvSpPr/>
          <p:nvPr/>
        </p:nvSpPr>
        <p:spPr>
          <a:xfrm>
            <a:off x="4063999" y="2926080"/>
            <a:ext cx="4064000" cy="103632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tx1"/>
                </a:solidFill>
              </a:rPr>
              <a:t>Feasibility: </a:t>
            </a:r>
          </a:p>
          <a:p>
            <a:pPr algn="ctr"/>
            <a:r>
              <a:rPr lang="en-GB" sz="2000">
                <a:solidFill>
                  <a:schemeClr val="tx1"/>
                </a:solidFill>
              </a:rPr>
              <a:t>Can we do it</a:t>
            </a:r>
            <a:r>
              <a:rPr lang="da-DK" sz="2000">
                <a:solidFill>
                  <a:schemeClr val="tx1"/>
                </a:solidFill>
              </a:rPr>
              <a:t>?</a:t>
            </a:r>
            <a:endParaRPr lang="nb-NO" sz="20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CA651D-2411-4E2C-3C27-28EE3A025853}"/>
              </a:ext>
            </a:extLst>
          </p:cNvPr>
          <p:cNvGrpSpPr/>
          <p:nvPr/>
        </p:nvGrpSpPr>
        <p:grpSpPr>
          <a:xfrm>
            <a:off x="0" y="0"/>
            <a:ext cx="4064000" cy="6858000"/>
            <a:chOff x="8128000" y="0"/>
            <a:chExt cx="4064000" cy="6858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B6F9C3B-2ED1-EF99-F9EE-392605DE0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28000" y="0"/>
              <a:ext cx="4064000" cy="68580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331EA7-8878-5E66-DDD2-A96C8F4E71BF}"/>
                </a:ext>
              </a:extLst>
            </p:cNvPr>
            <p:cNvSpPr/>
            <p:nvPr/>
          </p:nvSpPr>
          <p:spPr>
            <a:xfrm>
              <a:off x="8128000" y="2926080"/>
              <a:ext cx="4064000" cy="103632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/>
                <a:t>Desirability: </a:t>
              </a:r>
            </a:p>
            <a:p>
              <a:pPr algn="ctr"/>
              <a:r>
                <a:rPr lang="en-GB" sz="2000"/>
                <a:t>Does the customer want it</a:t>
              </a:r>
              <a:r>
                <a:rPr lang="da-DK" sz="2000"/>
                <a:t>?</a:t>
              </a:r>
              <a:endParaRPr lang="nb-NO" sz="2000"/>
            </a:p>
          </p:txBody>
        </p:sp>
      </p:grpSp>
    </p:spTree>
    <p:extLst>
      <p:ext uri="{BB962C8B-B14F-4D97-AF65-F5344CB8AC3E}">
        <p14:creationId xmlns:p14="http://schemas.microsoft.com/office/powerpoint/2010/main" val="369396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hink-cell data - do not delete" hidden="1">
            <a:extLst>
              <a:ext uri="{FF2B5EF4-FFF2-40B4-BE49-F238E27FC236}">
                <a16:creationId xmlns:a16="http://schemas.microsoft.com/office/drawing/2014/main" id="{42AD0D19-4CAE-694C-4AFB-70E1F928FEB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2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2AD0D19-4CAE-694C-4AFB-70E1F928FE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uppe 48">
            <a:extLst>
              <a:ext uri="{FF2B5EF4-FFF2-40B4-BE49-F238E27FC236}">
                <a16:creationId xmlns:a16="http://schemas.microsoft.com/office/drawing/2014/main" id="{03215605-D59C-F2EF-5FC3-2E60D06718F2}"/>
              </a:ext>
            </a:extLst>
          </p:cNvPr>
          <p:cNvGrpSpPr/>
          <p:nvPr/>
        </p:nvGrpSpPr>
        <p:grpSpPr>
          <a:xfrm>
            <a:off x="1861730" y="2282561"/>
            <a:ext cx="6263358" cy="2921755"/>
            <a:chOff x="1508760" y="76200"/>
            <a:chExt cx="6993946" cy="2872048"/>
          </a:xfrm>
          <a:solidFill>
            <a:schemeClr val="bg2"/>
          </a:solidFill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C3C9EC07-5B76-F386-8F62-ADBE47D3567C}"/>
                </a:ext>
              </a:extLst>
            </p:cNvPr>
            <p:cNvSpPr/>
            <p:nvPr/>
          </p:nvSpPr>
          <p:spPr>
            <a:xfrm>
              <a:off x="1508760" y="214755"/>
              <a:ext cx="6993946" cy="2733493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000" b="1" err="1">
                  <a:solidFill>
                    <a:schemeClr val="bg2">
                      <a:lumMod val="90000"/>
                    </a:schemeClr>
                  </a:solidFill>
                </a:rPr>
                <a:t>Continuous</a:t>
              </a:r>
              <a:r>
                <a:rPr lang="nb-NO" sz="1000" b="1">
                  <a:solidFill>
                    <a:schemeClr val="bg2">
                      <a:lumMod val="90000"/>
                    </a:schemeClr>
                  </a:solidFill>
                </a:rPr>
                <a:t> </a:t>
              </a:r>
              <a:r>
                <a:rPr lang="nb-NO" sz="1000" b="1" err="1">
                  <a:solidFill>
                    <a:schemeClr val="bg2">
                      <a:lumMod val="90000"/>
                    </a:schemeClr>
                  </a:solidFill>
                </a:rPr>
                <a:t>learning</a:t>
              </a:r>
              <a:r>
                <a:rPr lang="nb-NO" sz="1000" b="1">
                  <a:solidFill>
                    <a:schemeClr val="bg2">
                      <a:lumMod val="90000"/>
                    </a:schemeClr>
                  </a:solidFill>
                </a:rPr>
                <a:t> and </a:t>
              </a:r>
              <a:r>
                <a:rPr lang="nb-NO" sz="1000" b="1" err="1">
                  <a:solidFill>
                    <a:schemeClr val="bg2">
                      <a:lumMod val="90000"/>
                    </a:schemeClr>
                  </a:solidFill>
                </a:rPr>
                <a:t>adjustment</a:t>
              </a:r>
              <a:endParaRPr lang="nb-NO" sz="1000" b="1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sp>
          <p:nvSpPr>
            <p:cNvPr id="4" name="Pil: høyre 3">
              <a:extLst>
                <a:ext uri="{FF2B5EF4-FFF2-40B4-BE49-F238E27FC236}">
                  <a16:creationId xmlns:a16="http://schemas.microsoft.com/office/drawing/2014/main" id="{21BD0A7C-6E50-C0EC-B037-B51D079C21FB}"/>
                </a:ext>
              </a:extLst>
            </p:cNvPr>
            <p:cNvSpPr/>
            <p:nvPr/>
          </p:nvSpPr>
          <p:spPr>
            <a:xfrm rot="10800000">
              <a:off x="4741266" y="76200"/>
              <a:ext cx="324657" cy="277109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Pil: høyre 4">
              <a:extLst>
                <a:ext uri="{FF2B5EF4-FFF2-40B4-BE49-F238E27FC236}">
                  <a16:creationId xmlns:a16="http://schemas.microsoft.com/office/drawing/2014/main" id="{742AABEC-1740-19F4-D2E0-AA5A1BDEB974}"/>
                </a:ext>
              </a:extLst>
            </p:cNvPr>
            <p:cNvSpPr/>
            <p:nvPr/>
          </p:nvSpPr>
          <p:spPr>
            <a:xfrm rot="9876662">
              <a:off x="2691848" y="376674"/>
              <a:ext cx="324657" cy="277109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5A510196-F16C-CFEA-8C87-3E96B8C0C6BB}"/>
                </a:ext>
              </a:extLst>
            </p:cNvPr>
            <p:cNvSpPr/>
            <p:nvPr/>
          </p:nvSpPr>
          <p:spPr>
            <a:xfrm rot="12614291">
              <a:off x="7431974" y="567391"/>
              <a:ext cx="324657" cy="277109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081442CE-27AA-DFFA-ECCC-B0F866F68970}"/>
              </a:ext>
            </a:extLst>
          </p:cNvPr>
          <p:cNvGrpSpPr/>
          <p:nvPr/>
        </p:nvGrpSpPr>
        <p:grpSpPr>
          <a:xfrm>
            <a:off x="7961442" y="2329798"/>
            <a:ext cx="2848503" cy="2874518"/>
            <a:chOff x="1410720" y="-288673"/>
            <a:chExt cx="6993946" cy="3815788"/>
          </a:xfrm>
        </p:grpSpPr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E9C0941-EB0F-6D7B-7615-8A6D9B0B240E}"/>
                </a:ext>
              </a:extLst>
            </p:cNvPr>
            <p:cNvSpPr/>
            <p:nvPr/>
          </p:nvSpPr>
          <p:spPr>
            <a:xfrm>
              <a:off x="1410720" y="-144258"/>
              <a:ext cx="6993946" cy="3671373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000" b="1" err="1">
                  <a:solidFill>
                    <a:schemeClr val="bg2">
                      <a:lumMod val="90000"/>
                    </a:schemeClr>
                  </a:solidFill>
                </a:rPr>
                <a:t>Continous</a:t>
              </a:r>
              <a:r>
                <a:rPr lang="nb-NO" sz="1000" b="1">
                  <a:solidFill>
                    <a:schemeClr val="bg2">
                      <a:lumMod val="90000"/>
                    </a:schemeClr>
                  </a:solidFill>
                </a:rPr>
                <a:t> </a:t>
              </a:r>
              <a:r>
                <a:rPr lang="nb-NO" sz="1000" b="1" err="1">
                  <a:solidFill>
                    <a:schemeClr val="bg2">
                      <a:lumMod val="90000"/>
                    </a:schemeClr>
                  </a:solidFill>
                </a:rPr>
                <a:t>development</a:t>
              </a:r>
              <a:endParaRPr lang="nb-NO" sz="1000" b="1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sp>
          <p:nvSpPr>
            <p:cNvPr id="52" name="Pil: høyre 51">
              <a:extLst>
                <a:ext uri="{FF2B5EF4-FFF2-40B4-BE49-F238E27FC236}">
                  <a16:creationId xmlns:a16="http://schemas.microsoft.com/office/drawing/2014/main" id="{357BA4FD-54FD-FFCE-54A5-94C58A0218B3}"/>
                </a:ext>
              </a:extLst>
            </p:cNvPr>
            <p:cNvSpPr/>
            <p:nvPr/>
          </p:nvSpPr>
          <p:spPr>
            <a:xfrm rot="10800000">
              <a:off x="4556303" y="-288673"/>
              <a:ext cx="615791" cy="268820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Pil: høyre 52">
              <a:extLst>
                <a:ext uri="{FF2B5EF4-FFF2-40B4-BE49-F238E27FC236}">
                  <a16:creationId xmlns:a16="http://schemas.microsoft.com/office/drawing/2014/main" id="{C24C406C-D230-2A42-833C-151BA6488089}"/>
                </a:ext>
              </a:extLst>
            </p:cNvPr>
            <p:cNvSpPr/>
            <p:nvPr/>
          </p:nvSpPr>
          <p:spPr>
            <a:xfrm rot="8717509">
              <a:off x="2167669" y="231066"/>
              <a:ext cx="615791" cy="268820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Pil: høyre 53">
              <a:extLst>
                <a:ext uri="{FF2B5EF4-FFF2-40B4-BE49-F238E27FC236}">
                  <a16:creationId xmlns:a16="http://schemas.microsoft.com/office/drawing/2014/main" id="{E744ECD1-7386-DC03-AC35-3079ECEBE067}"/>
                </a:ext>
              </a:extLst>
            </p:cNvPr>
            <p:cNvSpPr/>
            <p:nvPr/>
          </p:nvSpPr>
          <p:spPr>
            <a:xfrm rot="13606189">
              <a:off x="7450327" y="292394"/>
              <a:ext cx="342523" cy="487783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" name="Pil: vinkeltegn 14">
            <a:extLst>
              <a:ext uri="{FF2B5EF4-FFF2-40B4-BE49-F238E27FC236}">
                <a16:creationId xmlns:a16="http://schemas.microsoft.com/office/drawing/2014/main" id="{45E27109-E6AB-B4D0-6555-D6C277D3B1B6}"/>
              </a:ext>
            </a:extLst>
          </p:cNvPr>
          <p:cNvSpPr/>
          <p:nvPr/>
        </p:nvSpPr>
        <p:spPr>
          <a:xfrm>
            <a:off x="3788635" y="3162035"/>
            <a:ext cx="2780542" cy="1157138"/>
          </a:xfrm>
          <a:prstGeom prst="chevron">
            <a:avLst/>
          </a:prstGeom>
          <a:solidFill>
            <a:srgbClr val="5F95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b-NO" sz="600">
              <a:solidFill>
                <a:schemeClr val="tx1"/>
              </a:solidFill>
            </a:endParaRPr>
          </a:p>
          <a:p>
            <a:pPr algn="ctr"/>
            <a:r>
              <a:rPr lang="nb-NO" sz="1100" b="1">
                <a:solidFill>
                  <a:schemeClr val="bg1"/>
                </a:solidFill>
              </a:rPr>
              <a:t>Draft </a:t>
            </a:r>
            <a:r>
              <a:rPr lang="nb-NO" sz="1100" b="1" err="1">
                <a:solidFill>
                  <a:schemeClr val="bg1"/>
                </a:solidFill>
              </a:rPr>
              <a:t>solution</a:t>
            </a:r>
            <a:endParaRPr lang="nb-NO" sz="1100" b="1">
              <a:solidFill>
                <a:schemeClr val="bg1"/>
              </a:solidFill>
            </a:endParaRP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BFBF7F5E-A045-8CA7-AD3C-7DEF42511C4B}"/>
              </a:ext>
            </a:extLst>
          </p:cNvPr>
          <p:cNvGrpSpPr/>
          <p:nvPr/>
        </p:nvGrpSpPr>
        <p:grpSpPr>
          <a:xfrm>
            <a:off x="1680555" y="3162035"/>
            <a:ext cx="2598981" cy="1157138"/>
            <a:chOff x="1439173" y="950135"/>
            <a:chExt cx="2395988" cy="970105"/>
          </a:xfrm>
        </p:grpSpPr>
        <p:sp>
          <p:nvSpPr>
            <p:cNvPr id="3" name="Pil: femkant 2">
              <a:extLst>
                <a:ext uri="{FF2B5EF4-FFF2-40B4-BE49-F238E27FC236}">
                  <a16:creationId xmlns:a16="http://schemas.microsoft.com/office/drawing/2014/main" id="{8FFBC3DC-8949-2069-2444-6F8AB9103366}"/>
                </a:ext>
              </a:extLst>
            </p:cNvPr>
            <p:cNvSpPr/>
            <p:nvPr/>
          </p:nvSpPr>
          <p:spPr>
            <a:xfrm>
              <a:off x="1439173" y="950135"/>
              <a:ext cx="2395988" cy="970105"/>
            </a:xfrm>
            <a:prstGeom prst="homePlate">
              <a:avLst/>
            </a:prstGeom>
            <a:solidFill>
              <a:srgbClr val="B2DF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nb-NO" sz="600" b="1"/>
            </a:p>
            <a:p>
              <a:pPr algn="ctr"/>
              <a:r>
                <a:rPr lang="nb-NO" sz="1100" b="1" err="1"/>
                <a:t>Explore</a:t>
              </a:r>
              <a:r>
                <a:rPr lang="nb-NO" sz="1100" b="1"/>
                <a:t> </a:t>
              </a:r>
              <a:r>
                <a:rPr lang="nb-NO" sz="1100" b="1" err="1"/>
                <a:t>need</a:t>
              </a:r>
              <a:endParaRPr lang="nb-NO" sz="1100" b="1"/>
            </a:p>
          </p:txBody>
        </p:sp>
        <p:pic>
          <p:nvPicPr>
            <p:cNvPr id="9" name="Grafikk 8" descr="Kart med PIN-kode med heldekkende fyll">
              <a:extLst>
                <a:ext uri="{FF2B5EF4-FFF2-40B4-BE49-F238E27FC236}">
                  <a16:creationId xmlns:a16="http://schemas.microsoft.com/office/drawing/2014/main" id="{B45CAE3F-581A-76D4-2C5D-05AFB37AB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289541" y="1291030"/>
              <a:ext cx="439730" cy="411236"/>
            </a:xfrm>
            <a:prstGeom prst="rect">
              <a:avLst/>
            </a:prstGeom>
          </p:spPr>
        </p:pic>
      </p:grpSp>
      <p:sp>
        <p:nvSpPr>
          <p:cNvPr id="16" name="Pil: vinkeltegn 15">
            <a:extLst>
              <a:ext uri="{FF2B5EF4-FFF2-40B4-BE49-F238E27FC236}">
                <a16:creationId xmlns:a16="http://schemas.microsoft.com/office/drawing/2014/main" id="{24D292FD-03A7-D7A7-581B-D8CBD8582BB7}"/>
              </a:ext>
            </a:extLst>
          </p:cNvPr>
          <p:cNvSpPr/>
          <p:nvPr/>
        </p:nvSpPr>
        <p:spPr>
          <a:xfrm>
            <a:off x="6068213" y="3157189"/>
            <a:ext cx="2701132" cy="1157138"/>
          </a:xfrm>
          <a:prstGeom prst="chevron">
            <a:avLst/>
          </a:prstGeom>
          <a:solidFill>
            <a:srgbClr val="005A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b-NO" sz="600">
              <a:solidFill>
                <a:schemeClr val="tx1"/>
              </a:solidFill>
            </a:endParaRPr>
          </a:p>
          <a:p>
            <a:pPr algn="ctr"/>
            <a:r>
              <a:rPr lang="nb-NO" sz="1100" b="1" err="1">
                <a:solidFill>
                  <a:schemeClr val="bg1"/>
                </a:solidFill>
              </a:rPr>
              <a:t>Develop</a:t>
            </a:r>
            <a:r>
              <a:rPr lang="nb-NO" sz="1100" b="1">
                <a:solidFill>
                  <a:schemeClr val="bg1"/>
                </a:solidFill>
              </a:rPr>
              <a:t> </a:t>
            </a:r>
            <a:r>
              <a:rPr lang="nb-NO" sz="1100" b="1" err="1">
                <a:solidFill>
                  <a:schemeClr val="bg1"/>
                </a:solidFill>
              </a:rPr>
              <a:t>solution</a:t>
            </a:r>
            <a:endParaRPr lang="nb-NO" sz="1100" b="1">
              <a:solidFill>
                <a:schemeClr val="bg1"/>
              </a:solidFill>
            </a:endParaRPr>
          </a:p>
        </p:txBody>
      </p:sp>
      <p:sp>
        <p:nvSpPr>
          <p:cNvPr id="22" name="Pil: vinkeltegn 21">
            <a:extLst>
              <a:ext uri="{FF2B5EF4-FFF2-40B4-BE49-F238E27FC236}">
                <a16:creationId xmlns:a16="http://schemas.microsoft.com/office/drawing/2014/main" id="{0E000361-C139-65DA-42C5-A1B7FC4F565D}"/>
              </a:ext>
            </a:extLst>
          </p:cNvPr>
          <p:cNvSpPr/>
          <p:nvPr/>
        </p:nvSpPr>
        <p:spPr>
          <a:xfrm>
            <a:off x="8277699" y="3157189"/>
            <a:ext cx="2699271" cy="1157138"/>
          </a:xfrm>
          <a:prstGeom prst="chevron">
            <a:avLst/>
          </a:prstGeom>
          <a:solidFill>
            <a:srgbClr val="0151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b-NO" sz="600">
              <a:solidFill>
                <a:schemeClr val="tx1"/>
              </a:solidFill>
            </a:endParaRPr>
          </a:p>
          <a:p>
            <a:pPr algn="ctr"/>
            <a:r>
              <a:rPr lang="nb-NO" sz="1100" b="1" err="1">
                <a:solidFill>
                  <a:schemeClr val="bg1"/>
                </a:solidFill>
              </a:rPr>
              <a:t>Launch</a:t>
            </a:r>
            <a:r>
              <a:rPr lang="nb-NO" sz="1100" b="1">
                <a:solidFill>
                  <a:schemeClr val="bg1"/>
                </a:solidFill>
              </a:rPr>
              <a:t> and </a:t>
            </a:r>
            <a:r>
              <a:rPr lang="nb-NO" sz="1100" b="1" err="1">
                <a:solidFill>
                  <a:schemeClr val="bg1"/>
                </a:solidFill>
              </a:rPr>
              <a:t>scale</a:t>
            </a:r>
            <a:endParaRPr lang="nb-NO" sz="1200" b="1">
              <a:solidFill>
                <a:schemeClr val="bg1"/>
              </a:solidFill>
            </a:endParaRPr>
          </a:p>
        </p:txBody>
      </p:sp>
      <p:pic>
        <p:nvPicPr>
          <p:cNvPr id="62" name="Grafikk 61" descr="Lys på med heldekkende fyll">
            <a:extLst>
              <a:ext uri="{FF2B5EF4-FFF2-40B4-BE49-F238E27FC236}">
                <a16:creationId xmlns:a16="http://schemas.microsoft.com/office/drawing/2014/main" id="{5AC50F33-CCA2-91B2-BD97-2026B2246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0778" y="3318066"/>
            <a:ext cx="667830" cy="667830"/>
          </a:xfrm>
          <a:prstGeom prst="rect">
            <a:avLst/>
          </a:prstGeom>
        </p:spPr>
      </p:pic>
      <p:sp>
        <p:nvSpPr>
          <p:cNvPr id="64" name="Pil: høyre 63">
            <a:extLst>
              <a:ext uri="{FF2B5EF4-FFF2-40B4-BE49-F238E27FC236}">
                <a16:creationId xmlns:a16="http://schemas.microsoft.com/office/drawing/2014/main" id="{DB65918F-227B-5E8E-4B11-A11DB8021875}"/>
              </a:ext>
            </a:extLst>
          </p:cNvPr>
          <p:cNvSpPr/>
          <p:nvPr/>
        </p:nvSpPr>
        <p:spPr>
          <a:xfrm>
            <a:off x="1215028" y="3547659"/>
            <a:ext cx="296171" cy="246503"/>
          </a:xfrm>
          <a:prstGeom prst="rightArrow">
            <a:avLst/>
          </a:prstGeom>
          <a:solidFill>
            <a:srgbClr val="B2DF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1FCA1B6A-2804-D594-4A64-1746E0EBA039}"/>
              </a:ext>
            </a:extLst>
          </p:cNvPr>
          <p:cNvSpPr txBox="1"/>
          <p:nvPr/>
        </p:nvSpPr>
        <p:spPr>
          <a:xfrm>
            <a:off x="216070" y="2912127"/>
            <a:ext cx="1169750" cy="3693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/>
              <a:t>PRIORITIZED IDEA</a:t>
            </a:r>
          </a:p>
        </p:txBody>
      </p:sp>
      <p:pic>
        <p:nvPicPr>
          <p:cNvPr id="68" name="Grafikk 67" descr="Avmerking med heldekkende fyll">
            <a:extLst>
              <a:ext uri="{FF2B5EF4-FFF2-40B4-BE49-F238E27FC236}">
                <a16:creationId xmlns:a16="http://schemas.microsoft.com/office/drawing/2014/main" id="{6842AA26-7143-129C-5B00-590BE4076C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162768" y="3333929"/>
            <a:ext cx="667830" cy="667830"/>
          </a:xfrm>
          <a:prstGeom prst="rect">
            <a:avLst/>
          </a:prstGeom>
        </p:spPr>
      </p:pic>
      <p:sp>
        <p:nvSpPr>
          <p:cNvPr id="69" name="TekstSylinder 68">
            <a:extLst>
              <a:ext uri="{FF2B5EF4-FFF2-40B4-BE49-F238E27FC236}">
                <a16:creationId xmlns:a16="http://schemas.microsoft.com/office/drawing/2014/main" id="{CCB820D9-F7C9-0DF0-B58A-111FAB9B04E5}"/>
              </a:ext>
            </a:extLst>
          </p:cNvPr>
          <p:cNvSpPr txBox="1"/>
          <p:nvPr/>
        </p:nvSpPr>
        <p:spPr>
          <a:xfrm>
            <a:off x="10911808" y="3019311"/>
            <a:ext cx="1169750" cy="3693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/>
              <a:t>HANDOVER TO BUSINESS</a:t>
            </a:r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5ECCA6B7-5DDC-D32C-DDA1-B2BC5D142696}"/>
              </a:ext>
            </a:extLst>
          </p:cNvPr>
          <p:cNvSpPr/>
          <p:nvPr/>
        </p:nvSpPr>
        <p:spPr>
          <a:xfrm>
            <a:off x="3525822" y="3535491"/>
            <a:ext cx="1118510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err="1">
                <a:solidFill>
                  <a:schemeClr val="tx2"/>
                </a:solidFill>
              </a:rPr>
              <a:t>Does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the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customer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want</a:t>
            </a:r>
            <a:r>
              <a:rPr lang="nb-NO" sz="800" b="1">
                <a:solidFill>
                  <a:schemeClr val="tx2"/>
                </a:solidFill>
              </a:rPr>
              <a:t> it?</a:t>
            </a:r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C3A60403-D623-83E7-DEA9-DBFEBC03EECF}"/>
              </a:ext>
            </a:extLst>
          </p:cNvPr>
          <p:cNvSpPr/>
          <p:nvPr/>
        </p:nvSpPr>
        <p:spPr>
          <a:xfrm>
            <a:off x="5724880" y="3531490"/>
            <a:ext cx="1165143" cy="4671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err="1">
                <a:solidFill>
                  <a:schemeClr val="tx2"/>
                </a:solidFill>
              </a:rPr>
              <a:t>Does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the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solution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meet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the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need</a:t>
            </a:r>
            <a:r>
              <a:rPr lang="nb-NO" sz="800" b="1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49161F16-8C2B-CA7E-0214-893AC9A134C2}"/>
              </a:ext>
            </a:extLst>
          </p:cNvPr>
          <p:cNvSpPr/>
          <p:nvPr/>
        </p:nvSpPr>
        <p:spPr>
          <a:xfrm>
            <a:off x="7952743" y="3531490"/>
            <a:ext cx="1159306" cy="4680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b="1" err="1">
                <a:solidFill>
                  <a:schemeClr val="tx2"/>
                </a:solidFill>
              </a:rPr>
              <a:t>Can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we</a:t>
            </a:r>
            <a:r>
              <a:rPr lang="nb-NO" sz="800" b="1">
                <a:solidFill>
                  <a:schemeClr val="tx2"/>
                </a:solidFill>
              </a:rPr>
              <a:t> </a:t>
            </a:r>
            <a:r>
              <a:rPr lang="nb-NO" sz="800" b="1" err="1">
                <a:solidFill>
                  <a:schemeClr val="tx2"/>
                </a:solidFill>
              </a:rPr>
              <a:t>build</a:t>
            </a:r>
            <a:r>
              <a:rPr lang="nb-NO" sz="800" b="1">
                <a:solidFill>
                  <a:schemeClr val="tx2"/>
                </a:solidFill>
              </a:rPr>
              <a:t> it? Is it profitable?</a:t>
            </a:r>
          </a:p>
        </p:txBody>
      </p:sp>
      <p:pic>
        <p:nvPicPr>
          <p:cNvPr id="17" name="Grafikk 16" descr="Blyant med heldekkende fyll">
            <a:extLst>
              <a:ext uri="{FF2B5EF4-FFF2-40B4-BE49-F238E27FC236}">
                <a16:creationId xmlns:a16="http://schemas.microsoft.com/office/drawing/2014/main" id="{51F192E4-9C1D-FC7D-7C39-66FF57317F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939585" y="3576776"/>
            <a:ext cx="476985" cy="476985"/>
          </a:xfrm>
          <a:prstGeom prst="rect">
            <a:avLst/>
          </a:prstGeom>
        </p:spPr>
      </p:pic>
      <p:pic>
        <p:nvPicPr>
          <p:cNvPr id="18" name="Grafikk 17" descr="Hammer med heldekkende fyll">
            <a:extLst>
              <a:ext uri="{FF2B5EF4-FFF2-40B4-BE49-F238E27FC236}">
                <a16:creationId xmlns:a16="http://schemas.microsoft.com/office/drawing/2014/main" id="{BD6CF40F-857E-F563-A6F7-DF118C170BE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173911" y="3570490"/>
            <a:ext cx="476985" cy="476985"/>
          </a:xfrm>
          <a:prstGeom prst="rect">
            <a:avLst/>
          </a:prstGeom>
        </p:spPr>
      </p:pic>
      <p:pic>
        <p:nvPicPr>
          <p:cNvPr id="19" name="Grafikk 18" descr="Rakett med heldekkende fyll">
            <a:extLst>
              <a:ext uri="{FF2B5EF4-FFF2-40B4-BE49-F238E27FC236}">
                <a16:creationId xmlns:a16="http://schemas.microsoft.com/office/drawing/2014/main" id="{9F83D59A-0445-AF5F-9819-220E7F0DD8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436656" y="3570072"/>
            <a:ext cx="476985" cy="47698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C4D8D2A-5733-1C5B-4B48-00B6AE548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Autofit/>
          </a:bodyPr>
          <a:lstStyle/>
          <a:p>
            <a:r>
              <a:rPr lang="nb-NO" sz="2400" err="1"/>
              <a:t>We</a:t>
            </a:r>
            <a:r>
              <a:rPr lang="nb-NO" sz="2400"/>
              <a:t> have </a:t>
            </a:r>
            <a:r>
              <a:rPr lang="nb-NO" sz="2400" err="1"/>
              <a:t>developed</a:t>
            </a:r>
            <a:r>
              <a:rPr lang="nb-NO" sz="2400"/>
              <a:t> </a:t>
            </a:r>
            <a:r>
              <a:rPr lang="nb-NO" sz="2400" err="1"/>
              <a:t>our</a:t>
            </a:r>
            <a:r>
              <a:rPr lang="nb-NO" sz="2400"/>
              <a:t> </a:t>
            </a:r>
            <a:r>
              <a:rPr lang="nb-NO" sz="2400" err="1"/>
              <a:t>own</a:t>
            </a:r>
            <a:r>
              <a:rPr lang="nb-NO" sz="2400"/>
              <a:t> </a:t>
            </a:r>
            <a:r>
              <a:rPr lang="nb-NO" sz="2400" err="1"/>
              <a:t>innovation</a:t>
            </a:r>
            <a:r>
              <a:rPr lang="nb-NO" sz="2400"/>
              <a:t> </a:t>
            </a:r>
            <a:r>
              <a:rPr lang="nb-NO" sz="2400" err="1"/>
              <a:t>process</a:t>
            </a:r>
            <a:r>
              <a:rPr lang="nb-NO" sz="2400"/>
              <a:t> </a:t>
            </a:r>
            <a:r>
              <a:rPr lang="nb-NO" sz="2400" err="1"/>
              <a:t>where</a:t>
            </a:r>
            <a:r>
              <a:rPr lang="nb-NO" sz="2400"/>
              <a:t> </a:t>
            </a:r>
            <a:r>
              <a:rPr lang="nb-NO" sz="2400" err="1"/>
              <a:t>we</a:t>
            </a:r>
            <a:r>
              <a:rPr lang="nb-NO" sz="2400"/>
              <a:t> </a:t>
            </a:r>
            <a:r>
              <a:rPr lang="nb-NO" sz="2400" err="1"/>
              <a:t>either</a:t>
            </a:r>
            <a:r>
              <a:rPr lang="nb-NO" sz="2400"/>
              <a:t> </a:t>
            </a:r>
            <a:r>
              <a:rPr lang="nb-NO" sz="2400" err="1"/>
              <a:t>validate</a:t>
            </a:r>
            <a:r>
              <a:rPr lang="nb-NO" sz="2400"/>
              <a:t> or </a:t>
            </a:r>
            <a:r>
              <a:rPr lang="nb-NO" sz="2400" err="1"/>
              <a:t>reject</a:t>
            </a:r>
            <a:r>
              <a:rPr lang="nb-NO" sz="2400"/>
              <a:t> </a:t>
            </a:r>
            <a:r>
              <a:rPr lang="nb-NO" sz="2400" err="1"/>
              <a:t>ideas</a:t>
            </a:r>
            <a:r>
              <a:rPr lang="nb-NO" sz="2400"/>
              <a:t> </a:t>
            </a:r>
            <a:r>
              <a:rPr lang="nb-NO" sz="2400" err="1"/>
              <a:t>through</a:t>
            </a:r>
            <a:r>
              <a:rPr lang="nb-NO" sz="2400"/>
              <a:t> </a:t>
            </a:r>
            <a:r>
              <a:rPr lang="nb-NO" sz="2400" err="1"/>
              <a:t>exploration</a:t>
            </a:r>
            <a:r>
              <a:rPr lang="nb-NO" sz="2400"/>
              <a:t> and testing in </a:t>
            </a:r>
            <a:r>
              <a:rPr lang="nb-NO" sz="2400" err="1"/>
              <a:t>four</a:t>
            </a:r>
            <a:r>
              <a:rPr lang="nb-NO" sz="2400"/>
              <a:t> </a:t>
            </a:r>
            <a:r>
              <a:rPr lang="nb-NO" sz="2400" err="1"/>
              <a:t>clearly</a:t>
            </a:r>
            <a:r>
              <a:rPr lang="nb-NO" sz="2400"/>
              <a:t> </a:t>
            </a:r>
            <a:r>
              <a:rPr lang="nb-NO" sz="2400" err="1"/>
              <a:t>defined</a:t>
            </a:r>
            <a:r>
              <a:rPr lang="nb-NO" sz="2400"/>
              <a:t> </a:t>
            </a:r>
            <a:r>
              <a:rPr lang="nb-NO" sz="2400" err="1"/>
              <a:t>phases</a:t>
            </a:r>
            <a:endParaRPr lang="nb-NO" sz="1800" i="1"/>
          </a:p>
        </p:txBody>
      </p:sp>
    </p:spTree>
    <p:extLst>
      <p:ext uri="{BB962C8B-B14F-4D97-AF65-F5344CB8AC3E}">
        <p14:creationId xmlns:p14="http://schemas.microsoft.com/office/powerpoint/2010/main" val="2793098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063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5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2sKMJN_BsA9noLqGFWE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orvNJi.13ACoe39fRlH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b0FlS954ToKp38.9YSo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Custom 1">
      <a:dk1>
        <a:srgbClr val="26322C"/>
      </a:dk1>
      <a:lt1>
        <a:srgbClr val="FFFFFF"/>
      </a:lt1>
      <a:dk2>
        <a:srgbClr val="494F53"/>
      </a:dk2>
      <a:lt2>
        <a:srgbClr val="F2F2F2"/>
      </a:lt2>
      <a:accent1>
        <a:srgbClr val="00665E"/>
      </a:accent1>
      <a:accent2>
        <a:srgbClr val="009579"/>
      </a:accent2>
      <a:accent3>
        <a:srgbClr val="C5C7C3"/>
      </a:accent3>
      <a:accent4>
        <a:srgbClr val="DF8200"/>
      </a:accent4>
      <a:accent5>
        <a:srgbClr val="FBE365"/>
      </a:accent5>
      <a:accent6>
        <a:srgbClr val="A7BCD6"/>
      </a:accent6>
      <a:hlink>
        <a:srgbClr val="009579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Øst Presetnasjonsmal" id="{80C48539-0FD4-B84C-9813-CD3929827284}" vid="{DB1FEB54-6D75-6D42-9E63-6F9E7281A565}"/>
    </a:ext>
  </a:extLst>
</a:theme>
</file>

<file path=ppt/theme/theme2.xml><?xml version="1.0" encoding="utf-8"?>
<a:theme xmlns:a="http://schemas.openxmlformats.org/drawingml/2006/main" name="1_Office-tema">
  <a:themeElements>
    <a:clrScheme name="Custom 1">
      <a:dk1>
        <a:srgbClr val="26322C"/>
      </a:dk1>
      <a:lt1>
        <a:srgbClr val="FFFFFF"/>
      </a:lt1>
      <a:dk2>
        <a:srgbClr val="494F53"/>
      </a:dk2>
      <a:lt2>
        <a:srgbClr val="F2F2F2"/>
      </a:lt2>
      <a:accent1>
        <a:srgbClr val="00665E"/>
      </a:accent1>
      <a:accent2>
        <a:srgbClr val="009579"/>
      </a:accent2>
      <a:accent3>
        <a:srgbClr val="C5C7C3"/>
      </a:accent3>
      <a:accent4>
        <a:srgbClr val="DF8200"/>
      </a:accent4>
      <a:accent5>
        <a:srgbClr val="FBE365"/>
      </a:accent5>
      <a:accent6>
        <a:srgbClr val="A7BCD6"/>
      </a:accent6>
      <a:hlink>
        <a:srgbClr val="009579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2" id="{D6109105-8E84-4240-BE86-7746D88DE8AB}" vid="{D6ED8534-5BD4-4C8D-B7E6-D6F8C4E40E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B353BB0-22AA-47D8-81BE-007A74CAC2C2}">
  <we:reference id="9e9a702b-b4c8-4e5a-bf32-c82a9db4bc85" version="1.2.0.0" store="EXCatalog" storeType="EXCatalog"/>
  <we:alternateReferences>
    <we:reference id="WA104380621" version="1.2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bdb01b-547a-4319-97f2-364da9cbcee9" xsi:nil="true"/>
    <lcf76f155ced4ddcb4097134ff3c332f xmlns="0911e217-7302-422d-b8fa-b9055e9edf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FE67A3-ECD9-494C-943D-9A1FF014C1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D8FE82-F047-4A8D-B262-73394051BB43}"/>
</file>

<file path=customXml/itemProps3.xml><?xml version="1.0" encoding="utf-8"?>
<ds:datastoreItem xmlns:ds="http://schemas.openxmlformats.org/officeDocument/2006/customXml" ds:itemID="{EE5ABBA4-41DA-4B8B-B91E-9601B22C1555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1ea05c4e-7c1e-4559-8e95-f2819cbe887c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Vy mal 2021</Template>
  <TotalTime>1858</TotalTime>
  <Words>692</Words>
  <Application>Microsoft Office PowerPoint</Application>
  <PresentationFormat>Widescreen</PresentationFormat>
  <Paragraphs>146</Paragraphs>
  <Slides>20</Slides>
  <Notes>15</Notes>
  <HiddenSlides>1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Office-tema</vt:lpstr>
      <vt:lpstr>1_Office-tema</vt:lpstr>
      <vt:lpstr>think-cell Slide</vt:lpstr>
      <vt:lpstr>Innovation in practice - succeeding with technology-driven  innovation in passenger transport</vt:lpstr>
      <vt:lpstr>Vy is the largest land-based transportation company in Scandinavia </vt:lpstr>
      <vt:lpstr>Vy’s vision: Make it easy to travel sustainably  </vt:lpstr>
      <vt:lpstr>PowerPoint Presentation</vt:lpstr>
      <vt:lpstr>PowerPoint Presentation</vt:lpstr>
      <vt:lpstr>PowerPoint Presentation</vt:lpstr>
      <vt:lpstr>PowerPoint Presentation</vt:lpstr>
      <vt:lpstr>Three categories of development</vt:lpstr>
      <vt:lpstr>Vy’s current development portfolio has varying degrees of innovation and maturity</vt:lpstr>
      <vt:lpstr>PowerPoint Presentation</vt:lpstr>
      <vt:lpstr>Self service refund </vt:lpstr>
      <vt:lpstr>Fare capping – Smartprice </vt:lpstr>
      <vt:lpstr>Real time tracking of train replacement buses</vt:lpstr>
      <vt:lpstr>Operations centre dashboard </vt:lpstr>
      <vt:lpstr>Train driver app </vt:lpstr>
      <vt:lpstr>IT tech readiness is an important catalyst for innovation</vt:lpstr>
      <vt:lpstr>PowerPoint Presentation</vt:lpstr>
      <vt:lpstr>PowerPoint Presentation</vt:lpstr>
      <vt:lpstr>We have developed our own innovation process where we either validate or reject ideas through exploration and testing in four clearly defined phases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Kristian Kolind</dc:creator>
  <cp:lastModifiedBy>Kristian Kolind</cp:lastModifiedBy>
  <cp:revision>4</cp:revision>
  <dcterms:created xsi:type="dcterms:W3CDTF">2022-10-04T07:52:54Z</dcterms:created>
  <dcterms:modified xsi:type="dcterms:W3CDTF">2024-06-19T16:28:22Z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bac3e98-542c-46ff-8c96-7a93063243d5_Enabled">
    <vt:lpwstr>True</vt:lpwstr>
  </property>
  <property fmtid="{D5CDD505-2E9C-101B-9397-08002B2CF9AE}" pid="3" name="MSIP_Label_5bac3e98-542c-46ff-8c96-7a93063243d5_SiteId">
    <vt:lpwstr>1e54cff2-6429-4a14-bb19-504b6790405a</vt:lpwstr>
  </property>
  <property fmtid="{D5CDD505-2E9C-101B-9397-08002B2CF9AE}" pid="4" name="MSIP_Label_5bac3e98-542c-46ff-8c96-7a93063243d5_Owner">
    <vt:lpwstr>nina.togard@vy.no</vt:lpwstr>
  </property>
  <property fmtid="{D5CDD505-2E9C-101B-9397-08002B2CF9AE}" pid="5" name="MSIP_Label_5bac3e98-542c-46ff-8c96-7a93063243d5_SetDate">
    <vt:lpwstr>2020-11-09T14:56:14.0882340Z</vt:lpwstr>
  </property>
  <property fmtid="{D5CDD505-2E9C-101B-9397-08002B2CF9AE}" pid="6" name="MSIP_Label_5bac3e98-542c-46ff-8c96-7a93063243d5_Name">
    <vt:lpwstr>Intern</vt:lpwstr>
  </property>
  <property fmtid="{D5CDD505-2E9C-101B-9397-08002B2CF9AE}" pid="7" name="MSIP_Label_5bac3e98-542c-46ff-8c96-7a93063243d5_Application">
    <vt:lpwstr>Microsoft Azure Information Protection</vt:lpwstr>
  </property>
  <property fmtid="{D5CDD505-2E9C-101B-9397-08002B2CF9AE}" pid="8" name="MSIP_Label_5bac3e98-542c-46ff-8c96-7a93063243d5_Extended_MSFT_Method">
    <vt:lpwstr>Automatic</vt:lpwstr>
  </property>
  <property fmtid="{D5CDD505-2E9C-101B-9397-08002B2CF9AE}" pid="9" name="Sensitivity">
    <vt:lpwstr>Intern</vt:lpwstr>
  </property>
  <property fmtid="{D5CDD505-2E9C-101B-9397-08002B2CF9AE}" pid="10" name="ContentTypeId">
    <vt:lpwstr>0x010100C0628734B5354B4E97C382D62D1D3C1D</vt:lpwstr>
  </property>
</Properties>
</file>