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Raleway ExtraBold"/>
      <p:bold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  <p:embeddedFont>
      <p:font typeface="Montserrat Medium"/>
      <p:regular r:id="rId27"/>
      <p:bold r:id="rId28"/>
      <p:italic r:id="rId29"/>
      <p:boldItalic r:id="rId30"/>
    </p:embeddedFont>
    <p:embeddedFont>
      <p:font typeface="Raleway Black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18" Type="http://schemas.openxmlformats.org/officeDocument/2006/relationships/font" Target="fonts/Raleway-bold.fntdata"/><Relationship Id="rId21" Type="http://schemas.openxmlformats.org/officeDocument/2006/relationships/font" Target="fonts/RalewayExtraBold-bold.fntdata"/><Relationship Id="rId3" Type="http://schemas.openxmlformats.org/officeDocument/2006/relationships/presProps" Target="presProps.xml"/><Relationship Id="rId34" Type="http://schemas.openxmlformats.org/officeDocument/2006/relationships/customXml" Target="../customXml/item2.xml"/><Relationship Id="rId25" Type="http://schemas.openxmlformats.org/officeDocument/2006/relationships/font" Target="fonts/Montserrat-italic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Raleway-regular.fntdata"/><Relationship Id="rId33" Type="http://schemas.openxmlformats.org/officeDocument/2006/relationships/customXml" Target="../customXml/item1.xml"/><Relationship Id="rId20" Type="http://schemas.openxmlformats.org/officeDocument/2006/relationships/font" Target="fonts/Raleway-boldItalic.fntdata"/><Relationship Id="rId2" Type="http://schemas.openxmlformats.org/officeDocument/2006/relationships/viewProps" Target="viewProps.xml"/><Relationship Id="rId29" Type="http://schemas.openxmlformats.org/officeDocument/2006/relationships/font" Target="fonts/MontserratMedium-italic.fntdata"/><Relationship Id="rId16" Type="http://schemas.openxmlformats.org/officeDocument/2006/relationships/slide" Target="slides/slide10.xml"/><Relationship Id="rId24" Type="http://schemas.openxmlformats.org/officeDocument/2006/relationships/font" Target="fonts/Montserrat-bold.fntdata"/><Relationship Id="rId1" Type="http://schemas.openxmlformats.org/officeDocument/2006/relationships/theme" Target="theme/theme3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RalewayBlack-boldItalic.fntdata"/><Relationship Id="rId23" Type="http://schemas.openxmlformats.org/officeDocument/2006/relationships/font" Target="fonts/Montserrat-regular.fntdata"/><Relationship Id="rId28" Type="http://schemas.openxmlformats.org/officeDocument/2006/relationships/font" Target="fonts/MontserratMedium-bold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1" Type="http://schemas.openxmlformats.org/officeDocument/2006/relationships/font" Target="fonts/RalewayBlack-bold.fntdata"/><Relationship Id="rId10" Type="http://schemas.openxmlformats.org/officeDocument/2006/relationships/slide" Target="slides/slide4.xml"/><Relationship Id="rId19" Type="http://schemas.openxmlformats.org/officeDocument/2006/relationships/font" Target="fonts/Raleway-italic.fntdata"/><Relationship Id="rId22" Type="http://schemas.openxmlformats.org/officeDocument/2006/relationships/font" Target="fonts/RalewayExtraBold-bold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7" Type="http://schemas.openxmlformats.org/officeDocument/2006/relationships/font" Target="fonts/MontserratMedium-regular.fntdata"/><Relationship Id="rId30" Type="http://schemas.openxmlformats.org/officeDocument/2006/relationships/font" Target="fonts/MontserratMedium-boldItalic.fntdata"/><Relationship Id="rId14" Type="http://schemas.openxmlformats.org/officeDocument/2006/relationships/slide" Target="slides/slide8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e63adfa5c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e63adfa5c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11f8d8b2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11f8d8b2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e63adfa5cb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e63adfa5cb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e63adfa5c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e63adfa5c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e63adfa5c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e63adfa5c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e63adfa5c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e63adfa5c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e72ffe34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e72ffe34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63adfa5c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63adfa5c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e63adfa5cb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e63adfa5cb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11f8d8b2e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11f8d8b2e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02 B2B">
  <p:cSld name="CUSTOM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11704" y="1195125"/>
            <a:ext cx="42858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311700" y="3284675"/>
            <a:ext cx="4285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63" name="Google Shape;6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1525" y="962374"/>
            <a:ext cx="3801627" cy="385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B2C">
  <p:cSld name="CUSTOM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ctrTitle"/>
          </p:nvPr>
        </p:nvSpPr>
        <p:spPr>
          <a:xfrm>
            <a:off x="311698" y="468200"/>
            <a:ext cx="6681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7" name="Google Shape;67;p16"/>
          <p:cNvSpPr txBox="1"/>
          <p:nvPr>
            <p:ph idx="1" type="subTitle"/>
          </p:nvPr>
        </p:nvSpPr>
        <p:spPr>
          <a:xfrm>
            <a:off x="311700" y="2557750"/>
            <a:ext cx="4285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68" name="Google Shape;6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76454" y="2571425"/>
            <a:ext cx="4241696" cy="230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>
            <a:off x="752000" y="1152475"/>
            <a:ext cx="436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6050" y="200700"/>
            <a:ext cx="456531" cy="4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7520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9"/>
          <p:cNvSpPr txBox="1"/>
          <p:nvPr>
            <p:ph idx="2" type="body"/>
          </p:nvPr>
        </p:nvSpPr>
        <p:spPr>
          <a:xfrm>
            <a:off x="47519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5" name="Google Shape;85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51" y="200702"/>
            <a:ext cx="31488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0" name="Google Shape;9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51" y="200702"/>
            <a:ext cx="31488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/>
          <p:nvPr>
            <p:ph idx="1" type="body"/>
          </p:nvPr>
        </p:nvSpPr>
        <p:spPr>
          <a:xfrm>
            <a:off x="752000" y="1131025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pic>
        <p:nvPicPr>
          <p:cNvPr id="96" name="Google Shape;9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3075" y="200700"/>
            <a:ext cx="3936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-column text &amp; image">
  <p:cSld name="ONE_COLUMN_TEXT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idx="1" type="body"/>
          </p:nvPr>
        </p:nvSpPr>
        <p:spPr>
          <a:xfrm>
            <a:off x="752000" y="1131025"/>
            <a:ext cx="35376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02" name="Google Shape;102;p22"/>
          <p:cNvSpPr/>
          <p:nvPr>
            <p:ph idx="2" type="pic"/>
          </p:nvPr>
        </p:nvSpPr>
        <p:spPr>
          <a:xfrm>
            <a:off x="4678606" y="1131025"/>
            <a:ext cx="3736500" cy="3237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3" name="Google Shape;10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3075" y="200700"/>
            <a:ext cx="199550" cy="46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">
  <p:cSld name="ONE_COLUMN_TEXT_1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23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108" name="Google Shape;108;p23"/>
          <p:cNvSpPr/>
          <p:nvPr>
            <p:ph idx="2" type="pic"/>
          </p:nvPr>
        </p:nvSpPr>
        <p:spPr>
          <a:xfrm>
            <a:off x="1605650" y="999026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3"/>
          <p:cNvSpPr/>
          <p:nvPr>
            <p:ph idx="3" type="pic"/>
          </p:nvPr>
        </p:nvSpPr>
        <p:spPr>
          <a:xfrm>
            <a:off x="1613025" y="2714589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3"/>
          <p:cNvSpPr/>
          <p:nvPr>
            <p:ph idx="4" type="pic"/>
          </p:nvPr>
        </p:nvSpPr>
        <p:spPr>
          <a:xfrm>
            <a:off x="3333030" y="999026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3"/>
          <p:cNvSpPr/>
          <p:nvPr>
            <p:ph idx="5" type="pic"/>
          </p:nvPr>
        </p:nvSpPr>
        <p:spPr>
          <a:xfrm>
            <a:off x="3340459" y="2714642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23"/>
          <p:cNvSpPr/>
          <p:nvPr>
            <p:ph idx="6" type="pic"/>
          </p:nvPr>
        </p:nvSpPr>
        <p:spPr>
          <a:xfrm>
            <a:off x="5047937" y="999026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23"/>
          <p:cNvSpPr/>
          <p:nvPr>
            <p:ph idx="7" type="pic"/>
          </p:nvPr>
        </p:nvSpPr>
        <p:spPr>
          <a:xfrm>
            <a:off x="5055312" y="2714589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3"/>
          <p:cNvSpPr/>
          <p:nvPr>
            <p:ph idx="8" type="pic"/>
          </p:nvPr>
        </p:nvSpPr>
        <p:spPr>
          <a:xfrm>
            <a:off x="6775317" y="999026"/>
            <a:ext cx="1636200" cy="163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3"/>
          <p:cNvSpPr/>
          <p:nvPr>
            <p:ph idx="9" type="pic"/>
          </p:nvPr>
        </p:nvSpPr>
        <p:spPr>
          <a:xfrm>
            <a:off x="6782746" y="2714642"/>
            <a:ext cx="1636200" cy="16362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6" name="Google Shape;11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6050" y="200700"/>
            <a:ext cx="456531" cy="4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ONE_COLUMN_TEXT_1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0" name="Google Shape;120;p24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pic>
        <p:nvPicPr>
          <p:cNvPr id="121" name="Google Shape;12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6050" y="200700"/>
            <a:ext cx="456531" cy="4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5" name="Google Shape;12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type="title"/>
          </p:nvPr>
        </p:nvSpPr>
        <p:spPr>
          <a:xfrm>
            <a:off x="275725" y="1614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9" name="Google Shape;129;p26"/>
          <p:cNvSpPr txBox="1"/>
          <p:nvPr>
            <p:ph idx="1" type="subTitle"/>
          </p:nvPr>
        </p:nvSpPr>
        <p:spPr>
          <a:xfrm>
            <a:off x="275725" y="3184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0" name="Google Shape;130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1" name="Google Shape;1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idx="1" type="body"/>
          </p:nvPr>
        </p:nvSpPr>
        <p:spPr>
          <a:xfrm>
            <a:off x="1787450" y="43728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/>
        </p:txBody>
      </p:sp>
      <p:sp>
        <p:nvSpPr>
          <p:cNvPr id="135" name="Google Shape;13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6" name="Google Shape;13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9" name="Google Shape;139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0" name="Google Shape;1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4" name="Google Shape;144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USTOM_3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 txBox="1"/>
          <p:nvPr>
            <p:ph type="ctrTitle"/>
          </p:nvPr>
        </p:nvSpPr>
        <p:spPr>
          <a:xfrm>
            <a:off x="311704" y="1195125"/>
            <a:ext cx="42858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7" name="Google Shape;147;p30"/>
          <p:cNvSpPr txBox="1"/>
          <p:nvPr>
            <p:ph idx="1" type="subTitle"/>
          </p:nvPr>
        </p:nvSpPr>
        <p:spPr>
          <a:xfrm>
            <a:off x="311700" y="3284675"/>
            <a:ext cx="4285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48" name="Google Shape;14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91504" y="646025"/>
            <a:ext cx="4241695" cy="418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52" name="Google Shape;152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4" name="Google Shape;154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948" y="4771000"/>
            <a:ext cx="851923" cy="178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4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B2C 1">
  <p:cSld name="CUSTOM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/>
          <p:nvPr>
            <p:ph type="ctrTitle"/>
          </p:nvPr>
        </p:nvSpPr>
        <p:spPr>
          <a:xfrm>
            <a:off x="311698" y="468200"/>
            <a:ext cx="66819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9" name="Google Shape;159;p33"/>
          <p:cNvSpPr txBox="1"/>
          <p:nvPr>
            <p:ph idx="1" type="subTitle"/>
          </p:nvPr>
        </p:nvSpPr>
        <p:spPr>
          <a:xfrm>
            <a:off x="311700" y="2557750"/>
            <a:ext cx="4285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0" name="Google Shape;16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76454" y="2571425"/>
            <a:ext cx="4241695" cy="230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086" y="4764116"/>
            <a:ext cx="1163098" cy="176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b="1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leway"/>
              <a:buNone/>
              <a:defRPr sz="2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4367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Raleway"/>
              <a:buChar char="●"/>
              <a:defRPr sz="1800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○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■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●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○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■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●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○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leway"/>
              <a:buChar char="■"/>
              <a:defRPr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54" name="Google Shape;54;p13"/>
          <p:cNvCxnSpPr/>
          <p:nvPr/>
        </p:nvCxnSpPr>
        <p:spPr>
          <a:xfrm>
            <a:off x="1299275" y="4860025"/>
            <a:ext cx="7130100" cy="0"/>
          </a:xfrm>
          <a:prstGeom prst="straightConnector1">
            <a:avLst/>
          </a:prstGeom>
          <a:noFill/>
          <a:ln cap="flat" cmpd="sng" w="38100">
            <a:solidFill>
              <a:srgbClr val="1A935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16.jp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7" name="Google Shape;1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4"/>
          <p:cNvSpPr txBox="1"/>
          <p:nvPr>
            <p:ph idx="4294967295" type="ctrTitle"/>
          </p:nvPr>
        </p:nvSpPr>
        <p:spPr>
          <a:xfrm>
            <a:off x="616504" y="773400"/>
            <a:ext cx="42858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-GB" sz="30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Enhance the </a:t>
            </a:r>
            <a:endParaRPr b="0" sz="30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-GB" sz="30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traveller experience </a:t>
            </a:r>
            <a:endParaRPr b="0" sz="30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-GB" sz="30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through the lens </a:t>
            </a:r>
            <a:endParaRPr b="0" sz="30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-GB" sz="30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of intermodal partnerships</a:t>
            </a:r>
            <a:endParaRPr b="0" sz="30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69" name="Google Shape;169;p34"/>
          <p:cNvSpPr txBox="1"/>
          <p:nvPr>
            <p:ph idx="4294967295" type="subTitle"/>
          </p:nvPr>
        </p:nvSpPr>
        <p:spPr>
          <a:xfrm>
            <a:off x="616500" y="3414825"/>
            <a:ext cx="46113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>
                <a:solidFill>
                  <a:schemeClr val="dk2"/>
                </a:solidFill>
              </a:rPr>
              <a:t>Oana Savu</a:t>
            </a:r>
            <a:r>
              <a:rPr lang="en-GB"/>
              <a:t>, </a:t>
            </a:r>
            <a:r>
              <a:rPr lang="en-GB" sz="1600">
                <a:solidFill>
                  <a:schemeClr val="lt1"/>
                </a:solidFill>
              </a:rPr>
              <a:t>Chief Strategy Officer, Dohop</a:t>
            </a:r>
            <a:br>
              <a:rPr lang="en-GB" sz="1600">
                <a:solidFill>
                  <a:schemeClr val="lt1"/>
                </a:solidFill>
              </a:rPr>
            </a:br>
            <a:r>
              <a:rPr lang="en-GB" sz="1600">
                <a:solidFill>
                  <a:schemeClr val="lt1"/>
                </a:solidFill>
              </a:rPr>
              <a:t>June 26th, 2024</a:t>
            </a:r>
            <a:endParaRPr sz="1600">
              <a:solidFill>
                <a:schemeClr val="lt1"/>
              </a:solidFill>
            </a:endParaRPr>
          </a:p>
        </p:txBody>
      </p:sp>
      <p:cxnSp>
        <p:nvCxnSpPr>
          <p:cNvPr id="170" name="Google Shape;170;p34"/>
          <p:cNvCxnSpPr/>
          <p:nvPr/>
        </p:nvCxnSpPr>
        <p:spPr>
          <a:xfrm>
            <a:off x="1468400" y="4678888"/>
            <a:ext cx="7087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1" name="Google Shape;1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6875" y="1078200"/>
            <a:ext cx="3569315" cy="35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>
            <p:ph type="title"/>
          </p:nvPr>
        </p:nvSpPr>
        <p:spPr>
          <a:xfrm>
            <a:off x="752000" y="20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5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8" name="Google Shape;1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5"/>
          <p:cNvSpPr txBox="1"/>
          <p:nvPr>
            <p:ph idx="4294967295" type="body"/>
          </p:nvPr>
        </p:nvSpPr>
        <p:spPr>
          <a:xfrm>
            <a:off x="1221750" y="2149900"/>
            <a:ext cx="83820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We make connected travel simple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80" name="Google Shape;180;p35"/>
          <p:cNvSpPr txBox="1"/>
          <p:nvPr>
            <p:ph idx="4294967295" type="body"/>
          </p:nvPr>
        </p:nvSpPr>
        <p:spPr>
          <a:xfrm>
            <a:off x="1221750" y="1692700"/>
            <a:ext cx="66222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>
                <a:solidFill>
                  <a:schemeClr val="dk2"/>
                </a:solidFill>
              </a:rPr>
              <a:t>Our mission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/>
          <p:nvPr/>
        </p:nvSpPr>
        <p:spPr>
          <a:xfrm>
            <a:off x="2472334" y="1738010"/>
            <a:ext cx="1983600" cy="17655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85775" rotWithShape="0" algn="bl" dir="2400000" dist="209550">
              <a:srgbClr val="000000">
                <a:alpha val="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8" name="Google Shape;188;p36"/>
          <p:cNvSpPr/>
          <p:nvPr/>
        </p:nvSpPr>
        <p:spPr>
          <a:xfrm>
            <a:off x="4569806" y="1738010"/>
            <a:ext cx="1983600" cy="17655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85775" rotWithShape="0" algn="bl" dir="2400000" dist="209550">
              <a:srgbClr val="000000">
                <a:alpha val="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36"/>
          <p:cNvSpPr txBox="1"/>
          <p:nvPr/>
        </p:nvSpPr>
        <p:spPr>
          <a:xfrm>
            <a:off x="4579525" y="1894500"/>
            <a:ext cx="1960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i="0" lang="en-GB" sz="3800" u="none" cap="none" strike="noStrik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5,000</a:t>
            </a:r>
            <a:endParaRPr i="0" sz="3800" u="none" cap="none" strike="noStrik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i="0" sz="3800" u="none" cap="none" strike="noStrik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90" name="Google Shape;190;p36"/>
          <p:cNvSpPr txBox="1"/>
          <p:nvPr/>
        </p:nvSpPr>
        <p:spPr>
          <a:xfrm>
            <a:off x="4569800" y="2671500"/>
            <a:ext cx="1960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aily passenger connections</a:t>
            </a:r>
            <a:endParaRPr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36"/>
          <p:cNvSpPr/>
          <p:nvPr/>
        </p:nvSpPr>
        <p:spPr>
          <a:xfrm>
            <a:off x="391375" y="1728650"/>
            <a:ext cx="1983600" cy="17655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85775" rotWithShape="0" algn="bl" dir="2400000" dist="209550">
              <a:srgbClr val="000000">
                <a:alpha val="98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36"/>
          <p:cNvSpPr txBox="1"/>
          <p:nvPr/>
        </p:nvSpPr>
        <p:spPr>
          <a:xfrm>
            <a:off x="398324" y="1904500"/>
            <a:ext cx="1960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8</a:t>
            </a:r>
            <a:r>
              <a:rPr i="0" lang="en-GB" sz="3800" u="none" cap="none" strike="noStrik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5+</a:t>
            </a:r>
            <a:endParaRPr i="0" sz="3800" u="none" cap="none" strike="noStrik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93" name="Google Shape;193;p36"/>
          <p:cNvSpPr txBox="1"/>
          <p:nvPr/>
        </p:nvSpPr>
        <p:spPr>
          <a:xfrm>
            <a:off x="441500" y="2686950"/>
            <a:ext cx="191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arriers </a:t>
            </a:r>
            <a:b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(air &amp; rail)</a:t>
            </a:r>
            <a:endParaRPr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p36"/>
          <p:cNvSpPr txBox="1"/>
          <p:nvPr/>
        </p:nvSpPr>
        <p:spPr>
          <a:xfrm>
            <a:off x="2515200" y="1904500"/>
            <a:ext cx="1940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i="0" lang="en-GB" sz="3800" u="none" cap="none" strike="noStrik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300</a:t>
            </a:r>
            <a:endParaRPr i="0" sz="1400" u="none" cap="none" strike="noStrik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95" name="Google Shape;195;p36"/>
          <p:cNvSpPr txBox="1"/>
          <p:nvPr/>
        </p:nvSpPr>
        <p:spPr>
          <a:xfrm>
            <a:off x="2502036" y="2674000"/>
            <a:ext cx="194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artnerships</a:t>
            </a:r>
            <a:endParaRPr b="0" i="0" u="none" cap="none" strike="noStrike">
              <a:solidFill>
                <a:schemeClr val="lt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6" name="Google Shape;196;p36"/>
          <p:cNvSpPr txBox="1"/>
          <p:nvPr/>
        </p:nvSpPr>
        <p:spPr>
          <a:xfrm>
            <a:off x="304800" y="1066800"/>
            <a:ext cx="667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Powering air-to-air and intermodal connections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97" name="Google Shape;197;p36"/>
          <p:cNvSpPr/>
          <p:nvPr/>
        </p:nvSpPr>
        <p:spPr>
          <a:xfrm>
            <a:off x="6687307" y="1728652"/>
            <a:ext cx="1983600" cy="17655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85775" rotWithShape="0" algn="bl" dir="2400000" dist="209550">
              <a:srgbClr val="000000">
                <a:alpha val="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8" name="Google Shape;198;p36"/>
          <p:cNvSpPr txBox="1"/>
          <p:nvPr/>
        </p:nvSpPr>
        <p:spPr>
          <a:xfrm>
            <a:off x="6711025" y="1904500"/>
            <a:ext cx="1983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130</a:t>
            </a:r>
            <a:endParaRPr b="1" i="0" sz="3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6"/>
          <p:cNvSpPr txBox="1"/>
          <p:nvPr/>
        </p:nvSpPr>
        <p:spPr>
          <a:xfrm>
            <a:off x="6687325" y="2666650"/>
            <a:ext cx="1983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ountries</a:t>
            </a:r>
            <a:endParaRPr b="0" i="0" sz="15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/>
        </p:nvSpPr>
        <p:spPr>
          <a:xfrm>
            <a:off x="318225" y="840275"/>
            <a:ext cx="36027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Rising trend of alternative interline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05" name="Google Shape;205;p37"/>
          <p:cNvSpPr txBox="1"/>
          <p:nvPr/>
        </p:nvSpPr>
        <p:spPr>
          <a:xfrm>
            <a:off x="305632" y="2807200"/>
            <a:ext cx="44949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Over 200M pax in 2023</a:t>
            </a: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6-15% total share of global pax in 2023 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75% plan intermodal trips 2024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06" name="Google Shape;206;p37"/>
          <p:cNvCxnSpPr/>
          <p:nvPr/>
        </p:nvCxnSpPr>
        <p:spPr>
          <a:xfrm rot="10800000">
            <a:off x="407600" y="42008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37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8" name="Google Shape;208;p37"/>
          <p:cNvPicPr preferRelativeResize="0"/>
          <p:nvPr/>
        </p:nvPicPr>
        <p:blipFill rotWithShape="1">
          <a:blip r:embed="rId3">
            <a:alphaModFix/>
          </a:blip>
          <a:srcRect b="30649" l="17328" r="17328" t="20443"/>
          <a:stretch/>
        </p:blipFill>
        <p:spPr>
          <a:xfrm>
            <a:off x="4210975" y="136075"/>
            <a:ext cx="4484326" cy="236637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7"/>
          <p:cNvSpPr txBox="1"/>
          <p:nvPr/>
        </p:nvSpPr>
        <p:spPr>
          <a:xfrm>
            <a:off x="2155600" y="4549150"/>
            <a:ext cx="1865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Sources: OAG &amp; SITA</a:t>
            </a:r>
            <a:endParaRPr i="1"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0" name="Google Shape;210;p37"/>
          <p:cNvPicPr preferRelativeResize="0"/>
          <p:nvPr/>
        </p:nvPicPr>
        <p:blipFill rotWithShape="1">
          <a:blip r:embed="rId4">
            <a:alphaModFix/>
          </a:blip>
          <a:srcRect b="13274" l="0" r="0" t="7567"/>
          <a:stretch/>
        </p:blipFill>
        <p:spPr>
          <a:xfrm>
            <a:off x="4210975" y="2628375"/>
            <a:ext cx="4484325" cy="236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/>
          <p:nvPr/>
        </p:nvSpPr>
        <p:spPr>
          <a:xfrm>
            <a:off x="318225" y="1145075"/>
            <a:ext cx="36027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Evolving traveller needs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17" name="Google Shape;217;p38"/>
          <p:cNvSpPr txBox="1"/>
          <p:nvPr/>
        </p:nvSpPr>
        <p:spPr>
          <a:xfrm>
            <a:off x="313575" y="2659913"/>
            <a:ext cx="3612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More choice 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Convenience 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Seamless experiences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18" name="Google Shape;218;p38"/>
          <p:cNvCxnSpPr/>
          <p:nvPr/>
        </p:nvCxnSpPr>
        <p:spPr>
          <a:xfrm rot="10800000">
            <a:off x="407600" y="40484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" name="Google Shape;219;p38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0" name="Google Shape;220;p38"/>
          <p:cNvPicPr preferRelativeResize="0"/>
          <p:nvPr/>
        </p:nvPicPr>
        <p:blipFill rotWithShape="1">
          <a:blip r:embed="rId3">
            <a:alphaModFix/>
          </a:blip>
          <a:srcRect b="0" l="14682" r="23546" t="0"/>
          <a:stretch/>
        </p:blipFill>
        <p:spPr>
          <a:xfrm>
            <a:off x="4210975" y="136075"/>
            <a:ext cx="448432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/>
          <p:cNvSpPr txBox="1"/>
          <p:nvPr/>
        </p:nvSpPr>
        <p:spPr>
          <a:xfrm>
            <a:off x="303725" y="543600"/>
            <a:ext cx="40239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New tech changing the game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27" name="Google Shape;227;p39"/>
          <p:cNvSpPr txBox="1"/>
          <p:nvPr/>
        </p:nvSpPr>
        <p:spPr>
          <a:xfrm>
            <a:off x="318225" y="2426200"/>
            <a:ext cx="3612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Optimised networks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New destinations &amp; options 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More intermodal connections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Enhanced services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28" name="Google Shape;228;p39"/>
          <p:cNvCxnSpPr/>
          <p:nvPr/>
        </p:nvCxnSpPr>
        <p:spPr>
          <a:xfrm rot="10800000">
            <a:off x="407600" y="42008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9" name="Google Shape;229;p39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0" name="Google Shape;230;p39"/>
          <p:cNvPicPr preferRelativeResize="0"/>
          <p:nvPr/>
        </p:nvPicPr>
        <p:blipFill rotWithShape="1">
          <a:blip r:embed="rId3">
            <a:alphaModFix/>
          </a:blip>
          <a:srcRect b="0" l="19163" r="19157" t="0"/>
          <a:stretch/>
        </p:blipFill>
        <p:spPr>
          <a:xfrm>
            <a:off x="4210975" y="136075"/>
            <a:ext cx="4484326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0"/>
          <p:cNvSpPr txBox="1"/>
          <p:nvPr/>
        </p:nvSpPr>
        <p:spPr>
          <a:xfrm>
            <a:off x="303725" y="1915200"/>
            <a:ext cx="40239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Show video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37" name="Google Shape;237;p40"/>
          <p:cNvSpPr txBox="1"/>
          <p:nvPr/>
        </p:nvSpPr>
        <p:spPr>
          <a:xfrm>
            <a:off x="318225" y="2959600"/>
            <a:ext cx="3612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Swap to video</a:t>
            </a:r>
            <a:endParaRPr b="1" sz="16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38" name="Google Shape;238;p40"/>
          <p:cNvCxnSpPr/>
          <p:nvPr/>
        </p:nvCxnSpPr>
        <p:spPr>
          <a:xfrm rot="10800000">
            <a:off x="407600" y="37436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" name="Google Shape;239;p40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0" name="Google Shape;24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/>
          <p:nvPr/>
        </p:nvSpPr>
        <p:spPr>
          <a:xfrm>
            <a:off x="318225" y="535475"/>
            <a:ext cx="36027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Key considerations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46" name="Google Shape;246;p41"/>
          <p:cNvSpPr txBox="1"/>
          <p:nvPr/>
        </p:nvSpPr>
        <p:spPr>
          <a:xfrm>
            <a:off x="318225" y="1816600"/>
            <a:ext cx="3612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Consumer behaviour &amp; awareness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Infrastructure &amp; airports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Regulation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Complex partnerships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Differing priorities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CCCCCC"/>
                </a:solidFill>
                <a:latin typeface="Raleway"/>
                <a:ea typeface="Raleway"/>
                <a:cs typeface="Raleway"/>
                <a:sym typeface="Raleway"/>
              </a:rPr>
              <a:t>Integration of tech</a:t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CCCCC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41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8" name="Google Shape;248;p41"/>
          <p:cNvPicPr preferRelativeResize="0"/>
          <p:nvPr/>
        </p:nvPicPr>
        <p:blipFill rotWithShape="1">
          <a:blip r:embed="rId3">
            <a:alphaModFix/>
          </a:blip>
          <a:srcRect b="0" l="19079" r="19073" t="0"/>
          <a:stretch/>
        </p:blipFill>
        <p:spPr>
          <a:xfrm>
            <a:off x="4210975" y="136075"/>
            <a:ext cx="4484327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41"/>
          <p:cNvCxnSpPr/>
          <p:nvPr/>
        </p:nvCxnSpPr>
        <p:spPr>
          <a:xfrm rot="10800000">
            <a:off x="407600" y="42008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50" name="Google Shape;25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/>
          <p:nvPr/>
        </p:nvSpPr>
        <p:spPr>
          <a:xfrm>
            <a:off x="318225" y="150"/>
            <a:ext cx="3602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Innovation only happens with collaboration &amp; </a:t>
            </a:r>
            <a:r>
              <a:rPr lang="en-GB" sz="32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a new mindset</a:t>
            </a:r>
            <a:endParaRPr sz="32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256" name="Google Shape;256;p42"/>
          <p:cNvCxnSpPr/>
          <p:nvPr/>
        </p:nvCxnSpPr>
        <p:spPr>
          <a:xfrm rot="10800000">
            <a:off x="407600" y="3972250"/>
            <a:ext cx="1340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42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8" name="Google Shape;258;p42"/>
          <p:cNvPicPr preferRelativeResize="0"/>
          <p:nvPr/>
        </p:nvPicPr>
        <p:blipFill rotWithShape="1">
          <a:blip r:embed="rId3">
            <a:alphaModFix/>
          </a:blip>
          <a:srcRect b="0" l="15242" r="15249" t="0"/>
          <a:stretch/>
        </p:blipFill>
        <p:spPr>
          <a:xfrm>
            <a:off x="4210975" y="136075"/>
            <a:ext cx="448432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2"/>
          <p:cNvPicPr preferRelativeResize="0"/>
          <p:nvPr/>
        </p:nvPicPr>
        <p:blipFill rotWithShape="1">
          <a:blip r:embed="rId4">
            <a:alphaModFix/>
          </a:blip>
          <a:srcRect b="0" l="6484" r="31699" t="0"/>
          <a:stretch/>
        </p:blipFill>
        <p:spPr>
          <a:xfrm>
            <a:off x="4210975" y="136075"/>
            <a:ext cx="448432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/>
          <p:nvPr/>
        </p:nvSpPr>
        <p:spPr>
          <a:xfrm>
            <a:off x="172050" y="4654500"/>
            <a:ext cx="8820000" cy="38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1" y="4588875"/>
            <a:ext cx="867523" cy="18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3"/>
          <p:cNvSpPr txBox="1"/>
          <p:nvPr>
            <p:ph idx="4294967295" type="ctrTitle"/>
          </p:nvPr>
        </p:nvSpPr>
        <p:spPr>
          <a:xfrm>
            <a:off x="604354" y="2269450"/>
            <a:ext cx="42858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-GB" sz="35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Thank you</a:t>
            </a:r>
            <a:endParaRPr b="0" sz="35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268" name="Google Shape;268;p43"/>
          <p:cNvCxnSpPr/>
          <p:nvPr/>
        </p:nvCxnSpPr>
        <p:spPr>
          <a:xfrm>
            <a:off x="1468400" y="4678888"/>
            <a:ext cx="7087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9" name="Google Shape;26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6875" y="1078200"/>
            <a:ext cx="3569315" cy="35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ohop Theme 2023">
  <a:themeElements>
    <a:clrScheme name="Simple Light">
      <a:dk1>
        <a:srgbClr val="262626"/>
      </a:dk1>
      <a:lt1>
        <a:srgbClr val="FFFFFF"/>
      </a:lt1>
      <a:dk2>
        <a:srgbClr val="1A9354"/>
      </a:dk2>
      <a:lt2>
        <a:srgbClr val="EEEEEE"/>
      </a:lt2>
      <a:accent1>
        <a:srgbClr val="1A9354"/>
      </a:accent1>
      <a:accent2>
        <a:srgbClr val="F05A28"/>
      </a:accent2>
      <a:accent3>
        <a:srgbClr val="FFCF45"/>
      </a:accent3>
      <a:accent4>
        <a:srgbClr val="4380C2"/>
      </a:accent4>
      <a:accent5>
        <a:srgbClr val="262626"/>
      </a:accent5>
      <a:accent6>
        <a:srgbClr val="262626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F7AEA1-20ED-42B4-A425-DC50856E4472}"/>
</file>

<file path=customXml/itemProps2.xml><?xml version="1.0" encoding="utf-8"?>
<ds:datastoreItem xmlns:ds="http://schemas.openxmlformats.org/officeDocument/2006/customXml" ds:itemID="{6B72DF96-FB5D-47DB-A9DC-541243302288}"/>
</file>