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notesSlides/notesSlide7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ink/ink5.xml" ContentType="application/inkml+xml"/>
  <Override PartName="/ppt/ink/ink4.xml" ContentType="application/inkml+xml"/>
  <Override PartName="/ppt/ink/ink3.xml" ContentType="application/inkml+xml"/>
  <Override PartName="/ppt/ink/ink2.xml" ContentType="application/inkml+xml"/>
  <Override PartName="/ppt/ink/ink1.xml" ContentType="application/inkml+xml"/>
  <Override PartName="/ppt/notesMasters/notesMaster1.xml" ContentType="application/vnd.openxmlformats-officedocument.presentationml.notesMaster+xml"/>
  <Override PartName="/ppt/charts/style3.xml" ContentType="application/vnd.ms-office.chartstyle+xml"/>
  <Override PartName="/ppt/charts/chart3.xml" ContentType="application/vnd.openxmlformats-officedocument.drawingml.chart+xml"/>
  <Override PartName="/ppt/charts/colors2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22"/>
  </p:notesMasterIdLst>
  <p:sldIdLst>
    <p:sldId id="257" r:id="rId3"/>
    <p:sldId id="273" r:id="rId4"/>
    <p:sldId id="292" r:id="rId5"/>
    <p:sldId id="258" r:id="rId6"/>
    <p:sldId id="293" r:id="rId7"/>
    <p:sldId id="260" r:id="rId8"/>
    <p:sldId id="259" r:id="rId9"/>
    <p:sldId id="294" r:id="rId10"/>
    <p:sldId id="262" r:id="rId11"/>
    <p:sldId id="261" r:id="rId12"/>
    <p:sldId id="263" r:id="rId13"/>
    <p:sldId id="281" r:id="rId14"/>
    <p:sldId id="282" r:id="rId15"/>
    <p:sldId id="265" r:id="rId16"/>
    <p:sldId id="276" r:id="rId17"/>
    <p:sldId id="277" r:id="rId18"/>
    <p:sldId id="286" r:id="rId19"/>
    <p:sldId id="295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060"/>
    <a:srgbClr val="C9C9C9"/>
    <a:srgbClr val="5B134C"/>
    <a:srgbClr val="000000"/>
    <a:srgbClr val="B82439"/>
    <a:srgbClr val="5C1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7" autoAdjust="0"/>
    <p:restoredTop sz="94660"/>
  </p:normalViewPr>
  <p:slideViewPr>
    <p:cSldViewPr snapToGrid="0">
      <p:cViewPr varScale="1">
        <p:scale>
          <a:sx n="79" d="100"/>
          <a:sy n="79" d="100"/>
        </p:scale>
        <p:origin x="216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2"/>
                </a:solidFill>
              </a:rPr>
              <a:t>No.</a:t>
            </a:r>
            <a:r>
              <a:rPr lang="en-US" baseline="0">
                <a:solidFill>
                  <a:schemeClr val="tx2"/>
                </a:solidFill>
              </a:rPr>
              <a:t> of p</a:t>
            </a:r>
            <a:r>
              <a:rPr lang="en-US">
                <a:solidFill>
                  <a:schemeClr val="tx2"/>
                </a:solidFill>
              </a:rPr>
              <a:t>assengers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Passengers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73-F84D-91C4-8066B61CE5BA}"/>
              </c:ext>
            </c:extLst>
          </c:dPt>
          <c:cat>
            <c:strRef>
              <c:f>Sheet1!$A$2:$A$3</c:f>
              <c:strCache>
                <c:ptCount val="2"/>
                <c:pt idx="0">
                  <c:v>SEND</c:v>
                </c:pt>
                <c:pt idx="1">
                  <c:v>Mainstream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25000</c:v>
                </c:pt>
                <c:pt idx="1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3-F84D-91C4-8066B61CE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901488"/>
        <c:axId val="192903376"/>
      </c:barChart>
      <c:catAx>
        <c:axId val="19290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03376"/>
        <c:auto val="1"/>
        <c:lblAlgn val="ctr"/>
        <c:lblOffset val="100"/>
        <c:noMultiLvlLbl val="0"/>
      </c:catAx>
      <c:valAx>
        <c:axId val="192903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2901488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Spend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BDF-D944-9D0B-7685B1878AE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DF-D944-9D0B-7685B1878AE1}"/>
              </c:ext>
            </c:extLst>
          </c:dPt>
          <c:cat>
            <c:strRef>
              <c:f>Sheet1!$A$2:$A$3</c:f>
              <c:strCache>
                <c:ptCount val="2"/>
                <c:pt idx="0">
                  <c:v>SEND</c:v>
                </c:pt>
                <c:pt idx="1">
                  <c:v>Mainstream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F-D944-9D0B-7685B1878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C-7745-A231-25299CCF65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Complexity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1</c:v>
                </c:pt>
                <c:pt idx="1">
                  <c:v>4</c:v>
                </c:pt>
                <c:pt idx="2">
                  <c:v>9</c:v>
                </c:pt>
                <c:pt idx="3">
                  <c:v>16</c:v>
                </c:pt>
                <c:pt idx="4">
                  <c:v>25</c:v>
                </c:pt>
                <c:pt idx="5">
                  <c:v>36</c:v>
                </c:pt>
                <c:pt idx="6">
                  <c:v>49</c:v>
                </c:pt>
                <c:pt idx="7">
                  <c:v>64</c:v>
                </c:pt>
                <c:pt idx="8">
                  <c:v>81</c:v>
                </c:pt>
                <c:pt idx="9">
                  <c:v>100</c:v>
                </c:pt>
                <c:pt idx="10">
                  <c:v>121</c:v>
                </c:pt>
                <c:pt idx="11">
                  <c:v>144</c:v>
                </c:pt>
                <c:pt idx="12">
                  <c:v>169</c:v>
                </c:pt>
                <c:pt idx="13">
                  <c:v>196</c:v>
                </c:pt>
                <c:pt idx="14">
                  <c:v>225</c:v>
                </c:pt>
                <c:pt idx="15">
                  <c:v>256</c:v>
                </c:pt>
                <c:pt idx="16">
                  <c:v>289</c:v>
                </c:pt>
                <c:pt idx="17">
                  <c:v>324</c:v>
                </c:pt>
                <c:pt idx="18">
                  <c:v>361</c:v>
                </c:pt>
                <c:pt idx="19">
                  <c:v>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C-7745-A231-25299CCF6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8775552"/>
        <c:axId val="608273664"/>
      </c:lineChart>
      <c:catAx>
        <c:axId val="2048775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08273664"/>
        <c:crosses val="autoZero"/>
        <c:auto val="1"/>
        <c:lblAlgn val="ctr"/>
        <c:lblOffset val="100"/>
        <c:noMultiLvlLbl val="0"/>
      </c:catAx>
      <c:valAx>
        <c:axId val="608273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4877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1T15:34:59.466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2408 769 24575,'-11'-29'0,"-4"-6"0,-12-25 0,-11-18 0,-8-9 0,18 40 0,-4 2 0,-3 5 0,-2 2 0,-3 3 0,-1 4 0,-42-20 0,8 12 0,17 15 0,9 6 0,3 4 0,-12-2 0,-18-3 0,-14-2 0,-1 3 0,9 5 0,13 5 0,14 5 0,0 3 0,2 3 0,0 2 0,-2 2 0,4 1 0,0 0 0,-8 3 0,-2 2 0,-2 1 0,0 2 0,8-1 0,8-2 0,10-2 0,10-2 0,3 3 0,2 1 0,-3 3 0,0 1 0,0 2 0,1 2 0,1 4 0,1 3 0,-2 5 0,-3 4 0,1 1 0,0 3 0,-1 1 0,3 0 0,1 2 0,1 3 0,4-3 0,1 2 0,1-3 0,4-1 0,1 1 0,2 6 0,0 4 0,2 4 0,3 3 0,2-5 0,1-1 0,1-4 0,1-6 0,0 1 0,2-4 0,-1-4 0,2-4 0,0-5 0,1 0 0,1 3 0,2 3 0,3 1 0,1 0 0,2-4 0,1-2 0,5 0 0,11 4 0,13 4 0,10 1 0,7-2 0,-4-7 0,2-2 0,0-4 0,2-1 0,5-1 0,-5-4 0,-7-5 0,-11-3 0,-10-4 0,-6-3 0,-1-1 0,4 0 0,7 0 0,11 2 0,5-1 0,4 1 0,-3-2 0,-9-1 0,-3-2 0,-7-2 0,-2 1 0,-1-1 0,-5 0 0,-1-1 0,0 0 0,4-1 0,9-3 0,13-4 0,9-4 0,0-1 0,-3-3 0,-13 2 0,-5-2 0,-2-2 0,0 0 0,7-6 0,9-8 0,5-4 0,7-8 0,2-8 0,-5-6 0,2-13 0,-8-2 0,-10 2 0,-10 6 0,-12 10 0,-11 9 0,-7 6 0,-6 2 0,-3-2 0,-3-1 0,-3-1 0,-2 1 0,-5-1 0,-8-4 0,-10-5 0,-4 3 0,3 5 0,6 8 0,4 3 0,-2-1 0,-4-3 0,-4 1 0,1 8 0,7 7 0,10 11 0,4 4 0,-3 1 0,-12-4 0,-11-5 0,-9-3 0,4 3 0,11 5 0,14 7 0,12 5 0,4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1T15:35:01.664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0 372 24575,'16'-13'0,"6"-3"0,17-10 0,9-5 0,9-2 0,30-13 0,-37 24 0,1 0 0,10-2 0,2 1 0,3 1 0,2 3 0,-1 3 0,0 3 0,-2 1 0,1 1 0,0 3 0,-1 1 0,-3 3 0,-1 1 0,-2 2 0,-1 2 0,0 1 0,-1 1 0,-5 2 0,-3 1 0,32 5 0,-31-2 0,-14-2 0,-14-3 0,-1-1 0,4 1 0,5 2 0,11 3 0,8 3 0,1 0 0,-10-1 0,-7-3 0,-9-2 0,-8-1 0,-5-2 0,-3-2 0,2 0 0,6 1 0,15 4 0,5 3 0,-4 0 0,-10-3 0,-17-4 0,-4-2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21T15:35:03.816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445 0 24575,'-6'3'0,"-1"3"0,-6 8 0,-10 10 0,-18 20 0,-8 5 0,-4 3 0,6-5 0,15-14 0,6-4 0,9-7 0,-1-4 0,0 2 0,-3 5 0,0 2 0,2 3 0,3-4 0,5-4 0,5-7 0,6-8 0,3-6 0,18-2 0,7 0 0,66 6 0,-33-1 0,4 1 0,1 0 0,0 1 0,-3-1 0,-7 0 0,-6 1 0,-25-4 0,-14-2 0,8 0 0,9 0 0,6 1 0,-2 0 0,-10 0 0,-9 1 0,-7 0 0,-4-1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20:35:26.5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1750 24575,'93'-37'0,"0"0"0,-21 3 0,7-4 0,4-4 0,6-3 0,-19 10 0,5-3 0,3-1 0,3-2 0,0 0 0,2-1 0,-1 0-410,-4 2 0,2 0 1,1-2-1,0 0 1,1 1-1,0-1 0,-1 2 1,-1 1-60,8-4 1,1 1 0,-1 1 0,0 0 0,-1 1 0,-1 2 0,-2 0-79,4 0 1,-1 0 0,-2 1 0,-1 2 0,-4 3 0,-4 2 774,8-2 0,-4 4 0,-5 3 1,-4 1-229,2 2 0,-6 2 0,-7 3 888,-5 2 0,-10 5-888,-1 4 0,-22 6 0,0 0 3276,2 0 0,2 0-2686,-3 0-590,-4 0 0,-7 2 0,-6 6 0,-4 38 0,0 12 0,-4 13 0,-5 6 0,-5 11 0,-5 7-656,0-14 1,-4 6-1,-2 4 1,-2 3 0,-1-1 554,1-5 1,-2 2-1,0 1 1,-2 1-1,-1 1 1,-1-1 100,2-10 0,-1 1 0,-1 0 0,0 1 0,-1-1 0,1-2 0,0-1 0,-2 6 0,0-1 0,1-1 0,-1-1 0,2-3 0,1-3-203,-6 16 1,2-4 0,1-4 0,2-4 202,-2 4 0,2-5 0,5-9 0,3-4 0,5-9 0,-1 12 0,16-37 0,3-8 3276,0 0-2862,6-4 585,30-29-999,17-24 0,14-15 0,-8 5 0,7-8 0,6-4 0,5-4-469,-16 12 1,5-4 0,2-2 0,3-2 0,1-2 0,3-1 0,0 0 168,-4 3 1,2-2 0,2-1 0,1-1 0,1-1 0,1-1 0,1 0 0,-1 1 0,0 0 299,-4 3 0,0 0 0,0-1 0,1 0 0,0 0 0,0 0 0,1 0 0,-1 1 0,-1 0 0,0 1 0,6-5 0,1 1 0,-1 0 0,0 0 0,0 0 0,0 1 0,-2 2 0,-1 0 0,-1 2 0,0 0 0,-2 2 0,0 0 0,-1 1 0,-1 1 0,-1 2 0,-2 2 0,-1 1-297,22-13 1,-4 3 0,-1 3-1,-2 2 1,-3 2 296,6-2 0,-2 3 0,-3 2 0,-3 4-111,4-3 0,-4 4 0,-3 2 111,-10 6 0,-2 1 0,-2 1 0,20-10 0,-3 0 0,-8 5 0,-4 1 0,-10 6 0,-4 1 3276,27-14-1329,-26 13 91,-20 17-2038,-15 37 261,-25 19 1,-13 13-262,-5 15 0,-8 11 0,-4 11 0,8-20 0,-4 8 0,-2 5 0,-1 4 0,-1 1 0,1 0-469,1-4 1,-1 3 0,-1 1 0,1 1 0,-1 1 0,1-1 0,1 0 311,0 0 1,1 1 0,-1 1 0,2-1 0,0-1 0,1-1 0,2-3 156,-1 2 0,1 0 0,1-2 0,2-3 0,2-4 0,3-7 0,-3 21 0,5-10 0,3-7 0,1 1 0,5-11 0,3 3 0,8-38 0,4-16 0,1-12 3276,17-5-2182,54-23-1094,2-15 0,13-12 0,-25 11 0,6-5 0,2-3 0,2-2-517,-6 3 0,2-3 1,1-1-1,0-1 1,0 0 516,3-1 0,0-2 0,0 0 0,-1 1 0,-2 2 0,9-5 0,-2 2 0,-2 1 0,-4 5 0,2-1 0,-5 4 0,-4 5 0,6-2 0,-6 8 0,22-5 0,-14 8 0,-6 2 0,-12 3 2583,-18 9-2583,-13 5 0,5-6 0,30-17 0,-9 2 0,5-3 0,5 0 0,1 1 0,-6 5 0,-6 3 0,10-4 0,-44 28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9T20:35:26.567"/>
    </inkml:context>
    <inkml:brush xml:id="br0">
      <inkml:brushProperty name="width" value="0.2" units="cm"/>
      <inkml:brushProperty name="height" value="0.2" units="cm"/>
      <inkml:brushProperty name="color" value="#B82439"/>
    </inkml:brush>
  </inkml:definitions>
  <inkml:trace contextRef="#ctx0" brushRef="#br0">0 1750 24575,'93'-37'0,"0"0"0,-21 3 0,7-4 0,4-4 0,6-3 0,-19 10 0,5-3 0,3-1 0,3-2 0,0 0 0,2-1 0,-1 0-410,-4 2 0,2 0 1,1-2-1,0 0 1,1 1-1,0-1 0,-1 2 1,-1 1-60,8-4 1,1 1 0,-1 1 0,0 0 0,-1 1 0,-1 2 0,-2 0-79,4 0 1,-1 0 0,-2 1 0,-1 2 0,-4 3 0,-4 2 774,8-2 0,-4 4 0,-5 3 1,-4 1-229,2 2 0,-6 2 0,-7 3 888,-5 2 0,-10 5-888,-1 4 0,-22 6 0,0 0 3276,2 0 0,2 0-2686,-3 0-590,-4 0 0,-7 2 0,-6 6 0,-4 38 0,0 12 0,-4 13 0,-5 6 0,-5 11 0,-5 7-656,0-14 1,-4 6-1,-2 4 1,-2 3 0,-1-1 554,1-5 1,-2 2-1,0 1 1,-2 1-1,-1 1 1,-1-1 100,2-10 0,-1 1 0,-1 0 0,0 1 0,-1-1 0,1-2 0,0-1 0,-2 6 0,0-1 0,1-1 0,-1-1 0,2-3 0,1-3-203,-6 16 1,2-4 0,1-4 0,2-4 202,-2 4 0,2-5 0,5-9 0,3-4 0,5-9 0,-1 12 0,16-37 0,3-8 3276,0 0-2862,6-4 585,30-29-999,17-24 0,14-15 0,-8 5 0,7-8 0,6-4 0,5-4-469,-16 12 1,5-4 0,2-2 0,3-2 0,1-2 0,3-1 0,0 0 168,-4 3 1,2-2 0,2-1 0,1-1 0,1-1 0,1-1 0,1 0 0,-1 1 0,0 0 299,-4 3 0,0 0 0,0-1 0,1 0 0,0 0 0,0 0 0,1 0 0,-1 1 0,-1 0 0,0 1 0,6-5 0,1 1 0,-1 0 0,0 0 0,0 0 0,0 1 0,-2 2 0,-1 0 0,-1 2 0,0 0 0,-2 2 0,0 0 0,-1 1 0,-1 1 0,-1 2 0,-2 2 0,-1 1-297,22-13 1,-4 3 0,-1 3-1,-2 2 1,-3 2 296,6-2 0,-2 3 0,-3 2 0,-3 4-111,4-3 0,-4 4 0,-3 2 111,-10 6 0,-2 1 0,-2 1 0,20-10 0,-3 0 0,-8 5 0,-4 1 0,-10 6 0,-4 1 3276,27-14-1329,-26 13 91,-20 17-2038,-15 37 261,-25 19 1,-13 13-262,-5 15 0,-8 11 0,-4 11 0,8-20 0,-4 8 0,-2 5 0,-1 4 0,-1 1 0,1 0-469,1-4 1,-1 3 0,-1 1 0,1 1 0,-1 1 0,1-1 0,1 0 311,0 0 1,1 1 0,-1 1 0,2-1 0,0-1 0,1-1 0,2-3 156,-1 2 0,1 0 0,1-2 0,2-3 0,2-4 0,3-7 0,-3 21 0,5-10 0,3-7 0,1 1 0,5-11 0,3 3 0,8-38 0,4-16 0,1-12 3276,17-5-2182,54-23-1094,2-15 0,13-12 0,-25 11 0,6-5 0,2-3 0,2-2-517,-6 3 0,2-3 1,1-1-1,0-1 1,0 0 516,3-1 0,0-2 0,0 0 0,-1 1 0,-2 2 0,9-5 0,-2 2 0,-2 1 0,-4 5 0,2-1 0,-5 4 0,-4 5 0,6-2 0,-6 8 0,22-5 0,-14 8 0,-6 2 0,-12 3 2583,-18 9-2583,-13 5 0,5-6 0,30-17 0,-9 2 0,5-3 0,5 0 0,1 1 0,-6 5 0,-6 3 0,10-4 0,-44 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4C75B-8705-7448-BD3B-5B60C97037C0}" type="datetimeFigureOut">
              <a:t>6/21/24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993EB-336C-5C4E-8FBC-D5A8B0C557D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59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777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9183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8879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5457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035" y="1944106"/>
            <a:ext cx="9144000" cy="1655763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rgbClr val="5C1A4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3035" y="3599869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000000"/>
                </a:solidFill>
                <a:latin typeface="Geolog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7D0F5C-76D5-EB26-3150-2DA23AF16DE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145619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20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112" y="375758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112" y="1797014"/>
            <a:ext cx="10515600" cy="417140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375F8E-FC62-27C4-2AD4-DDA6F00C418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34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74" y="407655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973" y="1825625"/>
            <a:ext cx="5181600" cy="412599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12599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F26F15-5BBC-20F5-5C21-B45A339E6EE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9974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67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34" y="365125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035" y="5448443"/>
            <a:ext cx="5157787" cy="633380"/>
          </a:xfrm>
        </p:spPr>
        <p:txBody>
          <a:bodyPr anchor="b">
            <a:normAutofit/>
          </a:bodyPr>
          <a:lstStyle>
            <a:lvl1pPr marL="0" indent="0"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3034" y="1773381"/>
            <a:ext cx="5157787" cy="3592369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015FD84-86DB-D103-3907-D8874258C1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10847" y="1773381"/>
            <a:ext cx="5157787" cy="3592369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2C53477-86F8-3A49-35B9-1E00479E71A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110847" y="5448443"/>
            <a:ext cx="5157787" cy="633380"/>
          </a:xfrm>
        </p:spPr>
        <p:txBody>
          <a:bodyPr anchor="b">
            <a:normAutofit/>
          </a:bodyPr>
          <a:lstStyle>
            <a:lvl1pPr marL="0" indent="0"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FF8127-D019-C09F-D384-D9E25313424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71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E882-5B1E-6A35-B90D-CCB11472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375892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728BC3F-264E-E168-9A60-057C076E657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06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A95A16D-433D-8474-9F88-42024CAEC5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FD54A-EB18-498E-DE04-E9544D45F01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53035" y="1828800"/>
            <a:ext cx="10602353" cy="414996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AE5870-E6CB-9F3E-68ED-5BE2BA20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319909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12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5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35" y="457200"/>
            <a:ext cx="4364837" cy="1600200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6765" y="457200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3034" y="2197360"/>
            <a:ext cx="43648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8A64DC-842C-A59B-A232-82201C43325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screensh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35" y="457200"/>
            <a:ext cx="4416123" cy="1600200"/>
          </a:xfrm>
        </p:spPr>
        <p:txBody>
          <a:bodyPr anchor="b">
            <a:noAutofit/>
          </a:bodyPr>
          <a:lstStyle>
            <a:lvl1pPr>
              <a:defRPr sz="3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69800" y="457200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38" y="2188028"/>
            <a:ext cx="441481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B82DB9-A6CB-7165-0F5F-C997C0ED05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45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69F1-BE08-68A6-8A5E-A0FD46DE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D0FA35-E857-CFEE-A91B-6AB898A9CB39}"/>
              </a:ext>
            </a:extLst>
          </p:cNvPr>
          <p:cNvGrpSpPr/>
          <p:nvPr userDrawn="1"/>
        </p:nvGrpSpPr>
        <p:grpSpPr>
          <a:xfrm>
            <a:off x="753251" y="2650837"/>
            <a:ext cx="2608785" cy="2226346"/>
            <a:chOff x="1686123" y="2235200"/>
            <a:chExt cx="2608785" cy="22263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BE0DB2-D297-5103-6956-19592D8B4174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2226346"/>
            </a:xfrm>
            <a:prstGeom prst="rect">
              <a:avLst/>
            </a:prstGeom>
            <a:solidFill>
              <a:srgbClr val="009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F0592C-5ACE-6EDE-2F30-D6A4CE40E801}"/>
                </a:ext>
              </a:extLst>
            </p:cNvPr>
            <p:cNvSpPr txBox="1"/>
            <p:nvPr userDrawn="1"/>
          </p:nvSpPr>
          <p:spPr>
            <a:xfrm>
              <a:off x="1778487" y="2309880"/>
              <a:ext cx="239634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200" dirty="0">
                  <a:solidFill>
                    <a:schemeClr val="bg1"/>
                  </a:solidFill>
                  <a:latin typeface="Geologica" pitchFamily="2" charset="0"/>
                </a:rPr>
                <a:t>‘Enjoyable to use and savings at pretty much every school’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2F8F62-18F8-3824-2D9B-7131E50F9413}"/>
                </a:ext>
              </a:extLst>
            </p:cNvPr>
            <p:cNvSpPr txBox="1"/>
            <p:nvPr userDrawn="1"/>
          </p:nvSpPr>
          <p:spPr>
            <a:xfrm>
              <a:off x="1824668" y="3753660"/>
              <a:ext cx="247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Ian Fraser, Strategic Lead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Children’s Transport,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Milton Keynes City Council</a:t>
              </a:r>
            </a:p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72570D-228C-8B7D-E2F5-3CCE936855CD}"/>
              </a:ext>
            </a:extLst>
          </p:cNvPr>
          <p:cNvGrpSpPr/>
          <p:nvPr userDrawn="1"/>
        </p:nvGrpSpPr>
        <p:grpSpPr>
          <a:xfrm>
            <a:off x="4046014" y="2650837"/>
            <a:ext cx="2654969" cy="2226346"/>
            <a:chOff x="1686123" y="2235200"/>
            <a:chExt cx="2654969" cy="222634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329FF8-70EC-E498-ACBB-F974B163465E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22263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0A27F6-A3DD-62BC-F145-6F27498B567F}"/>
                </a:ext>
              </a:extLst>
            </p:cNvPr>
            <p:cNvSpPr txBox="1"/>
            <p:nvPr userDrawn="1"/>
          </p:nvSpPr>
          <p:spPr>
            <a:xfrm>
              <a:off x="1815433" y="2307110"/>
              <a:ext cx="239634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200" dirty="0">
                  <a:solidFill>
                    <a:srgbClr val="0096AD"/>
                  </a:solidFill>
                  <a:latin typeface="Geologica" pitchFamily="2" charset="0"/>
                </a:rPr>
                <a:t>‘Enjoyable to use and savings at pretty much every school’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00B5DD-FE7F-7013-EB44-FA752416BE9E}"/>
                </a:ext>
              </a:extLst>
            </p:cNvPr>
            <p:cNvSpPr txBox="1"/>
            <p:nvPr userDrawn="1"/>
          </p:nvSpPr>
          <p:spPr>
            <a:xfrm>
              <a:off x="1870852" y="3753660"/>
              <a:ext cx="247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Ian Fraser, Strategic Lead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Children’s Transport,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Milton Keynes City Council</a:t>
              </a:r>
            </a:p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76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69F1-BE08-68A6-8A5E-A0FD46DE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B4C59A5-B3FA-B104-7952-9D39D4F2923A}"/>
              </a:ext>
            </a:extLst>
          </p:cNvPr>
          <p:cNvGrpSpPr/>
          <p:nvPr userDrawn="1"/>
        </p:nvGrpSpPr>
        <p:grpSpPr>
          <a:xfrm>
            <a:off x="753251" y="2305262"/>
            <a:ext cx="2581076" cy="1890562"/>
            <a:chOff x="1686123" y="2235200"/>
            <a:chExt cx="2581076" cy="18905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BE0DB2-D297-5103-6956-19592D8B4174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1890562"/>
            </a:xfrm>
            <a:prstGeom prst="rect">
              <a:avLst/>
            </a:prstGeom>
            <a:solidFill>
              <a:srgbClr val="C042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F0592C-5ACE-6EDE-2F30-D6A4CE40E801}"/>
                </a:ext>
              </a:extLst>
            </p:cNvPr>
            <p:cNvSpPr txBox="1"/>
            <p:nvPr userDrawn="1"/>
          </p:nvSpPr>
          <p:spPr>
            <a:xfrm>
              <a:off x="1778487" y="2309880"/>
              <a:ext cx="23963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200" dirty="0">
                  <a:solidFill>
                    <a:schemeClr val="bg1"/>
                  </a:solidFill>
                  <a:latin typeface="Geologica" pitchFamily="2" charset="0"/>
                </a:rPr>
                <a:t>‘Not all</a:t>
              </a:r>
            </a:p>
            <a:p>
              <a:r>
                <a:rPr lang="en-GB" sz="2200" dirty="0">
                  <a:solidFill>
                    <a:schemeClr val="bg1"/>
                  </a:solidFill>
                  <a:latin typeface="Geologica" pitchFamily="2" charset="0"/>
                </a:rPr>
                <a:t>suppliers are</a:t>
              </a:r>
            </a:p>
            <a:p>
              <a:r>
                <a:rPr lang="en-GB" sz="2200" dirty="0">
                  <a:solidFill>
                    <a:schemeClr val="bg1"/>
                  </a:solidFill>
                  <a:latin typeface="Geologica" pitchFamily="2" charset="0"/>
                </a:rPr>
                <a:t>created equal’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2F8F62-18F8-3824-2D9B-7131E50F9413}"/>
                </a:ext>
              </a:extLst>
            </p:cNvPr>
            <p:cNvSpPr txBox="1"/>
            <p:nvPr userDrawn="1"/>
          </p:nvSpPr>
          <p:spPr>
            <a:xfrm>
              <a:off x="1778487" y="3417876"/>
              <a:ext cx="247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Eleanor Grieve, Performance,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Review and Systems Officer,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Scottish Borders Council</a:t>
              </a:r>
            </a:p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D55C1B-7B98-3B47-D645-A17231109C84}"/>
              </a:ext>
            </a:extLst>
          </p:cNvPr>
          <p:cNvGrpSpPr/>
          <p:nvPr userDrawn="1"/>
        </p:nvGrpSpPr>
        <p:grpSpPr>
          <a:xfrm>
            <a:off x="3639614" y="2305262"/>
            <a:ext cx="2581076" cy="1890562"/>
            <a:chOff x="1686123" y="2235200"/>
            <a:chExt cx="2581076" cy="1890562"/>
          </a:xfrm>
          <a:solidFill>
            <a:srgbClr val="FFFFFF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DF3524-69D4-2D96-4C4C-34AF7212D790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18905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9D8EE9-65D4-E2E5-362F-9E86185697D1}"/>
                </a:ext>
              </a:extLst>
            </p:cNvPr>
            <p:cNvSpPr txBox="1"/>
            <p:nvPr userDrawn="1"/>
          </p:nvSpPr>
          <p:spPr>
            <a:xfrm>
              <a:off x="1778487" y="2309880"/>
              <a:ext cx="2396349" cy="1107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200" dirty="0">
                  <a:solidFill>
                    <a:srgbClr val="C0427D"/>
                  </a:solidFill>
                  <a:latin typeface="Geologica" pitchFamily="2" charset="0"/>
                </a:rPr>
                <a:t>‘Not all</a:t>
              </a:r>
            </a:p>
            <a:p>
              <a:r>
                <a:rPr lang="en-GB" sz="2200" dirty="0">
                  <a:solidFill>
                    <a:srgbClr val="C0427D"/>
                  </a:solidFill>
                  <a:latin typeface="Geologica" pitchFamily="2" charset="0"/>
                </a:rPr>
                <a:t>suppliers are</a:t>
              </a:r>
            </a:p>
            <a:p>
              <a:r>
                <a:rPr lang="en-GB" sz="2200" dirty="0">
                  <a:solidFill>
                    <a:srgbClr val="C0427D"/>
                  </a:solidFill>
                  <a:latin typeface="Geologica" pitchFamily="2" charset="0"/>
                </a:rPr>
                <a:t>created equal’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C87267-9EE3-A966-C801-1363E749FD24}"/>
                </a:ext>
              </a:extLst>
            </p:cNvPr>
            <p:cNvSpPr txBox="1"/>
            <p:nvPr userDrawn="1"/>
          </p:nvSpPr>
          <p:spPr>
            <a:xfrm>
              <a:off x="1778487" y="3417876"/>
              <a:ext cx="247024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Eleanor Grieve, Performance,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Review and Systems Officer,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Scottish Borders Council</a:t>
              </a:r>
            </a:p>
            <a:p>
              <a:endParaRPr lang="en-GB" sz="10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8303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769F1-BE08-68A6-8A5E-A0FD46DE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E8E407-DF5F-C42C-2432-D1A195245692}"/>
              </a:ext>
            </a:extLst>
          </p:cNvPr>
          <p:cNvGrpSpPr/>
          <p:nvPr userDrawn="1"/>
        </p:nvGrpSpPr>
        <p:grpSpPr>
          <a:xfrm>
            <a:off x="753251" y="2318327"/>
            <a:ext cx="2581076" cy="2595418"/>
            <a:chOff x="1686123" y="2235200"/>
            <a:chExt cx="2581076" cy="259541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BE0DB2-D297-5103-6956-19592D8B4174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2595418"/>
            </a:xfrm>
            <a:prstGeom prst="rect">
              <a:avLst/>
            </a:prstGeom>
            <a:solidFill>
              <a:srgbClr val="F7A7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F0592C-5ACE-6EDE-2F30-D6A4CE40E801}"/>
                </a:ext>
              </a:extLst>
            </p:cNvPr>
            <p:cNvSpPr txBox="1"/>
            <p:nvPr userDrawn="1"/>
          </p:nvSpPr>
          <p:spPr>
            <a:xfrm>
              <a:off x="1778486" y="2336978"/>
              <a:ext cx="239634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‘Route timings</a:t>
              </a:r>
            </a:p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are robust</a:t>
              </a:r>
            </a:p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which gives us</a:t>
              </a:r>
            </a:p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the confidence</a:t>
              </a:r>
            </a:p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to maximise</a:t>
              </a:r>
            </a:p>
            <a:p>
              <a:r>
                <a:rPr lang="en-GB" sz="2000" dirty="0">
                  <a:solidFill>
                    <a:srgbClr val="FFFFFF"/>
                  </a:solidFill>
                  <a:latin typeface="Geologica" pitchFamily="2" charset="0"/>
                </a:rPr>
                <a:t>occupancy’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2F8F62-18F8-3824-2D9B-7131E50F9413}"/>
                </a:ext>
              </a:extLst>
            </p:cNvPr>
            <p:cNvSpPr txBox="1"/>
            <p:nvPr userDrawn="1"/>
          </p:nvSpPr>
          <p:spPr>
            <a:xfrm>
              <a:off x="1824668" y="4275970"/>
              <a:ext cx="23963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Roger Haworth,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Swindon Borough Council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3AADD7-C616-0AC0-2B86-DB2FC20DE720}"/>
              </a:ext>
            </a:extLst>
          </p:cNvPr>
          <p:cNvGrpSpPr/>
          <p:nvPr userDrawn="1"/>
        </p:nvGrpSpPr>
        <p:grpSpPr>
          <a:xfrm>
            <a:off x="3852051" y="2318327"/>
            <a:ext cx="2581076" cy="2595418"/>
            <a:chOff x="1686123" y="2235200"/>
            <a:chExt cx="2581076" cy="259541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19C2407-A9E7-AA76-2BBB-6D5B6E385D77}"/>
                </a:ext>
              </a:extLst>
            </p:cNvPr>
            <p:cNvSpPr/>
            <p:nvPr userDrawn="1"/>
          </p:nvSpPr>
          <p:spPr>
            <a:xfrm>
              <a:off x="1686123" y="2235200"/>
              <a:ext cx="2581076" cy="25954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D56E8F-E8FA-F10A-469C-ECD4FC00ACA6}"/>
                </a:ext>
              </a:extLst>
            </p:cNvPr>
            <p:cNvSpPr txBox="1"/>
            <p:nvPr userDrawn="1"/>
          </p:nvSpPr>
          <p:spPr>
            <a:xfrm>
              <a:off x="1778486" y="2336978"/>
              <a:ext cx="239634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‘Route timings</a:t>
              </a:r>
            </a:p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are robust</a:t>
              </a:r>
            </a:p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which gives us</a:t>
              </a:r>
            </a:p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the confidence</a:t>
              </a:r>
            </a:p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to maximise</a:t>
              </a:r>
            </a:p>
            <a:p>
              <a:r>
                <a:rPr lang="en-GB" sz="2000" dirty="0">
                  <a:solidFill>
                    <a:srgbClr val="F7A711"/>
                  </a:solidFill>
                  <a:latin typeface="Geologica" pitchFamily="2" charset="0"/>
                </a:rPr>
                <a:t>occupancy’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527BE1-6AFF-94DD-9930-7C016D250A12}"/>
                </a:ext>
              </a:extLst>
            </p:cNvPr>
            <p:cNvSpPr txBox="1"/>
            <p:nvPr userDrawn="1"/>
          </p:nvSpPr>
          <p:spPr>
            <a:xfrm>
              <a:off x="1824668" y="4275970"/>
              <a:ext cx="23963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Roger Haworth,</a:t>
              </a:r>
            </a:p>
            <a:p>
              <a:r>
                <a:rPr lang="en-GB" sz="1000" dirty="0">
                  <a:solidFill>
                    <a:srgbClr val="000000"/>
                  </a:solidFill>
                  <a:latin typeface="Geologica" pitchFamily="2" charset="0"/>
                </a:rPr>
                <a:t>Swindon Borough Council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2535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6000"/>
              <a:buFont typeface="Geologica"/>
              <a:buNone/>
              <a:defRPr sz="6000" b="1" i="0">
                <a:solidFill>
                  <a:srgbClr val="5C1B4B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6722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5400"/>
              <a:buFont typeface="Geologica SemiBold"/>
              <a:buNone/>
              <a:defRPr sz="5400" b="1" i="0">
                <a:solidFill>
                  <a:srgbClr val="5C1B4B"/>
                </a:solidFill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 b="0" i="0">
                <a:solidFill>
                  <a:srgbClr val="757575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946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11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3200"/>
              <a:buFont typeface="Geologica Light"/>
              <a:buNone/>
              <a:defRPr sz="3200" b="0" i="0">
                <a:latin typeface="Geologica Light"/>
                <a:ea typeface="Geologica Light"/>
                <a:cs typeface="Geologica Light"/>
                <a:sym typeface="Geologic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body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b="0" i="0"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>
                <a:latin typeface="Geologica"/>
                <a:ea typeface="Geologica"/>
                <a:cs typeface="Geologica"/>
                <a:sym typeface="Geologica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Geologica"/>
                <a:ea typeface="Geologica"/>
                <a:cs typeface="Geologica"/>
                <a:sym typeface="Geologica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Geologica"/>
                <a:ea typeface="Geologica"/>
                <a:cs typeface="Geologica"/>
                <a:sym typeface="Geologica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Geologica"/>
                <a:ea typeface="Geologica"/>
                <a:cs typeface="Geologica"/>
                <a:sym typeface="Geologica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2"/>
          </p:nvPr>
        </p:nvSpPr>
        <p:spPr>
          <a:xfrm>
            <a:off x="839788" y="1711569"/>
            <a:ext cx="3932237" cy="415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618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57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400"/>
              <a:buFont typeface="Geologica Light"/>
              <a:buNone/>
              <a:defRPr b="0" i="0">
                <a:latin typeface="Geologica Light"/>
                <a:ea typeface="Geologica Light"/>
                <a:cs typeface="Geologica Light"/>
                <a:sym typeface="Geologic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3732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57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400"/>
              <a:buFont typeface="Geologica Light"/>
              <a:buNone/>
              <a:defRPr b="0" i="0">
                <a:latin typeface="Geologica Light"/>
                <a:ea typeface="Geologica Light"/>
                <a:cs typeface="Geologica Light"/>
                <a:sym typeface="Geologic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839788" y="1059840"/>
            <a:ext cx="5157787" cy="57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2"/>
          </p:nvPr>
        </p:nvSpPr>
        <p:spPr>
          <a:xfrm>
            <a:off x="839788" y="1754555"/>
            <a:ext cx="5157787" cy="443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Geologica"/>
                <a:ea typeface="Geologica"/>
                <a:cs typeface="Geologica"/>
                <a:sym typeface="Geologica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Geologica"/>
                <a:ea typeface="Geologica"/>
                <a:cs typeface="Geologica"/>
                <a:sym typeface="Geologica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Geologica"/>
                <a:ea typeface="Geologica"/>
                <a:cs typeface="Geologica"/>
                <a:sym typeface="Geologica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Geologica"/>
                <a:ea typeface="Geologica"/>
                <a:cs typeface="Geologica"/>
                <a:sym typeface="Geologic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3"/>
          </p:nvPr>
        </p:nvSpPr>
        <p:spPr>
          <a:xfrm>
            <a:off x="6172200" y="1059840"/>
            <a:ext cx="5183188" cy="57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4"/>
          </p:nvPr>
        </p:nvSpPr>
        <p:spPr>
          <a:xfrm>
            <a:off x="6172200" y="1754555"/>
            <a:ext cx="5183188" cy="443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>
                <a:latin typeface="Geologica"/>
                <a:ea typeface="Geologica"/>
                <a:cs typeface="Geologica"/>
                <a:sym typeface="Geologica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>
                <a:latin typeface="Geologica"/>
                <a:ea typeface="Geologica"/>
                <a:cs typeface="Geologica"/>
                <a:sym typeface="Geologica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Geologica"/>
                <a:ea typeface="Geologica"/>
                <a:cs typeface="Geologica"/>
                <a:sym typeface="Geologica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latin typeface="Geologica"/>
                <a:ea typeface="Geologica"/>
                <a:cs typeface="Geologica"/>
                <a:sym typeface="Geologic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3603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3035" y="1944106"/>
            <a:ext cx="9144000" cy="1655763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3035" y="3599869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Geolog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7D0F5C-76D5-EB26-3150-2DA23AF16DEA}"/>
              </a:ext>
            </a:extLst>
          </p:cNvPr>
          <p:cNvCxnSpPr/>
          <p:nvPr userDrawn="1"/>
        </p:nvCxnSpPr>
        <p:spPr>
          <a:xfrm flipV="1">
            <a:off x="753035" y="0"/>
            <a:ext cx="0" cy="6145619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592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E882-5B1E-6A35-B90D-CCB11472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319909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728BC3F-264E-E168-9A60-057C076E657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369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box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A95A16D-433D-8474-9F88-42024CAEC5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035" y="0"/>
            <a:ext cx="0" cy="68580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FD54A-EB18-498E-DE04-E9544D45F01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53035" y="1828800"/>
            <a:ext cx="10602353" cy="414996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AE5870-E6CB-9F3E-68ED-5BE2BA20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319909"/>
            <a:ext cx="10515600" cy="1325563"/>
          </a:xfrm>
        </p:spPr>
        <p:txBody>
          <a:bodyPr>
            <a:normAutofit/>
          </a:bodyPr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718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446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3251" y="3970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251" y="1904290"/>
            <a:ext cx="10515600" cy="417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Google Shape;10;p16">
            <a:extLst>
              <a:ext uri="{FF2B5EF4-FFF2-40B4-BE49-F238E27FC236}">
                <a16:creationId xmlns:a16="http://schemas.microsoft.com/office/drawing/2014/main" id="{980032E0-1FC2-98A5-0C65-5F585884A984}"/>
              </a:ext>
            </a:extLst>
          </p:cNvPr>
          <p:cNvSpPr/>
          <p:nvPr userDrawn="1"/>
        </p:nvSpPr>
        <p:spPr>
          <a:xfrm>
            <a:off x="10111499" y="6666436"/>
            <a:ext cx="1089025" cy="6667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C0F964C-7403-7F03-0B50-84436EE587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31969"/>
            <a:ext cx="2823090" cy="72603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EF9C57-C2C0-B3DA-44FE-F9A37B35FB0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753251" y="0"/>
            <a:ext cx="0" cy="6866677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oogle Shape;11;p16">
            <a:extLst>
              <a:ext uri="{FF2B5EF4-FFF2-40B4-BE49-F238E27FC236}">
                <a16:creationId xmlns:a16="http://schemas.microsoft.com/office/drawing/2014/main" id="{4B68586F-FE11-D2E7-4454-FFD718DF250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151101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B8243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6990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82" r:id="rId5"/>
    <p:sldLayoutId id="2147483683" r:id="rId6"/>
    <p:sldLayoutId id="2147483679" r:id="rId7"/>
    <p:sldLayoutId id="2147483680" r:id="rId8"/>
    <p:sldLayoutId id="2147483681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5C1A4B"/>
          </a:solidFill>
          <a:latin typeface="Geologica Extra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 baseline="0">
          <a:solidFill>
            <a:srgbClr val="000000"/>
          </a:solidFill>
          <a:latin typeface="Geolog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0000"/>
          </a:solidFill>
          <a:latin typeface="Geolog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0000"/>
          </a:solidFill>
          <a:latin typeface="Geolog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rgbClr val="000000"/>
          </a:solidFill>
          <a:latin typeface="Geolog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rgbClr val="000000"/>
          </a:solidFill>
          <a:latin typeface="Geolog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C0F964C-7403-7F03-0B50-84436EE587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31969"/>
            <a:ext cx="2823090" cy="7260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5841BA-F14B-3F25-7F85-B60FCDCAB0E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131969"/>
          </a:xfrm>
          <a:prstGeom prst="rect">
            <a:avLst/>
          </a:prstGeom>
          <a:ln>
            <a:solidFill>
              <a:srgbClr val="5B134C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3251" y="3970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251" y="1904290"/>
            <a:ext cx="10515600" cy="417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Google Shape;10;p16">
            <a:extLst>
              <a:ext uri="{FF2B5EF4-FFF2-40B4-BE49-F238E27FC236}">
                <a16:creationId xmlns:a16="http://schemas.microsoft.com/office/drawing/2014/main" id="{980032E0-1FC2-98A5-0C65-5F585884A984}"/>
              </a:ext>
            </a:extLst>
          </p:cNvPr>
          <p:cNvSpPr/>
          <p:nvPr userDrawn="1"/>
        </p:nvSpPr>
        <p:spPr>
          <a:xfrm>
            <a:off x="10111499" y="6666436"/>
            <a:ext cx="1089025" cy="6667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EF9C57-C2C0-B3DA-44FE-F9A37B35FB07}"/>
              </a:ext>
            </a:extLst>
          </p:cNvPr>
          <p:cNvCxnSpPr>
            <a:cxnSpLocks/>
          </p:cNvCxnSpPr>
          <p:nvPr userDrawn="1"/>
        </p:nvCxnSpPr>
        <p:spPr>
          <a:xfrm flipV="1">
            <a:off x="753251" y="0"/>
            <a:ext cx="0" cy="6866677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13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bg1"/>
          </a:solidFill>
          <a:latin typeface="Geologica Extra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 baseline="0">
          <a:solidFill>
            <a:schemeClr val="bg1"/>
          </a:solidFill>
          <a:latin typeface="Geolog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Geolog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Geolog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bg1"/>
          </a:solidFill>
          <a:latin typeface="Geolog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bg1"/>
          </a:solidFill>
          <a:latin typeface="Geolog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customXml" Target="../ink/ink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customXml" Target="../ink/ink5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liz.davidson@qroutes.co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ctrTitle"/>
          </p:nvPr>
        </p:nvSpPr>
        <p:spPr>
          <a:xfrm>
            <a:off x="1524000" y="190613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Font typeface="Geologica"/>
              <a:buNone/>
            </a:pPr>
            <a:r>
              <a:rPr lang="en-US" sz="4000"/>
              <a:t>Balancing children's capabilities with efficiency when planning additonal needs transport</a:t>
            </a:r>
            <a:endParaRPr sz="4800"/>
          </a:p>
        </p:txBody>
      </p:sp>
      <p:sp>
        <p:nvSpPr>
          <p:cNvPr id="56" name="Google Shape;56;p1"/>
          <p:cNvSpPr txBox="1">
            <a:spLocks noGrp="1"/>
          </p:cNvSpPr>
          <p:nvPr>
            <p:ph type="subTitle" idx="1"/>
          </p:nvPr>
        </p:nvSpPr>
        <p:spPr>
          <a:xfrm>
            <a:off x="1524000" y="438581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</a:pPr>
            <a:r>
              <a:rPr lang="en-US">
                <a:solidFill>
                  <a:srgbClr val="3A3838"/>
                </a:solidFill>
              </a:rPr>
              <a:t>World Passenger Festival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</a:pPr>
            <a:r>
              <a:rPr lang="en-US">
                <a:solidFill>
                  <a:srgbClr val="3A3838"/>
                </a:solidFill>
              </a:rPr>
              <a:t>Vienna | June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1850" y="944398"/>
            <a:ext cx="10515600" cy="3242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400"/>
              <a:buFont typeface="Geologica SemiBold"/>
              <a:buNone/>
            </a:pPr>
            <a:r>
              <a:rPr lang="en-US" sz="4400"/>
              <a:t>What we'll cover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1850" y="4355432"/>
            <a:ext cx="10515600" cy="1734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</a:rPr>
              <a:t>Background to school transport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</a:rPr>
              <a:t>Why 70+ local authorities use QRoutes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</a:rPr>
              <a:t>QRoutes Vantage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</a:rPr>
              <a:t>Examples</a:t>
            </a:r>
            <a:endParaRPr/>
          </a:p>
        </p:txBody>
      </p:sp>
      <p:pic>
        <p:nvPicPr>
          <p:cNvPr id="3" name="Picture 2" descr="A blue van with a person in a wheelchair&#10;&#10;Description automatically generated">
            <a:extLst>
              <a:ext uri="{FF2B5EF4-FFF2-40B4-BE49-F238E27FC236}">
                <a16:creationId xmlns:a16="http://schemas.microsoft.com/office/drawing/2014/main" id="{BE695100-B0DD-9245-0266-37693303A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2600" y="1333425"/>
            <a:ext cx="6629400" cy="6629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in a wheelchair&#10;&#10;Description automatically generated">
            <a:extLst>
              <a:ext uri="{FF2B5EF4-FFF2-40B4-BE49-F238E27FC236}">
                <a16:creationId xmlns:a16="http://schemas.microsoft.com/office/drawing/2014/main" id="{2B117AE1-3A43-4AA7-6662-BCC865E79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25" y="314325"/>
            <a:ext cx="622935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6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5620389" cy="111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3200"/>
              <a:buFont typeface="Geologica SemiBold"/>
              <a:buNone/>
            </a:pPr>
            <a:r>
              <a:rPr lang="en-US" b="1">
                <a:latin typeface="Geologica SemiBold"/>
                <a:ea typeface="Geologica SemiBold"/>
                <a:cs typeface="Geologica SemiBold"/>
                <a:sym typeface="Geologica SemiBold"/>
              </a:rPr>
              <a:t>School Transport in the UK</a:t>
            </a:r>
            <a:endParaRPr/>
          </a:p>
        </p:txBody>
      </p:sp>
      <p:sp>
        <p:nvSpPr>
          <p:cNvPr id="70" name="Google Shape;70;p3"/>
          <p:cNvSpPr txBox="1">
            <a:spLocks noGrp="1"/>
          </p:cNvSpPr>
          <p:nvPr>
            <p:ph type="body" idx="2"/>
          </p:nvPr>
        </p:nvSpPr>
        <p:spPr>
          <a:xfrm>
            <a:off x="839787" y="1711569"/>
            <a:ext cx="5466009" cy="415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rgbClr val="3A3838"/>
                </a:solidFill>
              </a:rPr>
              <a:t>Legal duty for for children with additional needs (SEND)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rgbClr val="3A3838"/>
                </a:solidFill>
              </a:rPr>
              <a:t>Public spend currently in estimated at</a:t>
            </a:r>
            <a:br>
              <a:rPr lang="en-US" sz="2000">
                <a:solidFill>
                  <a:srgbClr val="3A3838"/>
                </a:solidFill>
              </a:rPr>
            </a:br>
            <a:r>
              <a:rPr lang="en-US" sz="2000">
                <a:solidFill>
                  <a:srgbClr val="3A3838"/>
                </a:solidFill>
              </a:rPr>
              <a:t>£1,400,000,000 (SEND &amp; Mainstream)</a:t>
            </a:r>
            <a:endParaRPr/>
          </a:p>
          <a:p>
            <a:pPr marL="342900" indent="-342900">
              <a:spcBef>
                <a:spcPts val="1800"/>
              </a:spcBef>
              <a:buClr>
                <a:srgbClr val="3A3838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rgbClr val="3A3838"/>
                </a:solidFill>
              </a:rPr>
              <a:t>SEND – Special Educational Needs and Disabilities - is an umbrella term</a:t>
            </a:r>
            <a:endParaRPr lang="en-US" sz="2000"/>
          </a:p>
          <a:p>
            <a:pPr marL="342900" lvl="0" indent="-215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rgbClr val="3A3838"/>
              </a:solidFill>
            </a:endParaRP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BD78B43-E828-BB2F-AF88-E449532AB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792" y="1350290"/>
            <a:ext cx="4157420" cy="41574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FD511BE-5465-29E6-7251-5219048019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740664"/>
              </p:ext>
            </p:extLst>
          </p:nvPr>
        </p:nvGraphicFramePr>
        <p:xfrm>
          <a:off x="6464632" y="1701455"/>
          <a:ext cx="3886200" cy="382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084DC1F-6589-3539-61A5-25844E474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1705253"/>
              </p:ext>
            </p:extLst>
          </p:nvPr>
        </p:nvGraphicFramePr>
        <p:xfrm>
          <a:off x="1322943" y="1701455"/>
          <a:ext cx="4771572" cy="382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559964E-9137-4D47-AB8A-F732E566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 Transport in the UK</a:t>
            </a:r>
          </a:p>
        </p:txBody>
      </p:sp>
    </p:spTree>
    <p:extLst>
      <p:ext uri="{BB962C8B-B14F-4D97-AF65-F5344CB8AC3E}">
        <p14:creationId xmlns:p14="http://schemas.microsoft.com/office/powerpoint/2010/main" val="144025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 txBox="1">
            <a:spLocks noGrp="1"/>
          </p:cNvSpPr>
          <p:nvPr>
            <p:ph type="title"/>
          </p:nvPr>
        </p:nvSpPr>
        <p:spPr>
          <a:xfrm>
            <a:off x="753035" y="2766218"/>
            <a:ext cx="48091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ct val="100000"/>
              <a:buFont typeface="Geologica SemiBold"/>
              <a:buNone/>
            </a:pPr>
            <a:r>
              <a:rPr lang="en-US" sz="4400" b="1">
                <a:latin typeface="Geologica SemiBold"/>
                <a:ea typeface="Geologica SemiBold"/>
                <a:cs typeface="Geologica SemiBold"/>
                <a:sym typeface="Geologica SemiBold"/>
              </a:rPr>
              <a:t>Routing is hard</a:t>
            </a:r>
            <a:endParaRPr sz="4400"/>
          </a:p>
        </p:txBody>
      </p:sp>
      <p:sp>
        <p:nvSpPr>
          <p:cNvPr id="88" name="Google Shape;88;p5"/>
          <p:cNvSpPr/>
          <p:nvPr/>
        </p:nvSpPr>
        <p:spPr>
          <a:xfrm>
            <a:off x="7287667" y="3947345"/>
            <a:ext cx="619202" cy="6591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5135970" y="1379238"/>
            <a:ext cx="619202" cy="4731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0F4BA13-F3CE-27ED-2888-A0DBA3449C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953040"/>
              </p:ext>
            </p:extLst>
          </p:nvPr>
        </p:nvGraphicFramePr>
        <p:xfrm>
          <a:off x="5300954" y="943887"/>
          <a:ext cx="5469247" cy="438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0FBC3E3-DA2A-6EEA-2869-5EC85D897F94}"/>
              </a:ext>
            </a:extLst>
          </p:cNvPr>
          <p:cNvSpPr txBox="1"/>
          <p:nvPr/>
        </p:nvSpPr>
        <p:spPr>
          <a:xfrm>
            <a:off x="9652587" y="5139515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Demand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13450-A830-4149-418D-FA0711F08A7E}"/>
              </a:ext>
            </a:extLst>
          </p:cNvPr>
          <p:cNvSpPr txBox="1"/>
          <p:nvPr/>
        </p:nvSpPr>
        <p:spPr>
          <a:xfrm>
            <a:off x="9485875" y="2672369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Complexity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4383376" cy="111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400"/>
              <a:buFont typeface="Geologica SemiBold"/>
              <a:buNone/>
            </a:pPr>
            <a:r>
              <a:rPr lang="en-US" sz="4400" b="1">
                <a:latin typeface="Geologica SemiBold"/>
                <a:ea typeface="Geologica SemiBold"/>
                <a:cs typeface="Geologica SemiBold"/>
                <a:sym typeface="Geologica SemiBold"/>
              </a:rPr>
              <a:t>Why QRoutes</a:t>
            </a:r>
            <a:endParaRPr/>
          </a:p>
        </p:txBody>
      </p:sp>
      <p:pic>
        <p:nvPicPr>
          <p:cNvPr id="77" name="Google Shape;77;p4" descr="A computer with a map on i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5937" y="1013619"/>
            <a:ext cx="5403900" cy="5403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8" name="Google Shape;78;p4"/>
          <p:cNvSpPr txBox="1">
            <a:spLocks noGrp="1"/>
          </p:cNvSpPr>
          <p:nvPr>
            <p:ph type="body" idx="2"/>
          </p:nvPr>
        </p:nvSpPr>
        <p:spPr>
          <a:xfrm>
            <a:off x="662766" y="1787769"/>
            <a:ext cx="5548847" cy="415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/>
              <a:t>Fast</a:t>
            </a:r>
            <a:endParaRPr sz="1400"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/>
              <a:t>Effective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/>
              <a:t>Intuitive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84662-26DB-76D9-6A6D-2E5BC8D7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 one school in East Sussex...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92AAE9-3E84-FA8A-0340-BB772755AC14}"/>
              </a:ext>
            </a:extLst>
          </p:cNvPr>
          <p:cNvSpPr txBox="1"/>
          <p:nvPr/>
        </p:nvSpPr>
        <p:spPr>
          <a:xfrm>
            <a:off x="5453743" y="2828835"/>
            <a:ext cx="5814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3 hours - passenger travel time saved</a:t>
            </a:r>
          </a:p>
          <a:p>
            <a:r>
              <a:rPr lang="en-US" sz="2400"/>
              <a:t>46% - mileage (km) saved</a:t>
            </a:r>
          </a:p>
          <a:p>
            <a:r>
              <a:rPr lang="en-US" sz="2400"/>
              <a:t>£274,692 p.a. saved (33%)</a:t>
            </a:r>
          </a:p>
          <a:p>
            <a:endParaRPr lang="en-US" sz="2400"/>
          </a:p>
        </p:txBody>
      </p:sp>
      <p:pic>
        <p:nvPicPr>
          <p:cNvPr id="4" name="Google Shape;120;p8" descr="A group of squares with different colors&#10;&#10;Description automatically generated">
            <a:extLst>
              <a:ext uri="{FF2B5EF4-FFF2-40B4-BE49-F238E27FC236}">
                <a16:creationId xmlns:a16="http://schemas.microsoft.com/office/drawing/2014/main" id="{55C35A36-3B4D-A116-5573-0EC27734639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1843" y="2466975"/>
            <a:ext cx="2552700" cy="2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78E270E-9384-3811-3048-9FFA73223282}"/>
              </a:ext>
            </a:extLst>
          </p:cNvPr>
          <p:cNvGrpSpPr/>
          <p:nvPr/>
        </p:nvGrpSpPr>
        <p:grpSpPr>
          <a:xfrm>
            <a:off x="3596529" y="2843974"/>
            <a:ext cx="1709640" cy="722880"/>
            <a:chOff x="3596529" y="2843974"/>
            <a:chExt cx="1709640" cy="72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CD29CDA-40A2-DC83-C69D-F7E5518625E0}"/>
                    </a:ext>
                  </a:extLst>
                </p14:cNvPr>
                <p14:cNvContentPartPr/>
                <p14:nvPr/>
              </p14:nvContentPartPr>
              <p14:xfrm>
                <a:off x="3596529" y="2843974"/>
                <a:ext cx="885240" cy="7228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CD29CDA-40A2-DC83-C69D-F7E5518625E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558729" y="2805814"/>
                  <a:ext cx="960840" cy="79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E7D55E1-5902-8144-4787-B87579BB58C4}"/>
                    </a:ext>
                  </a:extLst>
                </p14:cNvPr>
                <p14:cNvContentPartPr/>
                <p14:nvPr/>
              </p14:nvContentPartPr>
              <p14:xfrm>
                <a:off x="4524969" y="2956654"/>
                <a:ext cx="781200" cy="134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E7D55E1-5902-8144-4787-B87579BB58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87169" y="2918494"/>
                  <a:ext cx="8571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0AF3D03-CBC7-A20F-0EF3-09F69FD593BE}"/>
                    </a:ext>
                  </a:extLst>
                </p14:cNvPr>
                <p14:cNvContentPartPr/>
                <p14:nvPr/>
              </p14:nvContentPartPr>
              <p14:xfrm>
                <a:off x="4440729" y="2948014"/>
                <a:ext cx="276120" cy="2034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0AF3D03-CBC7-A20F-0EF3-09F69FD593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02929" y="2910214"/>
                  <a:ext cx="351720" cy="2793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 descr="East Sussex County Council - Wikipedia">
            <a:extLst>
              <a:ext uri="{FF2B5EF4-FFF2-40B4-BE49-F238E27FC236}">
                <a16:creationId xmlns:a16="http://schemas.microsoft.com/office/drawing/2014/main" id="{40A0CB36-D11C-DC10-33FA-0FB1FF15C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781" y="4757499"/>
            <a:ext cx="1250931" cy="117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18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7"/>
          <p:cNvGrpSpPr/>
          <p:nvPr/>
        </p:nvGrpSpPr>
        <p:grpSpPr>
          <a:xfrm>
            <a:off x="657013" y="513724"/>
            <a:ext cx="5108128" cy="5391629"/>
            <a:chOff x="1326818" y="-205390"/>
            <a:chExt cx="5108128" cy="5391629"/>
          </a:xfrm>
        </p:grpSpPr>
        <p:sp>
          <p:nvSpPr>
            <p:cNvPr id="104" name="Google Shape;104;p7"/>
            <p:cNvSpPr/>
            <p:nvPr/>
          </p:nvSpPr>
          <p:spPr>
            <a:xfrm>
              <a:off x="3220922" y="2180811"/>
              <a:ext cx="2665435" cy="266543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A2387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7"/>
            <p:cNvSpPr txBox="1"/>
            <p:nvPr/>
          </p:nvSpPr>
          <p:spPr>
            <a:xfrm>
              <a:off x="3756793" y="2805176"/>
              <a:ext cx="1593693" cy="1370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eologica"/>
                <a:buNone/>
              </a:pPr>
              <a:r>
                <a:rPr lang="en-US" sz="210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Pros and cons of alternative fleets</a:t>
              </a:r>
              <a:endParaRPr/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1670123" y="1550799"/>
              <a:ext cx="1938498" cy="19384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08E00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7"/>
            <p:cNvSpPr txBox="1"/>
            <p:nvPr/>
          </p:nvSpPr>
          <p:spPr>
            <a:xfrm>
              <a:off x="2158146" y="2041771"/>
              <a:ext cx="962452" cy="956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eologica"/>
                <a:buNone/>
              </a:pPr>
              <a:r>
                <a:rPr lang="en-US" sz="180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Cut the number of taxis</a:t>
              </a:r>
              <a:endParaRPr sz="1100"/>
            </a:p>
          </p:txBody>
        </p:sp>
        <p:sp>
          <p:nvSpPr>
            <p:cNvPr id="108" name="Google Shape;108;p7"/>
            <p:cNvSpPr/>
            <p:nvPr/>
          </p:nvSpPr>
          <p:spPr>
            <a:xfrm rot="-900000">
              <a:off x="2755880" y="213432"/>
              <a:ext cx="1899333" cy="18993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41091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7"/>
            <p:cNvSpPr txBox="1"/>
            <p:nvPr/>
          </p:nvSpPr>
          <p:spPr>
            <a:xfrm>
              <a:off x="3172459" y="630012"/>
              <a:ext cx="1066174" cy="1066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Geologica"/>
                <a:buNone/>
              </a:pPr>
              <a:r>
                <a:rPr lang="en-US" sz="180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Improve value for money</a:t>
              </a:r>
              <a:endParaRPr sz="1100"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3023189" y="1774482"/>
              <a:ext cx="3411757" cy="34117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3993" y="4072"/>
                  </a:moveTo>
                  <a:lnTo>
                    <a:pt x="53993" y="4072"/>
                  </a:lnTo>
                  <a:cubicBezTo>
                    <a:pt x="77245" y="1574"/>
                    <a:pt x="99617" y="13724"/>
                    <a:pt x="110182" y="34587"/>
                  </a:cubicBezTo>
                  <a:cubicBezTo>
                    <a:pt x="120747" y="55450"/>
                    <a:pt x="117302" y="80673"/>
                    <a:pt x="101529" y="97939"/>
                  </a:cubicBezTo>
                  <a:lnTo>
                    <a:pt x="104073" y="100681"/>
                  </a:lnTo>
                  <a:lnTo>
                    <a:pt x="96344" y="99175"/>
                  </a:lnTo>
                  <a:lnTo>
                    <a:pt x="95146" y="91058"/>
                  </a:lnTo>
                  <a:lnTo>
                    <a:pt x="97689" y="93799"/>
                  </a:lnTo>
                  <a:cubicBezTo>
                    <a:pt x="111684" y="78194"/>
                    <a:pt x="114614" y="55578"/>
                    <a:pt x="105058" y="36921"/>
                  </a:cubicBezTo>
                  <a:cubicBezTo>
                    <a:pt x="95501" y="18264"/>
                    <a:pt x="75436" y="7427"/>
                    <a:pt x="54594" y="9665"/>
                  </a:cubicBezTo>
                  <a:close/>
                </a:path>
              </a:pathLst>
            </a:custGeom>
            <a:solidFill>
              <a:srgbClr val="A238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1326818" y="1119084"/>
              <a:ext cx="2478855" cy="247885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F08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2316544" y="-205390"/>
              <a:ext cx="2672705" cy="26727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4109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7"/>
          <p:cNvSpPr txBox="1"/>
          <p:nvPr/>
        </p:nvSpPr>
        <p:spPr>
          <a:xfrm>
            <a:off x="5216552" y="1292640"/>
            <a:ext cx="673770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5C1B4B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Local authorities </a:t>
            </a:r>
            <a:br>
              <a:rPr lang="en-US" sz="3200" b="1">
                <a:solidFill>
                  <a:srgbClr val="5C1B4B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</a:br>
            <a:r>
              <a:rPr lang="en-US" sz="3200" b="1">
                <a:solidFill>
                  <a:srgbClr val="5C1B4B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increasingly want to know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5C1B4B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'Where can we do better?'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5400"/>
              <a:buFont typeface="Geologica SemiBold"/>
              <a:buNone/>
            </a:pPr>
            <a:r>
              <a:rPr lang="en-US"/>
              <a:t>QRoutes </a:t>
            </a:r>
            <a:br>
              <a:rPr lang="en-US"/>
            </a:br>
            <a:r>
              <a:rPr lang="en-US"/>
              <a:t>Vantage</a:t>
            </a:r>
            <a:endParaRPr/>
          </a:p>
        </p:txBody>
      </p:sp>
      <p:sp>
        <p:nvSpPr>
          <p:cNvPr id="98" name="Google Shape;98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</a:pPr>
            <a:r>
              <a:rPr lang="en-US"/>
              <a:t>  </a:t>
            </a:r>
            <a:endParaRPr/>
          </a:p>
        </p:txBody>
      </p:sp>
      <p:pic>
        <p:nvPicPr>
          <p:cNvPr id="2" name="Google Shape;152;p12" descr="A child in a wheelchair&#10;&#10;Description automatically generated">
            <a:extLst>
              <a:ext uri="{FF2B5EF4-FFF2-40B4-BE49-F238E27FC236}">
                <a16:creationId xmlns:a16="http://schemas.microsoft.com/office/drawing/2014/main" id="{C559EFA4-0D6B-00AC-9649-FAD3F407D3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1515" y="768350"/>
            <a:ext cx="5804970" cy="4718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ct val="100000"/>
              <a:buFont typeface="Geologica SemiBold"/>
              <a:buNone/>
            </a:pPr>
            <a:r>
              <a:rPr lang="en-US" b="1">
                <a:latin typeface="Geologica SemiBold"/>
                <a:ea typeface="Geologica SemiBold"/>
                <a:cs typeface="Geologica SemiBold"/>
                <a:sym typeface="Geologica SemiBold"/>
              </a:rPr>
              <a:t>QROUTES VANTAGE – the approach</a:t>
            </a:r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body" idx="4294967295"/>
          </p:nvPr>
        </p:nvSpPr>
        <p:spPr>
          <a:xfrm>
            <a:off x="923364" y="1593850"/>
            <a:ext cx="4234423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Without Vantage</a:t>
            </a:r>
            <a:endParaRPr/>
          </a:p>
        </p:txBody>
      </p:sp>
      <p:pic>
        <p:nvPicPr>
          <p:cNvPr id="120" name="Google Shape;120;p8" descr="A group of squares with different colors&#10;&#10;Description automatically generated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1843" y="2466975"/>
            <a:ext cx="2552700" cy="2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8"/>
          <p:cNvSpPr txBox="1">
            <a:spLocks noGrp="1"/>
          </p:cNvSpPr>
          <p:nvPr>
            <p:ph type="body" idx="4294967295"/>
          </p:nvPr>
        </p:nvSpPr>
        <p:spPr>
          <a:xfrm>
            <a:off x="7008814" y="1593850"/>
            <a:ext cx="4234424" cy="57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With Vantage</a:t>
            </a:r>
            <a:endParaRPr/>
          </a:p>
        </p:txBody>
      </p:sp>
      <p:pic>
        <p:nvPicPr>
          <p:cNvPr id="122" name="Google Shape;122;p8" descr="A pattern of red pointers&#10;&#10;Description automatically generated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7459" y="2466975"/>
            <a:ext cx="2565400" cy="2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/>
        </p:nvSpPr>
        <p:spPr>
          <a:xfrm>
            <a:off x="4785756" y="4294986"/>
            <a:ext cx="740624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Hundreds of schools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Over 50% of schools have less than 5 students</a:t>
            </a:r>
            <a:endParaRPr sz="1800"/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544" y="1159338"/>
            <a:ext cx="4185800" cy="42529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DAE6D93-247E-82FA-BAC0-E32616E38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7557" y="1159338"/>
            <a:ext cx="6259286" cy="572721"/>
          </a:xfrm>
        </p:spPr>
        <p:txBody>
          <a:bodyPr anchor="t">
            <a:noAutofit/>
          </a:bodyPr>
          <a:lstStyle/>
          <a:p>
            <a:r>
              <a:rPr lang="en-US" sz="4400">
                <a:solidFill>
                  <a:srgbClr val="5C1B4B"/>
                </a:solidFill>
                <a:latin typeface="+mj-lt"/>
                <a:ea typeface="Arial"/>
                <a:cs typeface="Arial"/>
                <a:sym typeface="Arial"/>
              </a:rPr>
              <a:t>'How can we reduce the number of single occupancy taxis?'</a:t>
            </a:r>
            <a:br>
              <a:rPr lang="en-US" sz="7200">
                <a:latin typeface="+mj-lt"/>
              </a:rPr>
            </a:br>
            <a:endParaRPr lang="en-US" sz="720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CFBFB-5403-D111-6BBE-A29CD6DA5C48}"/>
              </a:ext>
            </a:extLst>
          </p:cNvPr>
          <p:cNvSpPr txBox="1"/>
          <p:nvPr/>
        </p:nvSpPr>
        <p:spPr>
          <a:xfrm>
            <a:off x="838200" y="5549426"/>
            <a:ext cx="6483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The specialist schools at one UK local authority</a:t>
            </a:r>
          </a:p>
        </p:txBody>
      </p:sp>
    </p:spTree>
    <p:extLst>
      <p:ext uri="{BB962C8B-B14F-4D97-AF65-F5344CB8AC3E}">
        <p14:creationId xmlns:p14="http://schemas.microsoft.com/office/powerpoint/2010/main" val="1231689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2D906-2AFE-E685-E76F-EF4A3716D16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6396" y="2341238"/>
            <a:ext cx="7121525" cy="3535734"/>
          </a:xfrm>
        </p:spPr>
        <p:txBody>
          <a:bodyPr/>
          <a:lstStyle/>
          <a:p>
            <a:pPr marL="0" indent="0">
              <a:spcBef>
                <a:spcPts val="2200"/>
              </a:spcBef>
              <a:buNone/>
            </a:pPr>
            <a:r>
              <a:rPr lang="en-US"/>
              <a:t>Vantage identified </a:t>
            </a:r>
          </a:p>
          <a:p>
            <a:pPr>
              <a:spcBef>
                <a:spcPts val="2200"/>
              </a:spcBef>
              <a:buFont typeface="Wingdings" pitchFamily="2" charset="77"/>
              <a:buChar char="ü"/>
            </a:pPr>
            <a:r>
              <a:rPr lang="en-US"/>
              <a:t>which single-occupancy routes could be merged into others</a:t>
            </a:r>
          </a:p>
          <a:p>
            <a:pPr>
              <a:spcBef>
                <a:spcPts val="2200"/>
              </a:spcBef>
              <a:buFont typeface="Wingdings" pitchFamily="2" charset="77"/>
              <a:buChar char="ü"/>
            </a:pPr>
            <a:r>
              <a:rPr lang="en-US"/>
              <a:t>opportunities for sharing across schools</a:t>
            </a:r>
          </a:p>
          <a:p>
            <a:pPr>
              <a:spcBef>
                <a:spcPts val="2200"/>
              </a:spcBef>
              <a:buFont typeface="Wingdings" pitchFamily="2" charset="77"/>
              <a:buChar char="ü"/>
            </a:pPr>
            <a:r>
              <a:rPr lang="en-US"/>
              <a:t>possible policy changes (e.g., changing entitlement)</a:t>
            </a:r>
          </a:p>
        </p:txBody>
      </p:sp>
      <p:pic>
        <p:nvPicPr>
          <p:cNvPr id="5" name="Picture 4" descr="A cartoon of two people standing next to a sign&#10;&#10;Description automatically generated">
            <a:extLst>
              <a:ext uri="{FF2B5EF4-FFF2-40B4-BE49-F238E27FC236}">
                <a16:creationId xmlns:a16="http://schemas.microsoft.com/office/drawing/2014/main" id="{FAEF1E0D-C4E3-6FAC-E5F7-C3E8DE62F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29" y="1727345"/>
            <a:ext cx="4308499" cy="43107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61907A-1A77-A24B-F907-70AE75C7F9AD}"/>
              </a:ext>
            </a:extLst>
          </p:cNvPr>
          <p:cNvSpPr txBox="1"/>
          <p:nvPr/>
        </p:nvSpPr>
        <p:spPr>
          <a:xfrm>
            <a:off x="646396" y="733572"/>
            <a:ext cx="106529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rgbClr val="5C1B4B"/>
                </a:solidFill>
                <a:latin typeface="+mj-lt"/>
                <a:ea typeface="Arial"/>
                <a:cs typeface="Arial"/>
                <a:sym typeface="Arial"/>
              </a:rPr>
              <a:t>'How can we reduce the number </a:t>
            </a:r>
            <a:br>
              <a:rPr lang="en-US" sz="4400">
                <a:solidFill>
                  <a:srgbClr val="5C1B4B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4400">
                <a:solidFill>
                  <a:srgbClr val="5C1B4B"/>
                </a:solidFill>
                <a:latin typeface="+mj-lt"/>
                <a:ea typeface="Arial"/>
                <a:cs typeface="Arial"/>
                <a:sym typeface="Arial"/>
              </a:rPr>
              <a:t>of single occupancy taxis?'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183577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>
            <a:spLocks noGrp="1"/>
          </p:cNvSpPr>
          <p:nvPr>
            <p:ph type="body" idx="4294967295"/>
          </p:nvPr>
        </p:nvSpPr>
        <p:spPr>
          <a:xfrm>
            <a:off x="898634" y="492609"/>
            <a:ext cx="10610193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4400" b="1">
                <a:solidFill>
                  <a:srgbClr val="5C1B4B"/>
                </a:solidFill>
                <a:latin typeface="Geologica" pitchFamily="2" charset="0"/>
                <a:cs typeface="Arial"/>
                <a:sym typeface="Arial"/>
              </a:rPr>
              <a:t>Building the business case for investment in a new fleet of vehicles</a:t>
            </a:r>
            <a:endParaRPr sz="2400" b="1">
              <a:latin typeface="Geologica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A589063-9892-B86D-07B2-701090D8AB99}"/>
              </a:ext>
            </a:extLst>
          </p:cNvPr>
          <p:cNvSpPr/>
          <p:nvPr/>
        </p:nvSpPr>
        <p:spPr>
          <a:xfrm>
            <a:off x="1245477" y="3452649"/>
            <a:ext cx="1008993" cy="10405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C0EAE60-37E4-F209-A632-213B3CDB2136}"/>
              </a:ext>
            </a:extLst>
          </p:cNvPr>
          <p:cNvSpPr/>
          <p:nvPr/>
        </p:nvSpPr>
        <p:spPr>
          <a:xfrm>
            <a:off x="2527738" y="3436883"/>
            <a:ext cx="1008993" cy="10405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F40AE65-21ED-D5B1-EFE8-CD5E8657E12D}"/>
              </a:ext>
            </a:extLst>
          </p:cNvPr>
          <p:cNvSpPr/>
          <p:nvPr/>
        </p:nvSpPr>
        <p:spPr>
          <a:xfrm>
            <a:off x="3804747" y="3436883"/>
            <a:ext cx="641130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261A30C-3C45-B892-20CD-578099F10A96}"/>
              </a:ext>
            </a:extLst>
          </p:cNvPr>
          <p:cNvSpPr/>
          <p:nvPr/>
        </p:nvSpPr>
        <p:spPr>
          <a:xfrm>
            <a:off x="3804746" y="4209393"/>
            <a:ext cx="641131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7EC0E3A-3289-DCBC-1962-8ED5E76718A4}"/>
              </a:ext>
            </a:extLst>
          </p:cNvPr>
          <p:cNvSpPr/>
          <p:nvPr/>
        </p:nvSpPr>
        <p:spPr>
          <a:xfrm>
            <a:off x="4713892" y="3436883"/>
            <a:ext cx="641131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urple symbol of a person in a wheelchair&#10;&#10;Description automatically generated">
            <a:extLst>
              <a:ext uri="{FF2B5EF4-FFF2-40B4-BE49-F238E27FC236}">
                <a16:creationId xmlns:a16="http://schemas.microsoft.com/office/drawing/2014/main" id="{83D41AFD-873C-E625-4997-05A9C3161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22" y="3523593"/>
            <a:ext cx="914400" cy="914400"/>
          </a:xfrm>
          <a:prstGeom prst="rect">
            <a:avLst/>
          </a:prstGeom>
        </p:spPr>
      </p:pic>
      <p:pic>
        <p:nvPicPr>
          <p:cNvPr id="11" name="Picture 10" descr="A purple symbol of a person in a wheelchair&#10;&#10;Description automatically generated">
            <a:extLst>
              <a:ext uri="{FF2B5EF4-FFF2-40B4-BE49-F238E27FC236}">
                <a16:creationId xmlns:a16="http://schemas.microsoft.com/office/drawing/2014/main" id="{FAA99C78-47D0-2770-97D5-EDB6986E6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459" y="3523593"/>
            <a:ext cx="914400" cy="914400"/>
          </a:xfrm>
          <a:prstGeom prst="rect">
            <a:avLst/>
          </a:prstGeom>
        </p:spPr>
      </p:pic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511E58A-7281-ACDC-37F3-363E3EC17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607" y="4031593"/>
            <a:ext cx="812800" cy="812800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ED9BDD6-6028-C9AF-1FA3-F9AA74D188B5}"/>
              </a:ext>
            </a:extLst>
          </p:cNvPr>
          <p:cNvSpPr/>
          <p:nvPr/>
        </p:nvSpPr>
        <p:spPr>
          <a:xfrm>
            <a:off x="898634" y="3105807"/>
            <a:ext cx="4906922" cy="211257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FB7B1F-CBCB-798F-1F23-DF3777AB649D}"/>
              </a:ext>
            </a:extLst>
          </p:cNvPr>
          <p:cNvSpPr txBox="1"/>
          <p:nvPr/>
        </p:nvSpPr>
        <p:spPr>
          <a:xfrm>
            <a:off x="6321972" y="3105807"/>
            <a:ext cx="4871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Geologica" pitchFamily="2" charset="0"/>
              </a:rPr>
              <a:t>Proposed vehicle layout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Geologica" pitchFamily="2" charset="0"/>
              </a:rPr>
              <a:t>2 wheelchair places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Geologica" pitchFamily="2" charset="0"/>
              </a:rPr>
              <a:t>3 standard seats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49F356-9C7C-40EC-2439-D7A4D7AE9D17}"/>
              </a:ext>
            </a:extLst>
          </p:cNvPr>
          <p:cNvSpPr txBox="1"/>
          <p:nvPr/>
        </p:nvSpPr>
        <p:spPr>
          <a:xfrm>
            <a:off x="898634" y="2104455"/>
            <a:ext cx="1012277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2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if we invest £2m in new vehicles?'</a:t>
            </a:r>
            <a:endParaRPr lang="en-US" sz="2800">
              <a:latin typeface="Geologica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>
            <a:spLocks noGrp="1"/>
          </p:cNvSpPr>
          <p:nvPr>
            <p:ph type="body" idx="4294967295"/>
          </p:nvPr>
        </p:nvSpPr>
        <p:spPr>
          <a:xfrm>
            <a:off x="898634" y="492609"/>
            <a:ext cx="10610193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5C1B4B"/>
              </a:buClr>
              <a:buSzPts val="4800"/>
              <a:buNone/>
            </a:pPr>
            <a:r>
              <a:rPr lang="en-US" sz="4400" b="1">
                <a:solidFill>
                  <a:srgbClr val="5C1B4B"/>
                </a:solidFill>
                <a:latin typeface="Geologica" pitchFamily="2" charset="0"/>
                <a:cs typeface="Arial"/>
                <a:sym typeface="Arial"/>
              </a:rPr>
              <a:t>Building the business case for investment in a new fleet of vehicles</a:t>
            </a:r>
            <a:endParaRPr lang="en-US" sz="4400" b="1">
              <a:latin typeface="Geolog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76171F-209E-6BC8-1CA8-18C75F199DC1}"/>
              </a:ext>
            </a:extLst>
          </p:cNvPr>
          <p:cNvSpPr txBox="1"/>
          <p:nvPr/>
        </p:nvSpPr>
        <p:spPr>
          <a:xfrm>
            <a:off x="233445" y="5387342"/>
            <a:ext cx="6606571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2"/>
                </a:solidFill>
                <a:latin typeface="Geologica" pitchFamily="2" charset="0"/>
              </a:rPr>
              <a:t>Yes!  You'll save £600,000 per annum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CA0CCC-FE40-5D5A-B9D0-59BCC1BFFCAC}"/>
              </a:ext>
            </a:extLst>
          </p:cNvPr>
          <p:cNvSpPr txBox="1"/>
          <p:nvPr/>
        </p:nvSpPr>
        <p:spPr>
          <a:xfrm>
            <a:off x="898634" y="2104455"/>
            <a:ext cx="1012277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2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if we invest £2m in new vehicles?'</a:t>
            </a:r>
            <a:endParaRPr lang="en-US" sz="2800">
              <a:latin typeface="Geologica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75AF64-49F3-17B9-EC52-D288A835E1A5}"/>
              </a:ext>
            </a:extLst>
          </p:cNvPr>
          <p:cNvSpPr/>
          <p:nvPr/>
        </p:nvSpPr>
        <p:spPr>
          <a:xfrm>
            <a:off x="1245477" y="3452649"/>
            <a:ext cx="1008993" cy="10405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0EF0F97-4875-7F72-D823-D2EFD510CECA}"/>
              </a:ext>
            </a:extLst>
          </p:cNvPr>
          <p:cNvSpPr/>
          <p:nvPr/>
        </p:nvSpPr>
        <p:spPr>
          <a:xfrm>
            <a:off x="2527738" y="3436883"/>
            <a:ext cx="1008993" cy="10405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FF78337-7D28-9BCF-03CB-AE6FC7081F38}"/>
              </a:ext>
            </a:extLst>
          </p:cNvPr>
          <p:cNvSpPr/>
          <p:nvPr/>
        </p:nvSpPr>
        <p:spPr>
          <a:xfrm>
            <a:off x="3804747" y="3436883"/>
            <a:ext cx="641130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5EF0706-A286-4CA5-67FC-7931EE958868}"/>
              </a:ext>
            </a:extLst>
          </p:cNvPr>
          <p:cNvSpPr/>
          <p:nvPr/>
        </p:nvSpPr>
        <p:spPr>
          <a:xfrm>
            <a:off x="3804746" y="4209393"/>
            <a:ext cx="641131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0016B41-21AE-1EC5-3F37-CFF2922C31A7}"/>
              </a:ext>
            </a:extLst>
          </p:cNvPr>
          <p:cNvSpPr/>
          <p:nvPr/>
        </p:nvSpPr>
        <p:spPr>
          <a:xfrm>
            <a:off x="4713892" y="3436883"/>
            <a:ext cx="641131" cy="5360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urple symbol of a person in a wheelchair&#10;&#10;Description automatically generated">
            <a:extLst>
              <a:ext uri="{FF2B5EF4-FFF2-40B4-BE49-F238E27FC236}">
                <a16:creationId xmlns:a16="http://schemas.microsoft.com/office/drawing/2014/main" id="{65AD1BC0-2705-8B92-7101-349BD8C85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22" y="3523593"/>
            <a:ext cx="914400" cy="914400"/>
          </a:xfrm>
          <a:prstGeom prst="rect">
            <a:avLst/>
          </a:prstGeom>
        </p:spPr>
      </p:pic>
      <p:pic>
        <p:nvPicPr>
          <p:cNvPr id="21" name="Picture 20" descr="A purple symbol of a person in a wheelchair&#10;&#10;Description automatically generated">
            <a:extLst>
              <a:ext uri="{FF2B5EF4-FFF2-40B4-BE49-F238E27FC236}">
                <a16:creationId xmlns:a16="http://schemas.microsoft.com/office/drawing/2014/main" id="{9BA9B7C0-F42C-588F-A49F-8208567FC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459" y="3523593"/>
            <a:ext cx="914400" cy="914400"/>
          </a:xfrm>
          <a:prstGeom prst="rect">
            <a:avLst/>
          </a:prstGeom>
        </p:spPr>
      </p:pic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E2E1AD8-BCA3-DC0D-6C15-53E5CABE5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607" y="4031593"/>
            <a:ext cx="812800" cy="812800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57E3D24-EDCB-75D1-7BDC-22500C053A60}"/>
              </a:ext>
            </a:extLst>
          </p:cNvPr>
          <p:cNvSpPr/>
          <p:nvPr/>
        </p:nvSpPr>
        <p:spPr>
          <a:xfrm>
            <a:off x="898634" y="3105807"/>
            <a:ext cx="4906922" cy="211257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624544-9978-F71D-F2B8-BCADE678FF46}"/>
              </a:ext>
            </a:extLst>
          </p:cNvPr>
          <p:cNvSpPr txBox="1"/>
          <p:nvPr/>
        </p:nvSpPr>
        <p:spPr>
          <a:xfrm>
            <a:off x="6321972" y="3105807"/>
            <a:ext cx="4871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Geologica" pitchFamily="2" charset="0"/>
              </a:rPr>
              <a:t>Proposed vehicle layout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Geologica" pitchFamily="2" charset="0"/>
              </a:rPr>
              <a:t>2 wheelchair places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Geologica" pitchFamily="2" charset="0"/>
              </a:rPr>
              <a:t>3 standard seats</a:t>
            </a:r>
          </a:p>
        </p:txBody>
      </p:sp>
    </p:spTree>
    <p:extLst>
      <p:ext uri="{BB962C8B-B14F-4D97-AF65-F5344CB8AC3E}">
        <p14:creationId xmlns:p14="http://schemas.microsoft.com/office/powerpoint/2010/main" val="1343390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>
            <a:spLocks noGrp="1"/>
          </p:cNvSpPr>
          <p:nvPr>
            <p:ph type="body" idx="4294967295"/>
          </p:nvPr>
        </p:nvSpPr>
        <p:spPr>
          <a:xfrm>
            <a:off x="898634" y="492609"/>
            <a:ext cx="10610193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</a:t>
            </a:r>
            <a:b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</a:br>
            <a: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if we invest £2m in new vehicles?'</a:t>
            </a:r>
            <a:endParaRPr>
              <a:latin typeface="Geologica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C744D5-16C7-0F47-F83B-416B7C9DD92A}"/>
              </a:ext>
            </a:extLst>
          </p:cNvPr>
          <p:cNvGrpSpPr/>
          <p:nvPr/>
        </p:nvGrpSpPr>
        <p:grpSpPr>
          <a:xfrm>
            <a:off x="898634" y="3105807"/>
            <a:ext cx="10294883" cy="2962875"/>
            <a:chOff x="898634" y="2443655"/>
            <a:chExt cx="10294883" cy="2962875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D96BDBB-8166-B26B-90AD-C75396D29AC2}"/>
                </a:ext>
              </a:extLst>
            </p:cNvPr>
            <p:cNvSpPr/>
            <p:nvPr/>
          </p:nvSpPr>
          <p:spPr>
            <a:xfrm>
              <a:off x="2527738" y="2774731"/>
              <a:ext cx="1008993" cy="1040524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A purple symbol of a person in a wheelchair&#10;&#10;Description automatically generated">
              <a:extLst>
                <a:ext uri="{FF2B5EF4-FFF2-40B4-BE49-F238E27FC236}">
                  <a16:creationId xmlns:a16="http://schemas.microsoft.com/office/drawing/2014/main" id="{01F8CB85-46EB-C172-1254-A30A0B26A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2535622" y="2861441"/>
              <a:ext cx="914400" cy="91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A589063-9892-B86D-07B2-701090D8AB99}"/>
                </a:ext>
              </a:extLst>
            </p:cNvPr>
            <p:cNvSpPr/>
            <p:nvPr/>
          </p:nvSpPr>
          <p:spPr>
            <a:xfrm>
              <a:off x="1245477" y="2790497"/>
              <a:ext cx="1008993" cy="104052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F40AE65-21ED-D5B1-EFE8-CD5E8657E12D}"/>
                </a:ext>
              </a:extLst>
            </p:cNvPr>
            <p:cNvSpPr/>
            <p:nvPr/>
          </p:nvSpPr>
          <p:spPr>
            <a:xfrm>
              <a:off x="3804747" y="2774731"/>
              <a:ext cx="641130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261A30C-3C45-B892-20CD-578099F10A96}"/>
                </a:ext>
              </a:extLst>
            </p:cNvPr>
            <p:cNvSpPr/>
            <p:nvPr/>
          </p:nvSpPr>
          <p:spPr>
            <a:xfrm>
              <a:off x="3804746" y="354724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7EC0E3A-3289-DCBC-1962-8ED5E76718A4}"/>
                </a:ext>
              </a:extLst>
            </p:cNvPr>
            <p:cNvSpPr/>
            <p:nvPr/>
          </p:nvSpPr>
          <p:spPr>
            <a:xfrm>
              <a:off x="4713892" y="277473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A purple symbol of a person in a wheelchair&#10;&#10;Description automatically generated">
              <a:extLst>
                <a:ext uri="{FF2B5EF4-FFF2-40B4-BE49-F238E27FC236}">
                  <a16:creationId xmlns:a16="http://schemas.microsoft.com/office/drawing/2014/main" id="{FAA99C78-47D0-2770-97D5-EDB6986E6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1459" y="2861441"/>
              <a:ext cx="914400" cy="914400"/>
            </a:xfrm>
            <a:prstGeom prst="rect">
              <a:avLst/>
            </a:prstGeom>
          </p:spPr>
        </p:pic>
        <p:pic>
          <p:nvPicPr>
            <p:cNvPr id="13" name="Picture 12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5511E58A-7281-ACDC-37F3-363E3EC17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0607" y="3369441"/>
              <a:ext cx="812800" cy="812800"/>
            </a:xfrm>
            <a:prstGeom prst="rect">
              <a:avLst/>
            </a:prstGeom>
          </p:spPr>
        </p:pic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9ED9BDD6-6028-C9AF-1FA3-F9AA74D188B5}"/>
                </a:ext>
              </a:extLst>
            </p:cNvPr>
            <p:cNvSpPr/>
            <p:nvPr/>
          </p:nvSpPr>
          <p:spPr>
            <a:xfrm>
              <a:off x="898634" y="2443655"/>
              <a:ext cx="4906922" cy="211257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FB7B1F-CBCB-798F-1F23-DF3777AB649D}"/>
                </a:ext>
              </a:extLst>
            </p:cNvPr>
            <p:cNvSpPr txBox="1"/>
            <p:nvPr/>
          </p:nvSpPr>
          <p:spPr>
            <a:xfrm>
              <a:off x="6321972" y="2443655"/>
              <a:ext cx="487154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latin typeface="Geologica" pitchFamily="2" charset="0"/>
                </a:rPr>
                <a:t>Proposed vehicle layout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2 wheelchair places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3 standard seats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4FC725E-00A3-8E1A-E63E-B27BEB459337}"/>
                    </a:ext>
                  </a:extLst>
                </p14:cNvPr>
                <p14:cNvContentPartPr/>
                <p14:nvPr/>
              </p14:nvContentPartPr>
              <p14:xfrm>
                <a:off x="6235262" y="2582255"/>
                <a:ext cx="3522240" cy="1300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4FC725E-00A3-8E1A-E63E-B27BEB4593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99262" y="2546255"/>
                  <a:ext cx="3593880" cy="13723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4B8DB299-2AD4-FD3A-F1DB-DB23C11CFF3B}"/>
                </a:ext>
              </a:extLst>
            </p:cNvPr>
            <p:cNvSpPr/>
            <p:nvPr/>
          </p:nvSpPr>
          <p:spPr>
            <a:xfrm>
              <a:off x="2895601" y="2774731"/>
              <a:ext cx="641130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FCFEEDC4-4B4D-CBE3-8EC8-262022198FB9}"/>
                </a:ext>
              </a:extLst>
            </p:cNvPr>
            <p:cNvSpPr/>
            <p:nvPr/>
          </p:nvSpPr>
          <p:spPr>
            <a:xfrm>
              <a:off x="2895600" y="354724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15D411-2C78-E29C-4A5E-135632644681}"/>
                </a:ext>
              </a:extLst>
            </p:cNvPr>
            <p:cNvSpPr txBox="1"/>
            <p:nvPr/>
          </p:nvSpPr>
          <p:spPr>
            <a:xfrm>
              <a:off x="6203730" y="4021535"/>
              <a:ext cx="487154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latin typeface="Geologica" pitchFamily="2" charset="0"/>
                </a:rPr>
                <a:t>With vehicle layout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1 wheelchair places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5 standard seats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B1CCB89-F628-9C9E-F1F2-0A232E34F047}"/>
              </a:ext>
            </a:extLst>
          </p:cNvPr>
          <p:cNvSpPr txBox="1"/>
          <p:nvPr/>
        </p:nvSpPr>
        <p:spPr>
          <a:xfrm>
            <a:off x="898634" y="2104455"/>
            <a:ext cx="1012277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2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if we invest £2m in new vehicles?'</a:t>
            </a:r>
            <a:endParaRPr lang="en-US" sz="2800">
              <a:latin typeface="Geolog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54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>
            <a:spLocks noGrp="1"/>
          </p:cNvSpPr>
          <p:nvPr>
            <p:ph type="body" idx="4294967295"/>
          </p:nvPr>
        </p:nvSpPr>
        <p:spPr>
          <a:xfrm>
            <a:off x="898634" y="492609"/>
            <a:ext cx="10610193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</a:t>
            </a:r>
            <a:b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</a:br>
            <a:r>
              <a:rPr lang="en-US" sz="4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if we invest £2m in new vehicles?'</a:t>
            </a:r>
            <a:endParaRPr>
              <a:latin typeface="Geologica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C744D5-16C7-0F47-F83B-416B7C9DD92A}"/>
              </a:ext>
            </a:extLst>
          </p:cNvPr>
          <p:cNvGrpSpPr/>
          <p:nvPr/>
        </p:nvGrpSpPr>
        <p:grpSpPr>
          <a:xfrm>
            <a:off x="898634" y="3105807"/>
            <a:ext cx="10294883" cy="2962875"/>
            <a:chOff x="898634" y="2443655"/>
            <a:chExt cx="10294883" cy="2962875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D96BDBB-8166-B26B-90AD-C75396D29AC2}"/>
                </a:ext>
              </a:extLst>
            </p:cNvPr>
            <p:cNvSpPr/>
            <p:nvPr/>
          </p:nvSpPr>
          <p:spPr>
            <a:xfrm>
              <a:off x="2527738" y="2774731"/>
              <a:ext cx="1008993" cy="1040524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A purple symbol of a person in a wheelchair&#10;&#10;Description automatically generated">
              <a:extLst>
                <a:ext uri="{FF2B5EF4-FFF2-40B4-BE49-F238E27FC236}">
                  <a16:creationId xmlns:a16="http://schemas.microsoft.com/office/drawing/2014/main" id="{01F8CB85-46EB-C172-1254-A30A0B26A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2535622" y="2861441"/>
              <a:ext cx="914400" cy="91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A589063-9892-B86D-07B2-701090D8AB99}"/>
                </a:ext>
              </a:extLst>
            </p:cNvPr>
            <p:cNvSpPr/>
            <p:nvPr/>
          </p:nvSpPr>
          <p:spPr>
            <a:xfrm>
              <a:off x="1245477" y="2790497"/>
              <a:ext cx="1008993" cy="104052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F40AE65-21ED-D5B1-EFE8-CD5E8657E12D}"/>
                </a:ext>
              </a:extLst>
            </p:cNvPr>
            <p:cNvSpPr/>
            <p:nvPr/>
          </p:nvSpPr>
          <p:spPr>
            <a:xfrm>
              <a:off x="3804747" y="2774731"/>
              <a:ext cx="641130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261A30C-3C45-B892-20CD-578099F10A96}"/>
                </a:ext>
              </a:extLst>
            </p:cNvPr>
            <p:cNvSpPr/>
            <p:nvPr/>
          </p:nvSpPr>
          <p:spPr>
            <a:xfrm>
              <a:off x="3804746" y="354724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7EC0E3A-3289-DCBC-1962-8ED5E76718A4}"/>
                </a:ext>
              </a:extLst>
            </p:cNvPr>
            <p:cNvSpPr/>
            <p:nvPr/>
          </p:nvSpPr>
          <p:spPr>
            <a:xfrm>
              <a:off x="4713892" y="277473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A purple symbol of a person in a wheelchair&#10;&#10;Description automatically generated">
              <a:extLst>
                <a:ext uri="{FF2B5EF4-FFF2-40B4-BE49-F238E27FC236}">
                  <a16:creationId xmlns:a16="http://schemas.microsoft.com/office/drawing/2014/main" id="{FAA99C78-47D0-2770-97D5-EDB6986E6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1459" y="2861441"/>
              <a:ext cx="914400" cy="914400"/>
            </a:xfrm>
            <a:prstGeom prst="rect">
              <a:avLst/>
            </a:prstGeom>
          </p:spPr>
        </p:pic>
        <p:pic>
          <p:nvPicPr>
            <p:cNvPr id="13" name="Picture 12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5511E58A-7281-ACDC-37F3-363E3EC17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0607" y="3369441"/>
              <a:ext cx="812800" cy="812800"/>
            </a:xfrm>
            <a:prstGeom prst="rect">
              <a:avLst/>
            </a:prstGeom>
          </p:spPr>
        </p:pic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9ED9BDD6-6028-C9AF-1FA3-F9AA74D188B5}"/>
                </a:ext>
              </a:extLst>
            </p:cNvPr>
            <p:cNvSpPr/>
            <p:nvPr/>
          </p:nvSpPr>
          <p:spPr>
            <a:xfrm>
              <a:off x="898634" y="2443655"/>
              <a:ext cx="4906922" cy="211257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FB7B1F-CBCB-798F-1F23-DF3777AB649D}"/>
                </a:ext>
              </a:extLst>
            </p:cNvPr>
            <p:cNvSpPr txBox="1"/>
            <p:nvPr/>
          </p:nvSpPr>
          <p:spPr>
            <a:xfrm>
              <a:off x="6321972" y="2443655"/>
              <a:ext cx="487154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latin typeface="Geologica" pitchFamily="2" charset="0"/>
                </a:rPr>
                <a:t>Proposed vehicle layout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2 wheelchair places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3 standard seats</a:t>
              </a: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4FC725E-00A3-8E1A-E63E-B27BEB459337}"/>
                    </a:ext>
                  </a:extLst>
                </p14:cNvPr>
                <p14:cNvContentPartPr/>
                <p14:nvPr/>
              </p14:nvContentPartPr>
              <p14:xfrm>
                <a:off x="6235262" y="2582255"/>
                <a:ext cx="3522240" cy="13006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4FC725E-00A3-8E1A-E63E-B27BEB4593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99262" y="2546255"/>
                  <a:ext cx="3593880" cy="13723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4B8DB299-2AD4-FD3A-F1DB-DB23C11CFF3B}"/>
                </a:ext>
              </a:extLst>
            </p:cNvPr>
            <p:cNvSpPr/>
            <p:nvPr/>
          </p:nvSpPr>
          <p:spPr>
            <a:xfrm>
              <a:off x="2895601" y="2774731"/>
              <a:ext cx="641130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FCFEEDC4-4B4D-CBE3-8EC8-262022198FB9}"/>
                </a:ext>
              </a:extLst>
            </p:cNvPr>
            <p:cNvSpPr/>
            <p:nvPr/>
          </p:nvSpPr>
          <p:spPr>
            <a:xfrm>
              <a:off x="2895600" y="3547241"/>
              <a:ext cx="641131" cy="53602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15D411-2C78-E29C-4A5E-135632644681}"/>
                </a:ext>
              </a:extLst>
            </p:cNvPr>
            <p:cNvSpPr txBox="1"/>
            <p:nvPr/>
          </p:nvSpPr>
          <p:spPr>
            <a:xfrm>
              <a:off x="6203730" y="4021535"/>
              <a:ext cx="487154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latin typeface="Geologica" pitchFamily="2" charset="0"/>
                </a:rPr>
                <a:t>With vehicle layout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1 wheelchair places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>
                  <a:latin typeface="Geologica" pitchFamily="2" charset="0"/>
                </a:rPr>
                <a:t>5 standard seats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B1CCB89-F628-9C9E-F1F2-0A232E34F047}"/>
              </a:ext>
            </a:extLst>
          </p:cNvPr>
          <p:cNvSpPr txBox="1"/>
          <p:nvPr/>
        </p:nvSpPr>
        <p:spPr>
          <a:xfrm>
            <a:off x="898634" y="2104455"/>
            <a:ext cx="1012277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4800"/>
              <a:buNone/>
            </a:pPr>
            <a:r>
              <a:rPr lang="en-US" sz="2800">
                <a:solidFill>
                  <a:srgbClr val="5C1B4B"/>
                </a:solidFill>
                <a:latin typeface="Geologica" pitchFamily="2" charset="0"/>
                <a:ea typeface="Arial"/>
                <a:cs typeface="Arial"/>
                <a:sym typeface="Arial"/>
              </a:rPr>
              <a:t>'Will we save money if we invest £2m in new vehicles?'</a:t>
            </a:r>
            <a:endParaRPr lang="en-US" sz="2800">
              <a:latin typeface="Geolog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41477-9C64-37A7-ED97-CFCA34427C3B}"/>
              </a:ext>
            </a:extLst>
          </p:cNvPr>
          <p:cNvSpPr txBox="1"/>
          <p:nvPr/>
        </p:nvSpPr>
        <p:spPr>
          <a:xfrm>
            <a:off x="790904" y="5376184"/>
            <a:ext cx="530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Geologica" pitchFamily="2" charset="0"/>
              </a:rPr>
              <a:t>You'll save £1,500,000 per annum</a:t>
            </a:r>
          </a:p>
        </p:txBody>
      </p:sp>
    </p:spTree>
    <p:extLst>
      <p:ext uri="{BB962C8B-B14F-4D97-AF65-F5344CB8AC3E}">
        <p14:creationId xmlns:p14="http://schemas.microsoft.com/office/powerpoint/2010/main" val="870495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9D4B-3360-0BDE-8D60-9D13723D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532BA-47B7-452F-7885-E72467271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2829" y="1797014"/>
            <a:ext cx="4974882" cy="4171407"/>
          </a:xfrm>
        </p:spPr>
        <p:txBody>
          <a:bodyPr/>
          <a:lstStyle/>
          <a:p>
            <a:r>
              <a:rPr lang="en-US"/>
              <a:t>Saves time</a:t>
            </a:r>
          </a:p>
          <a:p>
            <a:r>
              <a:rPr lang="en-US"/>
              <a:t>Cuts distance</a:t>
            </a:r>
          </a:p>
          <a:p>
            <a:r>
              <a:rPr lang="en-US"/>
              <a:t>Reduces cost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Confidence and clarity for planning teams</a:t>
            </a:r>
          </a:p>
        </p:txBody>
      </p:sp>
      <p:pic>
        <p:nvPicPr>
          <p:cNvPr id="5" name="Picture 4" descr="A cartoon of a person using a computer&#10;&#10;Description automatically generated">
            <a:extLst>
              <a:ext uri="{FF2B5EF4-FFF2-40B4-BE49-F238E27FC236}">
                <a16:creationId xmlns:a16="http://schemas.microsoft.com/office/drawing/2014/main" id="{06829E00-EE82-B3EC-D310-3156F9918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7" y="-11450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56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1B4B"/>
              </a:buClr>
              <a:buSzPts val="5400"/>
              <a:buFont typeface="Geologica SemiBold"/>
              <a:buNone/>
            </a:pPr>
            <a:r>
              <a:rPr lang="en-US"/>
              <a:t>We're looking for partners</a:t>
            </a:r>
            <a:endParaRPr/>
          </a:p>
        </p:txBody>
      </p:sp>
      <p:sp>
        <p:nvSpPr>
          <p:cNvPr id="187" name="Google Shape;187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</a:pPr>
            <a:r>
              <a:rPr lang="en-US">
                <a:solidFill>
                  <a:srgbClr val="3A3838"/>
                </a:solidFill>
              </a:rPr>
              <a:t>Get in touch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</a:pPr>
            <a:r>
              <a:rPr lang="en-US" sz="2000">
                <a:solidFill>
                  <a:srgbClr val="3A3838"/>
                </a:solidFill>
              </a:rPr>
              <a:t>Liz Davidson		</a:t>
            </a:r>
            <a:r>
              <a:rPr lang="en-US" sz="2000">
                <a:solidFill>
                  <a:srgbClr val="3A3838"/>
                </a:solidFill>
                <a:hlinkClick r:id="rId3"/>
              </a:rPr>
              <a:t>liz.davidson@qroutes.co.uk</a:t>
            </a:r>
            <a:r>
              <a:rPr lang="en-US">
                <a:solidFill>
                  <a:srgbClr val="3A3838"/>
                </a:solidFill>
              </a:rPr>
              <a:t>	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</a:pPr>
            <a:r>
              <a:rPr lang="en-US" sz="2000">
                <a:solidFill>
                  <a:srgbClr val="3A3838"/>
                </a:solidFill>
              </a:rPr>
              <a:t>			Stand 14 World Passenger Festival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Routes Theme">
  <a:themeElements>
    <a:clrScheme name="QRoutes 2024">
      <a:dk1>
        <a:srgbClr val="5C1A4B"/>
      </a:dk1>
      <a:lt1>
        <a:srgbClr val="FFFFFF"/>
      </a:lt1>
      <a:dk2>
        <a:srgbClr val="5C1A4B"/>
      </a:dk2>
      <a:lt2>
        <a:srgbClr val="FFFFFF"/>
      </a:lt2>
      <a:accent1>
        <a:srgbClr val="B82439"/>
      </a:accent1>
      <a:accent2>
        <a:srgbClr val="F7A711"/>
      </a:accent2>
      <a:accent3>
        <a:srgbClr val="5C1A4B"/>
      </a:accent3>
      <a:accent4>
        <a:srgbClr val="66C0CE"/>
      </a:accent4>
      <a:accent5>
        <a:srgbClr val="C0427D"/>
      </a:accent5>
      <a:accent6>
        <a:srgbClr val="FACA70"/>
      </a:accent6>
      <a:hlink>
        <a:srgbClr val="5C1A4B"/>
      </a:hlink>
      <a:folHlink>
        <a:srgbClr val="B82439"/>
      </a:folHlink>
    </a:clrScheme>
    <a:fontScheme name="QRoutes">
      <a:majorFont>
        <a:latin typeface="Geologica Black"/>
        <a:ea typeface=""/>
        <a:cs typeface=""/>
      </a:majorFont>
      <a:minorFont>
        <a:latin typeface="Geologic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1" id="{DA65C130-0796-8844-B501-7F66DD327BC3}" vid="{CFB74E58-A293-8C40-A920-CBEE2FD9AC78}"/>
    </a:ext>
  </a:extLst>
</a:theme>
</file>

<file path=ppt/theme/theme2.xml><?xml version="1.0" encoding="utf-8"?>
<a:theme xmlns:a="http://schemas.openxmlformats.org/drawingml/2006/main" name="2_QRoutes Theme">
  <a:themeElements>
    <a:clrScheme name="QRoutes 2024">
      <a:dk1>
        <a:srgbClr val="5C1A4B"/>
      </a:dk1>
      <a:lt1>
        <a:srgbClr val="FFFFFF"/>
      </a:lt1>
      <a:dk2>
        <a:srgbClr val="5C1A4B"/>
      </a:dk2>
      <a:lt2>
        <a:srgbClr val="FFFFFF"/>
      </a:lt2>
      <a:accent1>
        <a:srgbClr val="B82439"/>
      </a:accent1>
      <a:accent2>
        <a:srgbClr val="F7A711"/>
      </a:accent2>
      <a:accent3>
        <a:srgbClr val="5C1A4B"/>
      </a:accent3>
      <a:accent4>
        <a:srgbClr val="66C0CE"/>
      </a:accent4>
      <a:accent5>
        <a:srgbClr val="C0427D"/>
      </a:accent5>
      <a:accent6>
        <a:srgbClr val="FACA70"/>
      </a:accent6>
      <a:hlink>
        <a:srgbClr val="5C1A4B"/>
      </a:hlink>
      <a:folHlink>
        <a:srgbClr val="B82439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1" id="{DA65C130-0796-8844-B501-7F66DD327BC3}" vid="{D8DC39F3-E031-654C-A3FF-986DB32561E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713C4D-6D69-4A9A-BF19-D3A396FFBDCD}"/>
</file>

<file path=customXml/itemProps2.xml><?xml version="1.0" encoding="utf-8"?>
<ds:datastoreItem xmlns:ds="http://schemas.openxmlformats.org/officeDocument/2006/customXml" ds:itemID="{E94F1187-B504-44EE-92B0-C4323288A525}"/>
</file>

<file path=docProps/app.xml><?xml version="1.0" encoding="utf-8"?>
<Properties xmlns="http://schemas.openxmlformats.org/officeDocument/2006/extended-properties" xmlns:vt="http://schemas.openxmlformats.org/officeDocument/2006/docPropsVTypes">
  <Template>QRoutes Theme</Template>
  <TotalTime>156</TotalTime>
  <Words>455</Words>
  <Application>Microsoft Macintosh PowerPoint</Application>
  <PresentationFormat>Widescreen</PresentationFormat>
  <Paragraphs>83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Arial</vt:lpstr>
      <vt:lpstr>Geologica</vt:lpstr>
      <vt:lpstr>Geologica ExtraBold</vt:lpstr>
      <vt:lpstr>Geologica Light</vt:lpstr>
      <vt:lpstr>Geologica Medium</vt:lpstr>
      <vt:lpstr>Geologica SemiBold</vt:lpstr>
      <vt:lpstr>Noto Sans Symbols</vt:lpstr>
      <vt:lpstr>Wingdings</vt:lpstr>
      <vt:lpstr>QRoutes Theme</vt:lpstr>
      <vt:lpstr>2_QRoutes Theme</vt:lpstr>
      <vt:lpstr>Balancing children's capabilities with efficiency when planning additonal needs transport</vt:lpstr>
      <vt:lpstr>What we'll cover</vt:lpstr>
      <vt:lpstr>PowerPoint Presentation</vt:lpstr>
      <vt:lpstr>School Transport in the UK</vt:lpstr>
      <vt:lpstr>School Transport in the UK</vt:lpstr>
      <vt:lpstr>Routing is hard</vt:lpstr>
      <vt:lpstr>Why QRoutes</vt:lpstr>
      <vt:lpstr>At one school in East Sussex...</vt:lpstr>
      <vt:lpstr>PowerPoint Presentation</vt:lpstr>
      <vt:lpstr>QRoutes  Vantage</vt:lpstr>
      <vt:lpstr>QROUTES VANTAGE – the approach</vt:lpstr>
      <vt:lpstr>'How can we reduce the number of single occupancy taxis?'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summary</vt:lpstr>
      <vt:lpstr>We're looking for partners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hidden opportunities in school transport</dc:title>
  <dc:creator>Liz Davidson</dc:creator>
  <cp:lastModifiedBy>Liz Davidson</cp:lastModifiedBy>
  <cp:revision>5</cp:revision>
  <dcterms:created xsi:type="dcterms:W3CDTF">2024-03-19T20:44:51Z</dcterms:created>
  <dcterms:modified xsi:type="dcterms:W3CDTF">2024-06-21T15:57:23Z</dcterms:modified>
</cp:coreProperties>
</file>